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2"/>
  </p:notesMasterIdLst>
  <p:sldIdLst>
    <p:sldId id="387" r:id="rId2"/>
    <p:sldId id="375" r:id="rId3"/>
    <p:sldId id="376" r:id="rId4"/>
    <p:sldId id="377" r:id="rId5"/>
    <p:sldId id="378" r:id="rId6"/>
    <p:sldId id="379" r:id="rId7"/>
    <p:sldId id="256" r:id="rId8"/>
    <p:sldId id="291" r:id="rId9"/>
    <p:sldId id="294" r:id="rId10"/>
    <p:sldId id="299" r:id="rId11"/>
    <p:sldId id="332" r:id="rId12"/>
    <p:sldId id="301" r:id="rId13"/>
    <p:sldId id="333" r:id="rId14"/>
    <p:sldId id="334" r:id="rId15"/>
    <p:sldId id="335" r:id="rId16"/>
    <p:sldId id="336" r:id="rId17"/>
    <p:sldId id="337" r:id="rId18"/>
    <p:sldId id="338" r:id="rId19"/>
    <p:sldId id="359" r:id="rId20"/>
    <p:sldId id="360" r:id="rId21"/>
    <p:sldId id="362" r:id="rId22"/>
    <p:sldId id="340" r:id="rId23"/>
    <p:sldId id="363" r:id="rId24"/>
    <p:sldId id="367" r:id="rId25"/>
    <p:sldId id="366" r:id="rId26"/>
    <p:sldId id="300" r:id="rId27"/>
    <p:sldId id="343" r:id="rId28"/>
    <p:sldId id="344" r:id="rId29"/>
    <p:sldId id="345" r:id="rId30"/>
    <p:sldId id="347" r:id="rId31"/>
    <p:sldId id="368" r:id="rId32"/>
    <p:sldId id="348" r:id="rId33"/>
    <p:sldId id="354" r:id="rId34"/>
    <p:sldId id="350" r:id="rId35"/>
    <p:sldId id="355" r:id="rId36"/>
    <p:sldId id="351" r:id="rId37"/>
    <p:sldId id="356" r:id="rId38"/>
    <p:sldId id="352" r:id="rId39"/>
    <p:sldId id="353" r:id="rId40"/>
    <p:sldId id="357" r:id="rId41"/>
    <p:sldId id="369" r:id="rId42"/>
    <p:sldId id="370" r:id="rId43"/>
    <p:sldId id="371" r:id="rId44"/>
    <p:sldId id="372" r:id="rId45"/>
    <p:sldId id="373" r:id="rId46"/>
    <p:sldId id="374" r:id="rId47"/>
    <p:sldId id="276" r:id="rId48"/>
    <p:sldId id="380" r:id="rId49"/>
    <p:sldId id="382" r:id="rId50"/>
    <p:sldId id="381" r:id="rId51"/>
    <p:sldId id="383" r:id="rId52"/>
    <p:sldId id="384" r:id="rId53"/>
    <p:sldId id="386" r:id="rId54"/>
    <p:sldId id="385" r:id="rId55"/>
    <p:sldId id="388" r:id="rId56"/>
    <p:sldId id="288" r:id="rId57"/>
    <p:sldId id="292" r:id="rId58"/>
    <p:sldId id="492" r:id="rId59"/>
    <p:sldId id="493" r:id="rId60"/>
    <p:sldId id="494" r:id="rId61"/>
    <p:sldId id="389" r:id="rId62"/>
    <p:sldId id="495" r:id="rId63"/>
    <p:sldId id="496" r:id="rId64"/>
    <p:sldId id="518" r:id="rId65"/>
    <p:sldId id="392" r:id="rId66"/>
    <p:sldId id="519" r:id="rId67"/>
    <p:sldId id="393" r:id="rId68"/>
    <p:sldId id="395" r:id="rId69"/>
    <p:sldId id="398" r:id="rId70"/>
    <p:sldId id="399" r:id="rId71"/>
    <p:sldId id="475" r:id="rId72"/>
    <p:sldId id="480" r:id="rId73"/>
    <p:sldId id="481" r:id="rId74"/>
    <p:sldId id="520" r:id="rId75"/>
    <p:sldId id="521" r:id="rId76"/>
    <p:sldId id="522" r:id="rId77"/>
    <p:sldId id="523" r:id="rId78"/>
    <p:sldId id="497" r:id="rId79"/>
    <p:sldId id="498" r:id="rId80"/>
    <p:sldId id="499" r:id="rId81"/>
    <p:sldId id="500" r:id="rId82"/>
    <p:sldId id="501" r:id="rId83"/>
    <p:sldId id="502" r:id="rId84"/>
    <p:sldId id="503" r:id="rId85"/>
    <p:sldId id="504" r:id="rId86"/>
    <p:sldId id="505" r:id="rId87"/>
    <p:sldId id="506" r:id="rId88"/>
    <p:sldId id="524" r:id="rId89"/>
    <p:sldId id="525" r:id="rId90"/>
    <p:sldId id="526" r:id="rId91"/>
    <p:sldId id="527" r:id="rId92"/>
    <p:sldId id="507" r:id="rId93"/>
    <p:sldId id="508" r:id="rId94"/>
    <p:sldId id="528" r:id="rId95"/>
    <p:sldId id="529" r:id="rId96"/>
    <p:sldId id="530" r:id="rId97"/>
    <p:sldId id="361" r:id="rId98"/>
    <p:sldId id="531" r:id="rId99"/>
    <p:sldId id="532" r:id="rId100"/>
    <p:sldId id="533" r:id="rId101"/>
    <p:sldId id="509" r:id="rId102"/>
    <p:sldId id="510" r:id="rId103"/>
    <p:sldId id="511" r:id="rId104"/>
    <p:sldId id="514" r:id="rId105"/>
    <p:sldId id="534" r:id="rId106"/>
    <p:sldId id="515" r:id="rId107"/>
    <p:sldId id="516" r:id="rId108"/>
    <p:sldId id="517" r:id="rId109"/>
    <p:sldId id="535" r:id="rId110"/>
    <p:sldId id="536" r:id="rId111"/>
    <p:sldId id="423" r:id="rId112"/>
    <p:sldId id="400" r:id="rId113"/>
    <p:sldId id="401" r:id="rId114"/>
    <p:sldId id="402" r:id="rId115"/>
    <p:sldId id="403" r:id="rId116"/>
    <p:sldId id="405" r:id="rId117"/>
    <p:sldId id="406" r:id="rId118"/>
    <p:sldId id="428" r:id="rId119"/>
    <p:sldId id="407" r:id="rId120"/>
    <p:sldId id="408" r:id="rId121"/>
    <p:sldId id="409" r:id="rId122"/>
    <p:sldId id="410" r:id="rId123"/>
    <p:sldId id="411" r:id="rId124"/>
    <p:sldId id="412" r:id="rId125"/>
    <p:sldId id="413" r:id="rId126"/>
    <p:sldId id="414" r:id="rId127"/>
    <p:sldId id="427" r:id="rId128"/>
    <p:sldId id="425" r:id="rId129"/>
    <p:sldId id="429" r:id="rId130"/>
    <p:sldId id="430" r:id="rId131"/>
    <p:sldId id="440" r:id="rId132"/>
    <p:sldId id="454" r:id="rId133"/>
    <p:sldId id="455" r:id="rId134"/>
    <p:sldId id="441" r:id="rId135"/>
    <p:sldId id="442" r:id="rId136"/>
    <p:sldId id="443" r:id="rId137"/>
    <p:sldId id="444" r:id="rId138"/>
    <p:sldId id="445" r:id="rId139"/>
    <p:sldId id="446" r:id="rId140"/>
    <p:sldId id="447" r:id="rId141"/>
    <p:sldId id="448" r:id="rId142"/>
    <p:sldId id="449" r:id="rId143"/>
    <p:sldId id="450" r:id="rId144"/>
    <p:sldId id="451" r:id="rId145"/>
    <p:sldId id="452" r:id="rId146"/>
    <p:sldId id="453" r:id="rId147"/>
    <p:sldId id="456" r:id="rId148"/>
    <p:sldId id="457" r:id="rId149"/>
    <p:sldId id="458" r:id="rId150"/>
    <p:sldId id="537" r:id="rId151"/>
    <p:sldId id="538" r:id="rId152"/>
    <p:sldId id="358" r:id="rId153"/>
    <p:sldId id="539" r:id="rId154"/>
    <p:sldId id="540" r:id="rId155"/>
    <p:sldId id="459" r:id="rId156"/>
    <p:sldId id="460" r:id="rId157"/>
    <p:sldId id="461" r:id="rId158"/>
    <p:sldId id="462" r:id="rId159"/>
    <p:sldId id="463" r:id="rId160"/>
    <p:sldId id="431" r:id="rId161"/>
    <p:sldId id="432" r:id="rId162"/>
    <p:sldId id="433" r:id="rId163"/>
    <p:sldId id="434" r:id="rId164"/>
    <p:sldId id="541" r:id="rId165"/>
    <p:sldId id="542" r:id="rId166"/>
    <p:sldId id="543" r:id="rId167"/>
    <p:sldId id="544" r:id="rId168"/>
    <p:sldId id="545" r:id="rId169"/>
    <p:sldId id="546" r:id="rId170"/>
    <p:sldId id="464" r:id="rId171"/>
    <p:sldId id="465" r:id="rId172"/>
    <p:sldId id="467" r:id="rId173"/>
    <p:sldId id="466" r:id="rId174"/>
    <p:sldId id="547" r:id="rId175"/>
    <p:sldId id="468" r:id="rId176"/>
    <p:sldId id="469" r:id="rId177"/>
    <p:sldId id="470" r:id="rId178"/>
    <p:sldId id="471" r:id="rId179"/>
    <p:sldId id="548" r:id="rId180"/>
    <p:sldId id="549" r:id="rId181"/>
    <p:sldId id="550" r:id="rId182"/>
    <p:sldId id="551" r:id="rId183"/>
    <p:sldId id="552" r:id="rId184"/>
    <p:sldId id="397" r:id="rId185"/>
    <p:sldId id="553" r:id="rId186"/>
    <p:sldId id="554" r:id="rId187"/>
    <p:sldId id="555" r:id="rId188"/>
    <p:sldId id="556" r:id="rId189"/>
    <p:sldId id="557" r:id="rId190"/>
    <p:sldId id="558" r:id="rId191"/>
    <p:sldId id="339" r:id="rId192"/>
    <p:sldId id="559" r:id="rId193"/>
    <p:sldId id="560" r:id="rId194"/>
    <p:sldId id="561" r:id="rId195"/>
    <p:sldId id="562" r:id="rId196"/>
    <p:sldId id="341" r:id="rId197"/>
    <p:sldId id="563" r:id="rId198"/>
    <p:sldId id="564" r:id="rId199"/>
    <p:sldId id="342" r:id="rId200"/>
    <p:sldId id="565" r:id="rId201"/>
    <p:sldId id="566" r:id="rId202"/>
    <p:sldId id="567" r:id="rId203"/>
    <p:sldId id="568" r:id="rId204"/>
    <p:sldId id="569" r:id="rId205"/>
    <p:sldId id="394" r:id="rId206"/>
    <p:sldId id="346" r:id="rId207"/>
    <p:sldId id="570" r:id="rId208"/>
    <p:sldId id="571" r:id="rId209"/>
    <p:sldId id="572" r:id="rId210"/>
    <p:sldId id="573" r:id="rId211"/>
    <p:sldId id="574" r:id="rId212"/>
    <p:sldId id="575" r:id="rId213"/>
    <p:sldId id="576" r:id="rId214"/>
    <p:sldId id="577" r:id="rId215"/>
    <p:sldId id="472" r:id="rId216"/>
    <p:sldId id="473" r:id="rId217"/>
    <p:sldId id="578" r:id="rId218"/>
    <p:sldId id="474" r:id="rId219"/>
    <p:sldId id="349" r:id="rId220"/>
    <p:sldId id="579" r:id="rId221"/>
    <p:sldId id="404" r:id="rId222"/>
    <p:sldId id="580" r:id="rId223"/>
    <p:sldId id="581" r:id="rId224"/>
    <p:sldId id="582" r:id="rId225"/>
    <p:sldId id="583" r:id="rId226"/>
    <p:sldId id="364" r:id="rId227"/>
    <p:sldId id="584" r:id="rId228"/>
    <p:sldId id="476" r:id="rId229"/>
    <p:sldId id="365" r:id="rId230"/>
    <p:sldId id="585" r:id="rId231"/>
    <p:sldId id="586" r:id="rId232"/>
    <p:sldId id="587" r:id="rId233"/>
    <p:sldId id="588" r:id="rId234"/>
    <p:sldId id="589" r:id="rId235"/>
    <p:sldId id="477" r:id="rId236"/>
    <p:sldId id="415" r:id="rId237"/>
    <p:sldId id="417" r:id="rId238"/>
    <p:sldId id="416" r:id="rId239"/>
    <p:sldId id="418" r:id="rId240"/>
    <p:sldId id="419" r:id="rId241"/>
    <p:sldId id="420" r:id="rId242"/>
    <p:sldId id="421" r:id="rId243"/>
    <p:sldId id="422" r:id="rId244"/>
    <p:sldId id="590" r:id="rId245"/>
    <p:sldId id="591" r:id="rId246"/>
    <p:sldId id="426" r:id="rId247"/>
    <p:sldId id="592" r:id="rId248"/>
    <p:sldId id="593" r:id="rId249"/>
    <p:sldId id="594" r:id="rId250"/>
    <p:sldId id="595" r:id="rId251"/>
    <p:sldId id="596" r:id="rId252"/>
    <p:sldId id="597" r:id="rId253"/>
    <p:sldId id="598" r:id="rId254"/>
    <p:sldId id="435" r:id="rId255"/>
    <p:sldId id="436" r:id="rId256"/>
    <p:sldId id="437" r:id="rId257"/>
    <p:sldId id="438" r:id="rId258"/>
    <p:sldId id="599" r:id="rId259"/>
    <p:sldId id="600" r:id="rId260"/>
    <p:sldId id="601" r:id="rId261"/>
    <p:sldId id="602" r:id="rId262"/>
    <p:sldId id="603" r:id="rId263"/>
    <p:sldId id="478" r:id="rId264"/>
    <p:sldId id="604" r:id="rId265"/>
    <p:sldId id="605" r:id="rId266"/>
    <p:sldId id="606" r:id="rId267"/>
    <p:sldId id="607" r:id="rId268"/>
    <p:sldId id="608" r:id="rId269"/>
    <p:sldId id="609" r:id="rId270"/>
    <p:sldId id="610" r:id="rId271"/>
    <p:sldId id="482" r:id="rId272"/>
    <p:sldId id="611" r:id="rId273"/>
    <p:sldId id="483" r:id="rId274"/>
    <p:sldId id="484" r:id="rId275"/>
    <p:sldId id="485" r:id="rId276"/>
    <p:sldId id="486" r:id="rId277"/>
    <p:sldId id="487" r:id="rId278"/>
    <p:sldId id="488" r:id="rId279"/>
    <p:sldId id="489" r:id="rId280"/>
    <p:sldId id="490" r:id="rId281"/>
    <p:sldId id="491" r:id="rId282"/>
    <p:sldId id="612" r:id="rId283"/>
    <p:sldId id="613" r:id="rId284"/>
    <p:sldId id="614" r:id="rId285"/>
    <p:sldId id="615" r:id="rId286"/>
    <p:sldId id="616" r:id="rId287"/>
    <p:sldId id="617" r:id="rId288"/>
    <p:sldId id="618" r:id="rId289"/>
    <p:sldId id="619" r:id="rId290"/>
    <p:sldId id="620" r:id="rId29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A5D8"/>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0" autoAdjust="0"/>
  </p:normalViewPr>
  <p:slideViewPr>
    <p:cSldViewPr>
      <p:cViewPr varScale="1">
        <p:scale>
          <a:sx n="66" d="100"/>
          <a:sy n="66" d="100"/>
        </p:scale>
        <p:origin x="1280" y="4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notesMaster" Target="notesMasters/notesMaster1.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presProps" Target="presProps.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viewProps" Target="view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tableStyles" Target="tableStyles.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8353A0-F9E1-4E13-BE43-0DD645AA893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A9DE05C-F40F-407A-95A3-E54E70BA9C09}">
      <dgm:prSet phldrT="[Text]" custT="1"/>
      <dgm:spPr/>
      <dgm:t>
        <a:bodyPr/>
        <a:lstStyle/>
        <a:p>
          <a:pPr algn="ctr"/>
          <a:r>
            <a:rPr lang="en-US" sz="3200" b="1" i="1" dirty="0" err="1">
              <a:solidFill>
                <a:schemeClr val="tx1"/>
              </a:solidFill>
              <a:latin typeface="Times New Roman" panose="02020603050405020304" pitchFamily="18" charset="0"/>
              <a:cs typeface="Times New Roman" panose="02020603050405020304" pitchFamily="18" charset="0"/>
            </a:rPr>
            <a:t>Khái</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niệm</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đặc</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điểm</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thuế</a:t>
          </a:r>
          <a:r>
            <a:rPr lang="en-US" sz="3200" b="1" i="1" dirty="0">
              <a:solidFill>
                <a:schemeClr val="tx1"/>
              </a:solidFill>
              <a:latin typeface="Times New Roman" panose="02020603050405020304" pitchFamily="18" charset="0"/>
              <a:cs typeface="Times New Roman" panose="02020603050405020304" pitchFamily="18" charset="0"/>
            </a:rPr>
            <a:t> TNDN</a:t>
          </a:r>
        </a:p>
      </dgm:t>
    </dgm:pt>
    <dgm:pt modelId="{C8810E6A-E2DA-4211-ACEA-1AF9490D38F2}" type="parTrans" cxnId="{B74F39E5-834C-4CE2-9870-9EF3D5985F9D}">
      <dgm:prSet/>
      <dgm:spPr/>
      <dgm:t>
        <a:bodyPr/>
        <a:lstStyle/>
        <a:p>
          <a:endParaRPr lang="en-US"/>
        </a:p>
      </dgm:t>
    </dgm:pt>
    <dgm:pt modelId="{3FC993A9-4420-4AA3-A6AC-4766B289D544}" type="sibTrans" cxnId="{B74F39E5-834C-4CE2-9870-9EF3D5985F9D}">
      <dgm:prSet/>
      <dgm:spPr/>
      <dgm:t>
        <a:bodyPr/>
        <a:lstStyle/>
        <a:p>
          <a:endParaRPr lang="en-US"/>
        </a:p>
      </dgm:t>
    </dgm:pt>
    <dgm:pt modelId="{D5CC27A1-E0F6-43C5-B1ED-40ADEAEDDDFF}">
      <dgm:prSet phldrT="[Text]" custT="1"/>
      <dgm:spPr/>
      <dgm:t>
        <a:bodyPr/>
        <a:lstStyle/>
        <a:p>
          <a:pPr algn="ctr"/>
          <a:r>
            <a:rPr lang="en-US" sz="3200" b="1" i="1" dirty="0" err="1">
              <a:solidFill>
                <a:schemeClr val="tx1"/>
              </a:solidFill>
              <a:latin typeface="Times New Roman" panose="02020603050405020304" pitchFamily="18" charset="0"/>
              <a:cs typeface="Times New Roman" panose="02020603050405020304" pitchFamily="18" charset="0"/>
            </a:rPr>
            <a:t>Căn</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cứ</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và</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phương</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pháp</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tính</a:t>
          </a:r>
          <a:r>
            <a:rPr lang="en-US" sz="3200" b="1" i="1" dirty="0">
              <a:solidFill>
                <a:schemeClr val="tx1"/>
              </a:solidFill>
              <a:latin typeface="Times New Roman" panose="02020603050405020304" pitchFamily="18" charset="0"/>
              <a:cs typeface="Times New Roman" panose="02020603050405020304" pitchFamily="18" charset="0"/>
            </a:rPr>
            <a:t> </a:t>
          </a:r>
          <a:r>
            <a:rPr lang="en-US" sz="3200" b="1" i="1" dirty="0" err="1">
              <a:solidFill>
                <a:schemeClr val="tx1"/>
              </a:solidFill>
              <a:latin typeface="Times New Roman" panose="02020603050405020304" pitchFamily="18" charset="0"/>
              <a:cs typeface="Times New Roman" panose="02020603050405020304" pitchFamily="18" charset="0"/>
            </a:rPr>
            <a:t>thuế</a:t>
          </a:r>
          <a:r>
            <a:rPr lang="en-US" sz="3200" b="1" i="1" dirty="0">
              <a:solidFill>
                <a:schemeClr val="tx1"/>
              </a:solidFill>
              <a:latin typeface="Times New Roman" panose="02020603050405020304" pitchFamily="18" charset="0"/>
              <a:cs typeface="Times New Roman" panose="02020603050405020304" pitchFamily="18" charset="0"/>
            </a:rPr>
            <a:t> TNDN</a:t>
          </a:r>
        </a:p>
      </dgm:t>
    </dgm:pt>
    <dgm:pt modelId="{64EE2577-951C-43D2-9B30-545F76B8A3EE}" type="parTrans" cxnId="{4EF19013-344F-419E-8CDC-06EF46F3CAD0}">
      <dgm:prSet/>
      <dgm:spPr/>
      <dgm:t>
        <a:bodyPr/>
        <a:lstStyle/>
        <a:p>
          <a:endParaRPr lang="en-US"/>
        </a:p>
      </dgm:t>
    </dgm:pt>
    <dgm:pt modelId="{C2C839DA-93BC-4475-8882-0AABD2D3FA57}" type="sibTrans" cxnId="{4EF19013-344F-419E-8CDC-06EF46F3CAD0}">
      <dgm:prSet/>
      <dgm:spPr/>
      <dgm:t>
        <a:bodyPr/>
        <a:lstStyle/>
        <a:p>
          <a:endParaRPr lang="en-US"/>
        </a:p>
      </dgm:t>
    </dgm:pt>
    <dgm:pt modelId="{0A9E73D4-3502-400A-841E-3B550B5EFBC4}" type="pres">
      <dgm:prSet presAssocID="{548353A0-F9E1-4E13-BE43-0DD645AA8937}" presName="linear" presStyleCnt="0">
        <dgm:presLayoutVars>
          <dgm:dir/>
          <dgm:animLvl val="lvl"/>
          <dgm:resizeHandles val="exact"/>
        </dgm:presLayoutVars>
      </dgm:prSet>
      <dgm:spPr/>
    </dgm:pt>
    <dgm:pt modelId="{69BF6DE4-C804-40E8-AF5F-7689F4F5C288}" type="pres">
      <dgm:prSet presAssocID="{5A9DE05C-F40F-407A-95A3-E54E70BA9C09}" presName="parentLin" presStyleCnt="0"/>
      <dgm:spPr/>
    </dgm:pt>
    <dgm:pt modelId="{1F2E244F-B50F-4691-AD43-2E1B12F303F8}" type="pres">
      <dgm:prSet presAssocID="{5A9DE05C-F40F-407A-95A3-E54E70BA9C09}" presName="parentLeftMargin" presStyleLbl="node1" presStyleIdx="0" presStyleCnt="2"/>
      <dgm:spPr/>
    </dgm:pt>
    <dgm:pt modelId="{9DEEE398-D266-4C76-87EC-978A7956C531}" type="pres">
      <dgm:prSet presAssocID="{5A9DE05C-F40F-407A-95A3-E54E70BA9C09}" presName="parentText" presStyleLbl="node1" presStyleIdx="0" presStyleCnt="2" custScaleX="142857" custScaleY="231944">
        <dgm:presLayoutVars>
          <dgm:chMax val="0"/>
          <dgm:bulletEnabled val="1"/>
        </dgm:presLayoutVars>
      </dgm:prSet>
      <dgm:spPr/>
    </dgm:pt>
    <dgm:pt modelId="{F86B6DD2-E275-46F6-95F7-169C79B3FBDB}" type="pres">
      <dgm:prSet presAssocID="{5A9DE05C-F40F-407A-95A3-E54E70BA9C09}" presName="negativeSpace" presStyleCnt="0"/>
      <dgm:spPr/>
    </dgm:pt>
    <dgm:pt modelId="{BAC9C311-89A9-4DFF-94A9-F43A9DD23EFB}" type="pres">
      <dgm:prSet presAssocID="{5A9DE05C-F40F-407A-95A3-E54E70BA9C09}" presName="childText" presStyleLbl="conFgAcc1" presStyleIdx="0" presStyleCnt="2" custLinFactNeighborX="-1031">
        <dgm:presLayoutVars>
          <dgm:bulletEnabled val="1"/>
        </dgm:presLayoutVars>
      </dgm:prSet>
      <dgm:spPr/>
    </dgm:pt>
    <dgm:pt modelId="{C4843D1E-AFA0-43FB-82F5-7475438A95FF}" type="pres">
      <dgm:prSet presAssocID="{3FC993A9-4420-4AA3-A6AC-4766B289D544}" presName="spaceBetweenRectangles" presStyleCnt="0"/>
      <dgm:spPr/>
    </dgm:pt>
    <dgm:pt modelId="{4DB2DF4C-D055-4FC8-9CF2-F590673F2E69}" type="pres">
      <dgm:prSet presAssocID="{D5CC27A1-E0F6-43C5-B1ED-40ADEAEDDDFF}" presName="parentLin" presStyleCnt="0"/>
      <dgm:spPr/>
    </dgm:pt>
    <dgm:pt modelId="{A5A88B5C-7C23-470C-A3A0-0209DD5425EB}" type="pres">
      <dgm:prSet presAssocID="{D5CC27A1-E0F6-43C5-B1ED-40ADEAEDDDFF}" presName="parentLeftMargin" presStyleLbl="node1" presStyleIdx="0" presStyleCnt="2"/>
      <dgm:spPr/>
    </dgm:pt>
    <dgm:pt modelId="{27934B22-00B4-4C76-B8E0-3B084A894E6F}" type="pres">
      <dgm:prSet presAssocID="{D5CC27A1-E0F6-43C5-B1ED-40ADEAEDDDFF}" presName="parentText" presStyleLbl="node1" presStyleIdx="1" presStyleCnt="2" custScaleX="142997" custScaleY="284010">
        <dgm:presLayoutVars>
          <dgm:chMax val="0"/>
          <dgm:bulletEnabled val="1"/>
        </dgm:presLayoutVars>
      </dgm:prSet>
      <dgm:spPr/>
    </dgm:pt>
    <dgm:pt modelId="{A1691495-F32D-4DB6-A122-9FB1712BAF0C}" type="pres">
      <dgm:prSet presAssocID="{D5CC27A1-E0F6-43C5-B1ED-40ADEAEDDDFF}" presName="negativeSpace" presStyleCnt="0"/>
      <dgm:spPr/>
    </dgm:pt>
    <dgm:pt modelId="{0FBF0EC3-AC3E-428B-AE8A-87FA1EB564AD}" type="pres">
      <dgm:prSet presAssocID="{D5CC27A1-E0F6-43C5-B1ED-40ADEAEDDDFF}" presName="childText" presStyleLbl="conFgAcc1" presStyleIdx="1" presStyleCnt="2">
        <dgm:presLayoutVars>
          <dgm:bulletEnabled val="1"/>
        </dgm:presLayoutVars>
      </dgm:prSet>
      <dgm:spPr/>
    </dgm:pt>
  </dgm:ptLst>
  <dgm:cxnLst>
    <dgm:cxn modelId="{4EF19013-344F-419E-8CDC-06EF46F3CAD0}" srcId="{548353A0-F9E1-4E13-BE43-0DD645AA8937}" destId="{D5CC27A1-E0F6-43C5-B1ED-40ADEAEDDDFF}" srcOrd="1" destOrd="0" parTransId="{64EE2577-951C-43D2-9B30-545F76B8A3EE}" sibTransId="{C2C839DA-93BC-4475-8882-0AABD2D3FA57}"/>
    <dgm:cxn modelId="{7023923E-4A9B-4386-9F36-18B51AF7F85C}" type="presOf" srcId="{D5CC27A1-E0F6-43C5-B1ED-40ADEAEDDDFF}" destId="{A5A88B5C-7C23-470C-A3A0-0209DD5425EB}" srcOrd="0" destOrd="0" presId="urn:microsoft.com/office/officeart/2005/8/layout/list1"/>
    <dgm:cxn modelId="{2060E044-88BC-44AC-BA5F-D00FF76B1472}" type="presOf" srcId="{5A9DE05C-F40F-407A-95A3-E54E70BA9C09}" destId="{1F2E244F-B50F-4691-AD43-2E1B12F303F8}" srcOrd="0" destOrd="0" presId="urn:microsoft.com/office/officeart/2005/8/layout/list1"/>
    <dgm:cxn modelId="{838CBB94-FA94-4CB3-A3CD-33D71A7EDA53}" type="presOf" srcId="{D5CC27A1-E0F6-43C5-B1ED-40ADEAEDDDFF}" destId="{27934B22-00B4-4C76-B8E0-3B084A894E6F}" srcOrd="1" destOrd="0" presId="urn:microsoft.com/office/officeart/2005/8/layout/list1"/>
    <dgm:cxn modelId="{35BBDAB7-2FE3-419A-9556-2EC0372EEC78}" type="presOf" srcId="{548353A0-F9E1-4E13-BE43-0DD645AA8937}" destId="{0A9E73D4-3502-400A-841E-3B550B5EFBC4}" srcOrd="0" destOrd="0" presId="urn:microsoft.com/office/officeart/2005/8/layout/list1"/>
    <dgm:cxn modelId="{E31EEEDD-998B-4895-85F2-72D6E53857AD}" type="presOf" srcId="{5A9DE05C-F40F-407A-95A3-E54E70BA9C09}" destId="{9DEEE398-D266-4C76-87EC-978A7956C531}" srcOrd="1" destOrd="0" presId="urn:microsoft.com/office/officeart/2005/8/layout/list1"/>
    <dgm:cxn modelId="{B74F39E5-834C-4CE2-9870-9EF3D5985F9D}" srcId="{548353A0-F9E1-4E13-BE43-0DD645AA8937}" destId="{5A9DE05C-F40F-407A-95A3-E54E70BA9C09}" srcOrd="0" destOrd="0" parTransId="{C8810E6A-E2DA-4211-ACEA-1AF9490D38F2}" sibTransId="{3FC993A9-4420-4AA3-A6AC-4766B289D544}"/>
    <dgm:cxn modelId="{71E13A00-89D2-4234-9EED-F70C4F1FC7A3}" type="presParOf" srcId="{0A9E73D4-3502-400A-841E-3B550B5EFBC4}" destId="{69BF6DE4-C804-40E8-AF5F-7689F4F5C288}" srcOrd="0" destOrd="0" presId="urn:microsoft.com/office/officeart/2005/8/layout/list1"/>
    <dgm:cxn modelId="{88D8FAF1-D731-488E-9A0A-BF7D79096CEB}" type="presParOf" srcId="{69BF6DE4-C804-40E8-AF5F-7689F4F5C288}" destId="{1F2E244F-B50F-4691-AD43-2E1B12F303F8}" srcOrd="0" destOrd="0" presId="urn:microsoft.com/office/officeart/2005/8/layout/list1"/>
    <dgm:cxn modelId="{5845B656-10CD-47C5-B010-323540700F48}" type="presParOf" srcId="{69BF6DE4-C804-40E8-AF5F-7689F4F5C288}" destId="{9DEEE398-D266-4C76-87EC-978A7956C531}" srcOrd="1" destOrd="0" presId="urn:microsoft.com/office/officeart/2005/8/layout/list1"/>
    <dgm:cxn modelId="{F0E7C486-9F87-4F97-9429-31719647204D}" type="presParOf" srcId="{0A9E73D4-3502-400A-841E-3B550B5EFBC4}" destId="{F86B6DD2-E275-46F6-95F7-169C79B3FBDB}" srcOrd="1" destOrd="0" presId="urn:microsoft.com/office/officeart/2005/8/layout/list1"/>
    <dgm:cxn modelId="{CEB7B55B-A283-41F5-927C-73DA3BC6ACAD}" type="presParOf" srcId="{0A9E73D4-3502-400A-841E-3B550B5EFBC4}" destId="{BAC9C311-89A9-4DFF-94A9-F43A9DD23EFB}" srcOrd="2" destOrd="0" presId="urn:microsoft.com/office/officeart/2005/8/layout/list1"/>
    <dgm:cxn modelId="{7CA51C9D-192F-4E9E-A9A1-318B9C6F3E72}" type="presParOf" srcId="{0A9E73D4-3502-400A-841E-3B550B5EFBC4}" destId="{C4843D1E-AFA0-43FB-82F5-7475438A95FF}" srcOrd="3" destOrd="0" presId="urn:microsoft.com/office/officeart/2005/8/layout/list1"/>
    <dgm:cxn modelId="{E5C19329-82B7-421E-A0CF-9E0C6EEC81B6}" type="presParOf" srcId="{0A9E73D4-3502-400A-841E-3B550B5EFBC4}" destId="{4DB2DF4C-D055-4FC8-9CF2-F590673F2E69}" srcOrd="4" destOrd="0" presId="urn:microsoft.com/office/officeart/2005/8/layout/list1"/>
    <dgm:cxn modelId="{95A65EB1-A773-4962-92B0-3461838704B8}" type="presParOf" srcId="{4DB2DF4C-D055-4FC8-9CF2-F590673F2E69}" destId="{A5A88B5C-7C23-470C-A3A0-0209DD5425EB}" srcOrd="0" destOrd="0" presId="urn:microsoft.com/office/officeart/2005/8/layout/list1"/>
    <dgm:cxn modelId="{AC4FB2EF-5A73-48DB-8B26-C2F29C48552B}" type="presParOf" srcId="{4DB2DF4C-D055-4FC8-9CF2-F590673F2E69}" destId="{27934B22-00B4-4C76-B8E0-3B084A894E6F}" srcOrd="1" destOrd="0" presId="urn:microsoft.com/office/officeart/2005/8/layout/list1"/>
    <dgm:cxn modelId="{DF2820B7-D815-4937-8BFD-D154BE0866F5}" type="presParOf" srcId="{0A9E73D4-3502-400A-841E-3B550B5EFBC4}" destId="{A1691495-F32D-4DB6-A122-9FB1712BAF0C}" srcOrd="5" destOrd="0" presId="urn:microsoft.com/office/officeart/2005/8/layout/list1"/>
    <dgm:cxn modelId="{F25BF4BA-143B-49CA-BAA0-6139A7F3EF6B}" type="presParOf" srcId="{0A9E73D4-3502-400A-841E-3B550B5EFBC4}" destId="{0FBF0EC3-AC3E-428B-AE8A-87FA1EB564A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9C311-89A9-4DFF-94A9-F43A9DD23EFB}">
      <dsp:nvSpPr>
        <dsp:cNvPr id="0" name=""/>
        <dsp:cNvSpPr/>
      </dsp:nvSpPr>
      <dsp:spPr>
        <a:xfrm>
          <a:off x="0" y="1236431"/>
          <a:ext cx="80010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EEE398-D266-4C76-87EC-978A7956C531}">
      <dsp:nvSpPr>
        <dsp:cNvPr id="0" name=""/>
        <dsp:cNvSpPr/>
      </dsp:nvSpPr>
      <dsp:spPr>
        <a:xfrm>
          <a:off x="380906" y="54814"/>
          <a:ext cx="7618132" cy="150633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693" tIns="0" rIns="211693" bIns="0" numCol="1" spcCol="1270" anchor="ctr" anchorCtr="0">
          <a:noAutofit/>
        </a:bodyPr>
        <a:lstStyle/>
        <a:p>
          <a:pPr marL="0" lvl="0" indent="0" algn="ctr" defTabSz="1422400">
            <a:lnSpc>
              <a:spcPct val="90000"/>
            </a:lnSpc>
            <a:spcBef>
              <a:spcPct val="0"/>
            </a:spcBef>
            <a:spcAft>
              <a:spcPct val="35000"/>
            </a:spcAft>
            <a:buNone/>
          </a:pPr>
          <a:r>
            <a:rPr lang="en-US" sz="3200" b="1" i="1" kern="1200" dirty="0" err="1">
              <a:solidFill>
                <a:schemeClr val="tx1"/>
              </a:solidFill>
              <a:latin typeface="Times New Roman" panose="02020603050405020304" pitchFamily="18" charset="0"/>
              <a:cs typeface="Times New Roman" panose="02020603050405020304" pitchFamily="18" charset="0"/>
            </a:rPr>
            <a:t>Khái</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niệm</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đặc</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điểm</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thuế</a:t>
          </a:r>
          <a:r>
            <a:rPr lang="en-US" sz="3200" b="1" i="1" kern="1200" dirty="0">
              <a:solidFill>
                <a:schemeClr val="tx1"/>
              </a:solidFill>
              <a:latin typeface="Times New Roman" panose="02020603050405020304" pitchFamily="18" charset="0"/>
              <a:cs typeface="Times New Roman" panose="02020603050405020304" pitchFamily="18" charset="0"/>
            </a:rPr>
            <a:t> TNDN</a:t>
          </a:r>
        </a:p>
      </dsp:txBody>
      <dsp:txXfrm>
        <a:off x="454439" y="128347"/>
        <a:ext cx="7471066" cy="1359271"/>
      </dsp:txXfrm>
    </dsp:sp>
    <dsp:sp modelId="{0FBF0EC3-AC3E-428B-AE8A-87FA1EB564AD}">
      <dsp:nvSpPr>
        <dsp:cNvPr id="0" name=""/>
        <dsp:cNvSpPr/>
      </dsp:nvSpPr>
      <dsp:spPr>
        <a:xfrm>
          <a:off x="0" y="3429385"/>
          <a:ext cx="8001000"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934B22-00B4-4C76-B8E0-3B084A894E6F}">
      <dsp:nvSpPr>
        <dsp:cNvPr id="0" name=""/>
        <dsp:cNvSpPr/>
      </dsp:nvSpPr>
      <dsp:spPr>
        <a:xfrm>
          <a:off x="380516" y="1909631"/>
          <a:ext cx="7617776" cy="18444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693" tIns="0" rIns="211693" bIns="0" numCol="1" spcCol="1270" anchor="ctr" anchorCtr="0">
          <a:noAutofit/>
        </a:bodyPr>
        <a:lstStyle/>
        <a:p>
          <a:pPr marL="0" lvl="0" indent="0" algn="ctr" defTabSz="1422400">
            <a:lnSpc>
              <a:spcPct val="90000"/>
            </a:lnSpc>
            <a:spcBef>
              <a:spcPct val="0"/>
            </a:spcBef>
            <a:spcAft>
              <a:spcPct val="35000"/>
            </a:spcAft>
            <a:buNone/>
          </a:pPr>
          <a:r>
            <a:rPr lang="en-US" sz="3200" b="1" i="1" kern="1200" dirty="0" err="1">
              <a:solidFill>
                <a:schemeClr val="tx1"/>
              </a:solidFill>
              <a:latin typeface="Times New Roman" panose="02020603050405020304" pitchFamily="18" charset="0"/>
              <a:cs typeface="Times New Roman" panose="02020603050405020304" pitchFamily="18" charset="0"/>
            </a:rPr>
            <a:t>Căn</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cứ</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và</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phương</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pháp</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tính</a:t>
          </a:r>
          <a:r>
            <a:rPr lang="en-US" sz="3200" b="1" i="1" kern="1200" dirty="0">
              <a:solidFill>
                <a:schemeClr val="tx1"/>
              </a:solidFill>
              <a:latin typeface="Times New Roman" panose="02020603050405020304" pitchFamily="18" charset="0"/>
              <a:cs typeface="Times New Roman" panose="02020603050405020304" pitchFamily="18" charset="0"/>
            </a:rPr>
            <a:t> </a:t>
          </a:r>
          <a:r>
            <a:rPr lang="en-US" sz="3200" b="1" i="1" kern="1200" dirty="0" err="1">
              <a:solidFill>
                <a:schemeClr val="tx1"/>
              </a:solidFill>
              <a:latin typeface="Times New Roman" panose="02020603050405020304" pitchFamily="18" charset="0"/>
              <a:cs typeface="Times New Roman" panose="02020603050405020304" pitchFamily="18" charset="0"/>
            </a:rPr>
            <a:t>thuế</a:t>
          </a:r>
          <a:r>
            <a:rPr lang="en-US" sz="3200" b="1" i="1" kern="1200" dirty="0">
              <a:solidFill>
                <a:schemeClr val="tx1"/>
              </a:solidFill>
              <a:latin typeface="Times New Roman" panose="02020603050405020304" pitchFamily="18" charset="0"/>
              <a:cs typeface="Times New Roman" panose="02020603050405020304" pitchFamily="18" charset="0"/>
            </a:rPr>
            <a:t> TNDN</a:t>
          </a:r>
        </a:p>
      </dsp:txBody>
      <dsp:txXfrm>
        <a:off x="470556" y="1999671"/>
        <a:ext cx="7437696" cy="166439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988E1-1A28-FB4F-BD04-6FEE6B95F94A}" type="datetimeFigureOut">
              <a:rPr lang="en-US" smtClean="0"/>
              <a:pPr/>
              <a:t>7/25/2026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BED1D3-9A40-AD4C-9B4C-B810A4158472}" type="slidenum">
              <a:rPr lang="en-US" smtClean="0"/>
              <a:pPr/>
              <a:t>‹#›</a:t>
            </a:fld>
            <a:endParaRPr lang="en-US"/>
          </a:p>
        </p:txBody>
      </p:sp>
    </p:spTree>
    <p:extLst>
      <p:ext uri="{BB962C8B-B14F-4D97-AF65-F5344CB8AC3E}">
        <p14:creationId xmlns:p14="http://schemas.microsoft.com/office/powerpoint/2010/main" val="30110649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(21/09/20 13:20) -----</a:t>
            </a:r>
          </a:p>
          <a:p>
            <a:endParaRPr lang="en-US"/>
          </a:p>
          <a:p>
            <a:endParaRPr lang="en-US"/>
          </a:p>
          <a:p>
            <a:endParaRPr lang="en-US"/>
          </a:p>
          <a:p>
            <a:endParaRPr lang="en-US"/>
          </a:p>
          <a:p>
            <a:endParaRPr lang="en-US"/>
          </a:p>
          <a:p>
            <a:endParaRPr lang="en-US"/>
          </a:p>
        </p:txBody>
      </p:sp>
      <p:sp>
        <p:nvSpPr>
          <p:cNvPr id="4" name="Slide Number Placeholder 3"/>
          <p:cNvSpPr>
            <a:spLocks noGrp="1"/>
          </p:cNvSpPr>
          <p:nvPr>
            <p:ph type="sldNum" sz="quarter" idx="10"/>
          </p:nvPr>
        </p:nvSpPr>
        <p:spPr/>
        <p:txBody>
          <a:bodyPr/>
          <a:lstStyle/>
          <a:p>
            <a:fld id="{87BED1D3-9A40-AD4C-9B4C-B810A4158472}" type="slidenum">
              <a:rPr lang="en-US" smtClean="0"/>
              <a:pPr/>
              <a:t>37</a:t>
            </a:fld>
            <a:endParaRPr lang="en-US"/>
          </a:p>
        </p:txBody>
      </p:sp>
    </p:spTree>
    <p:extLst>
      <p:ext uri="{BB962C8B-B14F-4D97-AF65-F5344CB8AC3E}">
        <p14:creationId xmlns:p14="http://schemas.microsoft.com/office/powerpoint/2010/main" val="3988702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184</a:t>
            </a:fld>
            <a:endParaRPr lang="en-US"/>
          </a:p>
        </p:txBody>
      </p:sp>
    </p:spTree>
    <p:extLst>
      <p:ext uri="{BB962C8B-B14F-4D97-AF65-F5344CB8AC3E}">
        <p14:creationId xmlns:p14="http://schemas.microsoft.com/office/powerpoint/2010/main" val="1438531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 500x125 + 10.500 +</a:t>
            </a:r>
            <a:r>
              <a:rPr lang="en-US" sz="2400" baseline="0" dirty="0">
                <a:latin typeface="Times New Roman" panose="02020603050405020304" pitchFamily="18" charset="0"/>
                <a:cs typeface="Times New Roman" panose="02020603050405020304" pitchFamily="18" charset="0"/>
              </a:rPr>
              <a:t> 5.000 = 78.000 USD</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10021D5-0EAE-4B96-9DA6-CDED9025F4C3}" type="slidenum">
              <a:rPr lang="en-US" smtClean="0"/>
              <a:t>194</a:t>
            </a:fld>
            <a:endParaRPr lang="en-US"/>
          </a:p>
        </p:txBody>
      </p:sp>
    </p:spTree>
    <p:extLst>
      <p:ext uri="{BB962C8B-B14F-4D97-AF65-F5344CB8AC3E}">
        <p14:creationId xmlns:p14="http://schemas.microsoft.com/office/powerpoint/2010/main" val="912228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Giá</a:t>
            </a:r>
            <a:r>
              <a:rPr lang="en-US" dirty="0"/>
              <a:t> </a:t>
            </a:r>
            <a:r>
              <a:rPr lang="en-US" dirty="0" err="1"/>
              <a:t>mua</a:t>
            </a:r>
            <a:r>
              <a:rPr lang="en-US" dirty="0"/>
              <a:t> </a:t>
            </a:r>
            <a:r>
              <a:rPr lang="en-US" dirty="0" err="1"/>
              <a:t>trên</a:t>
            </a:r>
            <a:r>
              <a:rPr lang="en-US" dirty="0"/>
              <a:t> </a:t>
            </a:r>
            <a:r>
              <a:rPr lang="en-US" dirty="0" err="1"/>
              <a:t>hoá</a:t>
            </a:r>
            <a:r>
              <a:rPr lang="en-US" dirty="0"/>
              <a:t> </a:t>
            </a:r>
            <a:r>
              <a:rPr lang="en-US" dirty="0" err="1"/>
              <a:t>đơn</a:t>
            </a:r>
            <a:r>
              <a:rPr lang="en-US" dirty="0"/>
              <a:t>: 150.000USD</a:t>
            </a:r>
          </a:p>
          <a:p>
            <a:r>
              <a:rPr lang="en-US" dirty="0" err="1"/>
              <a:t>Các</a:t>
            </a:r>
            <a:r>
              <a:rPr lang="en-US" dirty="0"/>
              <a:t> </a:t>
            </a:r>
            <a:r>
              <a:rPr lang="en-US" dirty="0" err="1"/>
              <a:t>khoản</a:t>
            </a:r>
            <a:r>
              <a:rPr lang="en-US" dirty="0"/>
              <a:t> </a:t>
            </a:r>
            <a:r>
              <a:rPr lang="en-US" dirty="0" err="1"/>
              <a:t>phải</a:t>
            </a:r>
            <a:r>
              <a:rPr lang="en-US" dirty="0"/>
              <a:t> </a:t>
            </a:r>
            <a:r>
              <a:rPr lang="en-US" dirty="0" err="1"/>
              <a:t>cộng</a:t>
            </a:r>
            <a:r>
              <a:rPr lang="en-US" dirty="0"/>
              <a:t>: Chi </a:t>
            </a:r>
            <a:r>
              <a:rPr lang="en-US" dirty="0" err="1"/>
              <a:t>phí</a:t>
            </a:r>
            <a:r>
              <a:rPr lang="en-US" dirty="0"/>
              <a:t> </a:t>
            </a:r>
            <a:r>
              <a:rPr lang="en-US" dirty="0" err="1"/>
              <a:t>vận</a:t>
            </a:r>
            <a:r>
              <a:rPr lang="en-US" dirty="0"/>
              <a:t> </a:t>
            </a:r>
            <a:r>
              <a:rPr lang="en-US" dirty="0" err="1"/>
              <a:t>chuyển</a:t>
            </a:r>
            <a:r>
              <a:rPr lang="en-US" dirty="0"/>
              <a:t>, </a:t>
            </a:r>
            <a:r>
              <a:rPr lang="en-US" dirty="0" err="1"/>
              <a:t>bảo</a:t>
            </a:r>
            <a:r>
              <a:rPr lang="en-US" dirty="0"/>
              <a:t> </a:t>
            </a:r>
            <a:r>
              <a:rPr lang="en-US" dirty="0" err="1"/>
              <a:t>hiểm</a:t>
            </a:r>
            <a:r>
              <a:rPr lang="en-US" dirty="0"/>
              <a:t> </a:t>
            </a:r>
            <a:r>
              <a:rPr lang="en-US" dirty="0" err="1"/>
              <a:t>đến</a:t>
            </a:r>
            <a:r>
              <a:rPr lang="en-US" dirty="0"/>
              <a:t> </a:t>
            </a:r>
            <a:r>
              <a:rPr lang="en-US" dirty="0" err="1"/>
              <a:t>cửa</a:t>
            </a:r>
            <a:r>
              <a:rPr lang="en-US" dirty="0"/>
              <a:t> </a:t>
            </a:r>
            <a:r>
              <a:rPr lang="en-US" dirty="0" err="1"/>
              <a:t>khẩu</a:t>
            </a:r>
            <a:r>
              <a:rPr lang="en-US" dirty="0"/>
              <a:t>: 10.000 USD</a:t>
            </a:r>
          </a:p>
          <a:p>
            <a:r>
              <a:rPr lang="en-US" dirty="0" err="1"/>
              <a:t>Các</a:t>
            </a:r>
            <a:r>
              <a:rPr lang="en-US" dirty="0"/>
              <a:t> </a:t>
            </a:r>
            <a:r>
              <a:rPr lang="en-US" dirty="0" err="1"/>
              <a:t>khoản</a:t>
            </a:r>
            <a:r>
              <a:rPr lang="en-US" dirty="0"/>
              <a:t> </a:t>
            </a:r>
            <a:r>
              <a:rPr lang="en-US" dirty="0" err="1"/>
              <a:t>trừ</a:t>
            </a:r>
            <a:r>
              <a:rPr lang="en-US" dirty="0"/>
              <a:t>: </a:t>
            </a:r>
            <a:r>
              <a:rPr lang="en-US" dirty="0" err="1"/>
              <a:t>tiền</a:t>
            </a:r>
            <a:r>
              <a:rPr lang="en-US" dirty="0"/>
              <a:t> </a:t>
            </a:r>
            <a:r>
              <a:rPr lang="en-US" dirty="0" err="1"/>
              <a:t>lãi</a:t>
            </a:r>
            <a:r>
              <a:rPr lang="en-US" dirty="0"/>
              <a:t> </a:t>
            </a:r>
            <a:r>
              <a:rPr lang="en-US" dirty="0" err="1"/>
              <a:t>trả</a:t>
            </a:r>
            <a:r>
              <a:rPr lang="en-US" dirty="0"/>
              <a:t> </a:t>
            </a:r>
            <a:r>
              <a:rPr lang="en-US" dirty="0" err="1"/>
              <a:t>chậm</a:t>
            </a:r>
            <a:r>
              <a:rPr lang="en-US" dirty="0"/>
              <a:t>: 2.500USD</a:t>
            </a:r>
          </a:p>
          <a:p>
            <a:r>
              <a:rPr lang="en-US" b="1" i="1" dirty="0"/>
              <a:t>=&gt; </a:t>
            </a:r>
            <a:r>
              <a:rPr lang="en-US" b="1" i="1" dirty="0" err="1"/>
              <a:t>Giá</a:t>
            </a:r>
            <a:r>
              <a:rPr lang="en-US" b="1" i="1" dirty="0"/>
              <a:t> </a:t>
            </a:r>
            <a:r>
              <a:rPr lang="en-US" b="1" i="1" dirty="0" err="1"/>
              <a:t>tính</a:t>
            </a:r>
            <a:r>
              <a:rPr lang="en-US" b="1" i="1" dirty="0"/>
              <a:t> </a:t>
            </a:r>
            <a:r>
              <a:rPr lang="en-US" b="1" i="1" dirty="0" err="1"/>
              <a:t>thuế</a:t>
            </a:r>
            <a:r>
              <a:rPr lang="en-US" b="1" i="1" dirty="0"/>
              <a:t>: 150.000 +10.000 – 2.500= 157.500 USD.</a:t>
            </a:r>
          </a:p>
        </p:txBody>
      </p:sp>
      <p:sp>
        <p:nvSpPr>
          <p:cNvPr id="4" name="Slide Number Placeholder 3"/>
          <p:cNvSpPr>
            <a:spLocks noGrp="1"/>
          </p:cNvSpPr>
          <p:nvPr>
            <p:ph type="sldNum" sz="quarter" idx="10"/>
          </p:nvPr>
        </p:nvSpPr>
        <p:spPr/>
        <p:txBody>
          <a:bodyPr/>
          <a:lstStyle/>
          <a:p>
            <a:fld id="{610021D5-0EAE-4B96-9DA6-CDED9025F4C3}" type="slidenum">
              <a:rPr lang="en-US" smtClean="0"/>
              <a:t>195</a:t>
            </a:fld>
            <a:endParaRPr lang="en-US"/>
          </a:p>
        </p:txBody>
      </p:sp>
    </p:spTree>
    <p:extLst>
      <p:ext uri="{BB962C8B-B14F-4D97-AF65-F5344CB8AC3E}">
        <p14:creationId xmlns:p14="http://schemas.microsoft.com/office/powerpoint/2010/main" val="4220901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Giá</a:t>
            </a:r>
            <a:r>
              <a:rPr lang="en-US" dirty="0"/>
              <a:t> </a:t>
            </a:r>
            <a:r>
              <a:rPr lang="en-US" dirty="0" err="1"/>
              <a:t>tính</a:t>
            </a:r>
            <a:r>
              <a:rPr lang="en-US" dirty="0"/>
              <a:t> </a:t>
            </a:r>
            <a:r>
              <a:rPr lang="en-US" dirty="0" err="1"/>
              <a:t>thuế</a:t>
            </a:r>
            <a:r>
              <a:rPr lang="en-US" dirty="0"/>
              <a:t>: 25.000 – 5x 500 – 1.700 =</a:t>
            </a:r>
            <a:r>
              <a:rPr lang="en-US" baseline="0" dirty="0"/>
              <a:t> 20.800 USD (</a:t>
            </a:r>
            <a:r>
              <a:rPr lang="en-US" baseline="0" dirty="0" err="1"/>
              <a:t>Giá</a:t>
            </a:r>
            <a:r>
              <a:rPr lang="en-US" baseline="0" dirty="0"/>
              <a:t> FOB)</a:t>
            </a:r>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197</a:t>
            </a:fld>
            <a:endParaRPr lang="en-US"/>
          </a:p>
        </p:txBody>
      </p:sp>
    </p:spTree>
    <p:extLst>
      <p:ext uri="{BB962C8B-B14F-4D97-AF65-F5344CB8AC3E}">
        <p14:creationId xmlns:p14="http://schemas.microsoft.com/office/powerpoint/2010/main" val="2721179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Trị</a:t>
            </a:r>
            <a:r>
              <a:rPr lang="en-US" dirty="0"/>
              <a:t> </a:t>
            </a:r>
            <a:r>
              <a:rPr lang="en-US" dirty="0" err="1"/>
              <a:t>giá</a:t>
            </a:r>
            <a:r>
              <a:rPr lang="en-US" dirty="0"/>
              <a:t> </a:t>
            </a:r>
            <a:r>
              <a:rPr lang="en-US" dirty="0" err="1"/>
              <a:t>tính</a:t>
            </a:r>
            <a:r>
              <a:rPr lang="en-US" dirty="0"/>
              <a:t> </a:t>
            </a:r>
            <a:r>
              <a:rPr lang="en-US" dirty="0" err="1"/>
              <a:t>thuế</a:t>
            </a:r>
            <a:r>
              <a:rPr lang="en-US" dirty="0"/>
              <a:t> </a:t>
            </a:r>
            <a:r>
              <a:rPr lang="en-US" dirty="0" err="1"/>
              <a:t>xuất</a:t>
            </a:r>
            <a:r>
              <a:rPr lang="en-US" dirty="0"/>
              <a:t> </a:t>
            </a:r>
            <a:r>
              <a:rPr lang="en-US" dirty="0" err="1"/>
              <a:t>khẩu</a:t>
            </a:r>
            <a:r>
              <a:rPr lang="en-US" dirty="0"/>
              <a:t> </a:t>
            </a:r>
            <a:r>
              <a:rPr lang="en-US" dirty="0" err="1"/>
              <a:t>là</a:t>
            </a:r>
            <a:r>
              <a:rPr lang="en-US" dirty="0"/>
              <a:t> 410</a:t>
            </a:r>
            <a:r>
              <a:rPr lang="en-US" baseline="0" dirty="0"/>
              <a:t> USD.</a:t>
            </a:r>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198</a:t>
            </a:fld>
            <a:endParaRPr lang="en-US"/>
          </a:p>
        </p:txBody>
      </p:sp>
    </p:spTree>
    <p:extLst>
      <p:ext uri="{BB962C8B-B14F-4D97-AF65-F5344CB8AC3E}">
        <p14:creationId xmlns:p14="http://schemas.microsoft.com/office/powerpoint/2010/main" val="2173229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a:t>Giá</a:t>
            </a:r>
            <a:r>
              <a:rPr lang="en-US" dirty="0"/>
              <a:t> </a:t>
            </a:r>
            <a:r>
              <a:rPr lang="en-US" dirty="0" err="1"/>
              <a:t>tính</a:t>
            </a:r>
            <a:r>
              <a:rPr lang="en-US" dirty="0"/>
              <a:t> </a:t>
            </a:r>
            <a:r>
              <a:rPr lang="en-US" dirty="0" err="1"/>
              <a:t>thuế</a:t>
            </a:r>
            <a:r>
              <a:rPr lang="en-US" baseline="0" dirty="0"/>
              <a:t> = 500x 10 x 18.000</a:t>
            </a:r>
          </a:p>
          <a:p>
            <a:pPr marL="228600" indent="-228600">
              <a:buAutoNum type="arabicPeriod"/>
            </a:pPr>
            <a:r>
              <a:rPr lang="en-US" baseline="0" dirty="0" err="1"/>
              <a:t>Giá</a:t>
            </a:r>
            <a:r>
              <a:rPr lang="en-US" baseline="0" dirty="0"/>
              <a:t> </a:t>
            </a:r>
            <a:r>
              <a:rPr lang="en-US" baseline="0" dirty="0" err="1"/>
              <a:t>tính</a:t>
            </a:r>
            <a:r>
              <a:rPr lang="en-US" baseline="0" dirty="0"/>
              <a:t> </a:t>
            </a:r>
            <a:r>
              <a:rPr lang="en-US" baseline="0" dirty="0" err="1"/>
              <a:t>thuế</a:t>
            </a:r>
            <a:r>
              <a:rPr lang="en-US" baseline="0" dirty="0"/>
              <a:t> = 30.000x18.500</a:t>
            </a:r>
          </a:p>
          <a:p>
            <a:pPr marL="228600" indent="-228600">
              <a:buAutoNum type="arabicPeriod"/>
            </a:pPr>
            <a:r>
              <a:rPr lang="en-US" dirty="0" err="1"/>
              <a:t>Giá</a:t>
            </a:r>
            <a:r>
              <a:rPr lang="en-US" dirty="0"/>
              <a:t> </a:t>
            </a:r>
            <a:r>
              <a:rPr lang="en-US" dirty="0" err="1"/>
              <a:t>tính</a:t>
            </a:r>
            <a:r>
              <a:rPr lang="en-US" dirty="0"/>
              <a:t> </a:t>
            </a:r>
            <a:r>
              <a:rPr lang="en-US" dirty="0" err="1"/>
              <a:t>thuế</a:t>
            </a:r>
            <a:r>
              <a:rPr lang="en-US" dirty="0"/>
              <a:t> = (8x5000+2x5.000</a:t>
            </a:r>
            <a:r>
              <a:rPr lang="en-US" baseline="0" dirty="0"/>
              <a:t> )x 18.000</a:t>
            </a:r>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201</a:t>
            </a:fld>
            <a:endParaRPr lang="en-US"/>
          </a:p>
        </p:txBody>
      </p:sp>
    </p:spTree>
    <p:extLst>
      <p:ext uri="{BB962C8B-B14F-4D97-AF65-F5344CB8AC3E}">
        <p14:creationId xmlns:p14="http://schemas.microsoft.com/office/powerpoint/2010/main" val="2775252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a:t>
            </a:r>
            <a:r>
              <a:rPr lang="en-US" baseline="0" dirty="0"/>
              <a:t> </a:t>
            </a:r>
            <a:r>
              <a:rPr lang="en-US" baseline="0" dirty="0" err="1"/>
              <a:t>Giá</a:t>
            </a:r>
            <a:r>
              <a:rPr lang="en-US" baseline="0" dirty="0"/>
              <a:t> </a:t>
            </a:r>
            <a:r>
              <a:rPr lang="en-US" baseline="0" dirty="0" err="1"/>
              <a:t>tính</a:t>
            </a:r>
            <a:r>
              <a:rPr lang="en-US" baseline="0" dirty="0"/>
              <a:t> </a:t>
            </a:r>
            <a:r>
              <a:rPr lang="en-US" baseline="0" dirty="0" err="1"/>
              <a:t>thuế</a:t>
            </a:r>
            <a:r>
              <a:rPr lang="en-US" baseline="0" dirty="0"/>
              <a:t> = 10.000x5x16.500 – 10.000x5.000</a:t>
            </a:r>
          </a:p>
          <a:p>
            <a:r>
              <a:rPr lang="en-US" baseline="0" dirty="0"/>
              <a:t>5. </a:t>
            </a:r>
            <a:r>
              <a:rPr lang="en-US" baseline="0" dirty="0" err="1"/>
              <a:t>Giá</a:t>
            </a:r>
            <a:r>
              <a:rPr lang="en-US" baseline="0" dirty="0"/>
              <a:t> </a:t>
            </a:r>
            <a:r>
              <a:rPr lang="en-US" baseline="0" dirty="0" err="1"/>
              <a:t>tính</a:t>
            </a:r>
            <a:r>
              <a:rPr lang="en-US" baseline="0" dirty="0"/>
              <a:t> </a:t>
            </a:r>
            <a:r>
              <a:rPr lang="en-US" baseline="0" dirty="0" err="1"/>
              <a:t>thuế</a:t>
            </a:r>
            <a:r>
              <a:rPr lang="en-US" baseline="0" dirty="0"/>
              <a:t> = 300.000</a:t>
            </a:r>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202</a:t>
            </a:fld>
            <a:endParaRPr lang="en-US"/>
          </a:p>
        </p:txBody>
      </p:sp>
    </p:spTree>
    <p:extLst>
      <p:ext uri="{BB962C8B-B14F-4D97-AF65-F5344CB8AC3E}">
        <p14:creationId xmlns:p14="http://schemas.microsoft.com/office/powerpoint/2010/main" val="556131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207</a:t>
            </a:fld>
            <a:endParaRPr lang="en-US"/>
          </a:p>
        </p:txBody>
      </p:sp>
    </p:spTree>
    <p:extLst>
      <p:ext uri="{BB962C8B-B14F-4D97-AF65-F5344CB8AC3E}">
        <p14:creationId xmlns:p14="http://schemas.microsoft.com/office/powerpoint/2010/main" val="94932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329BAC-32AC-4DDC-9A63-2901A5F17D29}" type="slidenum">
              <a:rPr lang="en-US" smtClean="0"/>
              <a:t>55</a:t>
            </a:fld>
            <a:endParaRPr lang="en-US"/>
          </a:p>
        </p:txBody>
      </p:sp>
    </p:spTree>
    <p:extLst>
      <p:ext uri="{BB962C8B-B14F-4D97-AF65-F5344CB8AC3E}">
        <p14:creationId xmlns:p14="http://schemas.microsoft.com/office/powerpoint/2010/main" val="1070976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224</a:t>
            </a:fld>
            <a:endParaRPr lang="en-US"/>
          </a:p>
        </p:txBody>
      </p:sp>
    </p:spTree>
    <p:extLst>
      <p:ext uri="{BB962C8B-B14F-4D97-AF65-F5344CB8AC3E}">
        <p14:creationId xmlns:p14="http://schemas.microsoft.com/office/powerpoint/2010/main" val="2445664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021D5-0EAE-4B96-9DA6-CDED9025F4C3}" type="slidenum">
              <a:rPr lang="en-US" smtClean="0"/>
              <a:t>225</a:t>
            </a:fld>
            <a:endParaRPr lang="en-US"/>
          </a:p>
        </p:txBody>
      </p:sp>
    </p:spTree>
    <p:extLst>
      <p:ext uri="{BB962C8B-B14F-4D97-AF65-F5344CB8AC3E}">
        <p14:creationId xmlns:p14="http://schemas.microsoft.com/office/powerpoint/2010/main" val="28375033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1E2029-CA37-4011-8D50-EB24CC33BFA4}" type="slidenum">
              <a:rPr lang="en-US" smtClean="0"/>
              <a:t>261</a:t>
            </a:fld>
            <a:endParaRPr lang="en-US"/>
          </a:p>
        </p:txBody>
      </p:sp>
    </p:spTree>
    <p:extLst>
      <p:ext uri="{BB962C8B-B14F-4D97-AF65-F5344CB8AC3E}">
        <p14:creationId xmlns:p14="http://schemas.microsoft.com/office/powerpoint/2010/main" val="561175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txBox="1">
            <a:spLocks noGrp="1" noChangeArrowheads="1"/>
          </p:cNvSpPr>
          <p:nvPr/>
        </p:nvSpPr>
        <p:spPr bwMode="auto">
          <a:xfrm>
            <a:off x="3885607" y="8686433"/>
            <a:ext cx="2972393" cy="45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751" tIns="43876" rIns="87751" bIns="43876" anchor="b"/>
          <a:lstStyle>
            <a:lvl1pPr defTabSz="927100">
              <a:defRPr sz="2700" u="sng">
                <a:solidFill>
                  <a:schemeClr val="tx1"/>
                </a:solidFill>
                <a:latin typeface="Times New Roman" pitchFamily="18" charset="0"/>
              </a:defRPr>
            </a:lvl1pPr>
            <a:lvl2pPr marL="742950" indent="-285750" defTabSz="927100">
              <a:defRPr sz="2700" u="sng">
                <a:solidFill>
                  <a:schemeClr val="tx1"/>
                </a:solidFill>
                <a:latin typeface="Times New Roman" pitchFamily="18" charset="0"/>
              </a:defRPr>
            </a:lvl2pPr>
            <a:lvl3pPr marL="1143000" indent="-228600" defTabSz="927100">
              <a:defRPr sz="2700" u="sng">
                <a:solidFill>
                  <a:schemeClr val="tx1"/>
                </a:solidFill>
                <a:latin typeface="Times New Roman" pitchFamily="18" charset="0"/>
              </a:defRPr>
            </a:lvl3pPr>
            <a:lvl4pPr marL="1600200" indent="-228600" defTabSz="927100">
              <a:defRPr sz="2700" u="sng">
                <a:solidFill>
                  <a:schemeClr val="tx1"/>
                </a:solidFill>
                <a:latin typeface="Times New Roman" pitchFamily="18" charset="0"/>
              </a:defRPr>
            </a:lvl4pPr>
            <a:lvl5pPr marL="2057400" indent="-228600" defTabSz="927100">
              <a:defRPr sz="2700" u="sng">
                <a:solidFill>
                  <a:schemeClr val="tx1"/>
                </a:solidFill>
                <a:latin typeface="Times New Roman" pitchFamily="18" charset="0"/>
              </a:defRPr>
            </a:lvl5pPr>
            <a:lvl6pPr marL="2514600" indent="-228600" algn="just" defTabSz="927100" eaLnBrk="0" fontAlgn="base" hangingPunct="0">
              <a:spcBef>
                <a:spcPct val="20000"/>
              </a:spcBef>
              <a:spcAft>
                <a:spcPct val="0"/>
              </a:spcAft>
              <a:defRPr sz="2700" u="sng">
                <a:solidFill>
                  <a:schemeClr val="tx1"/>
                </a:solidFill>
                <a:latin typeface="Times New Roman" pitchFamily="18" charset="0"/>
              </a:defRPr>
            </a:lvl6pPr>
            <a:lvl7pPr marL="2971800" indent="-228600" algn="just" defTabSz="927100" eaLnBrk="0" fontAlgn="base" hangingPunct="0">
              <a:spcBef>
                <a:spcPct val="20000"/>
              </a:spcBef>
              <a:spcAft>
                <a:spcPct val="0"/>
              </a:spcAft>
              <a:defRPr sz="2700" u="sng">
                <a:solidFill>
                  <a:schemeClr val="tx1"/>
                </a:solidFill>
                <a:latin typeface="Times New Roman" pitchFamily="18" charset="0"/>
              </a:defRPr>
            </a:lvl7pPr>
            <a:lvl8pPr marL="3429000" indent="-228600" algn="just" defTabSz="927100" eaLnBrk="0" fontAlgn="base" hangingPunct="0">
              <a:spcBef>
                <a:spcPct val="20000"/>
              </a:spcBef>
              <a:spcAft>
                <a:spcPct val="0"/>
              </a:spcAft>
              <a:defRPr sz="2700" u="sng">
                <a:solidFill>
                  <a:schemeClr val="tx1"/>
                </a:solidFill>
                <a:latin typeface="Times New Roman" pitchFamily="18" charset="0"/>
              </a:defRPr>
            </a:lvl8pPr>
            <a:lvl9pPr marL="3886200" indent="-228600" algn="just" defTabSz="927100" eaLnBrk="0" fontAlgn="base" hangingPunct="0">
              <a:spcBef>
                <a:spcPct val="20000"/>
              </a:spcBef>
              <a:spcAft>
                <a:spcPct val="0"/>
              </a:spcAft>
              <a:defRPr sz="2700" u="sng">
                <a:solidFill>
                  <a:schemeClr val="tx1"/>
                </a:solidFill>
                <a:latin typeface="Times New Roman" pitchFamily="18" charset="0"/>
              </a:defRPr>
            </a:lvl9pPr>
          </a:lstStyle>
          <a:p>
            <a:pPr algn="r" eaLnBrk="1" hangingPunct="1">
              <a:spcBef>
                <a:spcPct val="0"/>
              </a:spcBef>
            </a:pPr>
            <a:fld id="{437F48AB-B447-42D2-B868-357A8BA18843}" type="slidenum">
              <a:rPr lang="en-US" sz="1100" u="none">
                <a:solidFill>
                  <a:schemeClr val="bg1"/>
                </a:solidFill>
                <a:latin typeface="VNI-Times" pitchFamily="2" charset="0"/>
              </a:rPr>
              <a:pPr algn="r" eaLnBrk="1" hangingPunct="1">
                <a:spcBef>
                  <a:spcPct val="0"/>
                </a:spcBef>
              </a:pPr>
              <a:t>59</a:t>
            </a:fld>
            <a:endParaRPr lang="en-US" sz="1100" u="none">
              <a:solidFill>
                <a:schemeClr val="bg1"/>
              </a:solidFill>
              <a:latin typeface="VNI-Times" pitchFamily="2" charset="0"/>
            </a:endParaRPr>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cs typeface="Arial" pitchFamily="34" charset="0"/>
            </a:endParaRPr>
          </a:p>
        </p:txBody>
      </p:sp>
    </p:spTree>
    <p:extLst>
      <p:ext uri="{BB962C8B-B14F-4D97-AF65-F5344CB8AC3E}">
        <p14:creationId xmlns:p14="http://schemas.microsoft.com/office/powerpoint/2010/main" val="2583974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txBox="1">
            <a:spLocks noGrp="1" noChangeArrowheads="1"/>
          </p:cNvSpPr>
          <p:nvPr/>
        </p:nvSpPr>
        <p:spPr bwMode="auto">
          <a:xfrm>
            <a:off x="3885607" y="8686433"/>
            <a:ext cx="2972393" cy="45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751" tIns="43876" rIns="87751" bIns="43876" anchor="b"/>
          <a:lstStyle>
            <a:lvl1pPr defTabSz="927100">
              <a:defRPr sz="2700" u="sng">
                <a:solidFill>
                  <a:schemeClr val="tx1"/>
                </a:solidFill>
                <a:latin typeface="Times New Roman" pitchFamily="18" charset="0"/>
              </a:defRPr>
            </a:lvl1pPr>
            <a:lvl2pPr marL="742950" indent="-285750" defTabSz="927100">
              <a:defRPr sz="2700" u="sng">
                <a:solidFill>
                  <a:schemeClr val="tx1"/>
                </a:solidFill>
                <a:latin typeface="Times New Roman" pitchFamily="18" charset="0"/>
              </a:defRPr>
            </a:lvl2pPr>
            <a:lvl3pPr marL="1143000" indent="-228600" defTabSz="927100">
              <a:defRPr sz="2700" u="sng">
                <a:solidFill>
                  <a:schemeClr val="tx1"/>
                </a:solidFill>
                <a:latin typeface="Times New Roman" pitchFamily="18" charset="0"/>
              </a:defRPr>
            </a:lvl3pPr>
            <a:lvl4pPr marL="1600200" indent="-228600" defTabSz="927100">
              <a:defRPr sz="2700" u="sng">
                <a:solidFill>
                  <a:schemeClr val="tx1"/>
                </a:solidFill>
                <a:latin typeface="Times New Roman" pitchFamily="18" charset="0"/>
              </a:defRPr>
            </a:lvl4pPr>
            <a:lvl5pPr marL="2057400" indent="-228600" defTabSz="927100">
              <a:defRPr sz="2700" u="sng">
                <a:solidFill>
                  <a:schemeClr val="tx1"/>
                </a:solidFill>
                <a:latin typeface="Times New Roman" pitchFamily="18" charset="0"/>
              </a:defRPr>
            </a:lvl5pPr>
            <a:lvl6pPr marL="2514600" indent="-228600" algn="just" defTabSz="927100" eaLnBrk="0" fontAlgn="base" hangingPunct="0">
              <a:spcBef>
                <a:spcPct val="20000"/>
              </a:spcBef>
              <a:spcAft>
                <a:spcPct val="0"/>
              </a:spcAft>
              <a:defRPr sz="2700" u="sng">
                <a:solidFill>
                  <a:schemeClr val="tx1"/>
                </a:solidFill>
                <a:latin typeface="Times New Roman" pitchFamily="18" charset="0"/>
              </a:defRPr>
            </a:lvl6pPr>
            <a:lvl7pPr marL="2971800" indent="-228600" algn="just" defTabSz="927100" eaLnBrk="0" fontAlgn="base" hangingPunct="0">
              <a:spcBef>
                <a:spcPct val="20000"/>
              </a:spcBef>
              <a:spcAft>
                <a:spcPct val="0"/>
              </a:spcAft>
              <a:defRPr sz="2700" u="sng">
                <a:solidFill>
                  <a:schemeClr val="tx1"/>
                </a:solidFill>
                <a:latin typeface="Times New Roman" pitchFamily="18" charset="0"/>
              </a:defRPr>
            </a:lvl7pPr>
            <a:lvl8pPr marL="3429000" indent="-228600" algn="just" defTabSz="927100" eaLnBrk="0" fontAlgn="base" hangingPunct="0">
              <a:spcBef>
                <a:spcPct val="20000"/>
              </a:spcBef>
              <a:spcAft>
                <a:spcPct val="0"/>
              </a:spcAft>
              <a:defRPr sz="2700" u="sng">
                <a:solidFill>
                  <a:schemeClr val="tx1"/>
                </a:solidFill>
                <a:latin typeface="Times New Roman" pitchFamily="18" charset="0"/>
              </a:defRPr>
            </a:lvl8pPr>
            <a:lvl9pPr marL="3886200" indent="-228600" algn="just" defTabSz="927100" eaLnBrk="0" fontAlgn="base" hangingPunct="0">
              <a:spcBef>
                <a:spcPct val="20000"/>
              </a:spcBef>
              <a:spcAft>
                <a:spcPct val="0"/>
              </a:spcAft>
              <a:defRPr sz="2700" u="sng">
                <a:solidFill>
                  <a:schemeClr val="tx1"/>
                </a:solidFill>
                <a:latin typeface="Times New Roman" pitchFamily="18" charset="0"/>
              </a:defRPr>
            </a:lvl9pPr>
          </a:lstStyle>
          <a:p>
            <a:pPr algn="r" eaLnBrk="1" hangingPunct="1">
              <a:spcBef>
                <a:spcPct val="0"/>
              </a:spcBef>
            </a:pPr>
            <a:fld id="{437F48AB-B447-42D2-B868-357A8BA18843}" type="slidenum">
              <a:rPr lang="en-US" sz="1100" u="none">
                <a:solidFill>
                  <a:schemeClr val="bg1"/>
                </a:solidFill>
                <a:latin typeface="VNI-Times" pitchFamily="2" charset="0"/>
              </a:rPr>
              <a:pPr algn="r" eaLnBrk="1" hangingPunct="1">
                <a:spcBef>
                  <a:spcPct val="0"/>
                </a:spcBef>
              </a:pPr>
              <a:t>60</a:t>
            </a:fld>
            <a:endParaRPr lang="en-US" sz="1100" u="none">
              <a:solidFill>
                <a:schemeClr val="bg1"/>
              </a:solidFill>
              <a:latin typeface="VNI-Times" pitchFamily="2" charset="0"/>
            </a:endParaRPr>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cs typeface="Arial" pitchFamily="34" charset="0"/>
            </a:endParaRPr>
          </a:p>
        </p:txBody>
      </p:sp>
    </p:spTree>
    <p:extLst>
      <p:ext uri="{BB962C8B-B14F-4D97-AF65-F5344CB8AC3E}">
        <p14:creationId xmlns:p14="http://schemas.microsoft.com/office/powerpoint/2010/main" val="1382910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100" dirty="0">
                <a:latin typeface="Times New Roman" pitchFamily="18" charset="0"/>
                <a:cs typeface="Times New Roman" pitchFamily="18" charset="0"/>
              </a:rPr>
              <a:t>CSTT: Cơ sở thường trú</a:t>
            </a:r>
            <a:endParaRPr lang="en-US" dirty="0"/>
          </a:p>
        </p:txBody>
      </p:sp>
      <p:sp>
        <p:nvSpPr>
          <p:cNvPr id="4" name="Slide Number Placeholder 3"/>
          <p:cNvSpPr>
            <a:spLocks noGrp="1"/>
          </p:cNvSpPr>
          <p:nvPr>
            <p:ph type="sldNum" sz="quarter" idx="10"/>
          </p:nvPr>
        </p:nvSpPr>
        <p:spPr/>
        <p:txBody>
          <a:bodyPr/>
          <a:lstStyle/>
          <a:p>
            <a:fld id="{49D4FA7E-49B5-4F78-AD94-0223DD83CC70}" type="slidenum">
              <a:rPr lang="en-US" smtClean="0"/>
              <a:t>67</a:t>
            </a:fld>
            <a:endParaRPr lang="en-US"/>
          </a:p>
        </p:txBody>
      </p:sp>
    </p:spTree>
    <p:extLst>
      <p:ext uri="{BB962C8B-B14F-4D97-AF65-F5344CB8AC3E}">
        <p14:creationId xmlns:p14="http://schemas.microsoft.com/office/powerpoint/2010/main" val="2720933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vi-VN" dirty="0"/>
          </a:p>
        </p:txBody>
      </p:sp>
      <p:sp>
        <p:nvSpPr>
          <p:cNvPr id="4" name="Slide Number Placeholder 3"/>
          <p:cNvSpPr>
            <a:spLocks noGrp="1"/>
          </p:cNvSpPr>
          <p:nvPr>
            <p:ph type="sldNum" sz="quarter" idx="10"/>
          </p:nvPr>
        </p:nvSpPr>
        <p:spPr/>
        <p:txBody>
          <a:bodyPr/>
          <a:lstStyle/>
          <a:p>
            <a:fld id="{87BED1D3-9A40-AD4C-9B4C-B810A4158472}" type="slidenum">
              <a:rPr lang="en-US" smtClean="0"/>
              <a:pPr/>
              <a:t>137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black">
          <a:xfrm>
            <a:off x="1371600" y="4724400"/>
            <a:ext cx="7239000" cy="1066800"/>
          </a:xfrm>
          <a:effectLst>
            <a:outerShdw dist="28398" dir="1593903" algn="ctr" rotWithShape="0">
              <a:schemeClr val="bg1"/>
            </a:outerShdw>
          </a:effectLst>
        </p:spPr>
        <p:txBody>
          <a:bodyPr/>
          <a:lstStyle>
            <a:lvl1pPr algn="r">
              <a:defRPr sz="4000">
                <a:solidFill>
                  <a:schemeClr val="tx1"/>
                </a:solidFill>
              </a:defRPr>
            </a:lvl1pPr>
          </a:lstStyle>
          <a:p>
            <a:pPr lvl="0"/>
            <a:r>
              <a:rPr lang="en-US" noProof="0" dirty="0"/>
              <a:t>Click to edit Master title style</a:t>
            </a:r>
          </a:p>
        </p:txBody>
      </p:sp>
      <p:sp>
        <p:nvSpPr>
          <p:cNvPr id="3075" name="Rectangle 3"/>
          <p:cNvSpPr>
            <a:spLocks noGrp="1" noChangeArrowheads="1"/>
          </p:cNvSpPr>
          <p:nvPr>
            <p:ph type="subTitle" idx="1"/>
          </p:nvPr>
        </p:nvSpPr>
        <p:spPr bwMode="black">
          <a:xfrm>
            <a:off x="1371600" y="5791200"/>
            <a:ext cx="7239000" cy="381000"/>
          </a:xfrm>
        </p:spPr>
        <p:txBody>
          <a:bodyPr/>
          <a:lstStyle>
            <a:lvl1pPr marL="0" indent="0" algn="r">
              <a:buFont typeface="Wingdings" pitchFamily="2" charset="2"/>
              <a:buNone/>
              <a:defRPr sz="2400" b="0">
                <a:solidFill>
                  <a:schemeClr val="tx2"/>
                </a:solidFill>
              </a:defRPr>
            </a:lvl1pPr>
          </a:lstStyle>
          <a:p>
            <a:pPr lvl="0"/>
            <a:r>
              <a:rPr lang="en-US" noProof="0"/>
              <a:t>Click to edit Master subtitle style</a:t>
            </a:r>
          </a:p>
        </p:txBody>
      </p:sp>
      <p:pic>
        <p:nvPicPr>
          <p:cNvPr id="3122" name="Picture 50" descr="E:\2. Ecore\Soạn giao diện BG ĐT\Ảnh trang bìa BG\BM KE\KT thuế_Hoa\thuế.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5082" y="304800"/>
            <a:ext cx="6396318" cy="4797239"/>
          </a:xfrm>
          <a:prstGeom prst="rect">
            <a:avLst/>
          </a:prstGeom>
          <a:noFill/>
          <a:effectLst>
            <a:glow rad="127000">
              <a:schemeClr val="accent1">
                <a:alpha val="0"/>
              </a:schemeClr>
            </a:glow>
            <a:softEdge rad="635000"/>
          </a:effectLst>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04802" y="304801"/>
            <a:ext cx="1231490" cy="1219200"/>
          </a:xfrm>
          <a:prstGeom prst="ellipse">
            <a:avLst/>
          </a:prstGeom>
          <a:ln>
            <a:noFill/>
          </a:ln>
          <a:effectLst>
            <a:glow rad="63500">
              <a:schemeClr val="accent5">
                <a:satMod val="175000"/>
                <a:alpha val="40000"/>
              </a:schemeClr>
            </a:glow>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3123" name="Picture 51" descr="E:\2. Ecore\Soạn giao diện BG ĐT\Ảnh trang bìa BG\BM KE\KT chi phí_Nhung\CD0B46EB-4413-49FA-9C2F-9E0AFF8AA141-388-000000A9663553F0.jpe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6199" y="4648200"/>
            <a:ext cx="3276599" cy="2184399"/>
          </a:xfrm>
          <a:prstGeom prst="rect">
            <a:avLst/>
          </a:prstGeom>
          <a:ln>
            <a:noFill/>
          </a:ln>
          <a:effectLst>
            <a:softEdge rad="127000"/>
          </a:effectLst>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6BF4394D-2257-4D79-9480-E79E59DB3E41}" type="slidenum">
              <a:rPr lang="en-US"/>
              <a:pPr/>
              <a:t>‹#›</a:t>
            </a:fld>
            <a:endParaRPr lang="en-US"/>
          </a:p>
        </p:txBody>
      </p:sp>
    </p:spTree>
    <p:extLst>
      <p:ext uri="{BB962C8B-B14F-4D97-AF65-F5344CB8AC3E}">
        <p14:creationId xmlns:p14="http://schemas.microsoft.com/office/powerpoint/2010/main" val="184535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9538"/>
            <a:ext cx="2057400" cy="61293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9538"/>
            <a:ext cx="6019800" cy="61293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78A9A73D-F0FB-4954-92D3-D7961BC0A18C}" type="slidenum">
              <a:rPr lang="en-US"/>
              <a:pPr/>
              <a:t>‹#›</a:t>
            </a:fld>
            <a:endParaRPr lang="en-US"/>
          </a:p>
        </p:txBody>
      </p:sp>
    </p:spTree>
    <p:extLst>
      <p:ext uri="{BB962C8B-B14F-4D97-AF65-F5344CB8AC3E}">
        <p14:creationId xmlns:p14="http://schemas.microsoft.com/office/powerpoint/2010/main" val="733900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905000" y="109538"/>
            <a:ext cx="6553200" cy="563562"/>
          </a:xfrm>
        </p:spPr>
        <p:txBody>
          <a:bodyPr/>
          <a:lstStyle/>
          <a:p>
            <a:r>
              <a:rPr lang="en-US"/>
              <a:t>Click to edit Master title style</a:t>
            </a:r>
          </a:p>
        </p:txBody>
      </p:sp>
      <p:sp>
        <p:nvSpPr>
          <p:cNvPr id="3" name="Table Placeholder 2"/>
          <p:cNvSpPr>
            <a:spLocks noGrp="1"/>
          </p:cNvSpPr>
          <p:nvPr>
            <p:ph type="tbl" idx="1"/>
          </p:nvPr>
        </p:nvSpPr>
        <p:spPr>
          <a:xfrm>
            <a:off x="457200" y="990600"/>
            <a:ext cx="8229600" cy="5248275"/>
          </a:xfrm>
        </p:spPr>
        <p:txBody>
          <a:bodyPr/>
          <a:lstStyle/>
          <a:p>
            <a:r>
              <a:rPr lang="en-US"/>
              <a:t>Click icon to add table</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FC4F4B31-AF60-4452-8C1C-F81A98168E1F}" type="slidenum">
              <a:rPr lang="en-US"/>
              <a:pPr/>
              <a:t>‹#›</a:t>
            </a:fld>
            <a:endParaRPr lang="en-US"/>
          </a:p>
        </p:txBody>
      </p:sp>
    </p:spTree>
    <p:extLst>
      <p:ext uri="{BB962C8B-B14F-4D97-AF65-F5344CB8AC3E}">
        <p14:creationId xmlns:p14="http://schemas.microsoft.com/office/powerpoint/2010/main" val="3981191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DBF3FD2D-5604-43D6-B28C-30879AEEACFF}" type="slidenum">
              <a:rPr lang="en-US"/>
              <a:pPr/>
              <a:t>‹#›</a:t>
            </a:fld>
            <a:endParaRPr lang="en-US"/>
          </a:p>
        </p:txBody>
      </p:sp>
    </p:spTree>
    <p:extLst>
      <p:ext uri="{BB962C8B-B14F-4D97-AF65-F5344CB8AC3E}">
        <p14:creationId xmlns:p14="http://schemas.microsoft.com/office/powerpoint/2010/main" val="315572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5" name="Footer Placeholder 4"/>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6" name="Slide Number Placeholder 5"/>
          <p:cNvSpPr>
            <a:spLocks noGrp="1"/>
          </p:cNvSpPr>
          <p:nvPr>
            <p:ph type="sldNum" sz="quarter" idx="12"/>
          </p:nvPr>
        </p:nvSpPr>
        <p:spPr>
          <a:xfrm>
            <a:off x="3429000" y="6477000"/>
            <a:ext cx="2133600" cy="241300"/>
          </a:xfrm>
          <a:prstGeom prst="rect">
            <a:avLst/>
          </a:prstGeom>
        </p:spPr>
        <p:txBody>
          <a:bodyPr/>
          <a:lstStyle>
            <a:lvl1pPr>
              <a:defRPr/>
            </a:lvl1pPr>
          </a:lstStyle>
          <a:p>
            <a:fld id="{36902FD7-735D-4BCD-A266-EE210D7B6212}" type="slidenum">
              <a:rPr lang="en-US"/>
              <a:pPr/>
              <a:t>‹#›</a:t>
            </a:fld>
            <a:endParaRPr lang="en-US"/>
          </a:p>
        </p:txBody>
      </p:sp>
    </p:spTree>
    <p:extLst>
      <p:ext uri="{BB962C8B-B14F-4D97-AF65-F5344CB8AC3E}">
        <p14:creationId xmlns:p14="http://schemas.microsoft.com/office/powerpoint/2010/main" val="2079077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90600"/>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90600"/>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6" name="Footer Placeholder 5"/>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7" name="Slide Number Placeholder 6"/>
          <p:cNvSpPr>
            <a:spLocks noGrp="1"/>
          </p:cNvSpPr>
          <p:nvPr>
            <p:ph type="sldNum" sz="quarter" idx="12"/>
          </p:nvPr>
        </p:nvSpPr>
        <p:spPr>
          <a:xfrm>
            <a:off x="3429000" y="6477000"/>
            <a:ext cx="2133600" cy="241300"/>
          </a:xfrm>
          <a:prstGeom prst="rect">
            <a:avLst/>
          </a:prstGeom>
        </p:spPr>
        <p:txBody>
          <a:bodyPr/>
          <a:lstStyle>
            <a:lvl1pPr>
              <a:defRPr/>
            </a:lvl1pPr>
          </a:lstStyle>
          <a:p>
            <a:fld id="{E1D5EF48-8AC0-4FDD-AF22-19AB840E9147}" type="slidenum">
              <a:rPr lang="en-US"/>
              <a:pPr/>
              <a:t>‹#›</a:t>
            </a:fld>
            <a:endParaRPr lang="en-US"/>
          </a:p>
        </p:txBody>
      </p:sp>
    </p:spTree>
    <p:extLst>
      <p:ext uri="{BB962C8B-B14F-4D97-AF65-F5344CB8AC3E}">
        <p14:creationId xmlns:p14="http://schemas.microsoft.com/office/powerpoint/2010/main" val="27227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8" name="Footer Placeholder 7"/>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9" name="Slide Number Placeholder 8"/>
          <p:cNvSpPr>
            <a:spLocks noGrp="1"/>
          </p:cNvSpPr>
          <p:nvPr>
            <p:ph type="sldNum" sz="quarter" idx="12"/>
          </p:nvPr>
        </p:nvSpPr>
        <p:spPr>
          <a:xfrm>
            <a:off x="3429000" y="6477000"/>
            <a:ext cx="2133600" cy="241300"/>
          </a:xfrm>
          <a:prstGeom prst="rect">
            <a:avLst/>
          </a:prstGeom>
        </p:spPr>
        <p:txBody>
          <a:bodyPr/>
          <a:lstStyle>
            <a:lvl1pPr>
              <a:defRPr/>
            </a:lvl1pPr>
          </a:lstStyle>
          <a:p>
            <a:fld id="{01B18AA8-9040-4C2F-B9A4-ACA35363DFA9}" type="slidenum">
              <a:rPr lang="en-US"/>
              <a:pPr/>
              <a:t>‹#›</a:t>
            </a:fld>
            <a:endParaRPr lang="en-US"/>
          </a:p>
        </p:txBody>
      </p:sp>
    </p:spTree>
    <p:extLst>
      <p:ext uri="{BB962C8B-B14F-4D97-AF65-F5344CB8AC3E}">
        <p14:creationId xmlns:p14="http://schemas.microsoft.com/office/powerpoint/2010/main" val="20348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4" name="Footer Placeholder 3"/>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5" name="Slide Number Placeholder 4"/>
          <p:cNvSpPr>
            <a:spLocks noGrp="1"/>
          </p:cNvSpPr>
          <p:nvPr>
            <p:ph type="sldNum" sz="quarter" idx="12"/>
          </p:nvPr>
        </p:nvSpPr>
        <p:spPr>
          <a:xfrm>
            <a:off x="3429000" y="6477000"/>
            <a:ext cx="2133600" cy="241300"/>
          </a:xfrm>
          <a:prstGeom prst="rect">
            <a:avLst/>
          </a:prstGeom>
        </p:spPr>
        <p:txBody>
          <a:bodyPr/>
          <a:lstStyle>
            <a:lvl1pPr>
              <a:defRPr/>
            </a:lvl1pPr>
          </a:lstStyle>
          <a:p>
            <a:fld id="{120EB039-7672-4D63-BCA9-178C151FB575}" type="slidenum">
              <a:rPr lang="en-US"/>
              <a:pPr/>
              <a:t>‹#›</a:t>
            </a:fld>
            <a:endParaRPr lang="en-US"/>
          </a:p>
        </p:txBody>
      </p:sp>
    </p:spTree>
    <p:extLst>
      <p:ext uri="{BB962C8B-B14F-4D97-AF65-F5344CB8AC3E}">
        <p14:creationId xmlns:p14="http://schemas.microsoft.com/office/powerpoint/2010/main" val="1552438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3" name="Footer Placeholder 2"/>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4" name="Slide Number Placeholder 3"/>
          <p:cNvSpPr>
            <a:spLocks noGrp="1"/>
          </p:cNvSpPr>
          <p:nvPr>
            <p:ph type="sldNum" sz="quarter" idx="12"/>
          </p:nvPr>
        </p:nvSpPr>
        <p:spPr>
          <a:xfrm>
            <a:off x="3429000" y="6477000"/>
            <a:ext cx="2133600" cy="241300"/>
          </a:xfrm>
          <a:prstGeom prst="rect">
            <a:avLst/>
          </a:prstGeom>
        </p:spPr>
        <p:txBody>
          <a:bodyPr/>
          <a:lstStyle>
            <a:lvl1pPr>
              <a:defRPr/>
            </a:lvl1pPr>
          </a:lstStyle>
          <a:p>
            <a:fld id="{6526DC4F-60D9-41B6-A6DC-1D33DA73FB3F}" type="slidenum">
              <a:rPr lang="en-US"/>
              <a:pPr/>
              <a:t>‹#›</a:t>
            </a:fld>
            <a:endParaRPr lang="en-US"/>
          </a:p>
        </p:txBody>
      </p:sp>
    </p:spTree>
    <p:extLst>
      <p:ext uri="{BB962C8B-B14F-4D97-AF65-F5344CB8AC3E}">
        <p14:creationId xmlns:p14="http://schemas.microsoft.com/office/powerpoint/2010/main" val="335464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6" name="Footer Placeholder 5"/>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7" name="Slide Number Placeholder 6"/>
          <p:cNvSpPr>
            <a:spLocks noGrp="1"/>
          </p:cNvSpPr>
          <p:nvPr>
            <p:ph type="sldNum" sz="quarter" idx="12"/>
          </p:nvPr>
        </p:nvSpPr>
        <p:spPr>
          <a:xfrm>
            <a:off x="3429000" y="6477000"/>
            <a:ext cx="2133600" cy="241300"/>
          </a:xfrm>
          <a:prstGeom prst="rect">
            <a:avLst/>
          </a:prstGeom>
        </p:spPr>
        <p:txBody>
          <a:bodyPr/>
          <a:lstStyle>
            <a:lvl1pPr>
              <a:defRPr/>
            </a:lvl1pPr>
          </a:lstStyle>
          <a:p>
            <a:fld id="{6512DEAB-9B38-42F7-B108-E2485DF91333}" type="slidenum">
              <a:rPr lang="en-US"/>
              <a:pPr/>
              <a:t>‹#›</a:t>
            </a:fld>
            <a:endParaRPr lang="en-US"/>
          </a:p>
        </p:txBody>
      </p:sp>
    </p:spTree>
    <p:extLst>
      <p:ext uri="{BB962C8B-B14F-4D97-AF65-F5344CB8AC3E}">
        <p14:creationId xmlns:p14="http://schemas.microsoft.com/office/powerpoint/2010/main" val="624834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52400" y="6461125"/>
            <a:ext cx="2133600" cy="320675"/>
          </a:xfrm>
          <a:prstGeom prst="rect">
            <a:avLst/>
          </a:prstGeom>
        </p:spPr>
        <p:txBody>
          <a:bodyPr/>
          <a:lstStyle>
            <a:lvl1pPr>
              <a:defRPr/>
            </a:lvl1pPr>
          </a:lstStyle>
          <a:p>
            <a:r>
              <a:rPr lang="en-US"/>
              <a:t>www.thmemgallery.com</a:t>
            </a:r>
          </a:p>
        </p:txBody>
      </p:sp>
      <p:sp>
        <p:nvSpPr>
          <p:cNvPr id="6" name="Footer Placeholder 5"/>
          <p:cNvSpPr>
            <a:spLocks noGrp="1"/>
          </p:cNvSpPr>
          <p:nvPr>
            <p:ph type="ftr" sz="quarter" idx="11"/>
          </p:nvPr>
        </p:nvSpPr>
        <p:spPr>
          <a:xfrm>
            <a:off x="5862638" y="6461125"/>
            <a:ext cx="2895600" cy="320675"/>
          </a:xfrm>
          <a:prstGeom prst="rect">
            <a:avLst/>
          </a:prstGeom>
        </p:spPr>
        <p:txBody>
          <a:bodyPr/>
          <a:lstStyle>
            <a:lvl1pPr>
              <a:defRPr/>
            </a:lvl1pPr>
          </a:lstStyle>
          <a:p>
            <a:r>
              <a:rPr lang="en-US"/>
              <a:t>Company Logo</a:t>
            </a:r>
          </a:p>
        </p:txBody>
      </p:sp>
      <p:sp>
        <p:nvSpPr>
          <p:cNvPr id="7" name="Slide Number Placeholder 6"/>
          <p:cNvSpPr>
            <a:spLocks noGrp="1"/>
          </p:cNvSpPr>
          <p:nvPr>
            <p:ph type="sldNum" sz="quarter" idx="12"/>
          </p:nvPr>
        </p:nvSpPr>
        <p:spPr>
          <a:xfrm>
            <a:off x="3429000" y="6477000"/>
            <a:ext cx="2133600" cy="241300"/>
          </a:xfrm>
          <a:prstGeom prst="rect">
            <a:avLst/>
          </a:prstGeom>
        </p:spPr>
        <p:txBody>
          <a:bodyPr/>
          <a:lstStyle>
            <a:lvl1pPr>
              <a:defRPr/>
            </a:lvl1pPr>
          </a:lstStyle>
          <a:p>
            <a:fld id="{F82EFFC6-7163-490D-B88B-CBF163E68E2D}" type="slidenum">
              <a:rPr lang="en-US"/>
              <a:pPr/>
              <a:t>‹#›</a:t>
            </a:fld>
            <a:endParaRPr lang="en-US"/>
          </a:p>
        </p:txBody>
      </p:sp>
    </p:spTree>
    <p:extLst>
      <p:ext uri="{BB962C8B-B14F-4D97-AF65-F5344CB8AC3E}">
        <p14:creationId xmlns:p14="http://schemas.microsoft.com/office/powerpoint/2010/main" val="3719327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57200" y="990600"/>
            <a:ext cx="822960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aphicFrame>
        <p:nvGraphicFramePr>
          <p:cNvPr id="1075" name="Object 51"/>
          <p:cNvGraphicFramePr>
            <a:graphicFrameLocks noChangeAspect="1"/>
          </p:cNvGraphicFramePr>
          <p:nvPr/>
        </p:nvGraphicFramePr>
        <p:xfrm>
          <a:off x="0" y="0"/>
          <a:ext cx="9144000" cy="838200"/>
        </p:xfrm>
        <a:graphic>
          <a:graphicData uri="http://schemas.openxmlformats.org/presentationml/2006/ole">
            <mc:AlternateContent xmlns:mc="http://schemas.openxmlformats.org/markup-compatibility/2006">
              <mc:Choice xmlns:v="urn:schemas-microsoft-com:vml" Requires="v">
                <p:oleObj name="Image" r:id="rId14" imgW="13003175" imgH="1523272" progId="">
                  <p:embed/>
                </p:oleObj>
              </mc:Choice>
              <mc:Fallback>
                <p:oleObj name="Image" r:id="rId14" imgW="13003175" imgH="1523272" progId="">
                  <p:embed/>
                  <p:pic>
                    <p:nvPicPr>
                      <p:cNvPr id="0" name="Picture 14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6" name="Rectangle 2"/>
          <p:cNvSpPr>
            <a:spLocks noGrp="1" noChangeArrowheads="1"/>
          </p:cNvSpPr>
          <p:nvPr>
            <p:ph type="title"/>
          </p:nvPr>
        </p:nvSpPr>
        <p:spPr bwMode="gray">
          <a:xfrm>
            <a:off x="1905000" y="109538"/>
            <a:ext cx="65532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76" name="Rectangle 52"/>
          <p:cNvSpPr>
            <a:spLocks noChangeArrowheads="1"/>
          </p:cNvSpPr>
          <p:nvPr/>
        </p:nvSpPr>
        <p:spPr bwMode="gray">
          <a:xfrm>
            <a:off x="0" y="6781800"/>
            <a:ext cx="9144000" cy="762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2" name="Picture 50" descr="E:\2. Ecore\Soạn giao diện BG ĐT\Ảnh trang bìa BG\BM KE\KT thuế_Hoa\thuế.jpg"/>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l="17258" t="11347"/>
          <a:stretch/>
        </p:blipFill>
        <p:spPr bwMode="auto">
          <a:xfrm>
            <a:off x="7651377" y="-76200"/>
            <a:ext cx="1568823" cy="1260662"/>
          </a:xfrm>
          <a:prstGeom prst="rect">
            <a:avLst/>
          </a:prstGeom>
          <a:noFill/>
          <a:effectLst>
            <a:glow rad="127000">
              <a:schemeClr val="accent1">
                <a:alpha val="0"/>
              </a:schemeClr>
            </a:glow>
            <a:softEdge rad="127000"/>
          </a:effectLst>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152400" y="161365"/>
            <a:ext cx="683658" cy="676835"/>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2800" b="1">
          <a:solidFill>
            <a:schemeClr val="accent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hyperlink" Target="https://chiakhoaphapluat.vn/thong-tu-301-2016-tt-btc-huong-dan-le-phi-truoc-ba/" TargetMode="External"/><Relationship Id="rId2" Type="http://schemas.openxmlformats.org/officeDocument/2006/relationships/hyperlink" Target="https://chiakhoaphapluat.vn/nghi-dinh-140-2016-nd-cp-le-phi-truoc-ba/" TargetMode="Externa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hyperlink" Target="https://chiakhoaphapluat.vn/thong-tu-301-2016-tt-btc-huong-dan-le-phi-truoc-ba/" TargetMode="External"/><Relationship Id="rId2" Type="http://schemas.openxmlformats.org/officeDocument/2006/relationships/hyperlink" Target="https://chiakhoaphapluat.vn/nghi-dinh-140-2016-nd-cp-le-phi-truoc-ba/" TargetMode="Externa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hyperlink" Target="https://chiakhoaphapluat.vn/thong-tu-301-2016-tt-btc-huong-dan-le-phi-truoc-ba/" TargetMode="External"/><Relationship Id="rId2" Type="http://schemas.openxmlformats.org/officeDocument/2006/relationships/hyperlink" Target="https://chiakhoaphapluat.vn/nghi-dinh-140-2016-nd-cp-le-phi-truoc-ba/" TargetMode="Externa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lawkey.vn/dich-vu-dang-ky-nhan-hie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hyperlink" Target="https://thuvienphapluat.vn/van-ban/Thue-Phi-Le-Phi/Nghi-dinh-139-2016-ND-CP-le-phi-mon-bai-315033.aspx" TargetMode="External"/><Relationship Id="rId2" Type="http://schemas.openxmlformats.org/officeDocument/2006/relationships/hyperlink" Target="https://thuvienphapluat.vn/van-ban/Thue-Phi-Le-Phi/Thong-tu-302-2016-TT-BTC-huong-dan-le-phi-mon-bai-326995.aspx" TargetMode="External"/><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1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hyperlink" Target="http://niceaccounting.com/HTTK/3/333.html" TargetMode="Externa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hyperlink" Target="http://tintucketoan.com/wp-content/uploads/2017/07/119-2014-TT-BTC.doc" TargetMode="Externa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thuvienphapluat.vn/van-ban/Doanh-nghiep/Thong-tu-151-2014-TT-BTC-huong-dan-91-2014-ND-CP-sua-doi-bo-sung-Nghi-dinh-quy-dinh-thue-253864.aspx" TargetMode="External"/><Relationship Id="rId2" Type="http://schemas.openxmlformats.org/officeDocument/2006/relationships/hyperlink" Target="http://thuvienphapluat.vn/van-ban/Doanh-nghiep/Thong-tu-78-2014-TT-BTC-huong-dan-218-2013-ND-CP-thi-hanh-Luat-Thue-thu-nhap-doanh-nghiep-236976.aspx" TargetMode="External"/><Relationship Id="rId1" Type="http://schemas.openxmlformats.org/officeDocument/2006/relationships/slideLayout" Target="../slideLayouts/slideLayout2.xml"/><Relationship Id="rId4" Type="http://schemas.openxmlformats.org/officeDocument/2006/relationships/hyperlink" Target="http://thuvienphapluat.vn/van-ban/Doanh-nghiep/Thong-tu-96-2015-TT-BTC-huong-dan-thue-thu-nhap-doanh-nghiep-tai-Nghi-dinh-12-2015-ND-CP-279331.aspx"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1600200" y="5181600"/>
            <a:ext cx="7467600" cy="1015663"/>
          </a:xfrm>
          <a:prstGeom prst="rect">
            <a:avLst/>
          </a:prstGeom>
          <a:noFill/>
        </p:spPr>
        <p:txBody>
          <a:bodyPr wrap="square" rtlCol="0">
            <a:spAutoFit/>
          </a:bodyPr>
          <a:lstStyle/>
          <a:p>
            <a:pPr algn="ctr"/>
            <a:r>
              <a:rPr lang="en-US" sz="6000" b="1" dirty="0">
                <a:latin typeface="Times New Roman" pitchFamily="18" charset="0"/>
                <a:cs typeface="Times New Roman" pitchFamily="18" charset="0"/>
              </a:rPr>
              <a:t>KẾ TOÁN THUẾ</a:t>
            </a:r>
          </a:p>
        </p:txBody>
      </p:sp>
    </p:spTree>
    <p:extLst>
      <p:ext uri="{BB962C8B-B14F-4D97-AF65-F5344CB8AC3E}">
        <p14:creationId xmlns:p14="http://schemas.microsoft.com/office/powerpoint/2010/main" val="1721485761"/>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676400" y="152400"/>
            <a:ext cx="6096000" cy="563562"/>
          </a:xfrm>
        </p:spPr>
        <p:txBody>
          <a:bodyPr/>
          <a:lstStyle/>
          <a:p>
            <a:r>
              <a:rPr lang="pt-BR" sz="2800" i="1" dirty="0">
                <a:latin typeface="Times New Roman" pitchFamily="18" charset="0"/>
                <a:cs typeface="Times New Roman" pitchFamily="18" charset="0"/>
              </a:rPr>
              <a:t>1.1.1. Khái niệm, đặc điểm thuế GTGT</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685800" y="1752600"/>
            <a:ext cx="4572000" cy="3962400"/>
          </a:xfrm>
        </p:spPr>
        <p:txBody>
          <a:bodyPr/>
          <a:lstStyle/>
          <a:p>
            <a:pPr marL="0" indent="457200" algn="just">
              <a:lnSpc>
                <a:spcPct val="150000"/>
              </a:lnSpc>
              <a:spcBef>
                <a:spcPts val="0"/>
              </a:spcBef>
              <a:buNone/>
            </a:pP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s-ES" sz="2400" b="0" i="1" dirty="0">
                <a:solidFill>
                  <a:schemeClr val="tx1"/>
                </a:solidFill>
                <a:latin typeface="Times New Roman" pitchFamily="18" charset="0"/>
                <a:cs typeface="Times New Roman" pitchFamily="18" charset="0"/>
              </a:rPr>
              <a:t>VAT - </a:t>
            </a:r>
            <a:r>
              <a:rPr lang="es-ES" sz="2400" b="0" i="1" dirty="0" err="1">
                <a:solidFill>
                  <a:schemeClr val="tx1"/>
                </a:solidFill>
                <a:latin typeface="Times New Roman" pitchFamily="18" charset="0"/>
                <a:cs typeface="Times New Roman" pitchFamily="18" charset="0"/>
              </a:rPr>
              <a:t>Value</a:t>
            </a:r>
            <a:r>
              <a:rPr lang="es-ES" sz="2400" b="0" i="1" dirty="0">
                <a:solidFill>
                  <a:schemeClr val="tx1"/>
                </a:solidFill>
                <a:latin typeface="Times New Roman" pitchFamily="18" charset="0"/>
                <a:cs typeface="Times New Roman" pitchFamily="18" charset="0"/>
              </a:rPr>
              <a:t> </a:t>
            </a:r>
            <a:r>
              <a:rPr lang="es-ES" sz="2400" b="0" i="1" dirty="0" err="1">
                <a:solidFill>
                  <a:schemeClr val="tx1"/>
                </a:solidFill>
                <a:latin typeface="Times New Roman" pitchFamily="18" charset="0"/>
                <a:cs typeface="Times New Roman" pitchFamily="18" charset="0"/>
              </a:rPr>
              <a:t>Added</a:t>
            </a:r>
            <a:r>
              <a:rPr lang="es-ES" sz="2400" b="0" i="1" dirty="0">
                <a:solidFill>
                  <a:schemeClr val="tx1"/>
                </a:solidFill>
                <a:latin typeface="Times New Roman" pitchFamily="18" charset="0"/>
                <a:cs typeface="Times New Roman" pitchFamily="18" charset="0"/>
              </a:rPr>
              <a:t> </a:t>
            </a:r>
            <a:r>
              <a:rPr lang="es-ES" sz="2400" b="0" i="1" dirty="0" err="1">
                <a:solidFill>
                  <a:schemeClr val="tx1"/>
                </a:solidFill>
                <a:latin typeface="Times New Roman" pitchFamily="18" charset="0"/>
                <a:cs typeface="Times New Roman" pitchFamily="18" charset="0"/>
              </a:rPr>
              <a:t>Tax</a:t>
            </a:r>
            <a:r>
              <a:rPr lang="es-ES" sz="2400" b="0" i="1" dirty="0">
                <a:solidFill>
                  <a:schemeClr val="tx1"/>
                </a:solidFill>
                <a:latin typeface="Times New Roman" pitchFamily="18" charset="0"/>
                <a:cs typeface="Times New Roman" pitchFamily="18" charset="0"/>
              </a:rPr>
              <a: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sắc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tính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trị</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tăng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thêm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dịch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vụ</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phát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sinh</a:t>
            </a:r>
            <a:r>
              <a:rPr lang="en-US" sz="2400" b="0" dirty="0">
                <a:solidFill>
                  <a:schemeClr val="tx1"/>
                </a:solidFill>
                <a:latin typeface="Times New Roman" pitchFamily="18" charset="0"/>
                <a:cs typeface="Times New Roman" pitchFamily="18" charset="0"/>
              </a:rPr>
              <a:t> ở </a:t>
            </a:r>
            <a:r>
              <a:rPr lang="en-US" sz="2400" b="0" dirty="0" err="1">
                <a:solidFill>
                  <a:schemeClr val="tx1"/>
                </a:solidFill>
                <a:latin typeface="Times New Roman" pitchFamily="18" charset="0"/>
                <a:cs typeface="Times New Roman" pitchFamily="18" charset="0"/>
              </a:rPr>
              <a:t>từng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khâu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lưu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đến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tiêu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dùng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ở </a:t>
            </a:r>
            <a:r>
              <a:rPr lang="en-US" sz="2400" b="0" dirty="0" err="1">
                <a:solidFill>
                  <a:schemeClr val="tx1"/>
                </a:solidFill>
                <a:latin typeface="Times New Roman" pitchFamily="18" charset="0"/>
                <a:cs typeface="Times New Roman" pitchFamily="18" charset="0"/>
              </a:rPr>
              <a:t>khâu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tiêu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dùng</a:t>
            </a:r>
            <a:r>
              <a:rPr lang="en-US" sz="2400" b="0" dirty="0">
                <a:solidFill>
                  <a:schemeClr val="tx1"/>
                </a:solidFill>
                <a:latin typeface="Times New Roman" pitchFamily="18" charset="0"/>
                <a:cs typeface="Times New Roman" pitchFamily="18" charset="0"/>
              </a:rPr>
              <a: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65682" y="1752600"/>
            <a:ext cx="3649717" cy="3657600"/>
          </a:xfrm>
          <a:prstGeom prst="rect">
            <a:avLst/>
          </a:prstGeom>
        </p:spPr>
      </p:pic>
    </p:spTree>
    <p:extLst>
      <p:ext uri="{BB962C8B-B14F-4D97-AF65-F5344CB8AC3E}">
        <p14:creationId xmlns:p14="http://schemas.microsoft.com/office/powerpoint/2010/main" val="108465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371600" y="152400"/>
            <a:ext cx="6553200" cy="563562"/>
          </a:xfrm>
        </p:spPr>
        <p:txBody>
          <a:bodyPr/>
          <a:lstStyle/>
          <a:p>
            <a:r>
              <a:rPr lang="en-US" dirty="0">
                <a:latin typeface="Times New Roman" pitchFamily="18" charset="0"/>
                <a:cs typeface="Times New Roman" pitchFamily="18" charset="0"/>
              </a:rPr>
              <a:t>2.4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nhập</a:t>
            </a:r>
            <a:r>
              <a:rPr lang="en-US" dirty="0">
                <a:latin typeface="Times New Roman" pitchFamily="18" charset="0"/>
                <a:cs typeface="Times New Roman" pitchFamily="18" charset="0"/>
              </a:rPr>
              <a:t> cá </a:t>
            </a:r>
            <a:r>
              <a:rPr lang="en-US" dirty="0" err="1">
                <a:latin typeface="Times New Roman" pitchFamily="18" charset="0"/>
                <a:cs typeface="Times New Roman" pitchFamily="18" charset="0"/>
              </a:rPr>
              <a:t>nhân</a:t>
            </a:r>
            <a:r>
              <a:rPr lang="en-US" dirty="0">
                <a:latin typeface="Times New Roman" pitchFamily="18" charset="0"/>
                <a:cs typeface="Times New Roman" pitchFamily="18" charset="0"/>
              </a:rPr>
              <a:t>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066800"/>
            <a:ext cx="8610600" cy="56043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228600" y="2383810"/>
            <a:ext cx="4191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tiết</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lvl="0" eaLnBrk="0" hangingPunct="0"/>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tiết</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333</a:t>
            </a:r>
            <a:r>
              <a:rPr lang="pt-BR" sz="2400" dirty="0">
                <a:latin typeface="Times New Roman" panose="02020603050405020304" pitchFamily="18" charset="0"/>
                <a:cs typeface="Times New Roman" panose="02020603050405020304" pitchFamily="18" charset="0"/>
              </a:rPr>
              <a:t> – Thuế thu nhập doanh nghiệp</a:t>
            </a:r>
          </a:p>
          <a:p>
            <a:pPr lvl="0" eaLnBrk="0" hangingPunct="0"/>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đăng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ký</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cái</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3200400" y="152400"/>
            <a:ext cx="2885726" cy="584775"/>
          </a:xfrm>
          <a:prstGeom prst="rect">
            <a:avLst/>
          </a:prstGeom>
        </p:spPr>
        <p:txBody>
          <a:bodyPr wrap="none">
            <a:spAutoFit/>
          </a:bodyPr>
          <a:lstStyle/>
          <a:p>
            <a:pPr lvl="0"/>
            <a:r>
              <a:rPr lang="es-ES" sz="3200" b="1" i="1" dirty="0">
                <a:solidFill>
                  <a:schemeClr val="bg1"/>
                </a:solidFill>
                <a:latin typeface="Times New Roman" pitchFamily="18" charset="0"/>
                <a:ea typeface="Times New Roman" pitchFamily="18" charset="0"/>
                <a:cs typeface="Times New Roman" pitchFamily="18" charset="0"/>
              </a:rPr>
              <a:t>2.4.3 </a:t>
            </a:r>
            <a:r>
              <a:rPr lang="es-ES" sz="3200" b="1" i="1" dirty="0" err="1">
                <a:solidFill>
                  <a:schemeClr val="bg1"/>
                </a:solidFill>
                <a:latin typeface="Times New Roman" pitchFamily="18" charset="0"/>
                <a:ea typeface="Times New Roman" pitchFamily="18" charset="0"/>
                <a:cs typeface="Times New Roman" pitchFamily="18" charset="0"/>
              </a:rPr>
              <a:t>Sổ</a:t>
            </a:r>
            <a:r>
              <a:rPr lang="es-ES" sz="3200" b="1" i="1" dirty="0">
                <a:solidFill>
                  <a:schemeClr val="bg1"/>
                </a:solidFill>
                <a:latin typeface="Times New Roman" pitchFamily="18" charset="0"/>
                <a:ea typeface="Times New Roman" pitchFamily="18" charset="0"/>
                <a:cs typeface="Times New Roman" pitchFamily="18" charset="0"/>
              </a:rPr>
              <a:t> </a:t>
            </a:r>
            <a:r>
              <a:rPr lang="es-ES" sz="3200" b="1" i="1" dirty="0" err="1">
                <a:solidFill>
                  <a:schemeClr val="bg1"/>
                </a:solidFill>
                <a:latin typeface="Times New Roman" pitchFamily="18" charset="0"/>
                <a:ea typeface="Times New Roman" pitchFamily="18" charset="0"/>
                <a:cs typeface="Times New Roman" pitchFamily="18" charset="0"/>
              </a:rPr>
              <a:t>kế</a:t>
            </a:r>
            <a:r>
              <a:rPr lang="es-ES" sz="3200" b="1" i="1" dirty="0">
                <a:solidFill>
                  <a:schemeClr val="bg1"/>
                </a:solidFill>
                <a:latin typeface="Times New Roman" pitchFamily="18" charset="0"/>
                <a:ea typeface="Times New Roman" pitchFamily="18" charset="0"/>
                <a:cs typeface="Times New Roman" pitchFamily="18" charset="0"/>
              </a:rPr>
              <a:t> </a:t>
            </a:r>
            <a:r>
              <a:rPr lang="es-ES" sz="3200" b="1" i="1" dirty="0" err="1">
                <a:solidFill>
                  <a:schemeClr val="bg1"/>
                </a:solidFill>
                <a:latin typeface="Times New Roman" pitchFamily="18" charset="0"/>
                <a:ea typeface="Times New Roman" pitchFamily="18" charset="0"/>
                <a:cs typeface="Times New Roman" pitchFamily="18" charset="0"/>
              </a:rPr>
              <a:t>toán</a:t>
            </a:r>
            <a:endParaRPr lang="vi-VN" sz="3200" dirty="0">
              <a:solidFill>
                <a:schemeClr val="bg1"/>
              </a:solidFill>
              <a:latin typeface="Times New Roman" pitchFamily="18" charset="0"/>
              <a:cs typeface="Times New Roman" pitchFamily="18" charset="0"/>
            </a:endParaRPr>
          </a:p>
        </p:txBody>
      </p:sp>
      <p:sp>
        <p:nvSpPr>
          <p:cNvPr id="54275" name="AutoShape 3" descr="Mẫu sổ chi tiết các tài khoản và cách lập theo Thông tư 13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4277" name="AutoShape 5" descr="Mẫu sổ chi tiết các tài khoản và cách lập theo Thông tư 13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4279" name="Picture 7" descr="Mẫu sổ chi tiết các tài khoản và cách lập theo Thông tư 133"/>
          <p:cNvPicPr>
            <a:picLocks noChangeAspect="1" noChangeArrowheads="1"/>
          </p:cNvPicPr>
          <p:nvPr/>
        </p:nvPicPr>
        <p:blipFill>
          <a:blip r:embed="rId2" cstate="print"/>
          <a:srcRect/>
          <a:stretch>
            <a:fillRect/>
          </a:stretch>
        </p:blipFill>
        <p:spPr bwMode="auto">
          <a:xfrm>
            <a:off x="4419600" y="1219200"/>
            <a:ext cx="4572000" cy="4953000"/>
          </a:xfrm>
          <a:prstGeom prst="rect">
            <a:avLst/>
          </a:prstGeom>
          <a:noFill/>
        </p:spPr>
      </p:pic>
    </p:spTree>
    <p:extLst>
      <p:ext uri="{BB962C8B-B14F-4D97-AF65-F5344CB8AC3E}">
        <p14:creationId xmlns:p14="http://schemas.microsoft.com/office/powerpoint/2010/main" val="297573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54279"/>
                                        </p:tgtEl>
                                        <p:attrNameLst>
                                          <p:attrName>style.visibility</p:attrName>
                                        </p:attrNameLst>
                                      </p:cBhvr>
                                      <p:to>
                                        <p:strVal val="visible"/>
                                      </p:to>
                                    </p:set>
                                    <p:animEffect transition="in" filter="wheel(4)">
                                      <p:cBhvr>
                                        <p:cTn id="12" dur="2000"/>
                                        <p:tgtEl>
                                          <p:spTgt spid="54279"/>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54273"/>
                                        </p:tgtEl>
                                        <p:attrNameLst>
                                          <p:attrName>style.visibility</p:attrName>
                                        </p:attrNameLst>
                                      </p:cBhvr>
                                      <p:to>
                                        <p:strVal val="visible"/>
                                      </p:to>
                                    </p:set>
                                    <p:animEffect transition="in" filter="wheel(4)">
                                      <p:cBhvr>
                                        <p:cTn id="15" dur="20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87626"/>
            <a:ext cx="84582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en-US" sz="2000" b="1" i="0" u="sng"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000" b="1"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000" b="1" i="0" u="sng"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sz="2000" b="1" i="0" u="sng" strike="noStrike" cap="none" normalizeH="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000" b="1"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nghiệp</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hạch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tồn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kê</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GTGT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trừ</a:t>
            </a:r>
            <a:r>
              <a:rPr lang="en-US" sz="2000" dirty="0">
                <a:latin typeface="Times New Roman" panose="02020603050405020304" pitchFamily="18" charset="0"/>
                <a:cs typeface="Times New Roman" panose="02020603050405020304" pitchFamily="18" charset="0"/>
              </a:rPr>
              <a:t>. Theo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nghiệp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N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13.856.000.000đ</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156.836.500đ</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bán</a:t>
            </a:r>
            <a:r>
              <a:rPr lang="en-US" sz="2000" dirty="0">
                <a:latin typeface="Times New Roman" panose="02020603050405020304" pitchFamily="18" charset="0"/>
                <a:cs typeface="Times New Roman" panose="02020603050405020304" pitchFamily="18" charset="0"/>
              </a:rPr>
              <a:t>:                                       10.563.895.000đ</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256.800.000đ</a:t>
            </a:r>
          </a:p>
          <a:p>
            <a:pPr algn="just"/>
            <a:r>
              <a:rPr lang="en-US" sz="2000" dirty="0">
                <a:latin typeface="Times New Roman" panose="02020603050405020304" pitchFamily="18" charset="0"/>
                <a:cs typeface="Times New Roman" panose="02020603050405020304" pitchFamily="18" charset="0"/>
              </a:rPr>
              <a:t>- 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vay</a:t>
            </a:r>
            <a:r>
              <a:rPr lang="en-US" sz="2000" dirty="0">
                <a:latin typeface="Times New Roman" panose="02020603050405020304" pitchFamily="18" charset="0"/>
                <a:cs typeface="Times New Roman" panose="02020603050405020304" pitchFamily="18" charset="0"/>
              </a:rPr>
              <a:t>):                   198.567.500đ</a:t>
            </a:r>
          </a:p>
          <a:p>
            <a:pPr algn="just"/>
            <a:r>
              <a:rPr lang="en-US" sz="2000" dirty="0">
                <a:latin typeface="Times New Roman" panose="02020603050405020304" pitchFamily="18" charset="0"/>
                <a:cs typeface="Times New Roman" panose="02020603050405020304" pitchFamily="18" charset="0"/>
              </a:rPr>
              <a:t>- 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hàng</a:t>
            </a:r>
            <a:r>
              <a:rPr lang="en-US" sz="2000" dirty="0">
                <a:latin typeface="Times New Roman" panose="02020603050405020304" pitchFamily="18" charset="0"/>
                <a:cs typeface="Times New Roman" panose="02020603050405020304" pitchFamily="18" charset="0"/>
              </a:rPr>
              <a:t>:                                              650.425.000đ </a:t>
            </a:r>
          </a:p>
          <a:p>
            <a:pPr algn="just"/>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đó</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TNDN:                    556.895.000đ</a:t>
            </a:r>
          </a:p>
          <a:p>
            <a:pPr algn="just"/>
            <a:r>
              <a:rPr lang="en-US" sz="2000" dirty="0">
                <a:latin typeface="Times New Roman" panose="02020603050405020304" pitchFamily="18" charset="0"/>
                <a:cs typeface="Times New Roman" panose="02020603050405020304" pitchFamily="18" charset="0"/>
              </a:rPr>
              <a:t>- 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ngiệp</a:t>
            </a:r>
            <a:r>
              <a:rPr lang="en-US" sz="2000" dirty="0">
                <a:latin typeface="Times New Roman" panose="02020603050405020304" pitchFamily="18" charset="0"/>
                <a:cs typeface="Times New Roman" panose="02020603050405020304" pitchFamily="18" charset="0"/>
              </a:rPr>
              <a:t>:                            452.356.000đ</a:t>
            </a:r>
          </a:p>
          <a:p>
            <a:pPr algn="just"/>
            <a:r>
              <a:rPr lang="en-US" sz="2000" dirty="0">
                <a:latin typeface="Times New Roman" panose="02020603050405020304" pitchFamily="18" charset="0"/>
                <a:cs typeface="Times New Roman" panose="02020603050405020304" pitchFamily="18" charset="0"/>
              </a:rPr>
              <a:t>- Thu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120.000.000đ</a:t>
            </a:r>
          </a:p>
          <a:p>
            <a:pPr algn="just"/>
            <a:r>
              <a:rPr lang="en-US" sz="2000" dirty="0">
                <a:latin typeface="Times New Roman" panose="02020603050405020304" pitchFamily="18" charset="0"/>
                <a:cs typeface="Times New Roman" panose="02020603050405020304" pitchFamily="18" charset="0"/>
              </a:rPr>
              <a:t>- Chi </a:t>
            </a:r>
            <a:r>
              <a:rPr lang="en-US" sz="2000" dirty="0" err="1">
                <a:latin typeface="Times New Roman" panose="02020603050405020304" pitchFamily="18" charset="0"/>
                <a:cs typeface="Times New Roman" panose="02020603050405020304" pitchFamily="18" charset="0"/>
              </a:rPr>
              <a:t>phí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25.680.000đ</a:t>
            </a:r>
          </a:p>
          <a:p>
            <a:pPr algn="just"/>
            <a:r>
              <a:rPr lang="en-US" sz="2000" b="1" i="1" u="sng" dirty="0" err="1">
                <a:latin typeface="Times New Roman" panose="02020603050405020304" pitchFamily="18" charset="0"/>
                <a:cs typeface="Times New Roman" panose="02020603050405020304" pitchFamily="18" charset="0"/>
              </a:rPr>
              <a:t>Yêu</a:t>
            </a:r>
            <a:r>
              <a:rPr lang="en-US" sz="2000" b="1" i="1" u="sng" dirty="0">
                <a:latin typeface="Times New Roman" panose="02020603050405020304" pitchFamily="18" charset="0"/>
                <a:cs typeface="Times New Roman" panose="02020603050405020304" pitchFamily="18" charset="0"/>
              </a:rPr>
              <a:t> </a:t>
            </a:r>
            <a:r>
              <a:rPr lang="en-US" sz="2000" b="1" i="1" u="sng" dirty="0" err="1">
                <a:latin typeface="Times New Roman" panose="02020603050405020304" pitchFamily="18" charset="0"/>
                <a:cs typeface="Times New Roman" panose="02020603050405020304" pitchFamily="18" charset="0"/>
              </a:rPr>
              <a:t>cầu</a:t>
            </a:r>
            <a:r>
              <a:rPr lang="en-US" sz="2000" b="1" i="1" u="sng" dirty="0">
                <a:latin typeface="Times New Roman" panose="02020603050405020304" pitchFamily="18" charset="0"/>
                <a:cs typeface="Times New Roman" panose="02020603050405020304" pitchFamily="18" charset="0"/>
              </a:rPr>
              <a:t>:</a:t>
            </a:r>
            <a:endParaRPr lang="en-US" sz="2000" i="1"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TNDN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nghiệp</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N</a:t>
            </a:r>
          </a:p>
          <a:p>
            <a:pPr algn="just"/>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bút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TNDN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nhuận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TNDN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doanh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nghiệp</a:t>
            </a:r>
            <a:r>
              <a:rPr lang="en-US" sz="2000" dirty="0">
                <a:latin typeface="Times New Roman" panose="02020603050405020304" pitchFamily="18" charset="0"/>
                <a:cs typeface="Times New Roman" panose="02020603050405020304" pitchFamily="18" charset="0"/>
              </a:rPr>
              <a:t>.</a:t>
            </a: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6244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58369"/>
                                        </p:tgtEl>
                                        <p:attrNameLst>
                                          <p:attrName>style.visibility</p:attrName>
                                        </p:attrNameLst>
                                      </p:cBhvr>
                                      <p:to>
                                        <p:strVal val="visible"/>
                                      </p:to>
                                    </p:set>
                                    <p:animEffect transition="in" filter="wedge">
                                      <p:cBhvr>
                                        <p:cTn id="14"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04800" y="1009250"/>
            <a:ext cx="86106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a:t>
            </a:r>
            <a:r>
              <a:rPr lang="en-US" sz="2000" b="1" u="sng" dirty="0" err="1">
                <a:latin typeface="Times New Roman" panose="02020603050405020304" pitchFamily="18" charset="0"/>
                <a:cs typeface="Times New Roman" panose="02020603050405020304" pitchFamily="18" charset="0"/>
              </a:rPr>
              <a:t>tập</a:t>
            </a:r>
            <a:r>
              <a:rPr lang="en-US" sz="2000" b="1" u="sng" dirty="0">
                <a:latin typeface="Times New Roman" panose="02020603050405020304" pitchFamily="18" charset="0"/>
                <a:cs typeface="Times New Roman" panose="02020603050405020304" pitchFamily="18" charset="0"/>
              </a:rPr>
              <a:t> 2</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ký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hợp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ty X, </a:t>
            </a:r>
            <a:r>
              <a:rPr lang="en-US" sz="2000" dirty="0" err="1">
                <a:latin typeface="Times New Roman" panose="02020603050405020304" pitchFamily="18" charset="0"/>
                <a:cs typeface="Times New Roman" panose="02020603050405020304" pitchFamily="18" charset="0"/>
              </a:rPr>
              <a:t>tháng</a:t>
            </a:r>
            <a:r>
              <a:rPr lang="en-US" sz="2000" dirty="0">
                <a:latin typeface="Times New Roman" panose="02020603050405020304" pitchFamily="18" charset="0"/>
                <a:cs typeface="Times New Roman" panose="02020603050405020304" pitchFamily="18" charset="0"/>
              </a:rPr>
              <a:t> 9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2021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tế</a:t>
            </a:r>
            <a:r>
              <a:rPr lang="en-US" sz="2000" dirty="0">
                <a:latin typeface="Times New Roman" panose="02020603050405020304" pitchFamily="18" charset="0"/>
                <a:cs typeface="Times New Roman" panose="02020603050405020304" pitchFamily="18" charset="0"/>
              </a:rPr>
              <a:t>: 43.000.000đ</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trưa</a:t>
            </a:r>
            <a:r>
              <a:rPr lang="en-US" sz="2000" dirty="0">
                <a:latin typeface="Times New Roman" panose="02020603050405020304" pitchFamily="18" charset="0"/>
                <a:cs typeface="Times New Roman" panose="02020603050405020304" pitchFamily="18" charset="0"/>
              </a:rPr>
              <a:t>:                      800.000đ</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thoại</a:t>
            </a:r>
            <a:r>
              <a:rPr lang="en-US" sz="2000" dirty="0">
                <a:latin typeface="Times New Roman" panose="02020603050405020304" pitchFamily="18" charset="0"/>
                <a:cs typeface="Times New Roman" panose="02020603050405020304" pitchFamily="18" charset="0"/>
              </a:rPr>
              <a:t>                  300.000đ</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thưởng</a:t>
            </a:r>
            <a:r>
              <a:rPr lang="en-US" sz="2000" dirty="0">
                <a:latin typeface="Times New Roman" panose="02020603050405020304" pitchFamily="18" charset="0"/>
                <a:cs typeface="Times New Roman" panose="02020603050405020304" pitchFamily="18" charset="0"/>
              </a:rPr>
              <a:t>      500.000đ.</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đóng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8.000.000đ</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2 con </a:t>
            </a:r>
            <a:r>
              <a:rPr lang="en-US" sz="2000" dirty="0" err="1">
                <a:latin typeface="Times New Roman" panose="02020603050405020304" pitchFamily="18" charset="0"/>
                <a:cs typeface="Times New Roman" panose="02020603050405020304" pitchFamily="18" charset="0"/>
              </a:rPr>
              <a:t>nhỏ</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thuộc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ty X.</a:t>
            </a:r>
          </a:p>
          <a:p>
            <a:r>
              <a:rPr lang="en-US" sz="2000" b="1" i="1" u="sng" dirty="0" err="1">
                <a:latin typeface="Times New Roman" panose="02020603050405020304" pitchFamily="18" charset="0"/>
                <a:cs typeface="Times New Roman" panose="02020603050405020304" pitchFamily="18" charset="0"/>
              </a:rPr>
              <a:t>Yêu</a:t>
            </a:r>
            <a:r>
              <a:rPr lang="en-US" sz="2000" b="1" i="1" u="sng" dirty="0">
                <a:latin typeface="Times New Roman" panose="02020603050405020304" pitchFamily="18" charset="0"/>
                <a:cs typeface="Times New Roman" panose="02020603050405020304" pitchFamily="18" charset="0"/>
              </a:rPr>
              <a:t> </a:t>
            </a:r>
            <a:r>
              <a:rPr lang="en-US" sz="2000" b="1" i="1" u="sng" dirty="0" err="1">
                <a:latin typeface="Times New Roman" panose="02020603050405020304" pitchFamily="18" charset="0"/>
                <a:cs typeface="Times New Roman" panose="02020603050405020304" pitchFamily="18" charset="0"/>
              </a:rPr>
              <a:t>cầu</a:t>
            </a:r>
            <a:r>
              <a:rPr lang="en-US" sz="2000" b="1" i="1" u="sng"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Xác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tháng</a:t>
            </a:r>
            <a:r>
              <a:rPr lang="en-US" sz="2000" dirty="0">
                <a:latin typeface="Times New Roman" panose="02020603050405020304" pitchFamily="18" charset="0"/>
                <a:cs typeface="Times New Roman" panose="02020603050405020304" pitchFamily="18" charset="0"/>
              </a:rPr>
              <a:t> 9/2021</a:t>
            </a:r>
          </a:p>
          <a:p>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Lập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TNCN, </a:t>
            </a:r>
            <a:r>
              <a:rPr lang="en-US" sz="2000" dirty="0" err="1">
                <a:latin typeface="Times New Roman" panose="02020603050405020304" pitchFamily="18" charset="0"/>
                <a:cs typeface="Times New Roman" panose="02020603050405020304" pitchFamily="18" charset="0"/>
              </a:rPr>
              <a:t>biết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ty X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TNCN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bằng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mặt</a:t>
            </a:r>
            <a:r>
              <a:rPr lang="en-US" sz="2000" dirty="0">
                <a:latin typeface="Times New Roman" panose="02020603050405020304" pitchFamily="18" charset="0"/>
                <a:cs typeface="Times New Roman" panose="02020603050405020304" pitchFamily="18" charset="0"/>
              </a:rPr>
              <a:t>.</a:t>
            </a: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graphicFrame>
        <p:nvGraphicFramePr>
          <p:cNvPr id="4" name="Table 3"/>
          <p:cNvGraphicFramePr>
            <a:graphicFrameLocks noGrp="1"/>
          </p:cNvGraphicFramePr>
          <p:nvPr/>
        </p:nvGraphicFramePr>
        <p:xfrm>
          <a:off x="762001" y="3733800"/>
          <a:ext cx="7467599" cy="1079184"/>
        </p:xfrm>
        <a:graphic>
          <a:graphicData uri="http://schemas.openxmlformats.org/drawingml/2006/table">
            <a:tbl>
              <a:tblPr>
                <a:tableStyleId>{5C22544A-7EE6-4342-B048-85BDC9FD1C3A}</a:tableStyleId>
              </a:tblPr>
              <a:tblGrid>
                <a:gridCol w="1962314">
                  <a:extLst>
                    <a:ext uri="{9D8B030D-6E8A-4147-A177-3AD203B41FA5}">
                      <a16:colId xmlns:a16="http://schemas.microsoft.com/office/drawing/2014/main" val="20000"/>
                    </a:ext>
                  </a:extLst>
                </a:gridCol>
                <a:gridCol w="2085841">
                  <a:extLst>
                    <a:ext uri="{9D8B030D-6E8A-4147-A177-3AD203B41FA5}">
                      <a16:colId xmlns:a16="http://schemas.microsoft.com/office/drawing/2014/main" val="20001"/>
                    </a:ext>
                  </a:extLst>
                </a:gridCol>
                <a:gridCol w="1962314">
                  <a:extLst>
                    <a:ext uri="{9D8B030D-6E8A-4147-A177-3AD203B41FA5}">
                      <a16:colId xmlns:a16="http://schemas.microsoft.com/office/drawing/2014/main" val="20002"/>
                    </a:ext>
                  </a:extLst>
                </a:gridCol>
                <a:gridCol w="1457130">
                  <a:extLst>
                    <a:ext uri="{9D8B030D-6E8A-4147-A177-3AD203B41FA5}">
                      <a16:colId xmlns:a16="http://schemas.microsoft.com/office/drawing/2014/main" val="20003"/>
                    </a:ext>
                  </a:extLst>
                </a:gridCol>
              </a:tblGrid>
              <a:tr h="539592">
                <a:tc>
                  <a:txBody>
                    <a:bodyPr/>
                    <a:lstStyle/>
                    <a:p>
                      <a:pPr algn="ctr">
                        <a:spcBef>
                          <a:spcPts val="600"/>
                        </a:spcBef>
                        <a:spcAft>
                          <a:spcPts val="0"/>
                        </a:spcAft>
                      </a:pPr>
                      <a:r>
                        <a:rPr lang="en-US" sz="2000" b="1" dirty="0">
                          <a:effectLst/>
                          <a:latin typeface="Times New Roman" panose="02020603050405020304" pitchFamily="18" charset="0"/>
                          <a:cs typeface="Times New Roman" panose="02020603050405020304" pitchFamily="18" charset="0"/>
                        </a:rPr>
                        <a:t>BHXH</a:t>
                      </a:r>
                      <a:endParaRPr lang="en-US" sz="2000" b="1" dirty="0">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tc>
                  <a:txBody>
                    <a:bodyPr/>
                    <a:lstStyle/>
                    <a:p>
                      <a:pPr algn="ctr">
                        <a:spcBef>
                          <a:spcPts val="600"/>
                        </a:spcBef>
                        <a:spcAft>
                          <a:spcPts val="0"/>
                        </a:spcAft>
                      </a:pPr>
                      <a:r>
                        <a:rPr lang="en-US" sz="2000" b="1">
                          <a:effectLst/>
                          <a:latin typeface="Times New Roman" panose="02020603050405020304" pitchFamily="18" charset="0"/>
                          <a:cs typeface="Times New Roman" panose="02020603050405020304" pitchFamily="18" charset="0"/>
                        </a:rPr>
                        <a:t>BHYT</a:t>
                      </a:r>
                      <a:endParaRPr lang="en-US" sz="2000" b="1">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tc>
                  <a:txBody>
                    <a:bodyPr/>
                    <a:lstStyle/>
                    <a:p>
                      <a:pPr algn="ctr">
                        <a:spcBef>
                          <a:spcPts val="600"/>
                        </a:spcBef>
                        <a:spcAft>
                          <a:spcPts val="0"/>
                        </a:spcAft>
                      </a:pPr>
                      <a:r>
                        <a:rPr lang="en-US" sz="2000" b="1">
                          <a:effectLst/>
                          <a:latin typeface="Times New Roman" panose="02020603050405020304" pitchFamily="18" charset="0"/>
                          <a:cs typeface="Times New Roman" panose="02020603050405020304" pitchFamily="18" charset="0"/>
                        </a:rPr>
                        <a:t>BHTN</a:t>
                      </a:r>
                      <a:endParaRPr lang="en-US" sz="2000" b="1">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tc>
                  <a:txBody>
                    <a:bodyPr/>
                    <a:lstStyle/>
                    <a:p>
                      <a:pPr algn="ctr">
                        <a:spcBef>
                          <a:spcPts val="600"/>
                        </a:spcBef>
                        <a:spcAft>
                          <a:spcPts val="0"/>
                        </a:spcAft>
                      </a:pPr>
                      <a:r>
                        <a:rPr lang="en-US" sz="2000" b="1" dirty="0" err="1">
                          <a:effectLst/>
                          <a:latin typeface="Times New Roman" panose="02020603050405020304" pitchFamily="18" charset="0"/>
                          <a:cs typeface="Times New Roman" panose="02020603050405020304" pitchFamily="18" charset="0"/>
                        </a:rPr>
                        <a:t>Tổng</a:t>
                      </a:r>
                      <a:endParaRPr lang="en-US" sz="2000" b="1" dirty="0">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extLst>
                  <a:ext uri="{0D108BD9-81ED-4DB2-BD59-A6C34878D82A}">
                    <a16:rowId xmlns:a16="http://schemas.microsoft.com/office/drawing/2014/main" val="10000"/>
                  </a:ext>
                </a:extLst>
              </a:tr>
              <a:tr h="539592">
                <a:tc>
                  <a:txBody>
                    <a:bodyPr/>
                    <a:lstStyle/>
                    <a:p>
                      <a:pPr algn="just">
                        <a:spcBef>
                          <a:spcPts val="600"/>
                        </a:spcBef>
                        <a:spcAft>
                          <a:spcPts val="0"/>
                        </a:spcAft>
                      </a:pPr>
                      <a:r>
                        <a:rPr lang="en-US" sz="2000">
                          <a:effectLst/>
                          <a:latin typeface="Times New Roman" panose="02020603050405020304" pitchFamily="18" charset="0"/>
                          <a:cs typeface="Times New Roman" panose="02020603050405020304" pitchFamily="18" charset="0"/>
                        </a:rPr>
                        <a:t>8.000.000 đ x  8%</a:t>
                      </a:r>
                      <a:endParaRPr lang="en-US" sz="2000">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tc>
                  <a:txBody>
                    <a:bodyPr/>
                    <a:lstStyle/>
                    <a:p>
                      <a:pPr algn="just">
                        <a:spcBef>
                          <a:spcPts val="600"/>
                        </a:spcBef>
                        <a:spcAft>
                          <a:spcPts val="0"/>
                        </a:spcAft>
                      </a:pPr>
                      <a:r>
                        <a:rPr lang="en-US" sz="2000">
                          <a:effectLst/>
                          <a:latin typeface="Times New Roman" panose="02020603050405020304" pitchFamily="18" charset="0"/>
                          <a:cs typeface="Times New Roman" panose="02020603050405020304" pitchFamily="18" charset="0"/>
                        </a:rPr>
                        <a:t>8.000.000 đ x 1,5%</a:t>
                      </a:r>
                      <a:endParaRPr lang="en-US" sz="2000">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tc>
                  <a:txBody>
                    <a:bodyPr/>
                    <a:lstStyle/>
                    <a:p>
                      <a:pPr algn="just">
                        <a:spcBef>
                          <a:spcPts val="600"/>
                        </a:spcBef>
                        <a:spcAft>
                          <a:spcPts val="0"/>
                        </a:spcAft>
                      </a:pPr>
                      <a:r>
                        <a:rPr lang="en-US" sz="2000" dirty="0">
                          <a:effectLst/>
                          <a:latin typeface="Times New Roman" panose="02020603050405020304" pitchFamily="18" charset="0"/>
                          <a:cs typeface="Times New Roman" panose="02020603050405020304" pitchFamily="18" charset="0"/>
                        </a:rPr>
                        <a:t>8.000.000 đ x  1%</a:t>
                      </a:r>
                      <a:endParaRPr lang="en-US" sz="2000" dirty="0">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tc>
                  <a:txBody>
                    <a:bodyPr/>
                    <a:lstStyle/>
                    <a:p>
                      <a:pPr algn="ctr">
                        <a:spcBef>
                          <a:spcPts val="600"/>
                        </a:spcBef>
                        <a:spcAft>
                          <a:spcPts val="0"/>
                        </a:spcAft>
                      </a:pPr>
                      <a:r>
                        <a:rPr lang="en-US" sz="2000" b="1" dirty="0">
                          <a:effectLst/>
                          <a:latin typeface="Times New Roman" panose="02020603050405020304" pitchFamily="18" charset="0"/>
                          <a:cs typeface="Times New Roman" panose="02020603050405020304" pitchFamily="18" charset="0"/>
                        </a:rPr>
                        <a:t>840.000đ</a:t>
                      </a:r>
                      <a:endParaRPr lang="en-US" sz="2000" b="1" dirty="0">
                        <a:effectLst/>
                        <a:latin typeface="Times New Roman" panose="02020603050405020304" pitchFamily="18" charset="0"/>
                        <a:ea typeface="Times New Roman"/>
                        <a:cs typeface="Times New Roman" panose="02020603050405020304" pitchFamily="18" charset="0"/>
                      </a:endParaRPr>
                    </a:p>
                  </a:txBody>
                  <a:tcPr marL="38100" marR="38100" marT="38100" marB="3810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4750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par>
                                <p:cTn id="8" presetID="2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81000" y="1278553"/>
            <a:ext cx="41148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1:</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a:t>
            </a:r>
          </a:p>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a:t>
            </a:r>
          </a:p>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a:t>
            </a:r>
          </a:p>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4:</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a:t>
            </a:r>
          </a:p>
          <a:p>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a:t>
            </a: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2</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8" name="Picture 8" descr="Giảm hồ sơ thi cấp chứng chỉ hành nghề dịch vụ làm thủ tục thuế"/>
          <p:cNvPicPr>
            <a:picLocks noChangeAspect="1" noChangeArrowheads="1"/>
          </p:cNvPicPr>
          <p:nvPr/>
        </p:nvPicPr>
        <p:blipFill>
          <a:blip r:embed="rId2" cstate="print"/>
          <a:srcRect/>
          <a:stretch>
            <a:fillRect/>
          </a:stretch>
        </p:blipFill>
        <p:spPr bwMode="auto">
          <a:xfrm>
            <a:off x="4572000" y="1143000"/>
            <a:ext cx="4343400" cy="5410200"/>
          </a:xfrm>
          <a:prstGeom prst="rect">
            <a:avLst/>
          </a:prstGeom>
          <a:noFill/>
        </p:spPr>
      </p:pic>
    </p:spTree>
    <p:extLst>
      <p:ext uri="{BB962C8B-B14F-4D97-AF65-F5344CB8AC3E}">
        <p14:creationId xmlns:p14="http://schemas.microsoft.com/office/powerpoint/2010/main" val="47309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par>
                                <p:cTn id="11" presetID="21"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4)">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88069"/>
                                        </p:tgtEl>
                                        <p:attrNameLst>
                                          <p:attrName>r</p:attrName>
                                        </p:attrNameLst>
                                      </p:cBhvr>
                                    </p:animRot>
                                    <p:animRot by="-240000">
                                      <p:cBhvr>
                                        <p:cTn id="7" dur="200" fill="hold">
                                          <p:stCondLst>
                                            <p:cond delay="200"/>
                                          </p:stCondLst>
                                        </p:cTn>
                                        <p:tgtEl>
                                          <p:spTgt spid="88069"/>
                                        </p:tgtEl>
                                        <p:attrNameLst>
                                          <p:attrName>r</p:attrName>
                                        </p:attrNameLst>
                                      </p:cBhvr>
                                    </p:animRot>
                                    <p:animRot by="240000">
                                      <p:cBhvr>
                                        <p:cTn id="8" dur="200" fill="hold">
                                          <p:stCondLst>
                                            <p:cond delay="400"/>
                                          </p:stCondLst>
                                        </p:cTn>
                                        <p:tgtEl>
                                          <p:spTgt spid="88069"/>
                                        </p:tgtEl>
                                        <p:attrNameLst>
                                          <p:attrName>r</p:attrName>
                                        </p:attrNameLst>
                                      </p:cBhvr>
                                    </p:animRot>
                                    <p:animRot by="-240000">
                                      <p:cBhvr>
                                        <p:cTn id="9" dur="200" fill="hold">
                                          <p:stCondLst>
                                            <p:cond delay="600"/>
                                          </p:stCondLst>
                                        </p:cTn>
                                        <p:tgtEl>
                                          <p:spTgt spid="88069"/>
                                        </p:tgtEl>
                                        <p:attrNameLst>
                                          <p:attrName>r</p:attrName>
                                        </p:attrNameLst>
                                      </p:cBhvr>
                                    </p:animRot>
                                    <p:animRot by="120000">
                                      <p:cBhvr>
                                        <p:cTn id="10" dur="200" fill="hold">
                                          <p:stCondLst>
                                            <p:cond delay="800"/>
                                          </p:stCondLst>
                                        </p:cTn>
                                        <p:tgtEl>
                                          <p:spTgt spid="8806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841712"/>
            <a:ext cx="85344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pPr algn="just"/>
            <a:r>
              <a:rPr lang="en-US" sz="2000" b="1" dirty="0">
                <a:latin typeface="Times New Roman" panose="02020603050405020304" pitchFamily="18" charset="0"/>
                <a:cs typeface="Times New Roman" panose="02020603050405020304" pitchFamily="18" charset="0"/>
              </a:rPr>
              <a:t>1. </a:t>
            </a:r>
            <a:r>
              <a:rPr lang="en-US" sz="2000" b="1" dirty="0" err="1">
                <a:latin typeface="Times New Roman" panose="02020603050405020304" pitchFamily="18" charset="0"/>
                <a:cs typeface="Times New Roman" panose="02020603050405020304" pitchFamily="18" charset="0"/>
              </a:rPr>
              <a:t>Xác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định</a:t>
            </a:r>
            <a:r>
              <a:rPr lang="en-US" sz="2000" b="1" dirty="0">
                <a:latin typeface="Times New Roman" panose="02020603050405020304" pitchFamily="18" charset="0"/>
                <a:cs typeface="Times New Roman" panose="02020603050405020304" pitchFamily="18" charset="0"/>
              </a:rPr>
              <a:t> TNCN </a:t>
            </a:r>
            <a:r>
              <a:rPr lang="en-US" sz="2000" b="1" dirty="0" err="1">
                <a:latin typeface="Times New Roman" panose="02020603050405020304" pitchFamily="18" charset="0"/>
                <a:cs typeface="Times New Roman" panose="02020603050405020304" pitchFamily="18" charset="0"/>
              </a:rPr>
              <a:t>phải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bà</a:t>
            </a:r>
            <a:r>
              <a:rPr lang="en-US" sz="2000" b="1" dirty="0">
                <a:latin typeface="Times New Roman" panose="02020603050405020304" pitchFamily="18" charset="0"/>
                <a:cs typeface="Times New Roman" panose="02020603050405020304" pitchFamily="18" charset="0"/>
              </a:rPr>
              <a:t> Thanh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tháng</a:t>
            </a:r>
            <a:r>
              <a:rPr lang="en-US" sz="2000" b="1" dirty="0">
                <a:latin typeface="Times New Roman" panose="02020603050405020304" pitchFamily="18" charset="0"/>
                <a:cs typeface="Times New Roman" panose="02020603050405020304" pitchFamily="18" charset="0"/>
              </a:rPr>
              <a:t> 9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2021</a:t>
            </a:r>
            <a:endParaRPr lang="en-US" sz="2000" dirty="0">
              <a:latin typeface="Times New Roman" panose="02020603050405020304" pitchFamily="18" charset="0"/>
              <a:cs typeface="Times New Roman" panose="02020603050405020304" pitchFamily="18" charset="0"/>
            </a:endParaRPr>
          </a:p>
          <a:p>
            <a:pPr algn="just"/>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định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nhập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chịu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thuế</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của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Bà</a:t>
            </a:r>
            <a:r>
              <a:rPr lang="en-US" sz="2000" b="1" i="1" dirty="0">
                <a:latin typeface="Times New Roman" panose="02020603050405020304" pitchFamily="18" charset="0"/>
                <a:cs typeface="Times New Roman" panose="02020603050405020304" pitchFamily="18" charset="0"/>
              </a:rPr>
              <a:t> Thanh:</a:t>
            </a:r>
          </a:p>
          <a:p>
            <a:pPr algn="just"/>
            <a:r>
              <a:rPr lang="en-US" sz="2000" i="1" dirty="0" err="1">
                <a:latin typeface="Times New Roman" panose="02020603050405020304" pitchFamily="18" charset="0"/>
                <a:cs typeface="Times New Roman" panose="02020603050405020304" pitchFamily="18" charset="0"/>
              </a:rPr>
              <a:t>Tổng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nhập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của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Bà</a:t>
            </a:r>
            <a:r>
              <a:rPr lang="en-US" sz="2000" i="1" dirty="0">
                <a:latin typeface="Times New Roman" panose="02020603050405020304" pitchFamily="18" charset="0"/>
                <a:cs typeface="Times New Roman" panose="02020603050405020304" pitchFamily="18" charset="0"/>
              </a:rPr>
              <a:t> Thanh </a:t>
            </a:r>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tháng</a:t>
            </a:r>
            <a:r>
              <a:rPr lang="en-US" sz="2000" i="1" dirty="0">
                <a:latin typeface="Times New Roman" panose="02020603050405020304" pitchFamily="18" charset="0"/>
                <a:cs typeface="Times New Roman" panose="02020603050405020304" pitchFamily="18" charset="0"/>
              </a:rPr>
              <a:t> 9 </a:t>
            </a:r>
            <a:r>
              <a:rPr lang="en-US" sz="2000" i="1" dirty="0" err="1">
                <a:latin typeface="Times New Roman" panose="02020603050405020304" pitchFamily="18" charset="0"/>
                <a:cs typeface="Times New Roman" panose="02020603050405020304" pitchFamily="18" charset="0"/>
              </a:rPr>
              <a:t>là</a:t>
            </a:r>
            <a:r>
              <a:rPr lang="en-US" sz="2000" i="1"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43.000.000 + 800.000 + 300.000 + 500.000 = 44.600.000</a:t>
            </a:r>
          </a:p>
          <a:p>
            <a:pPr algn="just"/>
            <a:r>
              <a:rPr lang="en-US" sz="2000" i="1" dirty="0" err="1">
                <a:latin typeface="Times New Roman" panose="02020603050405020304" pitchFamily="18" charset="0"/>
                <a:cs typeface="Times New Roman" panose="02020603050405020304" pitchFamily="18" charset="0"/>
              </a:rPr>
              <a:t>Trong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số</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đó</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bà</a:t>
            </a:r>
            <a:r>
              <a:rPr lang="en-US" sz="2000" i="1" dirty="0">
                <a:latin typeface="Times New Roman" panose="02020603050405020304" pitchFamily="18" charset="0"/>
                <a:cs typeface="Times New Roman" panose="02020603050405020304" pitchFamily="18" charset="0"/>
              </a:rPr>
              <a:t> Thanh </a:t>
            </a:r>
            <a:r>
              <a:rPr lang="en-US" sz="2000" i="1" dirty="0" err="1">
                <a:latin typeface="Times New Roman" panose="02020603050405020304" pitchFamily="18" charset="0"/>
                <a:cs typeface="Times New Roman" panose="02020603050405020304" pitchFamily="18" charset="0"/>
              </a:rPr>
              <a:t>được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Miễn</a:t>
            </a:r>
            <a:r>
              <a:rPr lang="en-US" sz="2000" i="1"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thoại</a:t>
            </a:r>
            <a:r>
              <a:rPr lang="en-US" sz="2000" dirty="0">
                <a:latin typeface="Times New Roman" panose="02020603050405020304" pitchFamily="18" charset="0"/>
                <a:cs typeface="Times New Roman" panose="02020603050405020304" pitchFamily="18" charset="0"/>
              </a:rPr>
              <a:t>: 300.000</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730.000 (</a:t>
            </a:r>
            <a:r>
              <a:rPr lang="en-US" sz="2000" dirty="0" err="1">
                <a:latin typeface="Times New Roman" panose="02020603050405020304" pitchFamily="18" charset="0"/>
                <a:cs typeface="Times New Roman" panose="02020603050405020304" pitchFamily="18" charset="0"/>
              </a:rPr>
              <a:t>Vậy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800.000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Miễn</a:t>
            </a:r>
            <a:r>
              <a:rPr lang="en-US" sz="2000" dirty="0">
                <a:latin typeface="Times New Roman" panose="02020603050405020304" pitchFamily="18" charset="0"/>
                <a:cs typeface="Times New Roman" panose="02020603050405020304" pitchFamily="18" charset="0"/>
              </a:rPr>
              <a:t> 730.000 </a:t>
            </a:r>
            <a:r>
              <a:rPr lang="en-US" sz="2000" dirty="0" err="1">
                <a:latin typeface="Times New Roman" panose="02020603050405020304" pitchFamily="18" charset="0"/>
                <a:cs typeface="Times New Roman" panose="02020603050405020304" pitchFamily="18" charset="0"/>
              </a:rPr>
              <a:t>còn</a:t>
            </a:r>
            <a:r>
              <a:rPr lang="en-US" sz="2000" dirty="0">
                <a:latin typeface="Times New Roman" panose="02020603050405020304" pitchFamily="18" charset="0"/>
                <a:cs typeface="Times New Roman" panose="02020603050405020304" pitchFamily="18" charset="0"/>
              </a:rPr>
              <a:t> 70.000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chịu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p>
          <a:p>
            <a:pPr algn="just"/>
            <a:r>
              <a:rPr lang="en-US" sz="2000" b="1" i="1" u="sng" dirty="0" err="1">
                <a:latin typeface="Times New Roman" panose="02020603050405020304" pitchFamily="18" charset="0"/>
                <a:cs typeface="Times New Roman" panose="02020603050405020304" pitchFamily="18" charset="0"/>
              </a:rPr>
              <a:t>Chú</a:t>
            </a:r>
            <a:r>
              <a:rPr lang="en-US" sz="2000" b="1" i="1" u="sng" dirty="0">
                <a:latin typeface="Times New Roman" panose="02020603050405020304" pitchFamily="18" charset="0"/>
                <a:cs typeface="Times New Roman" panose="02020603050405020304" pitchFamily="18" charset="0"/>
              </a:rPr>
              <a:t> 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800k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500k </a:t>
            </a:r>
            <a:r>
              <a:rPr lang="en-US" sz="2000" dirty="0" err="1">
                <a:latin typeface="Times New Roman" panose="02020603050405020304" pitchFamily="18" charset="0"/>
                <a:cs typeface="Times New Roman" panose="02020603050405020304" pitchFamily="18" charset="0"/>
              </a:rPr>
              <a:t>chẳng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Miễn</a:t>
            </a:r>
            <a:r>
              <a:rPr lang="en-US" sz="2000" dirty="0">
                <a:latin typeface="Times New Roman" panose="02020603050405020304" pitchFamily="18" charset="0"/>
                <a:cs typeface="Times New Roman" panose="02020603050405020304" pitchFamily="18" charset="0"/>
              </a:rPr>
              <a:t> 500k – </a:t>
            </a:r>
            <a:r>
              <a:rPr lang="en-US" sz="2000" dirty="0" err="1">
                <a:latin typeface="Times New Roman" panose="02020603050405020304" pitchFamily="18" charset="0"/>
                <a:cs typeface="Times New Roman" panose="02020603050405020304" pitchFamily="18" charset="0"/>
              </a:rPr>
              <a:t>đúng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ty)</a:t>
            </a:r>
          </a:p>
          <a:p>
            <a:pPr algn="just"/>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=&gt; </a:t>
            </a:r>
            <a:r>
              <a:rPr lang="en-US" sz="2000" b="1" dirty="0" err="1">
                <a:latin typeface="Times New Roman" panose="02020603050405020304" pitchFamily="18" charset="0"/>
                <a:cs typeface="Times New Roman" panose="02020603050405020304" pitchFamily="18" charset="0"/>
              </a:rPr>
              <a:t>Vậy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chịu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Bà</a:t>
            </a:r>
            <a:r>
              <a:rPr lang="en-US" sz="2000" b="1" dirty="0">
                <a:latin typeface="Times New Roman" panose="02020603050405020304" pitchFamily="18" charset="0"/>
                <a:cs typeface="Times New Roman" panose="02020603050405020304" pitchFamily="18" charset="0"/>
              </a:rPr>
              <a:t> Thanh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44.600.000 -  300.000 - 730.000 = 43.570.000đ</a:t>
            </a:r>
          </a:p>
          <a:p>
            <a:pPr algn="just"/>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khoản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được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giảm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trừ</a:t>
            </a:r>
            <a:r>
              <a:rPr lang="en-US" sz="2000" b="1" i="1" dirty="0">
                <a:latin typeface="Times New Roman" panose="02020603050405020304" pitchFamily="18" charset="0"/>
                <a:cs typeface="Times New Roman" panose="02020603050405020304" pitchFamily="18" charset="0"/>
              </a:rPr>
              <a:t>:  </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Thanh: 11.000.000đ</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thuộc</a:t>
            </a:r>
            <a:r>
              <a:rPr lang="en-US" sz="2000" dirty="0">
                <a:latin typeface="Times New Roman" panose="02020603050405020304" pitchFamily="18" charset="0"/>
                <a:cs typeface="Times New Roman" panose="02020603050405020304" pitchFamily="18" charset="0"/>
              </a:rPr>
              <a:t> : 2 con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2  x  4.400.000 = 8.800.000đ</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đóng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hiểm</a:t>
            </a:r>
            <a:r>
              <a:rPr lang="en-US" sz="2000" dirty="0">
                <a:latin typeface="Times New Roman" panose="02020603050405020304" pitchFamily="18" charset="0"/>
                <a:cs typeface="Times New Roman" panose="02020603050405020304" pitchFamily="18" charset="0"/>
              </a:rPr>
              <a:t>: 840.000đ</a:t>
            </a:r>
          </a:p>
          <a:p>
            <a:pPr algn="just"/>
            <a:r>
              <a:rPr lang="en-US" sz="2000" b="1" dirty="0">
                <a:latin typeface="Times New Roman" panose="02020603050405020304" pitchFamily="18" charset="0"/>
                <a:cs typeface="Times New Roman" panose="02020603050405020304" pitchFamily="18" charset="0"/>
              </a:rPr>
              <a:t>=&gt; </a:t>
            </a:r>
            <a:r>
              <a:rPr lang="en-US" sz="2000" b="1" dirty="0" err="1">
                <a:latin typeface="Times New Roman" panose="02020603050405020304" pitchFamily="18" charset="0"/>
                <a:cs typeface="Times New Roman" panose="02020603050405020304" pitchFamily="18" charset="0"/>
              </a:rPr>
              <a:t>Tổng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khoản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được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trừ</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11.000.000 + 8.800.000 + 840.000 = 20.640.000đ</a:t>
            </a: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07961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58369"/>
                                        </p:tgtEl>
                                        <p:attrNameLst>
                                          <p:attrName>style.visibility</p:attrName>
                                        </p:attrNameLst>
                                      </p:cBhvr>
                                      <p:to>
                                        <p:strVal val="visible"/>
                                      </p:to>
                                    </p:set>
                                    <p:animEffect transition="in" filter="wedge">
                                      <p:cBhvr>
                                        <p:cTn id="12"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775161"/>
            <a:ext cx="8382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pPr algn="just"/>
            <a:r>
              <a:rPr lang="en-US" sz="2000" b="1" i="1" dirty="0">
                <a:latin typeface="Times New Roman" panose="02020603050405020304" pitchFamily="18" charset="0"/>
                <a:cs typeface="Times New Roman" panose="02020603050405020304" pitchFamily="18" charset="0"/>
              </a:rPr>
              <a:t>* Thu </a:t>
            </a:r>
            <a:r>
              <a:rPr lang="en-US" sz="2000" b="1" i="1" dirty="0" err="1">
                <a:latin typeface="Times New Roman" panose="02020603050405020304" pitchFamily="18" charset="0"/>
                <a:cs typeface="Times New Roman" panose="02020603050405020304" pitchFamily="18" charset="0"/>
              </a:rPr>
              <a:t>nhập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tính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thuế</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của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Bà</a:t>
            </a:r>
            <a:r>
              <a:rPr lang="en-US" sz="2000" b="1" i="1" dirty="0">
                <a:latin typeface="Times New Roman" panose="02020603050405020304" pitchFamily="18" charset="0"/>
                <a:cs typeface="Times New Roman" panose="02020603050405020304" pitchFamily="18" charset="0"/>
              </a:rPr>
              <a:t> Thanh </a:t>
            </a:r>
            <a:r>
              <a:rPr lang="en-US" sz="2000" b="1" i="1" dirty="0" err="1">
                <a:latin typeface="Times New Roman" panose="02020603050405020304" pitchFamily="18" charset="0"/>
                <a:cs typeface="Times New Roman" panose="02020603050405020304" pitchFamily="18" charset="0"/>
              </a:rPr>
              <a:t>là</a:t>
            </a:r>
            <a:r>
              <a:rPr lang="en-US" sz="2000" b="1" i="1"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 Thu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 Thu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chịu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trừ</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43.570.000     –      20.640.000      =  22.930.000(đ)</a:t>
            </a:r>
          </a:p>
          <a:p>
            <a:pPr algn="just"/>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Tính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số</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thuế</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nhập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nhân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phải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nộp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của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Bà</a:t>
            </a:r>
            <a:r>
              <a:rPr lang="en-US" sz="2000" b="1" i="1" dirty="0">
                <a:latin typeface="Times New Roman" panose="02020603050405020304" pitchFamily="18" charset="0"/>
                <a:cs typeface="Times New Roman" panose="02020603050405020304" pitchFamily="18" charset="0"/>
              </a:rPr>
              <a:t> Thanh qua </a:t>
            </a:r>
            <a:r>
              <a:rPr lang="en-US" sz="2000" b="1" i="1" dirty="0" err="1">
                <a:latin typeface="Times New Roman" panose="02020603050405020304" pitchFamily="18" charset="0"/>
                <a:cs typeface="Times New Roman" panose="02020603050405020304" pitchFamily="18" charset="0"/>
              </a:rPr>
              <a:t>việc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đưa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nhập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tính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thuế</a:t>
            </a:r>
            <a:r>
              <a:rPr lang="en-US" sz="2000" b="1" i="1" dirty="0">
                <a:latin typeface="Times New Roman" panose="02020603050405020304" pitchFamily="18" charset="0"/>
                <a:cs typeface="Times New Roman" panose="02020603050405020304" pitchFamily="18" charset="0"/>
              </a:rPr>
              <a:t> 22.930.000đ </a:t>
            </a:r>
            <a:r>
              <a:rPr lang="en-US" sz="2000" b="1" i="1" dirty="0" err="1">
                <a:latin typeface="Times New Roman" panose="02020603050405020304" pitchFamily="18" charset="0"/>
                <a:cs typeface="Times New Roman" panose="02020603050405020304" pitchFamily="18" charset="0"/>
              </a:rPr>
              <a:t>vào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trong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bảng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tính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thuế</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theo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lũy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tiến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từng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phần</a:t>
            </a:r>
            <a:r>
              <a:rPr lang="en-US" sz="2000" b="1" i="1" dirty="0">
                <a:latin typeface="Times New Roman" panose="02020603050405020304" pitchFamily="18" charset="0"/>
                <a:cs typeface="Times New Roman" panose="02020603050405020304" pitchFamily="18" charset="0"/>
              </a:rPr>
              <a:t> ở </a:t>
            </a:r>
            <a:r>
              <a:rPr lang="en-US" sz="2000" b="1" i="1" dirty="0" err="1">
                <a:latin typeface="Times New Roman" panose="02020603050405020304" pitchFamily="18" charset="0"/>
                <a:cs typeface="Times New Roman" panose="02020603050405020304" pitchFamily="18" charset="0"/>
              </a:rPr>
              <a:t>bên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trên</a:t>
            </a:r>
            <a:r>
              <a:rPr lang="en-US" sz="2000" b="1" i="1" dirty="0">
                <a:latin typeface="Times New Roman" panose="02020603050405020304" pitchFamily="18" charset="0"/>
                <a:cs typeface="Times New Roman" panose="02020603050405020304" pitchFamily="18" charset="0"/>
              </a:rPr>
              <a:t>:</a:t>
            </a:r>
          </a:p>
          <a:p>
            <a:pPr algn="just"/>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bậc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Biểu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lũy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phần</a:t>
            </a:r>
            <a:r>
              <a:rPr lang="en-US" sz="2000" dirty="0">
                <a:latin typeface="Times New Roman" panose="02020603050405020304" pitchFamily="18" charset="0"/>
                <a:cs typeface="Times New Roman" panose="02020603050405020304" pitchFamily="18" charset="0"/>
              </a:rPr>
              <a:t>:</a:t>
            </a:r>
          </a:p>
          <a:p>
            <a:pPr algn="just"/>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Bậc</a:t>
            </a:r>
            <a:r>
              <a:rPr lang="en-US" sz="2000" i="1"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5%:</a:t>
            </a:r>
          </a:p>
          <a:p>
            <a:pPr algn="just"/>
            <a:r>
              <a:rPr lang="en-US" sz="2000" dirty="0">
                <a:latin typeface="Times New Roman" panose="02020603050405020304" pitchFamily="18" charset="0"/>
                <a:cs typeface="Times New Roman" panose="02020603050405020304" pitchFamily="18" charset="0"/>
              </a:rPr>
              <a:t>5.000.000 × 5% = 250.000(đ)</a:t>
            </a:r>
          </a:p>
          <a:p>
            <a:pPr algn="just"/>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Bậc</a:t>
            </a:r>
            <a:r>
              <a:rPr lang="en-US" sz="2000" i="1"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10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10%:</a:t>
            </a:r>
          </a:p>
          <a:p>
            <a:pPr algn="just"/>
            <a:r>
              <a:rPr lang="en-US" sz="2000" dirty="0">
                <a:latin typeface="Times New Roman" panose="02020603050405020304" pitchFamily="18" charset="0"/>
                <a:cs typeface="Times New Roman" panose="02020603050405020304" pitchFamily="18" charset="0"/>
              </a:rPr>
              <a:t>(10.000.000 – 5.000.000) x 10% = 500.000(đ)</a:t>
            </a:r>
          </a:p>
          <a:p>
            <a:pPr algn="just"/>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Bậc</a:t>
            </a:r>
            <a:r>
              <a:rPr lang="en-US" sz="2000" i="1" dirty="0">
                <a:latin typeface="Times New Roman" panose="02020603050405020304" pitchFamily="18" charset="0"/>
                <a:cs typeface="Times New Roman" panose="02020603050405020304" pitchFamily="18" charset="0"/>
              </a:rPr>
              <a:t> 3:</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10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18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15%:</a:t>
            </a:r>
          </a:p>
          <a:p>
            <a:pPr algn="just"/>
            <a:r>
              <a:rPr lang="en-US" sz="2000" dirty="0">
                <a:latin typeface="Times New Roman" panose="02020603050405020304" pitchFamily="18" charset="0"/>
                <a:cs typeface="Times New Roman" panose="02020603050405020304" pitchFamily="18" charset="0"/>
              </a:rPr>
              <a:t>(18.000.000 – 10.000.000) x 15% = 1.200.000(đ)</a:t>
            </a:r>
          </a:p>
          <a:p>
            <a:pPr algn="just"/>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Bậc</a:t>
            </a:r>
            <a:r>
              <a:rPr lang="en-US" sz="2000" i="1" dirty="0">
                <a:latin typeface="Times New Roman" panose="02020603050405020304" pitchFamily="18" charset="0"/>
                <a:cs typeface="Times New Roman" panose="02020603050405020304" pitchFamily="18" charset="0"/>
              </a:rPr>
              <a:t> 4:</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18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32 </a:t>
            </a:r>
            <a:r>
              <a:rPr lang="en-US" sz="2000" dirty="0" err="1">
                <a:latin typeface="Times New Roman" panose="02020603050405020304" pitchFamily="18" charset="0"/>
                <a:cs typeface="Times New Roman" panose="02020603050405020304" pitchFamily="18" charset="0"/>
              </a:rPr>
              <a:t>triệu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20%:</a:t>
            </a:r>
          </a:p>
          <a:p>
            <a:pPr algn="just"/>
            <a:r>
              <a:rPr lang="en-US" sz="2000" dirty="0">
                <a:latin typeface="Times New Roman" panose="02020603050405020304" pitchFamily="18" charset="0"/>
                <a:cs typeface="Times New Roman" panose="02020603050405020304" pitchFamily="18" charset="0"/>
              </a:rPr>
              <a:t>(22.930.000 – 18.000.000) x 20% = 986.000(đ)</a:t>
            </a:r>
          </a:p>
          <a:p>
            <a:pPr algn="just"/>
            <a:r>
              <a:rPr lang="en-US" sz="2000" b="1" dirty="0">
                <a:latin typeface="Times New Roman" panose="02020603050405020304" pitchFamily="18" charset="0"/>
                <a:cs typeface="Times New Roman" panose="02020603050405020304" pitchFamily="18" charset="0"/>
              </a:rPr>
              <a:t>=&gt; </a:t>
            </a:r>
            <a:r>
              <a:rPr lang="en-US" sz="2000" b="1" dirty="0" err="1">
                <a:latin typeface="Times New Roman" panose="02020603050405020304" pitchFamily="18" charset="0"/>
                <a:cs typeface="Times New Roman" panose="02020603050405020304" pitchFamily="18" charset="0"/>
              </a:rPr>
              <a:t>Vậy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tổng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Bà</a:t>
            </a:r>
            <a:r>
              <a:rPr lang="en-US" sz="2000" b="1" dirty="0">
                <a:latin typeface="Times New Roman" panose="02020603050405020304" pitchFamily="18" charset="0"/>
                <a:cs typeface="Times New Roman" panose="02020603050405020304" pitchFamily="18" charset="0"/>
              </a:rPr>
              <a:t> Thanh </a:t>
            </a:r>
            <a:r>
              <a:rPr lang="en-US" sz="2000" b="1" dirty="0" err="1">
                <a:latin typeface="Times New Roman" panose="02020603050405020304" pitchFamily="18" charset="0"/>
                <a:cs typeface="Times New Roman" panose="02020603050405020304" pitchFamily="18" charset="0"/>
              </a:rPr>
              <a:t>phải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tháng</a:t>
            </a:r>
            <a:r>
              <a:rPr lang="en-US" sz="2000" b="1" dirty="0">
                <a:latin typeface="Times New Roman" panose="02020603050405020304" pitchFamily="18" charset="0"/>
                <a:cs typeface="Times New Roman" panose="02020603050405020304" pitchFamily="18" charset="0"/>
              </a:rPr>
              <a:t> 9 </a:t>
            </a:r>
            <a:r>
              <a:rPr lang="en-US" sz="2000" b="1" dirty="0" err="1">
                <a:latin typeface="Times New Roman" panose="02020603050405020304" pitchFamily="18" charset="0"/>
                <a:cs typeface="Times New Roman" panose="02020603050405020304" pitchFamily="18" charset="0"/>
              </a:rPr>
              <a:t>năm</a:t>
            </a:r>
            <a:r>
              <a:rPr lang="en-US" sz="2000" b="1" dirty="0">
                <a:latin typeface="Times New Roman" panose="02020603050405020304" pitchFamily="18" charset="0"/>
                <a:cs typeface="Times New Roman" panose="02020603050405020304" pitchFamily="18" charset="0"/>
              </a:rPr>
              <a:t> 2021 </a:t>
            </a:r>
            <a:r>
              <a:rPr lang="en-US" sz="2000" b="1" dirty="0" err="1">
                <a:latin typeface="Times New Roman" panose="02020603050405020304" pitchFamily="18" charset="0"/>
                <a:cs typeface="Times New Roman" panose="02020603050405020304" pitchFamily="18" charset="0"/>
              </a:rPr>
              <a:t>là</a:t>
            </a:r>
            <a:r>
              <a:rPr lang="en-US" sz="2000" b="1"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250.000 + 500.000 + 1.200.000 + 986.000 </a:t>
            </a:r>
            <a:r>
              <a:rPr lang="en-US" sz="2000">
                <a:latin typeface="Times New Roman" panose="02020603050405020304" pitchFamily="18" charset="0"/>
                <a:cs typeface="Times New Roman" panose="02020603050405020304" pitchFamily="18" charset="0"/>
              </a:rPr>
              <a:t>= 2.936.000(đ).</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7691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457200" y="1447800"/>
            <a:ext cx="45720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2</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a, </a:t>
            </a:r>
            <a:r>
              <a:rPr lang="en-US" sz="2200" dirty="0" err="1">
                <a:latin typeface="Times New Roman" panose="02020603050405020304" pitchFamily="18" charset="0"/>
                <a:cs typeface="Times New Roman" panose="02020603050405020304" pitchFamily="18" charset="0"/>
              </a:rPr>
              <a:t>Nợ</a:t>
            </a:r>
            <a:r>
              <a:rPr lang="en-US" sz="2200" dirty="0">
                <a:latin typeface="Times New Roman" panose="02020603050405020304" pitchFamily="18" charset="0"/>
                <a:cs typeface="Times New Roman" panose="02020603050405020304" pitchFamily="18" charset="0"/>
              </a:rPr>
              <a:t> TK 334         2.936.000đ</a:t>
            </a: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TK 3335              2.936.000đ</a:t>
            </a:r>
          </a:p>
          <a:p>
            <a:r>
              <a:rPr lang="en-US" sz="2200" dirty="0">
                <a:latin typeface="Times New Roman" panose="02020603050405020304" pitchFamily="18" charset="0"/>
                <a:cs typeface="Times New Roman" panose="02020603050405020304" pitchFamily="18" charset="0"/>
              </a:rPr>
              <a:t>b. </a:t>
            </a:r>
            <a:r>
              <a:rPr lang="en-US" sz="2200" dirty="0" err="1">
                <a:latin typeface="Times New Roman" panose="02020603050405020304" pitchFamily="18" charset="0"/>
                <a:cs typeface="Times New Roman" panose="02020603050405020304" pitchFamily="18" charset="0"/>
              </a:rPr>
              <a:t>Nợ</a:t>
            </a:r>
            <a:r>
              <a:rPr lang="en-US" sz="2200" dirty="0">
                <a:latin typeface="Times New Roman" panose="02020603050405020304" pitchFamily="18" charset="0"/>
                <a:cs typeface="Times New Roman" panose="02020603050405020304" pitchFamily="18" charset="0"/>
              </a:rPr>
              <a:t> TK 3335        2.936.000đ</a:t>
            </a: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TK 1111             2.936.000đ</a:t>
            </a: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
        <p:nvSpPr>
          <p:cNvPr id="2" name="AutoShape 2" descr="Khóa học Quyết toán thuế thu nhập cá nhân từ A tới 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Khóa học Quyết toán thuế thu nhập cá nhân từ A tới 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333749"/>
            <a:ext cx="472440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65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38400" y="5168205"/>
            <a:ext cx="6477000" cy="1384995"/>
          </a:xfrm>
          <a:prstGeom prst="rect">
            <a:avLst/>
          </a:prstGeom>
          <a:noFill/>
        </p:spPr>
        <p:txBody>
          <a:bodyPr wrap="square" rtlCol="0">
            <a:spAutoFit/>
          </a:bodyPr>
          <a:lstStyle/>
          <a:p>
            <a:pPr algn="ctr"/>
            <a:r>
              <a:rPr lang="vi-VN" sz="2800" b="1" dirty="0">
                <a:latin typeface="Times New Roman" panose="02020603050405020304" pitchFamily="18" charset="0"/>
                <a:cs typeface="Times New Roman" panose="02020603050405020304" pitchFamily="18" charset="0"/>
              </a:rPr>
              <a:t>BÀI 3: KẾ TOÁN THUẾ TÀI NGUYÊN, THUẾ BẢO VỆ MÔI TRƯỜNG VÀ MỘT SỐ LOẠI PHÍ</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6553200" cy="563562"/>
          </a:xfrm>
        </p:spPr>
        <p:txBody>
          <a:bodyPr/>
          <a:lstStyle/>
          <a:p>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pic>
        <p:nvPicPr>
          <p:cNvPr id="7" name="Picture 6"/>
          <p:cNvPicPr>
            <a:picLocks noChangeAspect="1"/>
          </p:cNvPicPr>
          <p:nvPr/>
        </p:nvPicPr>
        <p:blipFill>
          <a:blip r:embed="rId2" cstate="print"/>
          <a:stretch>
            <a:fillRect/>
          </a:stretch>
        </p:blipFill>
        <p:spPr>
          <a:xfrm>
            <a:off x="304800" y="1066801"/>
            <a:ext cx="8610599" cy="2057400"/>
          </a:xfrm>
          <a:prstGeom prst="rect">
            <a:avLst/>
          </a:prstGeom>
        </p:spPr>
      </p:pic>
      <p:sp>
        <p:nvSpPr>
          <p:cNvPr id="15" name="TextBox 14"/>
          <p:cNvSpPr txBox="1"/>
          <p:nvPr/>
        </p:nvSpPr>
        <p:spPr>
          <a:xfrm>
            <a:off x="380998" y="3258233"/>
            <a:ext cx="8610602" cy="3220112"/>
          </a:xfrm>
          <a:prstGeom prst="rect">
            <a:avLst/>
          </a:prstGeom>
          <a:noFill/>
        </p:spPr>
        <p:txBody>
          <a:bodyPr wrap="square" rtlCol="0">
            <a:spAutoFit/>
          </a:bodyPr>
          <a:lstStyle/>
          <a:p>
            <a:pPr algn="just">
              <a:lnSpc>
                <a:spcPct val="150000"/>
              </a:lnSpc>
            </a:pPr>
            <a:r>
              <a:rPr lang="en-US" sz="2350" b="1" u="sng" dirty="0" err="1">
                <a:latin typeface="Times New Roman" pitchFamily="18" charset="0"/>
                <a:cs typeface="Times New Roman" pitchFamily="18" charset="0"/>
              </a:rPr>
              <a:t>Ví</a:t>
            </a:r>
            <a:r>
              <a:rPr lang="en-US" sz="2350" b="1" u="sng" dirty="0">
                <a:latin typeface="Times New Roman" pitchFamily="18" charset="0"/>
                <a:cs typeface="Times New Roman" pitchFamily="18" charset="0"/>
              </a:rPr>
              <a:t> </a:t>
            </a:r>
            <a:r>
              <a:rPr lang="en-US" sz="2350" b="1" u="sng" dirty="0" err="1">
                <a:latin typeface="Times New Roman" pitchFamily="18" charset="0"/>
                <a:cs typeface="Times New Roman" pitchFamily="18" charset="0"/>
              </a:rPr>
              <a:t>dụ</a:t>
            </a:r>
            <a:r>
              <a:rPr lang="en-US" sz="2350" b="1" u="sng" dirty="0">
                <a:latin typeface="Times New Roman" pitchFamily="18" charset="0"/>
                <a:cs typeface="Times New Roman" pitchFamily="18" charset="0"/>
              </a:rPr>
              <a:t> 1</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Mua</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một</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hộp</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bánh</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có</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giá</a:t>
            </a:r>
            <a:r>
              <a:rPr lang="en-US" sz="2350" dirty="0">
                <a:latin typeface="Times New Roman" pitchFamily="18" charset="0"/>
                <a:cs typeface="Times New Roman" pitchFamily="18" charset="0"/>
              </a:rPr>
              <a:t> 100.000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bán</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ra</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với</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giá</a:t>
            </a:r>
            <a:r>
              <a:rPr lang="en-US" sz="2350" dirty="0">
                <a:latin typeface="Times New Roman" pitchFamily="18" charset="0"/>
                <a:cs typeface="Times New Roman" pitchFamily="18" charset="0"/>
              </a:rPr>
              <a:t> 300.000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a:t>
            </a:r>
          </a:p>
          <a:p>
            <a:pPr algn="just">
              <a:lnSpc>
                <a:spcPct val="150000"/>
              </a:lnSpc>
            </a:pP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Vậy</a:t>
            </a:r>
            <a:r>
              <a:rPr lang="en-US" sz="2350" dirty="0">
                <a:latin typeface="Times New Roman" pitchFamily="18" charset="0"/>
                <a:cs typeface="Times New Roman" pitchFamily="18" charset="0"/>
              </a:rPr>
              <a:t> GTGT </a:t>
            </a:r>
            <a:r>
              <a:rPr lang="en-US" sz="2350" dirty="0" err="1">
                <a:latin typeface="Times New Roman" pitchFamily="18" charset="0"/>
                <a:cs typeface="Times New Roman" pitchFamily="18" charset="0"/>
              </a:rPr>
              <a:t>là</a:t>
            </a:r>
            <a:r>
              <a:rPr lang="en-US" sz="2350" dirty="0">
                <a:latin typeface="Times New Roman" pitchFamily="18" charset="0"/>
                <a:cs typeface="Times New Roman" pitchFamily="18" charset="0"/>
              </a:rPr>
              <a:t>:  300.000 – 100.000 = 200.000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  </a:t>
            </a:r>
          </a:p>
          <a:p>
            <a:pPr algn="just">
              <a:lnSpc>
                <a:spcPct val="150000"/>
              </a:lnSpc>
            </a:pP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Thuế</a:t>
            </a:r>
            <a:r>
              <a:rPr lang="en-US" sz="2350" dirty="0">
                <a:latin typeface="Times New Roman" pitchFamily="18" charset="0"/>
                <a:cs typeface="Times New Roman" pitchFamily="18" charset="0"/>
              </a:rPr>
              <a:t> GTGT </a:t>
            </a:r>
            <a:r>
              <a:rPr lang="en-US" sz="2350" dirty="0" err="1">
                <a:latin typeface="Times New Roman" pitchFamily="18" charset="0"/>
                <a:cs typeface="Times New Roman" pitchFamily="18" charset="0"/>
              </a:rPr>
              <a:t>sẽ</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đánh</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vào</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phần</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giá</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trị</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tăng</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thêm</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giả</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sử</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với</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mức</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thuế</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suất</a:t>
            </a:r>
            <a:r>
              <a:rPr lang="en-US" sz="2350" dirty="0">
                <a:latin typeface="Times New Roman" pitchFamily="18" charset="0"/>
                <a:cs typeface="Times New Roman" pitchFamily="18" charset="0"/>
              </a:rPr>
              <a:t> </a:t>
            </a:r>
            <a:r>
              <a:rPr lang="en-US" sz="2350" dirty="0" err="1">
                <a:latin typeface="Times New Roman" pitchFamily="18" charset="0"/>
                <a:cs typeface="Times New Roman" pitchFamily="18" charset="0"/>
              </a:rPr>
              <a:t>thuế</a:t>
            </a:r>
            <a:r>
              <a:rPr lang="en-US" sz="2350" dirty="0">
                <a:latin typeface="Times New Roman" pitchFamily="18" charset="0"/>
                <a:cs typeface="Times New Roman" pitchFamily="18" charset="0"/>
              </a:rPr>
              <a:t> GTGT 10 % -</a:t>
            </a:r>
            <a:r>
              <a:rPr lang="en-US" sz="2350" dirty="0">
                <a:latin typeface="Times New Roman" pitchFamily="18" charset="0"/>
                <a:cs typeface="Times New Roman" pitchFamily="18" charset="0"/>
                <a:sym typeface="Wingdings" pitchFamily="2" charset="2"/>
              </a:rPr>
              <a:t>&gt; </a:t>
            </a:r>
            <a:r>
              <a:rPr lang="en-US" sz="2350" dirty="0" err="1">
                <a:latin typeface="Times New Roman" pitchFamily="18" charset="0"/>
                <a:cs typeface="Times New Roman" pitchFamily="18" charset="0"/>
                <a:sym typeface="Wingdings" pitchFamily="2" charset="2"/>
              </a:rPr>
              <a:t>T</a:t>
            </a:r>
            <a:r>
              <a:rPr lang="en-US" sz="2350" dirty="0" err="1">
                <a:latin typeface="Times New Roman" pitchFamily="18" charset="0"/>
                <a:cs typeface="Times New Roman" pitchFamily="18" charset="0"/>
              </a:rPr>
              <a:t>huế</a:t>
            </a:r>
            <a:r>
              <a:rPr lang="en-US" sz="2350" dirty="0">
                <a:latin typeface="Times New Roman" pitchFamily="18" charset="0"/>
                <a:cs typeface="Times New Roman" pitchFamily="18" charset="0"/>
              </a:rPr>
              <a:t> GTGT: 200.000 x 10% = 20.000 </a:t>
            </a:r>
            <a:r>
              <a:rPr lang="en-US" sz="2350" dirty="0" err="1">
                <a:latin typeface="Times New Roman" pitchFamily="18" charset="0"/>
                <a:cs typeface="Times New Roman" pitchFamily="18" charset="0"/>
              </a:rPr>
              <a:t>đồng</a:t>
            </a:r>
            <a:r>
              <a:rPr lang="en-US" sz="2350" dirty="0">
                <a:latin typeface="Times New Roman" pitchFamily="18" charset="0"/>
                <a:cs typeface="Times New Roman" pitchFamily="18" charset="0"/>
              </a:rPr>
              <a:t>. </a:t>
            </a:r>
          </a:p>
          <a:p>
            <a:pPr algn="just">
              <a:lnSpc>
                <a:spcPct val="150000"/>
              </a:lnSpc>
            </a:pPr>
            <a:endParaRPr lang="en-US" dirty="0"/>
          </a:p>
        </p:txBody>
      </p:sp>
    </p:spTree>
    <p:extLst>
      <p:ext uri="{BB962C8B-B14F-4D97-AF65-F5344CB8AC3E}">
        <p14:creationId xmlns:p14="http://schemas.microsoft.com/office/powerpoint/2010/main" val="411980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09538"/>
            <a:ext cx="41910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
        <p:nvSpPr>
          <p:cNvPr id="5" name="Rectangle 4"/>
          <p:cNvSpPr/>
          <p:nvPr/>
        </p:nvSpPr>
        <p:spPr>
          <a:xfrm>
            <a:off x="1981200" y="849174"/>
            <a:ext cx="5257800" cy="1754326"/>
          </a:xfrm>
          <a:prstGeom prst="rect">
            <a:avLst/>
          </a:prstGeom>
        </p:spPr>
        <p:txBody>
          <a:bodyPr wrap="square">
            <a:spAutoFit/>
          </a:bodyPr>
          <a:lstStyle/>
          <a:p>
            <a:pPr indent="457200" algn="ctr">
              <a:lnSpc>
                <a:spcPct val="150000"/>
              </a:lnSpc>
            </a:pP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tư</a:t>
            </a:r>
            <a:r>
              <a:rPr lang="en-US" sz="2400" dirty="0">
                <a:latin typeface="Times New Roman" pitchFamily="18" charset="0"/>
                <a:cs typeface="Times New Roman" pitchFamily="18" charset="0"/>
              </a:rPr>
              <a:t> 152/2015/TT-BTC </a:t>
            </a:r>
            <a:r>
              <a:rPr lang="en-US" sz="2400" dirty="0" err="1">
                <a:latin typeface="Times New Roman" pitchFamily="18" charset="0"/>
                <a:cs typeface="Times New Roman" pitchFamily="18" charset="0"/>
              </a:rPr>
              <a:t>vê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nguyên</a:t>
            </a:r>
            <a:r>
              <a:rPr lang="en-US" sz="2400" dirty="0">
                <a:latin typeface="Times New Roman" pitchFamily="18" charset="0"/>
                <a:cs typeface="Times New Roman" pitchFamily="18" charset="0"/>
              </a:rPr>
              <a:t> ban </a:t>
            </a:r>
            <a:r>
              <a:rPr lang="en-US" sz="2400" dirty="0" err="1">
                <a:latin typeface="Times New Roman" pitchFamily="18" charset="0"/>
                <a:cs typeface="Times New Roman" pitchFamily="18" charset="0"/>
              </a:rPr>
              <a: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02/10/2015. </a:t>
            </a:r>
            <a:endParaRPr lang="vi-VN" sz="2400" dirty="0">
              <a:latin typeface="Times New Roman" pitchFamily="18" charset="0"/>
              <a:cs typeface="Times New Roman" pitchFamily="18" charset="0"/>
            </a:endParaRPr>
          </a:p>
        </p:txBody>
      </p:sp>
      <p:sp>
        <p:nvSpPr>
          <p:cNvPr id="3" name="AutoShape 2" descr="Tin tức, hình ảnh, video clip mới nhất về ke khai thue tai nguy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Tin tức, hình ảnh, video clip mới nhất về ke khai thue tai nguy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Sẽ ban hành khung giá tính thuế tài nguyên mớ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819399"/>
            <a:ext cx="4267200" cy="36576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24400" y="3646944"/>
            <a:ext cx="4114800" cy="2677656"/>
          </a:xfrm>
          <a:prstGeom prst="rect">
            <a:avLst/>
          </a:prstGeom>
        </p:spPr>
        <p:txBody>
          <a:bodyPr wrap="square">
            <a:spAutoFit/>
          </a:bodyPr>
          <a:lstStyle/>
          <a:p>
            <a:pPr algn="just"/>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thác</a:t>
            </a:r>
            <a:r>
              <a:rPr lang="en-US" sz="2400" dirty="0">
                <a:latin typeface="Times New Roman" panose="02020603050405020304" pitchFamily="18" charset="0"/>
                <a:cs typeface="Times New Roman" panose="02020603050405020304" pitchFamily="18" charset="0"/>
              </a:rPr>
              <a:t>.</a:t>
            </a:r>
          </a:p>
        </p:txBody>
      </p:sp>
      <p:sp>
        <p:nvSpPr>
          <p:cNvPr id="7" name="Rectangle 6"/>
          <p:cNvSpPr/>
          <p:nvPr/>
        </p:nvSpPr>
        <p:spPr>
          <a:xfrm>
            <a:off x="4317608" y="2674203"/>
            <a:ext cx="4826391" cy="830997"/>
          </a:xfrm>
          <a:prstGeom prst="rect">
            <a:avLst/>
          </a:prstGeom>
        </p:spPr>
        <p:txBody>
          <a:bodyPr wrap="square">
            <a:spAutoFit/>
          </a:bodyPr>
          <a:lstStyle/>
          <a:p>
            <a:pPr algn="ctr"/>
            <a:r>
              <a:rPr lang="en-US" sz="2400" b="1" i="1" dirty="0">
                <a:latin typeface="Times New Roman" panose="02020603050405020304" pitchFamily="18" charset="0"/>
                <a:cs typeface="Times New Roman" panose="02020603050405020304" pitchFamily="18" charset="0"/>
              </a:rPr>
              <a:t>3.1.1</a:t>
            </a:r>
          </a:p>
          <a:p>
            <a:r>
              <a:rPr lang="en-US" sz="2400" b="1" i="1" dirty="0" err="1">
                <a:latin typeface="Times New Roman" panose="02020603050405020304" pitchFamily="18" charset="0"/>
                <a:cs typeface="Times New Roman" panose="02020603050405020304" pitchFamily="18" charset="0"/>
              </a:rPr>
              <a:t>Khái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niệm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đặc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điểm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thuế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tài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nguyên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28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21" presetClass="entr" presetSubtype="1"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wheel(1)">
                                      <p:cBhvr>
                                        <p:cTn id="13" dur="2000"/>
                                        <p:tgtEl>
                                          <p:spTgt spid="205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09538"/>
            <a:ext cx="42672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
        <p:nvSpPr>
          <p:cNvPr id="3" name="AutoShape 2" descr="Tin tức, hình ảnh, video clip mới nhất về ke khai thue tai nguy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Tin tức, hình ảnh, video clip mới nhất về ke khai thue tai nguy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Sẽ ban hành khung giá tính thuế tài nguyên mớ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648200"/>
            <a:ext cx="4267200" cy="2057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57200" y="862548"/>
            <a:ext cx="8458200" cy="3785652"/>
          </a:xfrm>
          <a:prstGeom prst="rect">
            <a:avLst/>
          </a:prstGeom>
        </p:spPr>
        <p:txBody>
          <a:bodyPr wrap="square">
            <a:spAutoFit/>
          </a:bodyPr>
          <a:lstStyle/>
          <a:p>
            <a:pPr algn="just"/>
            <a:r>
              <a:rPr lang="en-US" sz="2000" b="1" dirty="0" err="1">
                <a:latin typeface="Times New Roman" panose="02020603050405020304" pitchFamily="18" charset="0"/>
                <a:cs typeface="Times New Roman" panose="02020603050405020304" pitchFamily="18" charset="0"/>
              </a:rPr>
              <a:t>Đặc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chịu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chịu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Còn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chịu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gồm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phẩm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rừng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vật</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nhiên;Yến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nhau</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nhau</a:t>
            </a:r>
            <a:r>
              <a:rPr lang="en-US" sz="2000"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hiếm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hiếm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do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áp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760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109538"/>
            <a:ext cx="41910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
        <p:nvSpPr>
          <p:cNvPr id="4" name="Rectangle 3"/>
          <p:cNvSpPr/>
          <p:nvPr/>
        </p:nvSpPr>
        <p:spPr>
          <a:xfrm>
            <a:off x="609600" y="1419285"/>
            <a:ext cx="8001000" cy="4524315"/>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Đối tượng chịu thuế</a:t>
            </a:r>
            <a:r>
              <a:rPr lang="en-US" sz="2400" b="1" i="1" u="sng" dirty="0">
                <a:latin typeface="Times New Roman" pitchFamily="18" charset="0"/>
                <a:cs typeface="Times New Roman" pitchFamily="18" charset="0"/>
              </a:rPr>
              <a:t>:</a:t>
            </a:r>
            <a:endParaRPr lang="vi-VN" sz="2400" i="1" u="sng" dirty="0">
              <a:latin typeface="Times New Roman" pitchFamily="18" charset="0"/>
              <a:cs typeface="Times New Roman" pitchFamily="18" charset="0"/>
            </a:endParaRPr>
          </a:p>
          <a:p>
            <a:pPr indent="457200" algn="just">
              <a:lnSpc>
                <a:spcPct val="150000"/>
              </a:lnSpc>
            </a:pPr>
            <a:r>
              <a:rPr lang="vi-VN" sz="2400" dirty="0">
                <a:latin typeface="Times New Roman" pitchFamily="18" charset="0"/>
                <a:cs typeface="Times New Roman" pitchFamily="18" charset="0"/>
              </a:rPr>
              <a:t>1. Khoáng sản kim loại.</a:t>
            </a:r>
          </a:p>
          <a:p>
            <a:pPr indent="457200" algn="just">
              <a:lnSpc>
                <a:spcPct val="150000"/>
              </a:lnSpc>
            </a:pPr>
            <a:r>
              <a:rPr lang="vi-VN" sz="2400" dirty="0">
                <a:latin typeface="Times New Roman" pitchFamily="18" charset="0"/>
                <a:cs typeface="Times New Roman" pitchFamily="18" charset="0"/>
              </a:rPr>
              <a:t>2. Khoáng sản không kim loại.</a:t>
            </a:r>
          </a:p>
          <a:p>
            <a:pPr indent="457200" algn="just">
              <a:lnSpc>
                <a:spcPct val="150000"/>
              </a:lnSpc>
            </a:pPr>
            <a:r>
              <a:rPr lang="vi-VN" sz="2400" dirty="0">
                <a:latin typeface="Times New Roman" pitchFamily="18" charset="0"/>
                <a:cs typeface="Times New Roman" pitchFamily="18" charset="0"/>
              </a:rPr>
              <a:t>3. Sản phẩm của rừng tự nhiên, bao gồm các loại thực vật và các loại sản phẩm khác của rừng tự nhiên, trừ động vật và hồi, quế, sa nhân, thảo quả do người nộp thuế trồng tại khu vực rừng tự nhiên được giao khoanh nuôi, bảo vệ.</a:t>
            </a:r>
          </a:p>
          <a:p>
            <a:pPr indent="457200" algn="just">
              <a:lnSpc>
                <a:spcPct val="150000"/>
              </a:lnSpc>
            </a:pPr>
            <a:r>
              <a:rPr lang="vi-VN" sz="2400" dirty="0">
                <a:latin typeface="Times New Roman" pitchFamily="18" charset="0"/>
                <a:cs typeface="Times New Roman" pitchFamily="18" charset="0"/>
              </a:rPr>
              <a:t>4. Hải sản tự nhiên, gồm động vật và thực vật biển.</a:t>
            </a:r>
          </a:p>
        </p:txBody>
      </p:sp>
    </p:spTree>
    <p:extLst>
      <p:ext uri="{BB962C8B-B14F-4D97-AF65-F5344CB8AC3E}">
        <p14:creationId xmlns:p14="http://schemas.microsoft.com/office/powerpoint/2010/main" val="36792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109538"/>
            <a:ext cx="39624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
        <p:nvSpPr>
          <p:cNvPr id="4" name="Rectangle 3"/>
          <p:cNvSpPr/>
          <p:nvPr/>
        </p:nvSpPr>
        <p:spPr>
          <a:xfrm>
            <a:off x="609600" y="1219200"/>
            <a:ext cx="7924800" cy="5078313"/>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Đối tượng chịu thuế</a:t>
            </a:r>
          </a:p>
          <a:p>
            <a:pPr indent="457200" algn="just">
              <a:lnSpc>
                <a:spcPct val="150000"/>
              </a:lnSpc>
            </a:pPr>
            <a:r>
              <a:rPr lang="vi-VN" sz="2400" dirty="0">
                <a:latin typeface="Times New Roman" pitchFamily="18" charset="0"/>
                <a:cs typeface="Times New Roman" pitchFamily="18" charset="0"/>
              </a:rPr>
              <a:t>5. Nước thiên nhiên, bao gồm: Nước mặt và nước dưới đất; trừ nước thiên nhiên dùng cho nông nghiệp, lâm nghiệp,</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indent="457200" algn="just">
              <a:lnSpc>
                <a:spcPct val="150000"/>
              </a:lnSpc>
            </a:pPr>
            <a:r>
              <a:rPr lang="vi-VN" sz="2400" dirty="0">
                <a:latin typeface="Times New Roman" pitchFamily="18" charset="0"/>
                <a:cs typeface="Times New Roman" pitchFamily="18" charset="0"/>
              </a:rPr>
              <a:t>6. Yến sào thiên nhiên, trừ yến sào do tổ chức, cá nhân thu được từ hoạt động đầu tư xây dựng nhà để dẫn dụ chim yến tự nhiên về nuôi và khai thác.</a:t>
            </a:r>
          </a:p>
          <a:p>
            <a:pPr indent="457200" algn="just">
              <a:lnSpc>
                <a:spcPct val="150000"/>
              </a:lnSpc>
            </a:pPr>
            <a:r>
              <a:rPr lang="vi-VN" sz="2400" dirty="0">
                <a:latin typeface="Times New Roman" pitchFamily="18" charset="0"/>
                <a:cs typeface="Times New Roman" pitchFamily="18" charset="0"/>
              </a:rPr>
              <a:t>7. Tài nguyên thiên nhiên khác do Bộ Tài chính chủ trì phối hợp với các Bộ, ngành liên quan báo cáo Chính phủ để trình Uỷ ban thường vụ Quốc hội xem xét, quyết định.</a:t>
            </a:r>
          </a:p>
        </p:txBody>
      </p:sp>
    </p:spTree>
    <p:extLst>
      <p:ext uri="{BB962C8B-B14F-4D97-AF65-F5344CB8AC3E}">
        <p14:creationId xmlns:p14="http://schemas.microsoft.com/office/powerpoint/2010/main" val="103934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heel(1)">
                                      <p:cBhvr>
                                        <p:cTn id="7" dur="2000"/>
                                        <p:tgtEl>
                                          <p:spTgt spid="4">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heel(1)">
                                      <p:cBhvr>
                                        <p:cTn id="10" dur="2000"/>
                                        <p:tgtEl>
                                          <p:spTgt spid="4">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wheel(1)">
                                      <p:cBhvr>
                                        <p:cTn id="13"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266885"/>
            <a:ext cx="7848600" cy="4524315"/>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Người nộp thuế</a:t>
            </a:r>
          </a:p>
          <a:p>
            <a:pPr indent="457200" algn="just">
              <a:lnSpc>
                <a:spcPct val="150000"/>
              </a:lnSpc>
            </a:pPr>
            <a:r>
              <a:rPr lang="vi-VN" sz="2400" dirty="0">
                <a:latin typeface="Times New Roman" pitchFamily="18" charset="0"/>
                <a:cs typeface="Times New Roman" pitchFamily="18" charset="0"/>
              </a:rPr>
              <a:t>Là tổ chức, cá nhân khai thác tài nguyên thuộc đối tượng chịu thuế tài nguyên theo quy định tại Điều 2 Thông tư này. </a:t>
            </a:r>
          </a:p>
          <a:p>
            <a:pPr indent="457200" algn="just">
              <a:lnSpc>
                <a:spcPct val="150000"/>
              </a:lnSpc>
            </a:pPr>
            <a:r>
              <a:rPr lang="vi-VN" sz="2400" dirty="0">
                <a:latin typeface="Times New Roman" pitchFamily="18" charset="0"/>
                <a:cs typeface="Times New Roman" pitchFamily="18" charset="0"/>
              </a:rPr>
              <a:t>1. Đối với hoạt động khai thác tài nguyên khoáng sản thì người nộp thuế là tổ chức, hộ kinh doanh được CQNN có thẩm quyền cấp Giấy phép khai thác khoáng sản.</a:t>
            </a:r>
          </a:p>
          <a:p>
            <a:pPr indent="457200" algn="just">
              <a:lnSpc>
                <a:spcPct val="150000"/>
              </a:lnSpc>
            </a:pPr>
            <a:r>
              <a:rPr lang="vi-VN" sz="2400" dirty="0">
                <a:latin typeface="Times New Roman" pitchFamily="18" charset="0"/>
                <a:cs typeface="Times New Roman" pitchFamily="18" charset="0"/>
              </a:rPr>
              <a:t>2. DN khai thác tài nguyên được thành lập trên cơ sở liên doanh thì doanh nghiệp liên doanh là người nộp thuế;</a:t>
            </a:r>
          </a:p>
        </p:txBody>
      </p:sp>
      <p:sp>
        <p:nvSpPr>
          <p:cNvPr id="6" name="Title 1"/>
          <p:cNvSpPr>
            <a:spLocks noGrp="1"/>
          </p:cNvSpPr>
          <p:nvPr>
            <p:ph type="title"/>
          </p:nvPr>
        </p:nvSpPr>
        <p:spPr>
          <a:xfrm>
            <a:off x="2362200" y="109538"/>
            <a:ext cx="39624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19935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838200"/>
            <a:ext cx="8458200" cy="5632311"/>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Người nộp thuế</a:t>
            </a:r>
          </a:p>
          <a:p>
            <a:pPr indent="457200" algn="just">
              <a:lnSpc>
                <a:spcPct val="150000"/>
              </a:lnSpc>
            </a:pPr>
            <a:r>
              <a:rPr lang="vi-VN" sz="2400" dirty="0">
                <a:latin typeface="Times New Roman" pitchFamily="18" charset="0"/>
                <a:cs typeface="Times New Roman" pitchFamily="18" charset="0"/>
              </a:rPr>
              <a:t>3. Tổ chức, cá nhân nhận thầu thi công công trình trong quá trình thi công có phát sinh sản lượng tài nguyên mà được phép của cơ quan quản lý nhà nước hoặc không trái quy định của pháp luật về quản lý khai thác tài nguyên khi thực hiện khai thác sử dụng hoặc tiêu thụ thì phải khai, nộp thuế tài nguyên với cơ quan thuế địa phương nơi phát sinh tài nguyên khai thác.</a:t>
            </a:r>
            <a:endParaRPr lang="en-US" sz="2400" dirty="0">
              <a:latin typeface="Times New Roman" pitchFamily="18" charset="0"/>
              <a:cs typeface="Times New Roman" pitchFamily="18" charset="0"/>
            </a:endParaRPr>
          </a:p>
          <a:p>
            <a:pPr indent="457200" algn="just">
              <a:lnSpc>
                <a:spcPct val="150000"/>
              </a:lnSpc>
            </a:pPr>
            <a:r>
              <a:rPr lang="vi-VN" sz="2400" dirty="0">
                <a:latin typeface="Times New Roman" pitchFamily="18" charset="0"/>
                <a:cs typeface="Times New Roman" pitchFamily="18" charset="0"/>
              </a:rPr>
              <a:t>4. Tổ chức, cá nhân sử dụng nước từ công trình thuỷ lợi để phát điện là người nộp thuế tài nguyên theo quy định tại Thông tư này, không phân biệt nguồn vốn đầu tư công trình thuỷ lợi.</a:t>
            </a:r>
          </a:p>
        </p:txBody>
      </p:sp>
      <p:sp>
        <p:nvSpPr>
          <p:cNvPr id="6" name="Title 1"/>
          <p:cNvSpPr>
            <a:spLocks noGrp="1"/>
          </p:cNvSpPr>
          <p:nvPr>
            <p:ph type="title"/>
          </p:nvPr>
        </p:nvSpPr>
        <p:spPr>
          <a:xfrm>
            <a:off x="2362200" y="109538"/>
            <a:ext cx="39624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43250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266885"/>
            <a:ext cx="7848600" cy="4524315"/>
          </a:xfrm>
          <a:prstGeom prst="rect">
            <a:avLst/>
          </a:prstGeom>
        </p:spPr>
        <p:txBody>
          <a:bodyPr wrap="square">
            <a:spAutoFit/>
          </a:bodyPr>
          <a:lstStyle/>
          <a:p>
            <a:pPr indent="457200" algn="just">
              <a:lnSpc>
                <a:spcPct val="150000"/>
              </a:lnSpc>
            </a:pPr>
            <a:r>
              <a:rPr lang="vi-VN" sz="2400" b="1" dirty="0">
                <a:latin typeface="Times New Roman" pitchFamily="18" charset="0"/>
                <a:cs typeface="Times New Roman" pitchFamily="18" charset="0"/>
              </a:rPr>
              <a:t>Người nộp thuế</a:t>
            </a:r>
            <a:endParaRPr lang="vi-VN" sz="2400" dirty="0">
              <a:latin typeface="Times New Roman" pitchFamily="18" charset="0"/>
              <a:cs typeface="Times New Roman" pitchFamily="18" charset="0"/>
            </a:endParaRPr>
          </a:p>
          <a:p>
            <a:pPr indent="457200" algn="just">
              <a:lnSpc>
                <a:spcPct val="150000"/>
              </a:lnSpc>
            </a:pPr>
            <a:r>
              <a:rPr lang="vi-VN" sz="2400" dirty="0">
                <a:latin typeface="Times New Roman" pitchFamily="18" charset="0"/>
                <a:cs typeface="Times New Roman" pitchFamily="18" charset="0"/>
              </a:rPr>
              <a:t>5. Đối với tài nguyên thiên nhiên cấm khai thác hoặc khai thác trái phép bị bắt giữ, tịch thu thuộc đối tượng chịu thuế tài nguyên và được phép bán ra thì tổ chức được giao bán phải khai, nộp thuế tài nguyên theo từng lần phát sinh tại cơ quan thuế quản lý trực tiếp tổ chức được giao bán tài nguyên trước khi trích các khoản chi phí liên quan đến hoạt động bắt giữ, bán đấu giá, trích thưởng theo chế độ quy định.</a:t>
            </a:r>
          </a:p>
        </p:txBody>
      </p:sp>
      <p:sp>
        <p:nvSpPr>
          <p:cNvPr id="6" name="Title 1"/>
          <p:cNvSpPr>
            <a:spLocks noGrp="1"/>
          </p:cNvSpPr>
          <p:nvPr>
            <p:ph type="title"/>
          </p:nvPr>
        </p:nvSpPr>
        <p:spPr>
          <a:xfrm>
            <a:off x="2362200" y="109538"/>
            <a:ext cx="3962400" cy="563562"/>
          </a:xfrm>
        </p:spPr>
        <p:txBody>
          <a:bodyPr/>
          <a:lstStyle/>
          <a:p>
            <a:r>
              <a:rPr lang="en-US" dirty="0">
                <a:latin typeface="Times New Roman" pitchFamily="18" charset="0"/>
                <a:cs typeface="Times New Roman" pitchFamily="18" charset="0"/>
              </a:rPr>
              <a:t>3.1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71156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295400"/>
            <a:ext cx="6553200" cy="563562"/>
          </a:xfrm>
        </p:spPr>
        <p:txBody>
          <a:bodyPr/>
          <a:lstStyle/>
          <a:p>
            <a:r>
              <a:rPr lang="en-US" dirty="0"/>
              <a:t>7.1.1 </a:t>
            </a:r>
            <a:r>
              <a:rPr lang="en-US" dirty="0" err="1"/>
              <a:t>Lê</a:t>
            </a:r>
            <a:r>
              <a:rPr lang="en-US" dirty="0"/>
              <a:t>̣ phí </a:t>
            </a:r>
            <a:r>
              <a:rPr lang="en-US" dirty="0" err="1"/>
              <a:t>môn</a:t>
            </a:r>
            <a:r>
              <a:rPr lang="en-US" dirty="0"/>
              <a:t> </a:t>
            </a:r>
            <a:r>
              <a:rPr lang="en-US" dirty="0" err="1"/>
              <a:t>bài</a:t>
            </a:r>
            <a:r>
              <a:rPr lang="en-US" dirty="0"/>
              <a:t> </a:t>
            </a:r>
          </a:p>
        </p:txBody>
      </p:sp>
      <p:graphicFrame>
        <p:nvGraphicFramePr>
          <p:cNvPr id="3" name="Table 2"/>
          <p:cNvGraphicFramePr>
            <a:graphicFrameLocks noGrp="1"/>
          </p:cNvGraphicFramePr>
          <p:nvPr/>
        </p:nvGraphicFramePr>
        <p:xfrm>
          <a:off x="457200" y="4572000"/>
          <a:ext cx="8381998" cy="1981200"/>
        </p:xfrm>
        <a:graphic>
          <a:graphicData uri="http://schemas.openxmlformats.org/drawingml/2006/table">
            <a:tbl>
              <a:tblPr/>
              <a:tblGrid>
                <a:gridCol w="1600200">
                  <a:extLst>
                    <a:ext uri="{9D8B030D-6E8A-4147-A177-3AD203B41FA5}">
                      <a16:colId xmlns:a16="http://schemas.microsoft.com/office/drawing/2014/main" val="20000"/>
                    </a:ext>
                  </a:extLst>
                </a:gridCol>
                <a:gridCol w="160649">
                  <a:extLst>
                    <a:ext uri="{9D8B030D-6E8A-4147-A177-3AD203B41FA5}">
                      <a16:colId xmlns:a16="http://schemas.microsoft.com/office/drawing/2014/main" val="20001"/>
                    </a:ext>
                  </a:extLst>
                </a:gridCol>
                <a:gridCol w="2201551">
                  <a:extLst>
                    <a:ext uri="{9D8B030D-6E8A-4147-A177-3AD203B41FA5}">
                      <a16:colId xmlns:a16="http://schemas.microsoft.com/office/drawing/2014/main" val="20002"/>
                    </a:ext>
                  </a:extLst>
                </a:gridCol>
                <a:gridCol w="678179">
                  <a:extLst>
                    <a:ext uri="{9D8B030D-6E8A-4147-A177-3AD203B41FA5}">
                      <a16:colId xmlns:a16="http://schemas.microsoft.com/office/drawing/2014/main" val="20003"/>
                    </a:ext>
                  </a:extLst>
                </a:gridCol>
                <a:gridCol w="1760221">
                  <a:extLst>
                    <a:ext uri="{9D8B030D-6E8A-4147-A177-3AD203B41FA5}">
                      <a16:colId xmlns:a16="http://schemas.microsoft.com/office/drawing/2014/main" val="20004"/>
                    </a:ext>
                  </a:extLst>
                </a:gridCol>
                <a:gridCol w="276548">
                  <a:extLst>
                    <a:ext uri="{9D8B030D-6E8A-4147-A177-3AD203B41FA5}">
                      <a16:colId xmlns:a16="http://schemas.microsoft.com/office/drawing/2014/main" val="20005"/>
                    </a:ext>
                  </a:extLst>
                </a:gridCol>
                <a:gridCol w="1545900">
                  <a:extLst>
                    <a:ext uri="{9D8B030D-6E8A-4147-A177-3AD203B41FA5}">
                      <a16:colId xmlns:a16="http://schemas.microsoft.com/office/drawing/2014/main" val="20006"/>
                    </a:ext>
                  </a:extLst>
                </a:gridCol>
                <a:gridCol w="158750">
                  <a:extLst>
                    <a:ext uri="{9D8B030D-6E8A-4147-A177-3AD203B41FA5}">
                      <a16:colId xmlns:a16="http://schemas.microsoft.com/office/drawing/2014/main" val="20007"/>
                    </a:ext>
                  </a:extLst>
                </a:gridCol>
              </a:tblGrid>
              <a:tr h="1981200">
                <a:tc>
                  <a:txBody>
                    <a:bodyPr/>
                    <a:lstStyle/>
                    <a:p>
                      <a:pPr algn="ctr">
                        <a:lnSpc>
                          <a:spcPct val="130000"/>
                        </a:lnSpc>
                        <a:spcBef>
                          <a:spcPts val="0"/>
                        </a:spcBef>
                        <a:spcAft>
                          <a:spcPts val="0"/>
                        </a:spcAft>
                      </a:pPr>
                      <a:r>
                        <a:rPr lang="en-US" sz="2400" b="1" i="0" dirty="0" err="1">
                          <a:latin typeface="Times New Roman" pitchFamily="18" charset="0"/>
                          <a:cs typeface="Times New Roman" pitchFamily="18" charset="0"/>
                        </a:rPr>
                        <a:t>Thuế</a:t>
                      </a:r>
                      <a:r>
                        <a:rPr lang="en-US" sz="2400" b="1" i="0" dirty="0">
                          <a:latin typeface="Times New Roman" pitchFamily="18" charset="0"/>
                          <a:cs typeface="Times New Roman" pitchFamily="18" charset="0"/>
                        </a:rPr>
                        <a:t> TN </a:t>
                      </a:r>
                      <a:r>
                        <a:rPr lang="en-US" sz="2400" b="1" i="0" dirty="0" err="1">
                          <a:latin typeface="Times New Roman" pitchFamily="18" charset="0"/>
                          <a:cs typeface="Times New Roman" pitchFamily="18" charset="0"/>
                        </a:rPr>
                        <a:t>phải</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nộp</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trong</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kỳ</a:t>
                      </a:r>
                      <a:endParaRPr lang="en-US" sz="2400" b="1" i="0" dirty="0">
                        <a:latin typeface="Times New Roman" pitchFamily="18" charset="0"/>
                        <a:cs typeface="Times New Roman" pitchFamily="18" charset="0"/>
                      </a:endParaRP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en-US" sz="2400" b="1" i="0" dirty="0">
                          <a:latin typeface="Times New Roman" pitchFamily="18" charset="0"/>
                          <a:cs typeface="Times New Roman" pitchFamily="18" charset="0"/>
                        </a:rPr>
                        <a:t>=</a:t>
                      </a: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vi-VN" sz="2400" b="1" i="0" dirty="0">
                          <a:latin typeface="Times New Roman" pitchFamily="18" charset="0"/>
                          <a:cs typeface="Times New Roman" pitchFamily="18" charset="0"/>
                        </a:rPr>
                        <a:t>Sản lượng tài nguyên tính thuế</a:t>
                      </a: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en-US" sz="2400" b="1" i="0" dirty="0">
                          <a:latin typeface="Times New Roman" pitchFamily="18" charset="0"/>
                          <a:cs typeface="Times New Roman" pitchFamily="18" charset="0"/>
                        </a:rPr>
                        <a:t>x</a:t>
                      </a: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vi-VN" sz="2400" b="1" i="0" dirty="0">
                          <a:latin typeface="Times New Roman" pitchFamily="18" charset="0"/>
                          <a:cs typeface="Times New Roman" pitchFamily="18" charset="0"/>
                        </a:rPr>
                        <a:t>Giá tính thuế đơn vị tài nguyên</a:t>
                      </a: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en-US" sz="2400" b="1" i="0" dirty="0">
                          <a:latin typeface="Times New Roman" pitchFamily="18" charset="0"/>
                          <a:cs typeface="Times New Roman" pitchFamily="18" charset="0"/>
                        </a:rPr>
                        <a:t>x</a:t>
                      </a: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en-US" sz="2400" b="1" i="0" dirty="0" err="1">
                          <a:latin typeface="Times New Roman" pitchFamily="18" charset="0"/>
                          <a:cs typeface="Times New Roman" pitchFamily="18" charset="0"/>
                        </a:rPr>
                        <a:t>Thuế</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suất</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thuế</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tài</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nguyên</a:t>
                      </a:r>
                      <a:endParaRPr lang="en-US" sz="2400" b="1" i="0" dirty="0">
                        <a:latin typeface="Times New Roman" pitchFamily="18" charset="0"/>
                        <a:cs typeface="Times New Roman" pitchFamily="18" charset="0"/>
                      </a:endParaRPr>
                    </a:p>
                  </a:txBody>
                  <a:tcPr marL="66675" marR="66675" marT="66675" marB="66675" anchor="ctr">
                    <a:lnL>
                      <a:noFill/>
                    </a:lnL>
                    <a:lnR>
                      <a:noFill/>
                    </a:lnR>
                    <a:lnT>
                      <a:noFill/>
                    </a:lnT>
                    <a:lnB>
                      <a:noFill/>
                    </a:lnB>
                  </a:tcPr>
                </a:tc>
                <a:tc>
                  <a:txBody>
                    <a:bodyPr/>
                    <a:lstStyle/>
                    <a:p>
                      <a:pPr algn="ctr">
                        <a:lnSpc>
                          <a:spcPct val="130000"/>
                        </a:lnSpc>
                        <a:spcBef>
                          <a:spcPts val="0"/>
                        </a:spcBef>
                        <a:spcAft>
                          <a:spcPts val="0"/>
                        </a:spcAft>
                      </a:pPr>
                      <a:r>
                        <a:rPr lang="en-US" sz="2200" b="1" i="0" dirty="0">
                          <a:latin typeface="Times New Roman" panose="02020603050405020304" pitchFamily="18" charset="0"/>
                          <a:cs typeface="Times New Roman" panose="02020603050405020304" pitchFamily="18" charset="0"/>
                        </a:rPr>
                        <a:t> </a:t>
                      </a:r>
                    </a:p>
                  </a:txBody>
                  <a:tcPr marL="66675" marR="66675" marT="66675" marB="66675" anchor="ctr">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4" name="Table 3"/>
          <p:cNvGraphicFramePr>
            <a:graphicFrameLocks noGrp="1"/>
          </p:cNvGraphicFramePr>
          <p:nvPr/>
        </p:nvGraphicFramePr>
        <p:xfrm>
          <a:off x="477981" y="2514600"/>
          <a:ext cx="8319655" cy="1752600"/>
        </p:xfrm>
        <a:graphic>
          <a:graphicData uri="http://schemas.openxmlformats.org/drawingml/2006/table">
            <a:tbl>
              <a:tblPr/>
              <a:tblGrid>
                <a:gridCol w="1965728">
                  <a:extLst>
                    <a:ext uri="{9D8B030D-6E8A-4147-A177-3AD203B41FA5}">
                      <a16:colId xmlns:a16="http://schemas.microsoft.com/office/drawing/2014/main" val="20000"/>
                    </a:ext>
                  </a:extLst>
                </a:gridCol>
                <a:gridCol w="423692">
                  <a:extLst>
                    <a:ext uri="{9D8B030D-6E8A-4147-A177-3AD203B41FA5}">
                      <a16:colId xmlns:a16="http://schemas.microsoft.com/office/drawing/2014/main" val="20001"/>
                    </a:ext>
                  </a:extLst>
                </a:gridCol>
                <a:gridCol w="2681297">
                  <a:extLst>
                    <a:ext uri="{9D8B030D-6E8A-4147-A177-3AD203B41FA5}">
                      <a16:colId xmlns:a16="http://schemas.microsoft.com/office/drawing/2014/main" val="20002"/>
                    </a:ext>
                  </a:extLst>
                </a:gridCol>
                <a:gridCol w="477048">
                  <a:extLst>
                    <a:ext uri="{9D8B030D-6E8A-4147-A177-3AD203B41FA5}">
                      <a16:colId xmlns:a16="http://schemas.microsoft.com/office/drawing/2014/main" val="20003"/>
                    </a:ext>
                  </a:extLst>
                </a:gridCol>
                <a:gridCol w="2771890">
                  <a:extLst>
                    <a:ext uri="{9D8B030D-6E8A-4147-A177-3AD203B41FA5}">
                      <a16:colId xmlns:a16="http://schemas.microsoft.com/office/drawing/2014/main" val="20004"/>
                    </a:ext>
                  </a:extLst>
                </a:gridCol>
              </a:tblGrid>
              <a:tr h="1752600">
                <a:tc>
                  <a:txBody>
                    <a:bodyPr/>
                    <a:lstStyle/>
                    <a:p>
                      <a:pPr algn="ctr">
                        <a:lnSpc>
                          <a:spcPct val="130000"/>
                        </a:lnSpc>
                        <a:spcBef>
                          <a:spcPts val="0"/>
                        </a:spcBef>
                        <a:spcAft>
                          <a:spcPts val="0"/>
                        </a:spcAft>
                      </a:pPr>
                      <a:r>
                        <a:rPr lang="en-US" sz="2400" b="1" i="0" dirty="0" err="1">
                          <a:latin typeface="Times New Roman" pitchFamily="18" charset="0"/>
                          <a:cs typeface="Times New Roman" pitchFamily="18" charset="0"/>
                        </a:rPr>
                        <a:t>Thuế</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tài</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nguyên</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phải</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nộp</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trong</a:t>
                      </a:r>
                      <a:r>
                        <a:rPr lang="en-US" sz="2400" b="1" i="0" dirty="0">
                          <a:latin typeface="Times New Roman" pitchFamily="18" charset="0"/>
                          <a:cs typeface="Times New Roman" pitchFamily="18" charset="0"/>
                        </a:rPr>
                        <a:t> </a:t>
                      </a:r>
                      <a:r>
                        <a:rPr lang="en-US" sz="2400" b="1" i="0" dirty="0" err="1">
                          <a:latin typeface="Times New Roman" pitchFamily="18" charset="0"/>
                          <a:cs typeface="Times New Roman" pitchFamily="18" charset="0"/>
                        </a:rPr>
                        <a:t>kỳ</a:t>
                      </a:r>
                      <a:endParaRPr lang="en-US" sz="2400" b="1" i="0" dirty="0">
                        <a:latin typeface="Times New Roman" pitchFamily="18" charset="0"/>
                        <a:cs typeface="Times New Roman" pitchFamily="18" charset="0"/>
                      </a:endParaRPr>
                    </a:p>
                  </a:txBody>
                  <a:tcPr marL="68580" marR="68580" marT="0" marB="0" anchor="ctr">
                    <a:lnL>
                      <a:noFill/>
                    </a:lnL>
                    <a:lnR>
                      <a:noFill/>
                    </a:lnR>
                    <a:lnT>
                      <a:noFill/>
                    </a:lnT>
                    <a:lnB>
                      <a:noFill/>
                    </a:lnB>
                    <a:solidFill>
                      <a:srgbClr val="FFFFFF"/>
                    </a:solidFill>
                  </a:tcPr>
                </a:tc>
                <a:tc>
                  <a:txBody>
                    <a:bodyPr/>
                    <a:lstStyle/>
                    <a:p>
                      <a:pPr algn="ctr">
                        <a:lnSpc>
                          <a:spcPct val="130000"/>
                        </a:lnSpc>
                        <a:spcBef>
                          <a:spcPts val="0"/>
                        </a:spcBef>
                        <a:spcAft>
                          <a:spcPts val="0"/>
                        </a:spcAft>
                      </a:pPr>
                      <a:r>
                        <a:rPr lang="en-US" sz="2400" b="1" i="0" dirty="0">
                          <a:latin typeface="Times New Roman" pitchFamily="18" charset="0"/>
                          <a:cs typeface="Times New Roman" pitchFamily="18" charset="0"/>
                        </a:rPr>
                        <a:t>=</a:t>
                      </a:r>
                    </a:p>
                  </a:txBody>
                  <a:tcPr marL="68580" marR="68580" marT="0" marB="0" anchor="ctr">
                    <a:lnL>
                      <a:noFill/>
                    </a:lnL>
                    <a:lnR>
                      <a:noFill/>
                    </a:lnR>
                    <a:lnT>
                      <a:noFill/>
                    </a:lnT>
                    <a:lnB>
                      <a:noFill/>
                    </a:lnB>
                    <a:solidFill>
                      <a:srgbClr val="FFFFFF"/>
                    </a:solidFill>
                  </a:tcPr>
                </a:tc>
                <a:tc>
                  <a:txBody>
                    <a:bodyPr/>
                    <a:lstStyle/>
                    <a:p>
                      <a:pPr algn="ctr">
                        <a:lnSpc>
                          <a:spcPct val="130000"/>
                        </a:lnSpc>
                        <a:spcBef>
                          <a:spcPts val="0"/>
                        </a:spcBef>
                        <a:spcAft>
                          <a:spcPts val="0"/>
                        </a:spcAft>
                      </a:pPr>
                      <a:r>
                        <a:rPr lang="vi-VN" sz="2400" b="1" i="0" dirty="0">
                          <a:latin typeface="Times New Roman" pitchFamily="18" charset="0"/>
                          <a:cs typeface="Times New Roman" pitchFamily="18" charset="0"/>
                        </a:rPr>
                        <a:t>Sản lượng tài nguyên tính thuế</a:t>
                      </a:r>
                    </a:p>
                  </a:txBody>
                  <a:tcPr marL="68580" marR="68580" marT="0" marB="0" anchor="ctr">
                    <a:lnL>
                      <a:noFill/>
                    </a:lnL>
                    <a:lnR>
                      <a:noFill/>
                    </a:lnR>
                    <a:lnT>
                      <a:noFill/>
                    </a:lnT>
                    <a:lnB>
                      <a:noFill/>
                    </a:lnB>
                    <a:solidFill>
                      <a:srgbClr val="FFFFFF"/>
                    </a:solidFill>
                  </a:tcPr>
                </a:tc>
                <a:tc>
                  <a:txBody>
                    <a:bodyPr/>
                    <a:lstStyle/>
                    <a:p>
                      <a:pPr algn="ctr">
                        <a:lnSpc>
                          <a:spcPct val="130000"/>
                        </a:lnSpc>
                        <a:spcBef>
                          <a:spcPts val="0"/>
                        </a:spcBef>
                        <a:spcAft>
                          <a:spcPts val="0"/>
                        </a:spcAft>
                      </a:pPr>
                      <a:r>
                        <a:rPr lang="en-US" sz="2400" b="1" i="0" dirty="0">
                          <a:latin typeface="Times New Roman" pitchFamily="18" charset="0"/>
                          <a:cs typeface="Times New Roman" pitchFamily="18" charset="0"/>
                        </a:rPr>
                        <a:t>x</a:t>
                      </a:r>
                    </a:p>
                  </a:txBody>
                  <a:tcPr marL="68580" marR="68580" marT="0" marB="0" anchor="ctr">
                    <a:lnL>
                      <a:noFill/>
                    </a:lnL>
                    <a:lnR>
                      <a:noFill/>
                    </a:lnR>
                    <a:lnT>
                      <a:noFill/>
                    </a:lnT>
                    <a:lnB>
                      <a:noFill/>
                    </a:lnB>
                    <a:solidFill>
                      <a:srgbClr val="FFFFFF"/>
                    </a:solidFill>
                  </a:tcPr>
                </a:tc>
                <a:tc>
                  <a:txBody>
                    <a:bodyPr/>
                    <a:lstStyle/>
                    <a:p>
                      <a:pPr algn="ctr">
                        <a:lnSpc>
                          <a:spcPct val="130000"/>
                        </a:lnSpc>
                        <a:spcBef>
                          <a:spcPts val="0"/>
                        </a:spcBef>
                        <a:spcAft>
                          <a:spcPts val="0"/>
                        </a:spcAft>
                      </a:pPr>
                      <a:r>
                        <a:rPr lang="vi-VN" sz="2400" b="1" i="0" dirty="0">
                          <a:latin typeface="Times New Roman" pitchFamily="18" charset="0"/>
                          <a:cs typeface="Times New Roman" pitchFamily="18" charset="0"/>
                        </a:rPr>
                        <a:t>Mức </a:t>
                      </a:r>
                      <a:r>
                        <a:rPr lang="en-US" sz="2400" b="1" i="0" dirty="0">
                          <a:latin typeface="Times New Roman" pitchFamily="18" charset="0"/>
                          <a:cs typeface="Times New Roman" pitchFamily="18" charset="0"/>
                        </a:rPr>
                        <a:t>TTN </a:t>
                      </a:r>
                      <a:r>
                        <a:rPr lang="vi-VN" sz="2400" b="1" i="0" dirty="0">
                          <a:latin typeface="Times New Roman" pitchFamily="18" charset="0"/>
                          <a:cs typeface="Times New Roman" pitchFamily="18" charset="0"/>
                        </a:rPr>
                        <a:t>ấn định trên một </a:t>
                      </a:r>
                      <a:r>
                        <a:rPr lang="en-US" sz="2400" b="1" i="0" dirty="0">
                          <a:latin typeface="Times New Roman" pitchFamily="18" charset="0"/>
                          <a:cs typeface="Times New Roman" pitchFamily="18" charset="0"/>
                        </a:rPr>
                        <a:t>ĐVTN</a:t>
                      </a:r>
                      <a:r>
                        <a:rPr lang="en-US" sz="2400" b="1" i="0" baseline="0" dirty="0">
                          <a:latin typeface="Times New Roman" pitchFamily="18" charset="0"/>
                          <a:cs typeface="Times New Roman" pitchFamily="18" charset="0"/>
                        </a:rPr>
                        <a:t> </a:t>
                      </a:r>
                      <a:r>
                        <a:rPr lang="vi-VN" sz="2400" b="1" i="0" dirty="0">
                          <a:latin typeface="Times New Roman" pitchFamily="18" charset="0"/>
                          <a:cs typeface="Times New Roman" pitchFamily="18" charset="0"/>
                        </a:rPr>
                        <a:t>khai thác</a:t>
                      </a:r>
                    </a:p>
                  </a:txBody>
                  <a:tcPr marL="68580" marR="6858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
        <p:nvSpPr>
          <p:cNvPr id="43009" name="Rectangle 1"/>
          <p:cNvSpPr>
            <a:spLocks noChangeArrowheads="1"/>
          </p:cNvSpPr>
          <p:nvPr/>
        </p:nvSpPr>
        <p:spPr bwMode="auto">
          <a:xfrm>
            <a:off x="457200" y="977616"/>
            <a:ext cx="8305800" cy="11339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Arial" pitchFamily="34" charset="0"/>
                <a:cs typeface="Arial" pitchFamily="34"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Căn</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cứ</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tính</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thuế</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tài</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nguyên</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là</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sản</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lượng</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tài</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nguyên</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tính</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thuế</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giá</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tính</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thuế</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tài</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nguyên</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thuế</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suất</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thuế</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tài</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00"/>
                </a:solidFill>
                <a:effectLst/>
                <a:latin typeface="Times New Roman" pitchFamily="18" charset="0"/>
                <a:cs typeface="Times New Roman" pitchFamily="18" charset="0"/>
              </a:rPr>
              <a:t>nguyên</a:t>
            </a:r>
            <a:r>
              <a:rPr kumimoji="0" lang="en-US" sz="2400" b="0" i="0" u="none" strike="noStrike" cap="none" normalizeH="0" baseline="0" dirty="0">
                <a:ln>
                  <a:noFill/>
                </a:ln>
                <a:solidFill>
                  <a:srgbClr val="000000"/>
                </a:solidFill>
                <a:effectLst/>
                <a:latin typeface="Times New Roman" pitchFamily="18"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415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3009"/>
                                        </p:tgtEl>
                                        <p:attrNameLst>
                                          <p:attrName>style.visibility</p:attrName>
                                        </p:attrNameLst>
                                      </p:cBhvr>
                                      <p:to>
                                        <p:strVal val="visible"/>
                                      </p:to>
                                    </p:set>
                                    <p:animEffect transition="in" filter="fade">
                                      <p:cBhvr>
                                        <p:cTn id="12" dur="1000"/>
                                        <p:tgtEl>
                                          <p:spTgt spid="43009"/>
                                        </p:tgtEl>
                                      </p:cBhvr>
                                    </p:animEffect>
                                    <p:anim calcmode="lin" valueType="num">
                                      <p:cBhvr>
                                        <p:cTn id="13" dur="1000" fill="hold"/>
                                        <p:tgtEl>
                                          <p:spTgt spid="43009"/>
                                        </p:tgtEl>
                                        <p:attrNameLst>
                                          <p:attrName>ppt_x</p:attrName>
                                        </p:attrNameLst>
                                      </p:cBhvr>
                                      <p:tavLst>
                                        <p:tav tm="0">
                                          <p:val>
                                            <p:strVal val="#ppt_x"/>
                                          </p:val>
                                        </p:tav>
                                        <p:tav tm="100000">
                                          <p:val>
                                            <p:strVal val="#ppt_x"/>
                                          </p:val>
                                        </p:tav>
                                      </p:tavLst>
                                    </p:anim>
                                    <p:anim calcmode="lin" valueType="num">
                                      <p:cBhvr>
                                        <p:cTn id="14" dur="1000" fill="hold"/>
                                        <p:tgtEl>
                                          <p:spTgt spid="4300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9" grpId="0"/>
      <p:bldP spid="7"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6200"/>
            <a:ext cx="5791200" cy="685800"/>
          </a:xfrm>
        </p:spPr>
        <p:txBody>
          <a:bodyPr/>
          <a:lstStyle/>
          <a:p>
            <a:pPr algn="ct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thác</a:t>
            </a:r>
            <a:r>
              <a:rPr lang="en-US" sz="2800" dirty="0">
                <a:latin typeface="Times New Roman" pitchFamily="18" charset="0"/>
                <a:cs typeface="Times New Roman" pitchFamily="18" charset="0"/>
              </a:rPr>
              <a:t>.</a:t>
            </a:r>
            <a:endParaRPr lang="vi-VN" sz="2800" dirty="0">
              <a:latin typeface="Times New Roman" pitchFamily="18" charset="0"/>
              <a:cs typeface="Times New Roman" pitchFamily="18" charset="0"/>
            </a:endParaRPr>
          </a:p>
        </p:txBody>
      </p:sp>
      <p:sp>
        <p:nvSpPr>
          <p:cNvPr id="2049" name="Rectangle 1"/>
          <p:cNvSpPr>
            <a:spLocks noChangeArrowheads="1"/>
          </p:cNvSpPr>
          <p:nvPr/>
        </p:nvSpPr>
        <p:spPr bwMode="auto">
          <a:xfrm>
            <a:off x="152400" y="1041767"/>
            <a:ext cx="4876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dùng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cứ</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hay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mục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err="1">
                <a:latin typeface="Times New Roman" pitchFamily="18" charset="0"/>
                <a:cs typeface="Times New Roman" pitchFamily="18" charset="0"/>
              </a:rPr>
              <a:t>Ðối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hay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nhiều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nhau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tạp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lớn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thuế</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trọng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hay </a:t>
            </a:r>
            <a:r>
              <a:rPr lang="en-US" sz="2000" dirty="0" err="1">
                <a:latin typeface="Times New Roman" pitchFamily="18" charset="0"/>
                <a:cs typeface="Times New Roman" pitchFamily="18" charset="0"/>
              </a:rPr>
              <a:t>khối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từng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do </a:t>
            </a:r>
            <a:r>
              <a:rPr lang="en-US" sz="2000" dirty="0" err="1">
                <a:latin typeface="Times New Roman" pitchFamily="18" charset="0"/>
                <a:cs typeface="Times New Roman" pitchFamily="18" charset="0"/>
              </a:rPr>
              <a:t>sàng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tuyển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a:p>
            <a:pPr algn="just"/>
            <a:r>
              <a:rPr lang="en-US" sz="2000" dirty="0" err="1">
                <a:latin typeface="Times New Roman" pitchFamily="18" charset="0"/>
                <a:cs typeface="Times New Roman" pitchFamily="18" charset="0"/>
              </a:rPr>
              <a:t>Trường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thủ</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lý</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nguyên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theo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mùa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định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kỳ</a:t>
            </a:r>
            <a:r>
              <a:rPr lang="en-US" sz="2000" dirty="0">
                <a:latin typeface="Times New Roman" pitchFamily="18" charset="0"/>
                <a:cs typeface="Times New Roman" pitchFamily="18" charset="0"/>
              </a:rPr>
              <a:t>.</a:t>
            </a:r>
            <a:endParaRPr lang="vi-VN" sz="2000" dirty="0">
              <a:latin typeface="Times New Roman" pitchFamily="18" charset="0"/>
              <a:cs typeface="Times New Roman" pitchFamily="18" charset="0"/>
            </a:endParaRPr>
          </a:p>
        </p:txBody>
      </p:sp>
      <p:sp>
        <p:nvSpPr>
          <p:cNvPr id="31746" name="AutoShape 2" descr="Xác định 7 đối tượng chịu thuế tài nguyê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1748" name="AutoShape 4" descr="Xác định 7 đối tượng chịu thuế tài nguyê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31750" name="Picture 6" descr="Tái diễn tình trạng khai thác trái phép khoáng sản"/>
          <p:cNvPicPr>
            <a:picLocks noChangeAspect="1" noChangeArrowheads="1"/>
          </p:cNvPicPr>
          <p:nvPr/>
        </p:nvPicPr>
        <p:blipFill>
          <a:blip r:embed="rId2" cstate="print"/>
          <a:srcRect/>
          <a:stretch>
            <a:fillRect/>
          </a:stretch>
        </p:blipFill>
        <p:spPr bwMode="auto">
          <a:xfrm>
            <a:off x="5088731" y="1143000"/>
            <a:ext cx="3826669" cy="5334000"/>
          </a:xfrm>
          <a:prstGeom prst="rect">
            <a:avLst/>
          </a:prstGeom>
          <a:noFill/>
        </p:spPr>
      </p:pic>
    </p:spTree>
    <p:extLst>
      <p:ext uri="{BB962C8B-B14F-4D97-AF65-F5344CB8AC3E}">
        <p14:creationId xmlns:p14="http://schemas.microsoft.com/office/powerpoint/2010/main" val="209676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3" presetClass="entr" presetSubtype="16" fill="hold" nodeType="withEffect">
                                  <p:stCondLst>
                                    <p:cond delay="0"/>
                                  </p:stCondLst>
                                  <p:childTnLst>
                                    <p:set>
                                      <p:cBhvr>
                                        <p:cTn id="8" dur="1" fill="hold">
                                          <p:stCondLst>
                                            <p:cond delay="0"/>
                                          </p:stCondLst>
                                        </p:cTn>
                                        <p:tgtEl>
                                          <p:spTgt spid="31750"/>
                                        </p:tgtEl>
                                        <p:attrNameLst>
                                          <p:attrName>style.visibility</p:attrName>
                                        </p:attrNameLst>
                                      </p:cBhvr>
                                      <p:to>
                                        <p:strVal val="visible"/>
                                      </p:to>
                                    </p:set>
                                    <p:animEffect transition="in" filter="plus(in)">
                                      <p:cBhvr>
                                        <p:cTn id="9" dur="2000"/>
                                        <p:tgtEl>
                                          <p:spTgt spid="3175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2049"/>
                                        </p:tgtEl>
                                        <p:attrNameLst>
                                          <p:attrName>style.visibility</p:attrName>
                                        </p:attrNameLst>
                                      </p:cBhvr>
                                      <p:to>
                                        <p:strVal val="visible"/>
                                      </p:to>
                                    </p:set>
                                    <p:animEffect transition="in" filter="wheel(4)">
                                      <p:cBhvr>
                                        <p:cTn id="14" dur="20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990600"/>
            <a:ext cx="8305800" cy="5011949"/>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Giá tính thuế tài nguyên</a:t>
            </a:r>
          </a:p>
          <a:p>
            <a:pPr indent="457200" algn="just">
              <a:lnSpc>
                <a:spcPct val="150000"/>
              </a:lnSpc>
            </a:pPr>
            <a:r>
              <a:rPr lang="vi-VN" sz="2400" dirty="0">
                <a:latin typeface="Times New Roman" pitchFamily="18" charset="0"/>
                <a:cs typeface="Times New Roman" pitchFamily="18" charset="0"/>
              </a:rPr>
              <a:t>Giá tính thuế tài nguyên là giá bán đơn vị sản phẩm tài nguyên của tổ chức, cá nhân khai thác chưa bao gồm thuế giá trị gia tăng nhưng không được thấp hơn giá tính thuế tài nguyên do UBND cấp tỉnh quy định;</a:t>
            </a:r>
            <a:endParaRPr lang="en-US" sz="2400" dirty="0">
              <a:latin typeface="Times New Roman" pitchFamily="18" charset="0"/>
              <a:cs typeface="Times New Roman" pitchFamily="18" charset="0"/>
            </a:endParaRPr>
          </a:p>
          <a:p>
            <a:pPr indent="457200" algn="just">
              <a:lnSpc>
                <a:spcPct val="150000"/>
              </a:lnSpc>
            </a:pPr>
            <a:r>
              <a:rPr lang="vi-VN" sz="2400" dirty="0">
                <a:latin typeface="Times New Roman" pitchFamily="18" charset="0"/>
                <a:cs typeface="Times New Roman" pitchFamily="18" charset="0"/>
              </a:rPr>
              <a:t> 1. Đối với loại tài nguyên xác định được giá bán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Giá bán của một đơn vị tài nguyên được tính bằng tổng doanh thu (chưa có thuế GTGT) của loại tài nguyên bán ra chia cho tổng sản lượng tài nguyên tương ứng bán ra trong tháng.</a:t>
            </a: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485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dirty="0" err="1">
                <a:latin typeface="Times New Roman" pitchFamily="18" charset="0"/>
                <a:cs typeface="Times New Roman" pitchFamily="18" charset="0"/>
              </a:rPr>
              <a:t>Đặc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tăng</a:t>
            </a:r>
            <a:r>
              <a:rPr lang="en-US" dirty="0">
                <a:latin typeface="Times New Roman" pitchFamily="18" charset="0"/>
                <a:cs typeface="Times New Roman" pitchFamily="18" charset="0"/>
              </a:rPr>
              <a:t> </a:t>
            </a:r>
          </a:p>
        </p:txBody>
      </p:sp>
      <p:grpSp>
        <p:nvGrpSpPr>
          <p:cNvPr id="102438" name="Group 38"/>
          <p:cNvGrpSpPr>
            <a:grpSpLocks/>
          </p:cNvGrpSpPr>
          <p:nvPr/>
        </p:nvGrpSpPr>
        <p:grpSpPr bwMode="auto">
          <a:xfrm>
            <a:off x="419643" y="2073275"/>
            <a:ext cx="5066409" cy="1050925"/>
            <a:chOff x="0" y="1258"/>
            <a:chExt cx="2969" cy="662"/>
          </a:xfrm>
        </p:grpSpPr>
        <p:sp>
          <p:nvSpPr>
            <p:cNvPr id="102424" name="Rectangle 24"/>
            <p:cNvSpPr>
              <a:spLocks noChangeArrowheads="1"/>
            </p:cNvSpPr>
            <p:nvPr/>
          </p:nvSpPr>
          <p:spPr bwMode="gray">
            <a:xfrm>
              <a:off x="0" y="1410"/>
              <a:ext cx="2584" cy="426"/>
            </a:xfrm>
            <a:prstGeom prst="rect">
              <a:avLst/>
            </a:prstGeom>
            <a:gradFill rotWithShape="1">
              <a:gsLst>
                <a:gs pos="0">
                  <a:srgbClr val="C0C0C0"/>
                </a:gs>
                <a:gs pos="100000">
                  <a:schemeClr val="accent2"/>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grpSp>
          <p:nvGrpSpPr>
            <p:cNvPr id="102425" name="Group 25"/>
            <p:cNvGrpSpPr>
              <a:grpSpLocks/>
            </p:cNvGrpSpPr>
            <p:nvPr/>
          </p:nvGrpSpPr>
          <p:grpSpPr bwMode="auto">
            <a:xfrm>
              <a:off x="2321" y="1258"/>
              <a:ext cx="648" cy="662"/>
              <a:chOff x="1530" y="1975"/>
              <a:chExt cx="432" cy="483"/>
            </a:xfrm>
          </p:grpSpPr>
          <p:grpSp>
            <p:nvGrpSpPr>
              <p:cNvPr id="102426" name="Group 26"/>
              <p:cNvGrpSpPr>
                <a:grpSpLocks/>
              </p:cNvGrpSpPr>
              <p:nvPr/>
            </p:nvGrpSpPr>
            <p:grpSpPr bwMode="auto">
              <a:xfrm>
                <a:off x="1530" y="1975"/>
                <a:ext cx="432" cy="483"/>
                <a:chOff x="2175" y="1948"/>
                <a:chExt cx="1677" cy="1879"/>
              </a:xfrm>
            </p:grpSpPr>
            <p:sp>
              <p:nvSpPr>
                <p:cNvPr id="102427" name="Oval 27"/>
                <p:cNvSpPr>
                  <a:spLocks noChangeArrowheads="1"/>
                </p:cNvSpPr>
                <p:nvPr/>
              </p:nvSpPr>
              <p:spPr bwMode="gray">
                <a:xfrm>
                  <a:off x="2175" y="2147"/>
                  <a:ext cx="1677" cy="1680"/>
                </a:xfrm>
                <a:prstGeom prst="ellipse">
                  <a:avLst/>
                </a:prstGeom>
                <a:gradFill rotWithShape="1">
                  <a:gsLst>
                    <a:gs pos="0">
                      <a:schemeClr val="accent2"/>
                    </a:gs>
                    <a:gs pos="100000">
                      <a:schemeClr val="accent2">
                        <a:gamma/>
                        <a:shade val="39216"/>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sp>
              <p:nvSpPr>
                <p:cNvPr id="102428"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2"/>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latin typeface="Times New Roman" pitchFamily="18" charset="0"/>
                    <a:cs typeface="Times New Roman" pitchFamily="18" charset="0"/>
                  </a:endParaRPr>
                </a:p>
              </p:txBody>
            </p:sp>
          </p:grpSp>
          <p:sp>
            <p:nvSpPr>
              <p:cNvPr id="102429" name="Text Box 29"/>
              <p:cNvSpPr txBox="1">
                <a:spLocks noChangeArrowheads="1"/>
              </p:cNvSpPr>
              <p:nvPr/>
            </p:nvSpPr>
            <p:spPr bwMode="gray">
              <a:xfrm>
                <a:off x="1648" y="2016"/>
                <a:ext cx="13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rgbClr val="000000"/>
                    </a:solidFill>
                    <a:effectLst>
                      <a:outerShdw blurRad="38100" dist="38100" dir="2700000" algn="tl">
                        <a:srgbClr val="C0C0C0"/>
                      </a:outerShdw>
                    </a:effectLst>
                    <a:latin typeface="Times New Roman" pitchFamily="18" charset="0"/>
                    <a:cs typeface="Times New Roman" pitchFamily="18" charset="0"/>
                  </a:rPr>
                  <a:t>2</a:t>
                </a:r>
              </a:p>
            </p:txBody>
          </p:sp>
        </p:grpSp>
        <p:sp>
          <p:nvSpPr>
            <p:cNvPr id="102430" name="Text Box 30"/>
            <p:cNvSpPr txBox="1">
              <a:spLocks noChangeArrowheads="1"/>
            </p:cNvSpPr>
            <p:nvPr/>
          </p:nvSpPr>
          <p:spPr bwMode="gray">
            <a:xfrm>
              <a:off x="0" y="1494"/>
              <a:ext cx="222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dirty="0" err="1">
                  <a:latin typeface="Times New Roman" pitchFamily="18" charset="0"/>
                  <a:cs typeface="Times New Roman" pitchFamily="18" charset="0"/>
                </a:rPr>
                <a:t>Mang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lũy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thoái</a:t>
              </a:r>
              <a:endParaRPr lang="en-US" sz="2400" dirty="0">
                <a:latin typeface="Times New Roman" pitchFamily="18" charset="0"/>
                <a:cs typeface="Times New Roman" pitchFamily="18" charset="0"/>
              </a:endParaRPr>
            </a:p>
          </p:txBody>
        </p:sp>
      </p:grpSp>
      <p:grpSp>
        <p:nvGrpSpPr>
          <p:cNvPr id="102439" name="Group 39"/>
          <p:cNvGrpSpPr>
            <a:grpSpLocks/>
          </p:cNvGrpSpPr>
          <p:nvPr/>
        </p:nvGrpSpPr>
        <p:grpSpPr bwMode="auto">
          <a:xfrm>
            <a:off x="419644" y="3135315"/>
            <a:ext cx="5408450" cy="979487"/>
            <a:chOff x="0" y="1927"/>
            <a:chExt cx="3281" cy="617"/>
          </a:xfrm>
        </p:grpSpPr>
        <p:sp>
          <p:nvSpPr>
            <p:cNvPr id="102410" name="Rectangle 10"/>
            <p:cNvSpPr>
              <a:spLocks noChangeArrowheads="1"/>
            </p:cNvSpPr>
            <p:nvPr/>
          </p:nvSpPr>
          <p:spPr bwMode="gray">
            <a:xfrm>
              <a:off x="0" y="2066"/>
              <a:ext cx="2846" cy="425"/>
            </a:xfrm>
            <a:prstGeom prst="rect">
              <a:avLst/>
            </a:prstGeom>
            <a:gradFill rotWithShape="1">
              <a:gsLst>
                <a:gs pos="0">
                  <a:srgbClr val="C0C0C0"/>
                </a:gs>
                <a:gs pos="100000">
                  <a:schemeClr val="accent1"/>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grpSp>
          <p:nvGrpSpPr>
            <p:cNvPr id="102411" name="Group 11"/>
            <p:cNvGrpSpPr>
              <a:grpSpLocks/>
            </p:cNvGrpSpPr>
            <p:nvPr/>
          </p:nvGrpSpPr>
          <p:grpSpPr bwMode="auto">
            <a:xfrm>
              <a:off x="2640" y="1927"/>
              <a:ext cx="641" cy="617"/>
              <a:chOff x="3938" y="1975"/>
              <a:chExt cx="430" cy="453"/>
            </a:xfrm>
          </p:grpSpPr>
          <p:grpSp>
            <p:nvGrpSpPr>
              <p:cNvPr id="102412" name="Group 12"/>
              <p:cNvGrpSpPr>
                <a:grpSpLocks/>
              </p:cNvGrpSpPr>
              <p:nvPr/>
            </p:nvGrpSpPr>
            <p:grpSpPr bwMode="auto">
              <a:xfrm>
                <a:off x="3938" y="1975"/>
                <a:ext cx="430" cy="453"/>
                <a:chOff x="2016" y="1948"/>
                <a:chExt cx="1680" cy="1742"/>
              </a:xfrm>
            </p:grpSpPr>
            <p:sp>
              <p:nvSpPr>
                <p:cNvPr id="102413" name="Oval 13"/>
                <p:cNvSpPr>
                  <a:spLocks noChangeArrowheads="1"/>
                </p:cNvSpPr>
                <p:nvPr/>
              </p:nvSpPr>
              <p:spPr bwMode="gray">
                <a:xfrm>
                  <a:off x="2016" y="2010"/>
                  <a:ext cx="1680" cy="1680"/>
                </a:xfrm>
                <a:prstGeom prst="ellipse">
                  <a:avLst/>
                </a:prstGeom>
                <a:gradFill rotWithShape="1">
                  <a:gsLst>
                    <a:gs pos="0">
                      <a:schemeClr val="accent1"/>
                    </a:gs>
                    <a:gs pos="100000">
                      <a:schemeClr val="accent1">
                        <a:gamma/>
                        <a:shade val="30196"/>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sp>
              <p:nvSpPr>
                <p:cNvPr id="102414" name="Freeform 14"/>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1"/>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latin typeface="Times New Roman" pitchFamily="18" charset="0"/>
                    <a:cs typeface="Times New Roman" pitchFamily="18" charset="0"/>
                  </a:endParaRPr>
                </a:p>
              </p:txBody>
            </p:sp>
          </p:grpSp>
          <p:sp>
            <p:nvSpPr>
              <p:cNvPr id="102415" name="Text Box 15"/>
              <p:cNvSpPr txBox="1">
                <a:spLocks noChangeArrowheads="1"/>
              </p:cNvSpPr>
              <p:nvPr/>
            </p:nvSpPr>
            <p:spPr bwMode="gray">
              <a:xfrm>
                <a:off x="4082" y="2028"/>
                <a:ext cx="138" cy="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rgbClr val="000000"/>
                    </a:solidFill>
                    <a:effectLst>
                      <a:outerShdw blurRad="38100" dist="38100" dir="2700000" algn="tl">
                        <a:srgbClr val="C0C0C0"/>
                      </a:outerShdw>
                    </a:effectLst>
                    <a:latin typeface="Times New Roman" pitchFamily="18" charset="0"/>
                    <a:cs typeface="Times New Roman" pitchFamily="18" charset="0"/>
                  </a:rPr>
                  <a:t>3</a:t>
                </a:r>
              </a:p>
            </p:txBody>
          </p:sp>
        </p:grpSp>
        <p:sp>
          <p:nvSpPr>
            <p:cNvPr id="102431" name="Text Box 31"/>
            <p:cNvSpPr txBox="1">
              <a:spLocks noChangeArrowheads="1"/>
            </p:cNvSpPr>
            <p:nvPr/>
          </p:nvSpPr>
          <p:spPr bwMode="gray">
            <a:xfrm>
              <a:off x="0" y="2016"/>
              <a:ext cx="2611"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dirty="0" err="1">
                  <a:latin typeface="Times New Roman" pitchFamily="18" charset="0"/>
                  <a:cs typeface="Times New Roman" pitchFamily="18" charset="0"/>
                </a:rPr>
                <a:t>Sắc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endParaRPr lang="en-US" sz="2400" dirty="0">
                <a:latin typeface="Times New Roman" pitchFamily="18" charset="0"/>
                <a:cs typeface="Times New Roman" pitchFamily="18" charset="0"/>
              </a:endParaRPr>
            </a:p>
          </p:txBody>
        </p:sp>
      </p:grpSp>
      <p:grpSp>
        <p:nvGrpSpPr>
          <p:cNvPr id="102436" name="Group 36"/>
          <p:cNvGrpSpPr>
            <a:grpSpLocks/>
          </p:cNvGrpSpPr>
          <p:nvPr/>
        </p:nvGrpSpPr>
        <p:grpSpPr bwMode="auto">
          <a:xfrm>
            <a:off x="419643" y="4137929"/>
            <a:ext cx="6057357" cy="1005213"/>
            <a:chOff x="0" y="2455"/>
            <a:chExt cx="3951" cy="675"/>
          </a:xfrm>
        </p:grpSpPr>
        <p:sp>
          <p:nvSpPr>
            <p:cNvPr id="102417" name="Rectangle 17"/>
            <p:cNvSpPr>
              <a:spLocks noChangeArrowheads="1"/>
            </p:cNvSpPr>
            <p:nvPr/>
          </p:nvSpPr>
          <p:spPr bwMode="gray">
            <a:xfrm>
              <a:off x="0" y="2640"/>
              <a:ext cx="3582" cy="454"/>
            </a:xfrm>
            <a:prstGeom prst="rect">
              <a:avLst/>
            </a:prstGeom>
            <a:gradFill rotWithShape="1">
              <a:gsLst>
                <a:gs pos="0">
                  <a:srgbClr val="C0C0C0"/>
                </a:gs>
                <a:gs pos="100000">
                  <a:schemeClr val="hlink"/>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grpSp>
          <p:nvGrpSpPr>
            <p:cNvPr id="102418" name="Group 18"/>
            <p:cNvGrpSpPr>
              <a:grpSpLocks/>
            </p:cNvGrpSpPr>
            <p:nvPr/>
          </p:nvGrpSpPr>
          <p:grpSpPr bwMode="auto">
            <a:xfrm>
              <a:off x="3259" y="2455"/>
              <a:ext cx="692" cy="675"/>
              <a:chOff x="3552" y="3346"/>
              <a:chExt cx="412" cy="415"/>
            </a:xfrm>
          </p:grpSpPr>
          <p:grpSp>
            <p:nvGrpSpPr>
              <p:cNvPr id="102419" name="Group 19"/>
              <p:cNvGrpSpPr>
                <a:grpSpLocks/>
              </p:cNvGrpSpPr>
              <p:nvPr/>
            </p:nvGrpSpPr>
            <p:grpSpPr bwMode="auto">
              <a:xfrm>
                <a:off x="3552" y="3346"/>
                <a:ext cx="412" cy="415"/>
                <a:chOff x="2016" y="1948"/>
                <a:chExt cx="1680" cy="1777"/>
              </a:xfrm>
            </p:grpSpPr>
            <p:sp>
              <p:nvSpPr>
                <p:cNvPr id="102420" name="Oval 20"/>
                <p:cNvSpPr>
                  <a:spLocks noChangeArrowheads="1"/>
                </p:cNvSpPr>
                <p:nvPr/>
              </p:nvSpPr>
              <p:spPr bwMode="gray">
                <a:xfrm>
                  <a:off x="2016" y="2045"/>
                  <a:ext cx="1680" cy="1680"/>
                </a:xfrm>
                <a:prstGeom prst="ellipse">
                  <a:avLst/>
                </a:prstGeom>
                <a:gradFill rotWithShape="1">
                  <a:gsLst>
                    <a:gs pos="0">
                      <a:schemeClr val="hlink"/>
                    </a:gs>
                    <a:gs pos="100000">
                      <a:schemeClr val="hlink">
                        <a:gamma/>
                        <a:shade val="24314"/>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sp>
              <p:nvSpPr>
                <p:cNvPr id="102421" name="Freeform 21"/>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hlink"/>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latin typeface="Times New Roman" pitchFamily="18" charset="0"/>
                    <a:cs typeface="Times New Roman" pitchFamily="18" charset="0"/>
                  </a:endParaRPr>
                </a:p>
              </p:txBody>
            </p:sp>
          </p:grpSp>
          <p:sp>
            <p:nvSpPr>
              <p:cNvPr id="102422" name="Text Box 22"/>
              <p:cNvSpPr txBox="1">
                <a:spLocks noChangeArrowheads="1"/>
              </p:cNvSpPr>
              <p:nvPr/>
            </p:nvSpPr>
            <p:spPr bwMode="gray">
              <a:xfrm>
                <a:off x="3714" y="3461"/>
                <a:ext cx="131"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rgbClr val="000000"/>
                    </a:solidFill>
                    <a:effectLst>
                      <a:outerShdw blurRad="38100" dist="38100" dir="2700000" algn="tl">
                        <a:srgbClr val="C0C0C0"/>
                      </a:outerShdw>
                    </a:effectLst>
                    <a:latin typeface="Times New Roman" pitchFamily="18" charset="0"/>
                    <a:cs typeface="Times New Roman" pitchFamily="18" charset="0"/>
                  </a:rPr>
                  <a:t>4</a:t>
                </a:r>
              </a:p>
            </p:txBody>
          </p:sp>
        </p:grpSp>
        <p:sp>
          <p:nvSpPr>
            <p:cNvPr id="102432" name="Text Box 32"/>
            <p:cNvSpPr txBox="1">
              <a:spLocks noChangeArrowheads="1"/>
            </p:cNvSpPr>
            <p:nvPr/>
          </p:nvSpPr>
          <p:spPr bwMode="gray">
            <a:xfrm>
              <a:off x="630" y="2700"/>
              <a:ext cx="1930"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cao</a:t>
              </a:r>
              <a:endParaRPr lang="en-US" sz="2400" dirty="0">
                <a:latin typeface="Times New Roman" pitchFamily="18" charset="0"/>
                <a:cs typeface="Times New Roman" pitchFamily="18" charset="0"/>
              </a:endParaRPr>
            </a:p>
          </p:txBody>
        </p:sp>
      </p:grpSp>
      <p:grpSp>
        <p:nvGrpSpPr>
          <p:cNvPr id="102435" name="Group 35"/>
          <p:cNvGrpSpPr>
            <a:grpSpLocks/>
          </p:cNvGrpSpPr>
          <p:nvPr/>
        </p:nvGrpSpPr>
        <p:grpSpPr bwMode="auto">
          <a:xfrm>
            <a:off x="419644" y="5232899"/>
            <a:ext cx="6858000" cy="1016707"/>
            <a:chOff x="0" y="3145"/>
            <a:chExt cx="4368" cy="683"/>
          </a:xfrm>
        </p:grpSpPr>
        <p:sp>
          <p:nvSpPr>
            <p:cNvPr id="102404" name="Rectangle 4"/>
            <p:cNvSpPr>
              <a:spLocks noChangeArrowheads="1"/>
            </p:cNvSpPr>
            <p:nvPr/>
          </p:nvSpPr>
          <p:spPr bwMode="gray">
            <a:xfrm>
              <a:off x="0" y="3299"/>
              <a:ext cx="4117" cy="453"/>
            </a:xfrm>
            <a:prstGeom prst="rect">
              <a:avLst/>
            </a:prstGeom>
            <a:gradFill rotWithShape="1">
              <a:gsLst>
                <a:gs pos="0">
                  <a:srgbClr val="C0C0C0"/>
                </a:gs>
                <a:gs pos="100000">
                  <a:schemeClr val="folHlink"/>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grpSp>
          <p:nvGrpSpPr>
            <p:cNvPr id="102405" name="Group 5"/>
            <p:cNvGrpSpPr>
              <a:grpSpLocks/>
            </p:cNvGrpSpPr>
            <p:nvPr/>
          </p:nvGrpSpPr>
          <p:grpSpPr bwMode="auto">
            <a:xfrm>
              <a:off x="3696" y="3145"/>
              <a:ext cx="672" cy="683"/>
              <a:chOff x="2016" y="1948"/>
              <a:chExt cx="1680" cy="1786"/>
            </a:xfrm>
          </p:grpSpPr>
          <p:sp>
            <p:nvSpPr>
              <p:cNvPr id="102406" name="Oval 6"/>
              <p:cNvSpPr>
                <a:spLocks noChangeArrowheads="1"/>
              </p:cNvSpPr>
              <p:nvPr/>
            </p:nvSpPr>
            <p:spPr bwMode="gray">
              <a:xfrm>
                <a:off x="2016" y="2054"/>
                <a:ext cx="1680" cy="1680"/>
              </a:xfrm>
              <a:prstGeom prst="ellipse">
                <a:avLst/>
              </a:prstGeom>
              <a:gradFill rotWithShape="1">
                <a:gsLst>
                  <a:gs pos="0">
                    <a:schemeClr val="folHlink"/>
                  </a:gs>
                  <a:gs pos="100000">
                    <a:schemeClr val="folHlink">
                      <a:gamma/>
                      <a:shade val="24314"/>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sp>
            <p:nvSpPr>
              <p:cNvPr id="102407" name="Freeform 7"/>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folHlink"/>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latin typeface="Times New Roman" pitchFamily="18" charset="0"/>
                  <a:cs typeface="Times New Roman" pitchFamily="18" charset="0"/>
                </a:endParaRPr>
              </a:p>
            </p:txBody>
          </p:sp>
        </p:grpSp>
        <p:sp>
          <p:nvSpPr>
            <p:cNvPr id="102408" name="Text Box 8"/>
            <p:cNvSpPr txBox="1">
              <a:spLocks noChangeArrowheads="1"/>
            </p:cNvSpPr>
            <p:nvPr/>
          </p:nvSpPr>
          <p:spPr bwMode="gray">
            <a:xfrm>
              <a:off x="3971" y="3312"/>
              <a:ext cx="21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rgbClr val="000000"/>
                  </a:solidFill>
                  <a:effectLst>
                    <a:outerShdw blurRad="38100" dist="38100" dir="2700000" algn="tl">
                      <a:srgbClr val="C0C0C0"/>
                    </a:outerShdw>
                  </a:effectLst>
                  <a:latin typeface="Times New Roman" pitchFamily="18" charset="0"/>
                  <a:cs typeface="Times New Roman" pitchFamily="18" charset="0"/>
                </a:rPr>
                <a:t>5</a:t>
              </a:r>
            </a:p>
          </p:txBody>
        </p:sp>
        <p:sp>
          <p:nvSpPr>
            <p:cNvPr id="102433" name="Text Box 33"/>
            <p:cNvSpPr txBox="1">
              <a:spLocks noChangeArrowheads="1"/>
            </p:cNvSpPr>
            <p:nvPr/>
          </p:nvSpPr>
          <p:spPr bwMode="gray">
            <a:xfrm>
              <a:off x="792" y="3366"/>
              <a:ext cx="17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hangingPunct="0"/>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thổ</a:t>
              </a:r>
              <a:endParaRPr lang="en-US" sz="2400" dirty="0">
                <a:latin typeface="Times New Roman" pitchFamily="18" charset="0"/>
                <a:cs typeface="Times New Roman" pitchFamily="18" charset="0"/>
              </a:endParaRPr>
            </a:p>
          </p:txBody>
        </p:sp>
      </p:grpSp>
      <p:sp>
        <p:nvSpPr>
          <p:cNvPr id="102434" name="AutoShape 34"/>
          <p:cNvSpPr>
            <a:spLocks noChangeArrowheads="1"/>
          </p:cNvSpPr>
          <p:nvPr/>
        </p:nvSpPr>
        <p:spPr bwMode="gray">
          <a:xfrm>
            <a:off x="6477000" y="1366838"/>
            <a:ext cx="1905000" cy="1752600"/>
          </a:xfrm>
          <a:prstGeom prst="wedgeRoundRectCallout">
            <a:avLst>
              <a:gd name="adj1" fmla="val -77265"/>
              <a:gd name="adj2" fmla="val 71037"/>
              <a:gd name="adj3" fmla="val 16667"/>
            </a:avLst>
          </a:prstGeom>
          <a:solidFill>
            <a:srgbClr val="DDDDDD"/>
          </a:solidFill>
          <a:ln w="38100"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0" hangingPunct="0"/>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GTGT </a:t>
            </a:r>
            <a:r>
              <a:rPr lang="en-US" sz="2400" b="1" dirty="0" err="1">
                <a:solidFill>
                  <a:srgbClr val="000000"/>
                </a:solidFill>
                <a:latin typeface="Times New Roman" pitchFamily="18" charset="0"/>
                <a:cs typeface="Times New Roman" pitchFamily="18" charset="0"/>
              </a:rPr>
              <a:t>gồm</a:t>
            </a:r>
            <a:r>
              <a:rPr lang="en-US" sz="2400" b="1" dirty="0">
                <a:solidFill>
                  <a:srgbClr val="000000"/>
                </a:solidFill>
                <a:latin typeface="Times New Roman" pitchFamily="18" charset="0"/>
                <a:cs typeface="Times New Roman" pitchFamily="18" charset="0"/>
              </a:rPr>
              <a:t> 5 </a:t>
            </a:r>
            <a:r>
              <a:rPr lang="en-US" sz="2400" b="1" dirty="0" err="1">
                <a:solidFill>
                  <a:srgbClr val="000000"/>
                </a:solidFill>
                <a:latin typeface="Times New Roman" pitchFamily="18" charset="0"/>
                <a:cs typeface="Times New Roman" pitchFamily="18" charset="0"/>
              </a:rPr>
              <a:t>đặc</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điểm</a:t>
            </a:r>
            <a:endParaRPr lang="en-US" sz="2400" b="1" dirty="0">
              <a:solidFill>
                <a:srgbClr val="000000"/>
              </a:solidFill>
              <a:latin typeface="Times New Roman" pitchFamily="18" charset="0"/>
              <a:cs typeface="Times New Roman" pitchFamily="18" charset="0"/>
            </a:endParaRPr>
          </a:p>
        </p:txBody>
      </p:sp>
      <p:grpSp>
        <p:nvGrpSpPr>
          <p:cNvPr id="35" name="Group 38"/>
          <p:cNvGrpSpPr>
            <a:grpSpLocks/>
          </p:cNvGrpSpPr>
          <p:nvPr/>
        </p:nvGrpSpPr>
        <p:grpSpPr bwMode="auto">
          <a:xfrm>
            <a:off x="435435" y="826638"/>
            <a:ext cx="4693878" cy="1202237"/>
            <a:chOff x="0" y="1256"/>
            <a:chExt cx="2905" cy="597"/>
          </a:xfrm>
        </p:grpSpPr>
        <p:sp>
          <p:nvSpPr>
            <p:cNvPr id="36" name="Rectangle 24"/>
            <p:cNvSpPr>
              <a:spLocks noChangeArrowheads="1"/>
            </p:cNvSpPr>
            <p:nvPr/>
          </p:nvSpPr>
          <p:spPr bwMode="gray">
            <a:xfrm>
              <a:off x="0" y="1410"/>
              <a:ext cx="2584" cy="426"/>
            </a:xfrm>
            <a:prstGeom prst="rect">
              <a:avLst/>
            </a:prstGeom>
            <a:solidFill>
              <a:srgbClr val="92D050"/>
            </a:solidFill>
            <a:ln>
              <a:headEnd/>
              <a:tailEnd/>
            </a:ln>
          </p:spPr>
          <p:style>
            <a:lnRef idx="2">
              <a:schemeClr val="accent5">
                <a:shade val="50000"/>
              </a:schemeClr>
            </a:lnRef>
            <a:fillRef idx="1">
              <a:schemeClr val="accent5"/>
            </a:fillRef>
            <a:effectRef idx="0">
              <a:schemeClr val="accent5"/>
            </a:effectRef>
            <a:fontRef idx="minor">
              <a:schemeClr val="lt1"/>
            </a:fontRef>
          </p:style>
          <p:txBody>
            <a:bodyPr wrap="none" anchor="ctr"/>
            <a:lstStyle/>
            <a:p>
              <a:endParaRPr lang="en-US">
                <a:latin typeface="Times New Roman" pitchFamily="18" charset="0"/>
                <a:cs typeface="Times New Roman" pitchFamily="18" charset="0"/>
              </a:endParaRPr>
            </a:p>
          </p:txBody>
        </p:sp>
        <p:grpSp>
          <p:nvGrpSpPr>
            <p:cNvPr id="37" name="Group 25"/>
            <p:cNvGrpSpPr>
              <a:grpSpLocks/>
            </p:cNvGrpSpPr>
            <p:nvPr/>
          </p:nvGrpSpPr>
          <p:grpSpPr bwMode="auto">
            <a:xfrm>
              <a:off x="2257" y="1256"/>
              <a:ext cx="648" cy="582"/>
              <a:chOff x="1488" y="1975"/>
              <a:chExt cx="432" cy="425"/>
            </a:xfrm>
          </p:grpSpPr>
          <p:grpSp>
            <p:nvGrpSpPr>
              <p:cNvPr id="39" name="Group 26"/>
              <p:cNvGrpSpPr>
                <a:grpSpLocks/>
              </p:cNvGrpSpPr>
              <p:nvPr/>
            </p:nvGrpSpPr>
            <p:grpSpPr bwMode="auto">
              <a:xfrm>
                <a:off x="1488" y="1975"/>
                <a:ext cx="432" cy="425"/>
                <a:chOff x="2016" y="1948"/>
                <a:chExt cx="1680" cy="1652"/>
              </a:xfrm>
            </p:grpSpPr>
            <p:sp>
              <p:nvSpPr>
                <p:cNvPr id="41" name="Oval 27"/>
                <p:cNvSpPr>
                  <a:spLocks noChangeArrowheads="1"/>
                </p:cNvSpPr>
                <p:nvPr/>
              </p:nvSpPr>
              <p:spPr bwMode="gray">
                <a:xfrm>
                  <a:off x="2016" y="2107"/>
                  <a:ext cx="1680" cy="1493"/>
                </a:xfrm>
                <a:prstGeom prst="ellipse">
                  <a:avLst/>
                </a:prstGeom>
                <a:gradFill rotWithShape="1">
                  <a:gsLst>
                    <a:gs pos="0">
                      <a:schemeClr val="accent2"/>
                    </a:gs>
                    <a:gs pos="100000">
                      <a:schemeClr val="accent2">
                        <a:gamma/>
                        <a:shade val="39216"/>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cs typeface="Times New Roman" pitchFamily="18" charset="0"/>
                  </a:endParaRPr>
                </a:p>
              </p:txBody>
            </p:sp>
            <p:sp>
              <p:nvSpPr>
                <p:cNvPr id="42" name="Freeform 28"/>
                <p:cNvSpPr>
                  <a:spLocks/>
                </p:cNvSpPr>
                <p:nvPr/>
              </p:nvSpPr>
              <p:spPr bwMode="gray">
                <a:xfrm>
                  <a:off x="2208" y="1948"/>
                  <a:ext cx="1296" cy="634"/>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chemeClr val="accent2"/>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latin typeface="Times New Roman" pitchFamily="18" charset="0"/>
                    <a:cs typeface="Times New Roman" pitchFamily="18" charset="0"/>
                  </a:endParaRPr>
                </a:p>
              </p:txBody>
            </p:sp>
          </p:grpSp>
          <p:sp>
            <p:nvSpPr>
              <p:cNvPr id="40" name="Text Box 29"/>
              <p:cNvSpPr txBox="1">
                <a:spLocks noChangeArrowheads="1"/>
              </p:cNvSpPr>
              <p:nvPr/>
            </p:nvSpPr>
            <p:spPr bwMode="gray">
              <a:xfrm>
                <a:off x="1644" y="2080"/>
                <a:ext cx="140"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rgbClr val="000000"/>
                    </a:solidFill>
                    <a:effectLst>
                      <a:outerShdw blurRad="38100" dist="38100" dir="2700000" algn="tl">
                        <a:srgbClr val="C0C0C0"/>
                      </a:outerShdw>
                    </a:effectLst>
                    <a:latin typeface="Times New Roman" pitchFamily="18" charset="0"/>
                    <a:cs typeface="Times New Roman" pitchFamily="18" charset="0"/>
                  </a:rPr>
                  <a:t>1</a:t>
                </a:r>
              </a:p>
            </p:txBody>
          </p:sp>
        </p:grpSp>
        <p:sp>
          <p:nvSpPr>
            <p:cNvPr id="38" name="Text Box 30"/>
            <p:cNvSpPr txBox="1">
              <a:spLocks noChangeArrowheads="1"/>
            </p:cNvSpPr>
            <p:nvPr/>
          </p:nvSpPr>
          <p:spPr bwMode="gray">
            <a:xfrm>
              <a:off x="0" y="1440"/>
              <a:ext cx="2227" cy="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GT </a:t>
              </a:r>
              <a:r>
                <a:rPr lang="en-US" sz="2400" dirty="0" err="1">
                  <a:latin typeface="Times New Roman" pitchFamily="18" charset="0"/>
                  <a:cs typeface="Times New Roman" pitchFamily="18" charset="0"/>
                </a:rPr>
                <a:t>tăng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thêm</a:t>
              </a:r>
              <a:endParaRPr lang="en-US" sz="2400" dirty="0">
                <a:latin typeface="Times New Roman" pitchFamily="18" charset="0"/>
                <a:cs typeface="Times New Roman" pitchFamily="18" charset="0"/>
              </a:endParaRPr>
            </a:p>
          </p:txBody>
        </p:sp>
      </p:grpSp>
    </p:spTree>
    <p:extLst>
      <p:ext uri="{BB962C8B-B14F-4D97-AF65-F5344CB8AC3E}">
        <p14:creationId xmlns:p14="http://schemas.microsoft.com/office/powerpoint/2010/main" val="202627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Effect transition="in" filter="fade">
                                      <p:cBhvr>
                                        <p:cTn id="7" dur="1000"/>
                                        <p:tgtEl>
                                          <p:spTgt spid="102402"/>
                                        </p:tgtEl>
                                      </p:cBhvr>
                                    </p:animEffect>
                                    <p:anim calcmode="lin" valueType="num">
                                      <p:cBhvr>
                                        <p:cTn id="8" dur="1000" fill="hold"/>
                                        <p:tgtEl>
                                          <p:spTgt spid="102402"/>
                                        </p:tgtEl>
                                        <p:attrNameLst>
                                          <p:attrName>ppt_x</p:attrName>
                                        </p:attrNameLst>
                                      </p:cBhvr>
                                      <p:tavLst>
                                        <p:tav tm="0">
                                          <p:val>
                                            <p:strVal val="#ppt_x"/>
                                          </p:val>
                                        </p:tav>
                                        <p:tav tm="100000">
                                          <p:val>
                                            <p:strVal val="#ppt_x"/>
                                          </p:val>
                                        </p:tav>
                                      </p:tavLst>
                                    </p:anim>
                                    <p:anim calcmode="lin" valueType="num">
                                      <p:cBhvr>
                                        <p:cTn id="9" dur="1000" fill="hold"/>
                                        <p:tgtEl>
                                          <p:spTgt spid="10240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02434"/>
                                        </p:tgtEl>
                                        <p:attrNameLst>
                                          <p:attrName>style.visibility</p:attrName>
                                        </p:attrNameLst>
                                      </p:cBhvr>
                                      <p:to>
                                        <p:strVal val="visible"/>
                                      </p:to>
                                    </p:set>
                                    <p:animEffect transition="in" filter="circle(in)">
                                      <p:cBhvr>
                                        <p:cTn id="14" dur="2000"/>
                                        <p:tgtEl>
                                          <p:spTgt spid="10243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438"/>
                                        </p:tgtEl>
                                        <p:attrNameLst>
                                          <p:attrName>style.visibility</p:attrName>
                                        </p:attrNameLst>
                                      </p:cBhvr>
                                      <p:to>
                                        <p:strVal val="visible"/>
                                      </p:to>
                                    </p:set>
                                    <p:anim calcmode="lin" valueType="num">
                                      <p:cBhvr additive="base">
                                        <p:cTn id="25" dur="500" fill="hold"/>
                                        <p:tgtEl>
                                          <p:spTgt spid="102438"/>
                                        </p:tgtEl>
                                        <p:attrNameLst>
                                          <p:attrName>ppt_x</p:attrName>
                                        </p:attrNameLst>
                                      </p:cBhvr>
                                      <p:tavLst>
                                        <p:tav tm="0">
                                          <p:val>
                                            <p:strVal val="#ppt_x"/>
                                          </p:val>
                                        </p:tav>
                                        <p:tav tm="100000">
                                          <p:val>
                                            <p:strVal val="#ppt_x"/>
                                          </p:val>
                                        </p:tav>
                                      </p:tavLst>
                                    </p:anim>
                                    <p:anim calcmode="lin" valueType="num">
                                      <p:cBhvr additive="base">
                                        <p:cTn id="26" dur="500" fill="hold"/>
                                        <p:tgtEl>
                                          <p:spTgt spid="10243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439"/>
                                        </p:tgtEl>
                                        <p:attrNameLst>
                                          <p:attrName>style.visibility</p:attrName>
                                        </p:attrNameLst>
                                      </p:cBhvr>
                                      <p:to>
                                        <p:strVal val="visible"/>
                                      </p:to>
                                    </p:set>
                                    <p:anim calcmode="lin" valueType="num">
                                      <p:cBhvr additive="base">
                                        <p:cTn id="31" dur="500" fill="hold"/>
                                        <p:tgtEl>
                                          <p:spTgt spid="102439"/>
                                        </p:tgtEl>
                                        <p:attrNameLst>
                                          <p:attrName>ppt_x</p:attrName>
                                        </p:attrNameLst>
                                      </p:cBhvr>
                                      <p:tavLst>
                                        <p:tav tm="0">
                                          <p:val>
                                            <p:strVal val="#ppt_x"/>
                                          </p:val>
                                        </p:tav>
                                        <p:tav tm="100000">
                                          <p:val>
                                            <p:strVal val="#ppt_x"/>
                                          </p:val>
                                        </p:tav>
                                      </p:tavLst>
                                    </p:anim>
                                    <p:anim calcmode="lin" valueType="num">
                                      <p:cBhvr additive="base">
                                        <p:cTn id="32" dur="500" fill="hold"/>
                                        <p:tgtEl>
                                          <p:spTgt spid="10243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436"/>
                                        </p:tgtEl>
                                        <p:attrNameLst>
                                          <p:attrName>style.visibility</p:attrName>
                                        </p:attrNameLst>
                                      </p:cBhvr>
                                      <p:to>
                                        <p:strVal val="visible"/>
                                      </p:to>
                                    </p:set>
                                    <p:anim calcmode="lin" valueType="num">
                                      <p:cBhvr additive="base">
                                        <p:cTn id="37" dur="500" fill="hold"/>
                                        <p:tgtEl>
                                          <p:spTgt spid="102436"/>
                                        </p:tgtEl>
                                        <p:attrNameLst>
                                          <p:attrName>ppt_x</p:attrName>
                                        </p:attrNameLst>
                                      </p:cBhvr>
                                      <p:tavLst>
                                        <p:tav tm="0">
                                          <p:val>
                                            <p:strVal val="#ppt_x"/>
                                          </p:val>
                                        </p:tav>
                                        <p:tav tm="100000">
                                          <p:val>
                                            <p:strVal val="#ppt_x"/>
                                          </p:val>
                                        </p:tav>
                                      </p:tavLst>
                                    </p:anim>
                                    <p:anim calcmode="lin" valueType="num">
                                      <p:cBhvr additive="base">
                                        <p:cTn id="38" dur="500" fill="hold"/>
                                        <p:tgtEl>
                                          <p:spTgt spid="10243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2435"/>
                                        </p:tgtEl>
                                        <p:attrNameLst>
                                          <p:attrName>style.visibility</p:attrName>
                                        </p:attrNameLst>
                                      </p:cBhvr>
                                      <p:to>
                                        <p:strVal val="visible"/>
                                      </p:to>
                                    </p:set>
                                    <p:anim calcmode="lin" valueType="num">
                                      <p:cBhvr additive="base">
                                        <p:cTn id="43" dur="500" fill="hold"/>
                                        <p:tgtEl>
                                          <p:spTgt spid="102435"/>
                                        </p:tgtEl>
                                        <p:attrNameLst>
                                          <p:attrName>ppt_x</p:attrName>
                                        </p:attrNameLst>
                                      </p:cBhvr>
                                      <p:tavLst>
                                        <p:tav tm="0">
                                          <p:val>
                                            <p:strVal val="#ppt_x"/>
                                          </p:val>
                                        </p:tav>
                                        <p:tav tm="100000">
                                          <p:val>
                                            <p:strVal val="#ppt_x"/>
                                          </p:val>
                                        </p:tav>
                                      </p:tavLst>
                                    </p:anim>
                                    <p:anim calcmode="lin" valueType="num">
                                      <p:cBhvr additive="base">
                                        <p:cTn id="44" dur="500" fill="hold"/>
                                        <p:tgtEl>
                                          <p:spTgt spid="102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p:bldP spid="102434"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1266885"/>
            <a:ext cx="7772400" cy="4524315"/>
          </a:xfrm>
          <a:prstGeom prst="rect">
            <a:avLst/>
          </a:prstGeom>
        </p:spPr>
        <p:txBody>
          <a:bodyPr wrap="square">
            <a:spAutoFit/>
          </a:bodyPr>
          <a:lstStyle/>
          <a:p>
            <a:pPr indent="457200" algn="just">
              <a:lnSpc>
                <a:spcPct val="150000"/>
              </a:lnSpc>
            </a:pPr>
            <a:r>
              <a:rPr lang="vi-VN" sz="2400" dirty="0">
                <a:latin typeface="Times New Roman" pitchFamily="18" charset="0"/>
                <a:cs typeface="Times New Roman" pitchFamily="18" charset="0"/>
              </a:rPr>
              <a:t>2. Đối với loại tài nguyên không xác định được giá bán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indent="457200" algn="just">
              <a:lnSpc>
                <a:spcPct val="150000"/>
              </a:lnSpc>
            </a:pPr>
            <a:r>
              <a:rPr lang="vi-VN" sz="2400" dirty="0">
                <a:latin typeface="Times New Roman" pitchFamily="18" charset="0"/>
                <a:cs typeface="Times New Roman" pitchFamily="18" charset="0"/>
              </a:rPr>
              <a:t>Giá tính thuế là giá bán đơn vị tài nguyên của từng chất, được xác định căn cứ tổng doanh thu bán tài nguyên trong tháng (chưa có thuế GTGT) tính cho từng chất có trong tài nguyên khai thác theo tỷ lệ hàm lượng của từng chất đã được cơ quan nhà nước có thẩm quyền kiểm phê duyệt và sản lượng tài nguyên bán ra ghi trên chứng từ bán hàng tương ứng với từng chất.</a:t>
            </a: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406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1010245"/>
            <a:ext cx="8534400" cy="4524315"/>
          </a:xfrm>
          <a:prstGeom prst="rect">
            <a:avLst/>
          </a:prstGeom>
        </p:spPr>
        <p:txBody>
          <a:bodyPr wrap="square">
            <a:spAutoFit/>
          </a:bodyPr>
          <a:lstStyle/>
          <a:p>
            <a:pPr indent="457200" algn="just">
              <a:lnSpc>
                <a:spcPct val="150000"/>
              </a:lnSpc>
            </a:pPr>
            <a:r>
              <a:rPr lang="vi-VN" sz="2400" b="1" u="sng" dirty="0">
                <a:latin typeface="Times New Roman" pitchFamily="18" charset="0"/>
                <a:cs typeface="Times New Roman" pitchFamily="18" charset="0"/>
              </a:rPr>
              <a:t>Ví dụ</a:t>
            </a:r>
            <a:r>
              <a:rPr lang="en-US" sz="2400" b="1" u="sng" dirty="0">
                <a:latin typeface="Times New Roman" pitchFamily="18" charset="0"/>
                <a:cs typeface="Times New Roman" pitchFamily="18" charset="0"/>
              </a:rPr>
              <a:t> 1</a:t>
            </a:r>
            <a:r>
              <a:rPr lang="vi-VN" sz="2400" u="sng" dirty="0">
                <a:latin typeface="Times New Roman" pitchFamily="18" charset="0"/>
                <a:cs typeface="Times New Roman" pitchFamily="18" charset="0"/>
              </a:rPr>
              <a:t>:</a:t>
            </a:r>
            <a:r>
              <a:rPr lang="vi-VN" sz="2400" dirty="0">
                <a:latin typeface="Times New Roman" pitchFamily="18" charset="0"/>
                <a:cs typeface="Times New Roman" pitchFamily="18" charset="0"/>
              </a:rPr>
              <a:t> </a:t>
            </a:r>
            <a:r>
              <a:rPr lang="en-US" sz="2400" dirty="0">
                <a:latin typeface="Times New Roman" pitchFamily="18" charset="0"/>
                <a:cs typeface="Times New Roman" pitchFamily="18" charset="0"/>
              </a:rPr>
              <a:t>DN </a:t>
            </a:r>
            <a:r>
              <a:rPr lang="vi-VN" sz="2400" dirty="0">
                <a:latin typeface="Times New Roman" pitchFamily="18" charset="0"/>
                <a:cs typeface="Times New Roman" pitchFamily="18" charset="0"/>
              </a:rPr>
              <a:t>E khai thác 1.000 tấn quặng, tỷ lệ từng chất có trong mẫu quặng đã được kiểm định là: đồng: 60%; bạc: 0,2%; thiếc: 0,5%.</a:t>
            </a:r>
          </a:p>
          <a:p>
            <a:pPr indent="457200" algn="just">
              <a:lnSpc>
                <a:spcPct val="150000"/>
              </a:lnSpc>
            </a:pPr>
            <a:r>
              <a:rPr lang="vi-VN" sz="2400" dirty="0">
                <a:latin typeface="Times New Roman" pitchFamily="18" charset="0"/>
                <a:cs typeface="Times New Roman" pitchFamily="18" charset="0"/>
              </a:rPr>
              <a:t>Sản lượng tài nguyên tính thuế của từng chất được xác định như sau:</a:t>
            </a:r>
          </a:p>
          <a:p>
            <a:pPr indent="457200" algn="just">
              <a:lnSpc>
                <a:spcPct val="150000"/>
              </a:lnSpc>
            </a:pPr>
            <a:r>
              <a:rPr lang="vi-VN" sz="2400" dirty="0">
                <a:latin typeface="Times New Roman" pitchFamily="18" charset="0"/>
                <a:cs typeface="Times New Roman" pitchFamily="18" charset="0"/>
              </a:rPr>
              <a:t>- Đồng: 1.000 tấn x 60% = 600 tấn.</a:t>
            </a:r>
          </a:p>
          <a:p>
            <a:pPr indent="457200" algn="just">
              <a:lnSpc>
                <a:spcPct val="150000"/>
              </a:lnSpc>
            </a:pPr>
            <a:r>
              <a:rPr lang="vi-VN" sz="2400" dirty="0">
                <a:latin typeface="Times New Roman" pitchFamily="18" charset="0"/>
                <a:cs typeface="Times New Roman" pitchFamily="18" charset="0"/>
              </a:rPr>
              <a:t>- Bạc : </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1.000 tấn x 0,2% = </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2 tấn.</a:t>
            </a:r>
          </a:p>
          <a:p>
            <a:pPr indent="457200" algn="just">
              <a:lnSpc>
                <a:spcPct val="150000"/>
              </a:lnSpc>
            </a:pPr>
            <a:r>
              <a:rPr lang="vi-VN" sz="2400" dirty="0">
                <a:latin typeface="Times New Roman" pitchFamily="18" charset="0"/>
                <a:cs typeface="Times New Roman" pitchFamily="18" charset="0"/>
              </a:rPr>
              <a:t>- Thiếc: 1.000 tấn x 0,5% = </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5 tấn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534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1266885"/>
            <a:ext cx="8153400" cy="4524315"/>
          </a:xfrm>
          <a:prstGeom prst="rect">
            <a:avLst/>
          </a:prstGeom>
        </p:spPr>
        <p:txBody>
          <a:bodyPr wrap="square">
            <a:spAutoFit/>
          </a:bodyPr>
          <a:lstStyle/>
          <a:p>
            <a:pPr indent="457200" algn="just">
              <a:lnSpc>
                <a:spcPct val="150000"/>
              </a:lnSpc>
            </a:pPr>
            <a:r>
              <a:rPr lang="vi-VN" sz="2400" b="1" u="sng" dirty="0">
                <a:latin typeface="Times New Roman" pitchFamily="18" charset="0"/>
                <a:cs typeface="Times New Roman" pitchFamily="18" charset="0"/>
              </a:rPr>
              <a:t>Ví dụ</a:t>
            </a:r>
            <a:r>
              <a:rPr lang="en-US" sz="2400" b="1" u="sng" dirty="0">
                <a:latin typeface="Times New Roman" pitchFamily="18" charset="0"/>
                <a:cs typeface="Times New Roman" pitchFamily="18" charset="0"/>
              </a:rPr>
              <a:t> 1</a:t>
            </a:r>
            <a:r>
              <a:rPr lang="vi-VN" sz="2400" dirty="0">
                <a:latin typeface="Times New Roman" pitchFamily="18" charset="0"/>
                <a:cs typeface="Times New Roman" pitchFamily="18" charset="0"/>
              </a:rPr>
              <a:t>: Trong tháng, DN bán 600 tấn quặng, doanh thu</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900 triệu đồng. Giá tính thuế được xác định đối với từng chất có trong quặng như sau:</a:t>
            </a:r>
          </a:p>
          <a:p>
            <a:pPr indent="457200" algn="just">
              <a:lnSpc>
                <a:spcPct val="150000"/>
              </a:lnSpc>
            </a:pPr>
            <a:r>
              <a:rPr lang="vi-VN" sz="2400" dirty="0">
                <a:latin typeface="Times New Roman" pitchFamily="18" charset="0"/>
                <a:cs typeface="Times New Roman" pitchFamily="18" charset="0"/>
              </a:rPr>
              <a:t>- </a:t>
            </a:r>
            <a:r>
              <a:rPr lang="en-US" sz="2400" dirty="0">
                <a:latin typeface="Times New Roman" pitchFamily="18" charset="0"/>
                <a:cs typeface="Times New Roman" pitchFamily="18" charset="0"/>
              </a:rPr>
              <a:t>DT </a:t>
            </a:r>
            <a:r>
              <a:rPr lang="vi-VN" sz="2400" dirty="0">
                <a:latin typeface="Times New Roman" pitchFamily="18" charset="0"/>
                <a:cs typeface="Times New Roman" pitchFamily="18" charset="0"/>
              </a:rPr>
              <a:t>Đồng bán ra trong tháng: 900tr x 60% = 540tr</a:t>
            </a:r>
          </a:p>
          <a:p>
            <a:pPr indent="457200" algn="just">
              <a:lnSpc>
                <a:spcPct val="150000"/>
              </a:lnSpc>
            </a:pPr>
            <a:r>
              <a:rPr lang="vi-VN" sz="2400" dirty="0">
                <a:latin typeface="Times New Roman" pitchFamily="18" charset="0"/>
                <a:cs typeface="Times New Roman" pitchFamily="18" charset="0"/>
              </a:rPr>
              <a:t>- Giá tính thuế đối với Đồng (tr/tấn): 540 tr / 360tấn</a:t>
            </a:r>
          </a:p>
          <a:p>
            <a:pPr indent="457200" algn="just">
              <a:lnSpc>
                <a:spcPct val="150000"/>
              </a:lnSpc>
            </a:pPr>
            <a:r>
              <a:rPr lang="vi-VN" sz="2400" dirty="0">
                <a:latin typeface="Times New Roman" pitchFamily="18" charset="0"/>
                <a:cs typeface="Times New Roman" pitchFamily="18" charset="0"/>
              </a:rPr>
              <a:t>- Khi khai, nộp thuế tài nguyên, đơn vị phải khai, nộp thuế đối với cả 600 tấn quặng đồng với giá tính thuế (như nêu trên) với thuế suất tương ứng.</a:t>
            </a: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445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1160251"/>
            <a:ext cx="8077200" cy="5011949"/>
          </a:xfrm>
          <a:prstGeom prst="rect">
            <a:avLst/>
          </a:prstGeom>
        </p:spPr>
        <p:txBody>
          <a:bodyPr wrap="square">
            <a:spAutoFit/>
          </a:bodyPr>
          <a:lstStyle/>
          <a:p>
            <a:pPr indent="457200" algn="just">
              <a:lnSpc>
                <a:spcPct val="150000"/>
              </a:lnSpc>
            </a:pPr>
            <a:r>
              <a:rPr lang="vi-VN" sz="2400" dirty="0">
                <a:latin typeface="Times New Roman" pitchFamily="18" charset="0"/>
                <a:cs typeface="Times New Roman" pitchFamily="18" charset="0"/>
              </a:rPr>
              <a:t>3. Đối với tài nguyên khai thác không bán ra mà phải qua sản xuất, chế biến mới bán ra (bán trong nước hoặc xuất khẩu)</a:t>
            </a:r>
          </a:p>
          <a:p>
            <a:pPr indent="457200" algn="just">
              <a:lnSpc>
                <a:spcPct val="150000"/>
              </a:lnSpc>
            </a:pPr>
            <a:r>
              <a:rPr lang="vi-VN" sz="2400" dirty="0">
                <a:latin typeface="Times New Roman" pitchFamily="18" charset="0"/>
                <a:cs typeface="Times New Roman" pitchFamily="18" charset="0"/>
              </a:rPr>
              <a:t>a) Trường hợp bán ra sản phẩm tài nguyên thì giá tính thuế là giá bán đơn vị sản phẩm tài nguyên (trường hợp bán trong nước) tương ứng với sản lượng tài nguyên bán ra ghi trên chứng từ bán hàng hoặc trị giá hải quan của sản phẩm tài nguyên xuất khẩu (trường hợp xuất khẩu) không bao gồm thuế xuất khẩu tương ứng với sản lượng tài nguyên xuất khẩu ghi trên chứng từ xuất khẩu</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47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990600"/>
            <a:ext cx="8153400" cy="5632311"/>
          </a:xfrm>
          <a:prstGeom prst="rect">
            <a:avLst/>
          </a:prstGeom>
        </p:spPr>
        <p:txBody>
          <a:bodyPr wrap="square">
            <a:spAutoFit/>
          </a:bodyPr>
          <a:lstStyle/>
          <a:p>
            <a:pPr indent="457200" algn="just">
              <a:lnSpc>
                <a:spcPct val="150000"/>
              </a:lnSpc>
            </a:pPr>
            <a:r>
              <a:rPr lang="vi-VN" sz="2400" dirty="0">
                <a:latin typeface="Times New Roman" pitchFamily="18" charset="0"/>
                <a:cs typeface="Times New Roman" pitchFamily="18" charset="0"/>
              </a:rPr>
              <a:t>3. Đối với tài nguyên khai thác không bán ra mà phải qua sản xuất, chế biến mới bán ra (bán trong nước hoặc xuất khẩu)</a:t>
            </a:r>
          </a:p>
          <a:p>
            <a:pPr indent="457200" algn="just">
              <a:lnSpc>
                <a:spcPct val="150000"/>
              </a:lnSpc>
            </a:pPr>
            <a:r>
              <a:rPr lang="vi-VN" sz="2400" dirty="0">
                <a:latin typeface="Times New Roman" pitchFamily="18" charset="0"/>
                <a:cs typeface="Times New Roman" pitchFamily="18" charset="0"/>
              </a:rPr>
              <a:t>b) Trường hợp bán ra sản phẩm công nghiệp thì giá tính thuế tài nguyên là giá bán sản phẩm công nghiệp trừ đi chi phí chế biến phát sinh của công đoạn chế biến từ sản phẩm tài nguyên thành sản phẩm công nghiệp nhưng không thấp hơn giá tính thuế do Uỷ ban nhân dân cấp tỉnh quy định.</a:t>
            </a:r>
          </a:p>
          <a:p>
            <a:pPr indent="457200" algn="just">
              <a:lnSpc>
                <a:spcPct val="150000"/>
              </a:lnSpc>
            </a:pPr>
            <a:r>
              <a:rPr lang="vi-VN" sz="2400" dirty="0">
                <a:latin typeface="Times New Roman" pitchFamily="18" charset="0"/>
                <a:cs typeface="Times New Roman" pitchFamily="18" charset="0"/>
              </a:rPr>
              <a:t>c) Trường hợp giá tính thuế mà NNT xác định thấp hơn giá tính thuế tại Bảng giá do UBND cấp tỉnh quy định thì áp dụng giá tính thuế do UBND cấp tỉnh quy định; </a:t>
            </a: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623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heel(1)">
                                      <p:cBhvr>
                                        <p:cTn id="7" dur="2000"/>
                                        <p:tgtEl>
                                          <p:spTgt spid="5">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wheel(1)">
                                      <p:cBhvr>
                                        <p:cTn id="10" dur="20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1577876"/>
            <a:ext cx="7543800" cy="2308324"/>
          </a:xfrm>
          <a:prstGeom prst="rect">
            <a:avLst/>
          </a:prstGeom>
        </p:spPr>
        <p:txBody>
          <a:bodyPr wrap="square">
            <a:spAutoFit/>
          </a:bodyPr>
          <a:lstStyle/>
          <a:p>
            <a:pPr indent="457200" algn="just">
              <a:lnSpc>
                <a:spcPct val="150000"/>
              </a:lnSpc>
            </a:pPr>
            <a:r>
              <a:rPr lang="en-US" sz="2400" b="1" u="sng" dirty="0">
                <a:latin typeface="Times New Roman" pitchFamily="18" charset="0"/>
                <a:cs typeface="Times New Roman" pitchFamily="18" charset="0"/>
              </a:rPr>
              <a:t>V</a:t>
            </a:r>
            <a:r>
              <a:rPr lang="vi-VN" sz="2400" b="1" u="sng" dirty="0">
                <a:latin typeface="Times New Roman" pitchFamily="18" charset="0"/>
                <a:cs typeface="Times New Roman" pitchFamily="18" charset="0"/>
              </a:rPr>
              <a:t>í dụ</a:t>
            </a:r>
            <a:r>
              <a:rPr lang="en-US" sz="2400" b="1" u="sng" dirty="0">
                <a:latin typeface="Times New Roman" pitchFamily="18" charset="0"/>
                <a:cs typeface="Times New Roman" pitchFamily="18" charset="0"/>
              </a:rPr>
              <a:t> 2</a:t>
            </a:r>
            <a:r>
              <a:rPr lang="vi-VN" sz="2400" u="sng" dirty="0">
                <a:latin typeface="Times New Roman" pitchFamily="18" charset="0"/>
                <a:cs typeface="Times New Roman" pitchFamily="18" charset="0"/>
              </a:rPr>
              <a:t>:</a:t>
            </a:r>
            <a:r>
              <a:rPr lang="vi-VN" sz="2400" dirty="0">
                <a:latin typeface="Times New Roman" pitchFamily="18" charset="0"/>
                <a:cs typeface="Times New Roman" pitchFamily="18" charset="0"/>
              </a:rPr>
              <a:t> Trường hợp trong quá trình luyện quặng sắt thu được 0,05 tấn quặng đồng trên 01 tấn gang và giá bán quặng đồng là 8.500.000 đồng/tấn thì giá tính thuế tài nguyên đối với 0,05 tấn quặng đồng là: 8.500.000 đồng. </a:t>
            </a:r>
            <a:endParaRPr lang="en-US" sz="2400" dirty="0">
              <a:latin typeface="Times New Roman" pitchFamily="18" charset="0"/>
              <a:cs typeface="Times New Roman" pitchFamily="18" charset="0"/>
            </a:endParaRP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906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460480"/>
            <a:ext cx="7696200" cy="3416320"/>
          </a:xfrm>
          <a:prstGeom prst="rect">
            <a:avLst/>
          </a:prstGeom>
        </p:spPr>
        <p:txBody>
          <a:bodyPr wrap="square">
            <a:spAutoFit/>
          </a:bodyPr>
          <a:lstStyle/>
          <a:p>
            <a:pPr indent="457200" algn="just">
              <a:lnSpc>
                <a:spcPct val="150000"/>
              </a:lnSpc>
            </a:pPr>
            <a:r>
              <a:rPr lang="en-US" sz="2400" b="1" u="sng" dirty="0">
                <a:latin typeface="Times New Roman" pitchFamily="18" charset="0"/>
                <a:cs typeface="Times New Roman" pitchFamily="18" charset="0"/>
              </a:rPr>
              <a:t>V</a:t>
            </a:r>
            <a:r>
              <a:rPr lang="vi-VN" sz="2400" b="1" u="sng" dirty="0">
                <a:latin typeface="Times New Roman" pitchFamily="18" charset="0"/>
                <a:cs typeface="Times New Roman" pitchFamily="18" charset="0"/>
              </a:rPr>
              <a:t>í dụ</a:t>
            </a:r>
            <a:r>
              <a:rPr lang="en-US" sz="2400" b="1" u="sng" dirty="0">
                <a:latin typeface="Times New Roman" pitchFamily="18" charset="0"/>
                <a:cs typeface="Times New Roman" pitchFamily="18" charset="0"/>
              </a:rPr>
              <a:t> 2</a:t>
            </a:r>
            <a:r>
              <a:rPr lang="vi-VN" sz="2400" u="sng" dirty="0">
                <a:latin typeface="Times New Roman" pitchFamily="18" charset="0"/>
                <a:cs typeface="Times New Roman" pitchFamily="18" charset="0"/>
              </a:rPr>
              <a:t>:</a:t>
            </a:r>
            <a:r>
              <a:rPr lang="vi-VN" sz="2400" dirty="0">
                <a:latin typeface="Times New Roman" pitchFamily="18" charset="0"/>
                <a:cs typeface="Times New Roman" pitchFamily="18" charset="0"/>
              </a:rPr>
              <a:t> Trường hợp không bán quặng đồng mà tiếp tục đưa vào chế biến thành sản phẩm công nghiệp thì áp dụng giá tính thuế là giá bán sản phẩm công nghiệp trừ đi chi phí chế biến phát sinh để chế biến quặng đồng thành sản phẩm công nghiệp theo mức do UBND cấp tỉnh quy định để tính thuế tài nguyên đối với sản lượng quặng đồng sản xuất.</a:t>
            </a:r>
            <a:endParaRPr lang="en-US" sz="2400" dirty="0">
              <a:latin typeface="Times New Roman" pitchFamily="18" charset="0"/>
              <a:cs typeface="Times New Roman" pitchFamily="18" charset="0"/>
            </a:endParaRPr>
          </a:p>
        </p:txBody>
      </p:sp>
      <p:sp>
        <p:nvSpPr>
          <p:cNvPr id="6" name="Title 1"/>
          <p:cNvSpPr txBox="1">
            <a:spLocks/>
          </p:cNvSpPr>
          <p:nvPr/>
        </p:nvSpPr>
        <p:spPr bwMode="gray">
          <a:xfrm>
            <a:off x="609600" y="198438"/>
            <a:ext cx="8153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sz="2800" b="1" i="1" dirty="0">
                <a:solidFill>
                  <a:schemeClr val="bg1"/>
                </a:solidFill>
                <a:latin typeface="Times New Roman" panose="02020603050405020304" pitchFamily="18" charset="0"/>
                <a:cs typeface="Times New Roman" panose="02020603050405020304" pitchFamily="18" charset="0"/>
              </a:rPr>
              <a:t>3.1.2. </a:t>
            </a:r>
            <a:r>
              <a:rPr lang="en-US" sz="2800" b="1" i="1" dirty="0" err="1">
                <a:solidFill>
                  <a:schemeClr val="bg1"/>
                </a:solidFill>
                <a:latin typeface="Times New Roman" panose="02020603050405020304" pitchFamily="18" charset="0"/>
                <a:cs typeface="Times New Roman" panose="02020603050405020304" pitchFamily="18" charset="0"/>
              </a:rPr>
              <a:t>Căn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phương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pháp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tính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thuế</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tài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nguyên</a:t>
            </a:r>
            <a:r>
              <a:rPr lang="en-US" sz="2800" b="1" i="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879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
        <p:nvSpPr>
          <p:cNvPr id="3" name="Content Placeholder 2"/>
          <p:cNvSpPr>
            <a:spLocks noGrp="1"/>
          </p:cNvSpPr>
          <p:nvPr>
            <p:ph idx="1"/>
          </p:nvPr>
        </p:nvSpPr>
        <p:spPr>
          <a:xfrm>
            <a:off x="152400" y="1371600"/>
            <a:ext cx="8534400" cy="5181600"/>
          </a:xfrm>
        </p:spPr>
        <p:txBody>
          <a:bodyPr/>
          <a:lstStyle/>
          <a:p>
            <a:pPr algn="just"/>
            <a:r>
              <a:rPr lang="en-US" sz="2400" b="0" dirty="0" err="1">
                <a:solidFill>
                  <a:schemeClr val="tx1"/>
                </a:solidFill>
                <a:latin typeface="Times New Roman" pitchFamily="18" charset="0"/>
                <a:cs typeface="Times New Roman" pitchFamily="18" charset="0"/>
              </a:rPr>
              <a:t>Vừa</a:t>
            </a:r>
            <a:r>
              <a:rPr lang="en-US" sz="2400" b="0" dirty="0">
                <a:solidFill>
                  <a:schemeClr val="tx1"/>
                </a:solidFill>
                <a:latin typeface="Times New Roman" pitchFamily="18" charset="0"/>
                <a:cs typeface="Times New Roman" pitchFamily="18" charset="0"/>
              </a:rPr>
              <a:t> qua, </a:t>
            </a:r>
            <a:r>
              <a:rPr lang="en-US" sz="2400" b="0" dirty="0" err="1">
                <a:solidFill>
                  <a:schemeClr val="tx1"/>
                </a:solidFill>
                <a:latin typeface="Times New Roman" pitchFamily="18" charset="0"/>
                <a:cs typeface="Times New Roman" pitchFamily="18" charset="0"/>
              </a:rPr>
              <a:t>Bộ</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chính</a:t>
            </a:r>
            <a:r>
              <a:rPr lang="en-US" sz="2400" b="0" dirty="0">
                <a:solidFill>
                  <a:schemeClr val="tx1"/>
                </a:solidFill>
                <a:latin typeface="Times New Roman" pitchFamily="18" charset="0"/>
                <a:cs typeface="Times New Roman" pitchFamily="18" charset="0"/>
              </a:rPr>
              <a:t> ban </a:t>
            </a:r>
            <a:r>
              <a:rPr lang="en-US" sz="2400" b="0" dirty="0" err="1">
                <a:solidFill>
                  <a:schemeClr val="tx1"/>
                </a:solidFill>
                <a:latin typeface="Times New Roman" pitchFamily="18" charset="0"/>
                <a:cs typeface="Times New Roman" pitchFamily="18" charset="0"/>
              </a:rPr>
              <a: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12/2016/TT-BTC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20/01/2016 </a:t>
            </a:r>
            <a:r>
              <a:rPr lang="en-US" sz="2400" b="0" dirty="0" err="1">
                <a:solidFill>
                  <a:schemeClr val="tx1"/>
                </a:solidFill>
                <a:latin typeface="Times New Roman" pitchFamily="18" charset="0"/>
                <a:cs typeface="Times New Roman" pitchFamily="18" charset="0"/>
              </a:rPr>
              <a:t>sửa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đổi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bổ</a:t>
            </a:r>
            <a:r>
              <a:rPr lang="en-US" sz="2400" b="0" dirty="0">
                <a:solidFill>
                  <a:schemeClr val="tx1"/>
                </a:solidFill>
                <a:latin typeface="Times New Roman" pitchFamily="18" charset="0"/>
                <a:cs typeface="Times New Roman" pitchFamily="18" charset="0"/>
              </a:rPr>
              <a:t> sung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1 </a:t>
            </a:r>
            <a:r>
              <a:rPr lang="en-US" sz="2400" b="0" dirty="0" err="1">
                <a:solidFill>
                  <a:schemeClr val="tx1"/>
                </a:solidFill>
                <a:latin typeface="Times New Roman" pitchFamily="18" charset="0"/>
                <a:cs typeface="Times New Roman" pitchFamily="18" charset="0"/>
              </a:rPr>
              <a:t>Điều</a:t>
            </a:r>
            <a:r>
              <a:rPr lang="en-US" sz="2400" b="0" dirty="0">
                <a:solidFill>
                  <a:schemeClr val="tx1"/>
                </a:solidFill>
                <a:latin typeface="Times New Roman" pitchFamily="18" charset="0"/>
                <a:cs typeface="Times New Roman" pitchFamily="18" charset="0"/>
              </a:rPr>
              <a:t> 7 </a:t>
            </a:r>
            <a:r>
              <a:rPr lang="en-US" sz="2400" b="0" dirty="0" err="1">
                <a:solidFill>
                  <a:schemeClr val="tx1"/>
                </a:solidFill>
                <a:latin typeface="Times New Roman" pitchFamily="18" charset="0"/>
                <a:cs typeface="Times New Roman" pitchFamily="18" charset="0"/>
              </a:rPr>
              <a:t>Thông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152/2015/TT-BTC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02/10/2015 </a:t>
            </a:r>
            <a:r>
              <a:rPr lang="en-US" sz="2400" b="0" dirty="0" err="1">
                <a:solidFill>
                  <a:schemeClr val="tx1"/>
                </a:solidFill>
                <a:latin typeface="Times New Roman" pitchFamily="18" charset="0"/>
                <a:cs typeface="Times New Roman" pitchFamily="18" charset="0"/>
              </a:rPr>
              <a:t>hướng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dẫn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về</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căn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cứ</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tính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đối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với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khai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Biểu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ban </a:t>
            </a:r>
            <a:r>
              <a:rPr lang="en-US" sz="2400" b="0" dirty="0" err="1">
                <a:solidFill>
                  <a:schemeClr val="tx1"/>
                </a:solidFill>
                <a:latin typeface="Times New Roman" pitchFamily="18" charset="0"/>
                <a:cs typeface="Times New Roman" pitchFamily="18" charset="0"/>
              </a:rPr>
              <a: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kèm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theo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Nghị</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quyết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1084/2015/UBTVQH13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10/12/2015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Ủy</a:t>
            </a:r>
            <a:r>
              <a:rPr lang="en-US" sz="2400" b="0" dirty="0">
                <a:solidFill>
                  <a:schemeClr val="tx1"/>
                </a:solidFill>
                <a:latin typeface="Times New Roman" pitchFamily="18" charset="0"/>
                <a:cs typeface="Times New Roman" pitchFamily="18" charset="0"/>
              </a:rPr>
              <a:t> ban </a:t>
            </a:r>
            <a:r>
              <a:rPr lang="en-US" sz="2400" b="0" dirty="0" err="1">
                <a:solidFill>
                  <a:schemeClr val="tx1"/>
                </a:solidFill>
                <a:latin typeface="Times New Roman" pitchFamily="18" charset="0"/>
                <a:cs typeface="Times New Roman" pitchFamily="18" charset="0"/>
              </a:rPr>
              <a:t>thường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vụ</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Quốc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hội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văn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đổi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bổ</a:t>
            </a:r>
            <a:r>
              <a:rPr lang="en-US" sz="2400" b="0" dirty="0">
                <a:solidFill>
                  <a:schemeClr val="tx1"/>
                </a:solidFill>
                <a:latin typeface="Times New Roman" pitchFamily="18" charset="0"/>
                <a:cs typeface="Times New Roman" pitchFamily="18" charset="0"/>
              </a:rPr>
              <a:t> sung (</a:t>
            </a:r>
            <a:r>
              <a:rPr lang="en-US" sz="2400" b="0" dirty="0" err="1">
                <a:solidFill>
                  <a:schemeClr val="tx1"/>
                </a:solidFill>
                <a:latin typeface="Times New Roman" pitchFamily="18" charset="0"/>
                <a:cs typeface="Times New Roman" pitchFamily="18" charset="0"/>
              </a:rPr>
              <a:t>nếu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này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hiệu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lực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kể</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01/7/2016.</a:t>
            </a:r>
            <a:endParaRPr lang="vi-VN" sz="2400" b="0" dirty="0">
              <a:solidFill>
                <a:schemeClr val="tx1"/>
              </a:solidFill>
              <a:latin typeface="Times New Roman" pitchFamily="18" charset="0"/>
              <a:cs typeface="Times New Roman" pitchFamily="18" charset="0"/>
            </a:endParaRPr>
          </a:p>
          <a:p>
            <a:pPr algn="just"/>
            <a:r>
              <a:rPr lang="en-US" sz="2400" b="0" dirty="0" err="1">
                <a:solidFill>
                  <a:schemeClr val="tx1"/>
                </a:solidFill>
                <a:latin typeface="Times New Roman" pitchFamily="18" charset="0"/>
                <a:cs typeface="Times New Roman" pitchFamily="18" charset="0"/>
              </a:rPr>
              <a:t>Nghị</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quyết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1084/2015/UBTVQH13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10/12/2015 </a:t>
            </a:r>
            <a:r>
              <a:rPr lang="en-US" sz="2400" b="0" dirty="0" err="1">
                <a:solidFill>
                  <a:schemeClr val="tx1"/>
                </a:solidFill>
                <a:latin typeface="Times New Roman" pitchFamily="18" charset="0"/>
                <a:cs typeface="Times New Roman" pitchFamily="18" charset="0"/>
              </a:rPr>
              <a:t>đã</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điều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chỉnh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tăng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mức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hầu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hết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một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gỗ</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yến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sào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dầu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thiên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nhiên</a:t>
            </a:r>
            <a:r>
              <a:rPr lang="en-US" sz="2400" b="0" dirty="0">
                <a:solidFill>
                  <a:schemeClr val="tx1"/>
                </a:solidFill>
                <a:latin typeface="Times New Roman" pitchFamily="18" charset="0"/>
                <a:cs typeface="Times New Roman" pitchFamily="18" charset="0"/>
              </a:rPr>
              <a:t> ...</a:t>
            </a:r>
            <a:endParaRPr lang="vi-VN" sz="2400" b="0" dirty="0">
              <a:solidFill>
                <a:schemeClr val="tx1"/>
              </a:solidFill>
              <a:latin typeface="Times New Roman" pitchFamily="18" charset="0"/>
              <a:cs typeface="Times New Roman" pitchFamily="18" charset="0"/>
            </a:endParaRPr>
          </a:p>
        </p:txBody>
      </p:sp>
      <p:sp>
        <p:nvSpPr>
          <p:cNvPr id="30722" name="AutoShape 2"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0724" name="AutoShape 4" descr="Thuế giá trị gia tăng (VAT) đối với hàng nhập khẩu - HP Toàn Cầ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Tree>
    <p:extLst>
      <p:ext uri="{BB962C8B-B14F-4D97-AF65-F5344CB8AC3E}">
        <p14:creationId xmlns:p14="http://schemas.microsoft.com/office/powerpoint/2010/main" val="149184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152400"/>
            <a:ext cx="5943600" cy="563562"/>
          </a:xfrm>
        </p:spPr>
        <p:txBody>
          <a:bodyPr/>
          <a:lstStyle/>
          <a:p>
            <a:pPr algn="ctr"/>
            <a:r>
              <a:rPr lang="en-US" dirty="0">
                <a:latin typeface="Times New Roman" pitchFamily="18" charset="0"/>
                <a:cs typeface="Times New Roman" pitchFamily="18" charset="0"/>
              </a:rPr>
              <a:t>3.2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endParaRPr lang="en-US" dirty="0">
              <a:latin typeface="Times New Roman" pitchFamily="18" charset="0"/>
              <a:cs typeface="Times New Roman" pitchFamily="18" charset="0"/>
            </a:endParaRPr>
          </a:p>
        </p:txBody>
      </p:sp>
      <p:sp>
        <p:nvSpPr>
          <p:cNvPr id="6" name="TextBox 5"/>
          <p:cNvSpPr txBox="1"/>
          <p:nvPr/>
        </p:nvSpPr>
        <p:spPr>
          <a:xfrm>
            <a:off x="6248400" y="1988989"/>
            <a:ext cx="2209800" cy="369332"/>
          </a:xfrm>
          <a:prstGeom prst="rect">
            <a:avLst/>
          </a:prstGeom>
          <a:solidFill>
            <a:schemeClr val="bg1"/>
          </a:solidFill>
        </p:spPr>
        <p:txBody>
          <a:bodyPr wrap="square" rtlCol="0">
            <a:spAutoFit/>
          </a:bodyPr>
          <a:lstStyle/>
          <a:p>
            <a:endParaRPr lang="vi-VN" dirty="0"/>
          </a:p>
        </p:txBody>
      </p:sp>
      <p:sp>
        <p:nvSpPr>
          <p:cNvPr id="7" name="TextBox 6"/>
          <p:cNvSpPr txBox="1"/>
          <p:nvPr/>
        </p:nvSpPr>
        <p:spPr>
          <a:xfrm>
            <a:off x="6248400" y="2309602"/>
            <a:ext cx="2209800" cy="369332"/>
          </a:xfrm>
          <a:prstGeom prst="rect">
            <a:avLst/>
          </a:prstGeom>
          <a:solidFill>
            <a:schemeClr val="bg1"/>
          </a:solidFill>
        </p:spPr>
        <p:txBody>
          <a:bodyPr wrap="square" rtlCol="0">
            <a:spAutoFit/>
          </a:bodyPr>
          <a:lstStyle/>
          <a:p>
            <a:endParaRPr lang="vi-VN" dirty="0"/>
          </a:p>
        </p:txBody>
      </p:sp>
      <p:sp>
        <p:nvSpPr>
          <p:cNvPr id="4" name="Rectangle 3"/>
          <p:cNvSpPr/>
          <p:nvPr/>
        </p:nvSpPr>
        <p:spPr>
          <a:xfrm>
            <a:off x="304800" y="1077754"/>
            <a:ext cx="3733800" cy="5509200"/>
          </a:xfrm>
          <a:prstGeom prst="rect">
            <a:avLst/>
          </a:prstGeom>
        </p:spPr>
        <p:txBody>
          <a:bodyPr wrap="square">
            <a:spAutoFit/>
          </a:bodyPr>
          <a:lstStyle/>
          <a:p>
            <a:pPr algn="just"/>
            <a:r>
              <a:rPr lang="en-US" sz="2200" b="1" i="1" dirty="0">
                <a:latin typeface="Times New Roman" panose="02020603050405020304" pitchFamily="18" charset="0"/>
                <a:cs typeface="Times New Roman" panose="02020603050405020304" pitchFamily="18" charset="0"/>
              </a:rPr>
              <a:t>3.2.1 </a:t>
            </a:r>
            <a:r>
              <a:rPr lang="en-US" sz="2200" b="1" i="1" dirty="0" err="1">
                <a:latin typeface="Times New Roman" panose="02020603050405020304" pitchFamily="18" charset="0"/>
                <a:cs typeface="Times New Roman" panose="02020603050405020304" pitchFamily="18" charset="0"/>
              </a:rPr>
              <a:t>Chứng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từ</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kế</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toán</a:t>
            </a:r>
            <a:r>
              <a:rPr lang="en-US" sz="2200" b="1" i="1"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mẫu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01/TAIN </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thay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mua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mẫu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02/TAIN ban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kèm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a:t>
            </a:r>
            <a:r>
              <a:rPr lang="en-US" sz="2200" dirty="0">
                <a:latin typeface="Times New Roman" panose="02020603050405020304" pitchFamily="18" charset="0"/>
                <a:cs typeface="Times New Roman" panose="02020603050405020304" pitchFamily="18" charset="0"/>
              </a:rPr>
              <a:t> 60/2007/TT-BTC </a:t>
            </a:r>
            <a:r>
              <a:rPr lang="en-US" sz="2200" dirty="0" err="1">
                <a:latin typeface="Times New Roman" panose="02020603050405020304" pitchFamily="18" charset="0"/>
                <a:cs typeface="Times New Roman" panose="02020603050405020304" pitchFamily="18" charset="0"/>
              </a:rPr>
              <a:t>ngày</a:t>
            </a:r>
            <a:r>
              <a:rPr lang="en-US" sz="2200" dirty="0">
                <a:latin typeface="Times New Roman" panose="02020603050405020304" pitchFamily="18" charset="0"/>
                <a:cs typeface="Times New Roman" panose="02020603050405020304" pitchFamily="18" charset="0"/>
              </a:rPr>
              <a:t> 14/6/2007.</a:t>
            </a:r>
          </a:p>
          <a:p>
            <a:pPr algn="just"/>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mẫu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03/TAIN ban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kèm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a:t>
            </a:r>
            <a:r>
              <a:rPr lang="en-US" sz="2200" dirty="0">
                <a:latin typeface="Times New Roman" panose="02020603050405020304" pitchFamily="18" charset="0"/>
                <a:cs typeface="Times New Roman" panose="02020603050405020304" pitchFamily="18" charset="0"/>
              </a:rPr>
              <a:t> 60/2007/TT-BTC </a:t>
            </a:r>
            <a:r>
              <a:rPr lang="en-US" sz="2200" dirty="0" err="1">
                <a:latin typeface="Times New Roman" panose="02020603050405020304" pitchFamily="18" charset="0"/>
                <a:cs typeface="Times New Roman" panose="02020603050405020304" pitchFamily="18" charset="0"/>
              </a:rPr>
              <a:t>ngày</a:t>
            </a:r>
            <a:r>
              <a:rPr lang="en-US" sz="2200" dirty="0">
                <a:latin typeface="Times New Roman" panose="02020603050405020304" pitchFamily="18" charset="0"/>
                <a:cs typeface="Times New Roman" panose="02020603050405020304" pitchFamily="18" charset="0"/>
              </a:rPr>
              <a:t> 14/6/2007</a:t>
            </a:r>
          </a:p>
        </p:txBody>
      </p:sp>
      <p:pic>
        <p:nvPicPr>
          <p:cNvPr id="8" name="Picture 1"/>
          <p:cNvPicPr>
            <a:picLocks noChangeAspect="1" noChangeArrowheads="1"/>
          </p:cNvPicPr>
          <p:nvPr/>
        </p:nvPicPr>
        <p:blipFill>
          <a:blip r:embed="rId2" cstate="print"/>
          <a:srcRect/>
          <a:stretch>
            <a:fillRect/>
          </a:stretch>
        </p:blipFill>
        <p:spPr bwMode="auto">
          <a:xfrm>
            <a:off x="4419600" y="1077754"/>
            <a:ext cx="4572000" cy="5627846"/>
          </a:xfrm>
          <a:prstGeom prst="rect">
            <a:avLst/>
          </a:prstGeom>
          <a:noFill/>
          <a:ln w="9525">
            <a:noFill/>
            <a:miter lim="800000"/>
            <a:headEnd/>
            <a:tailEnd/>
          </a:ln>
        </p:spPr>
      </p:pic>
    </p:spTree>
    <p:extLst>
      <p:ext uri="{BB962C8B-B14F-4D97-AF65-F5344CB8AC3E}">
        <p14:creationId xmlns:p14="http://schemas.microsoft.com/office/powerpoint/2010/main" val="347024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par>
                                <p:cTn id="13" presetID="21"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4)">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09700" y="152400"/>
            <a:ext cx="6553200" cy="563562"/>
          </a:xfrm>
        </p:spPr>
        <p:txBody>
          <a:bodyPr/>
          <a:lstStyle/>
          <a:p>
            <a:pPr algn="ctr"/>
            <a:r>
              <a:rPr lang="en-US" dirty="0">
                <a:latin typeface="Times New Roman" pitchFamily="18" charset="0"/>
                <a:cs typeface="Times New Roman" pitchFamily="18" charset="0"/>
              </a:rPr>
              <a:t>3.2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endParaRPr lang="en-US" dirty="0">
              <a:latin typeface="Times New Roman" pitchFamily="18" charset="0"/>
              <a:cs typeface="Times New Roman" pitchFamily="18" charset="0"/>
            </a:endParaRPr>
          </a:p>
        </p:txBody>
      </p:sp>
      <p:sp>
        <p:nvSpPr>
          <p:cNvPr id="62466" name="Rectangle 2"/>
          <p:cNvSpPr>
            <a:spLocks noChangeArrowheads="1"/>
          </p:cNvSpPr>
          <p:nvPr/>
        </p:nvSpPr>
        <p:spPr bwMode="auto">
          <a:xfrm>
            <a:off x="381000" y="762000"/>
            <a:ext cx="84582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tab pos="342900" algn="l"/>
              </a:tabLst>
            </a:pPr>
            <a:r>
              <a:rPr kumimoji="0" lang="nl-NL" sz="2400" b="1" i="1"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3.2.2 Tài khoản chuyên</a:t>
            </a:r>
            <a:r>
              <a:rPr kumimoji="0" lang="nl-NL" sz="2400" b="1" i="1" strike="noStrike" cap="none" normalizeH="0" dirty="0">
                <a:ln>
                  <a:noFill/>
                </a:ln>
                <a:solidFill>
                  <a:schemeClr val="tx1"/>
                </a:solidFill>
                <a:effectLst/>
                <a:latin typeface="Times New Roman" pitchFamily="18" charset="0"/>
                <a:ea typeface="Times New Roman" pitchFamily="18" charset="0"/>
                <a:cs typeface="Times New Roman" pitchFamily="18" charset="0"/>
              </a:rPr>
              <a:t> dùng</a:t>
            </a:r>
            <a:endParaRPr kumimoji="0" lang="nl-NL" sz="2400" b="0" i="1" strike="noStrike" cap="none" normalizeH="0" dirty="0">
              <a:ln>
                <a:noFill/>
              </a:ln>
              <a:solidFill>
                <a:schemeClr val="tx1"/>
              </a:solidFill>
              <a:effectLst/>
              <a:latin typeface="Times New Roman" pitchFamily="18" charset="0"/>
              <a:ea typeface="Times New Roman" pitchFamily="18" charset="0"/>
              <a:cs typeface="Times New Roman" pitchFamily="18" charset="0"/>
            </a:endParaRPr>
          </a:p>
          <a:p>
            <a:pPr marL="0" marR="0" lvl="0" indent="457200" algn="just" defTabSz="914400" rtl="0" eaLnBrk="1" fontAlgn="base" latinLnBrk="0" hangingPunct="1">
              <a:lnSpc>
                <a:spcPct val="150000"/>
              </a:lnSpc>
              <a:spcBef>
                <a:spcPct val="0"/>
              </a:spcBef>
              <a:spcAft>
                <a:spcPct val="0"/>
              </a:spcAft>
              <a:buClrTx/>
              <a:buSzTx/>
              <a:buFontTx/>
              <a:buNone/>
              <a:tabLst>
                <a:tab pos="342900" algn="l"/>
              </a:tabLst>
            </a:pPr>
            <a:r>
              <a:rPr kumimoji="0" 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4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3336</a:t>
            </a:r>
            <a:r>
              <a:rPr kumimoji="0" lang="en-US" sz="2400" b="0" i="1" u="none" strike="noStrike" cap="none" normalizeH="0" dirty="0">
                <a:ln>
                  <a:noFill/>
                </a:ln>
                <a:solidFill>
                  <a:srgbClr val="000000"/>
                </a:solidFill>
                <a:effectLst/>
                <a:latin typeface="Times New Roman" pitchFamily="18" charset="0"/>
                <a:ea typeface="Times New Roman" pitchFamily="18" charset="0"/>
                <a:cs typeface="Times New Roman" pitchFamily="18" charset="0"/>
              </a:rPr>
              <a:t> </a:t>
            </a:r>
            <a:r>
              <a:rPr lang="en-US" sz="2400" i="1" dirty="0">
                <a:solidFill>
                  <a:srgbClr val="000000"/>
                </a:solidFill>
                <a:latin typeface="Times New Roman" pitchFamily="18" charset="0"/>
                <a:ea typeface="Times New Roman" pitchFamily="18" charset="0"/>
                <a:cs typeface="Times New Roman" pitchFamily="18" charset="0"/>
              </a:rPr>
              <a:t>- </a:t>
            </a:r>
            <a:r>
              <a:rPr lang="en-US" sz="2400" i="1" dirty="0" err="1">
                <a:solidFill>
                  <a:srgbClr val="000000"/>
                </a:solidFill>
                <a:latin typeface="Times New Roman" pitchFamily="18" charset="0"/>
                <a:ea typeface="Times New Roman" pitchFamily="18" charset="0"/>
                <a:cs typeface="Times New Roman" pitchFamily="18" charset="0"/>
              </a:rPr>
              <a:t>Thuế</a:t>
            </a:r>
            <a:r>
              <a:rPr lang="en-US" sz="2400" i="1" dirty="0">
                <a:solidFill>
                  <a:srgbClr val="000000"/>
                </a:solidFill>
                <a:latin typeface="Times New Roman" pitchFamily="18" charset="0"/>
                <a:ea typeface="Times New Roman" pitchFamily="18" charset="0"/>
                <a:cs typeface="Times New Roman" pitchFamily="18" charset="0"/>
              </a:rPr>
              <a:t> </a:t>
            </a:r>
            <a:r>
              <a:rPr lang="en-US" sz="2400" i="1" dirty="0" err="1">
                <a:solidFill>
                  <a:srgbClr val="000000"/>
                </a:solidFill>
                <a:latin typeface="Times New Roman" pitchFamily="18" charset="0"/>
                <a:ea typeface="Times New Roman" pitchFamily="18" charset="0"/>
                <a:cs typeface="Times New Roman" pitchFamily="18" charset="0"/>
              </a:rPr>
              <a:t>tài</a:t>
            </a:r>
            <a:r>
              <a:rPr lang="en-US" sz="2400" i="1" dirty="0">
                <a:solidFill>
                  <a:srgbClr val="000000"/>
                </a:solidFill>
                <a:latin typeface="Times New Roman" pitchFamily="18" charset="0"/>
                <a:ea typeface="Times New Roman" pitchFamily="18" charset="0"/>
                <a:cs typeface="Times New Roman" pitchFamily="18" charset="0"/>
              </a:rPr>
              <a:t> </a:t>
            </a:r>
            <a:r>
              <a:rPr lang="en-US" sz="2400" i="1" dirty="0" err="1">
                <a:solidFill>
                  <a:srgbClr val="000000"/>
                </a:solidFill>
                <a:latin typeface="Times New Roman" pitchFamily="18" charset="0"/>
                <a:ea typeface="Times New Roman" pitchFamily="18" charset="0"/>
                <a:cs typeface="Times New Roman" pitchFamily="18" charset="0"/>
              </a:rPr>
              <a:t>nguyên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Phản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ánh</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số</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thuế</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tài</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nguyên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phải</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nộp</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đã</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nộp</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và</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còn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phải</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nộp</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vào</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Ngân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sách</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Nhà</a:t>
            </a:r>
            <a:r>
              <a:rPr lang="en-US" sz="2400" dirty="0">
                <a:solidFill>
                  <a:srgbClr val="000000"/>
                </a:solidFill>
                <a:latin typeface="Times New Roman" pitchFamily="18" charset="0"/>
                <a:ea typeface="Times New Roman" pitchFamily="18" charset="0"/>
                <a:cs typeface="Times New Roman" pitchFamily="18" charset="0"/>
              </a:rPr>
              <a:t> n</a:t>
            </a:r>
            <a:r>
              <a:rPr lang="vi-VN" sz="2400" dirty="0">
                <a:solidFill>
                  <a:srgbClr val="000000"/>
                </a:solidFill>
                <a:latin typeface="Times New Roman" pitchFamily="18" charset="0"/>
                <a:ea typeface="Times New Roman" pitchFamily="18" charset="0"/>
                <a:cs typeface="Times New Roman" pitchFamily="18" charset="0"/>
              </a:rPr>
              <a:t>ước.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2516326"/>
            <a:ext cx="6324600" cy="4189274"/>
          </a:xfrm>
          <a:prstGeom prst="rect">
            <a:avLst/>
          </a:prstGeom>
        </p:spPr>
      </p:pic>
      <p:sp>
        <p:nvSpPr>
          <p:cNvPr id="5" name="Rectangle 2"/>
          <p:cNvSpPr>
            <a:spLocks noChangeArrowheads="1"/>
          </p:cNvSpPr>
          <p:nvPr/>
        </p:nvSpPr>
        <p:spPr bwMode="auto">
          <a:xfrm>
            <a:off x="30480" y="3914001"/>
            <a:ext cx="2560320" cy="11339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7200" algn="ctr">
              <a:lnSpc>
                <a:spcPct val="150000"/>
              </a:lnSpc>
              <a:tabLst>
                <a:tab pos="342900" algn="l"/>
              </a:tabLst>
            </a:pPr>
            <a:r>
              <a:rPr lang="vi-VN" sz="2400" b="1" i="1" dirty="0">
                <a:latin typeface="Times New Roman" pitchFamily="18" charset="0"/>
                <a:ea typeface="Times New Roman" pitchFamily="18" charset="0"/>
                <a:cs typeface="Times New Roman" pitchFamily="18" charset="0"/>
              </a:rPr>
              <a:t>Phương pháp kế toán </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90811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fade">
                                      <p:cBhvr>
                                        <p:cTn id="7" dur="1000"/>
                                        <p:tgtEl>
                                          <p:spTgt spid="62466"/>
                                        </p:tgtEl>
                                      </p:cBhvr>
                                    </p:animEffect>
                                    <p:anim calcmode="lin" valueType="num">
                                      <p:cBhvr>
                                        <p:cTn id="8" dur="1000" fill="hold"/>
                                        <p:tgtEl>
                                          <p:spTgt spid="62466"/>
                                        </p:tgtEl>
                                        <p:attrNameLst>
                                          <p:attrName>ppt_x</p:attrName>
                                        </p:attrNameLst>
                                      </p:cBhvr>
                                      <p:tavLst>
                                        <p:tav tm="0">
                                          <p:val>
                                            <p:strVal val="#ppt_x"/>
                                          </p:val>
                                        </p:tav>
                                        <p:tav tm="100000">
                                          <p:val>
                                            <p:strVal val="#ppt_x"/>
                                          </p:val>
                                        </p:tav>
                                      </p:tavLst>
                                    </p:anim>
                                    <p:anim calcmode="lin" valueType="num">
                                      <p:cBhvr>
                                        <p:cTn id="9" dur="1000" fill="hold"/>
                                        <p:tgtEl>
                                          <p:spTgt spid="6246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21" presetClass="entr" presetSubtype="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404648" y="3505201"/>
            <a:ext cx="8510752" cy="1142999"/>
          </a:xfrm>
          <a:prstGeom prst="rect">
            <a:avLst/>
          </a:prstGeom>
        </p:spPr>
      </p:pic>
      <p:pic>
        <p:nvPicPr>
          <p:cNvPr id="8" name="Picture 7"/>
          <p:cNvPicPr>
            <a:picLocks noChangeAspect="1"/>
          </p:cNvPicPr>
          <p:nvPr/>
        </p:nvPicPr>
        <p:blipFill>
          <a:blip r:embed="rId3" cstate="print"/>
          <a:stretch>
            <a:fillRect/>
          </a:stretch>
        </p:blipFill>
        <p:spPr>
          <a:xfrm>
            <a:off x="381000" y="4800600"/>
            <a:ext cx="8623861" cy="1447800"/>
          </a:xfrm>
          <a:prstGeom prst="rect">
            <a:avLst/>
          </a:prstGeom>
        </p:spPr>
      </p:pic>
      <p:sp>
        <p:nvSpPr>
          <p:cNvPr id="9" name="Rectangle 2"/>
          <p:cNvSpPr txBox="1">
            <a:spLocks noChangeArrowheads="1"/>
          </p:cNvSpPr>
          <p:nvPr/>
        </p:nvSpPr>
        <p:spPr bwMode="gray">
          <a:xfrm>
            <a:off x="1773382" y="207222"/>
            <a:ext cx="65532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r>
              <a:rPr lang="en-US" dirty="0" err="1">
                <a:latin typeface="Times New Roman" pitchFamily="18" charset="0"/>
                <a:cs typeface="Times New Roman" pitchFamily="18" charset="0"/>
              </a:rPr>
              <a:t>Đặc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tăng</a:t>
            </a:r>
            <a:r>
              <a:rPr lang="en-US" dirty="0">
                <a:latin typeface="Times New Roman" pitchFamily="18" charset="0"/>
                <a:cs typeface="Times New Roman" pitchFamily="18" charset="0"/>
              </a:rPr>
              <a:t> </a:t>
            </a:r>
          </a:p>
        </p:txBody>
      </p:sp>
      <p:sp>
        <p:nvSpPr>
          <p:cNvPr id="2" name="TextBox 1"/>
          <p:cNvSpPr txBox="1"/>
          <p:nvPr/>
        </p:nvSpPr>
        <p:spPr>
          <a:xfrm>
            <a:off x="134266" y="770784"/>
            <a:ext cx="8794395" cy="2308324"/>
          </a:xfrm>
          <a:prstGeom prst="rect">
            <a:avLst/>
          </a:prstGeom>
          <a:noFill/>
        </p:spPr>
        <p:txBody>
          <a:bodyPr wrap="none" rtlCol="0">
            <a:spAutoFit/>
          </a:bodyPr>
          <a:lstStyle/>
          <a:p>
            <a:pPr algn="just">
              <a:lnSpc>
                <a:spcPct val="150000"/>
              </a:lnSpc>
            </a:pPr>
            <a:r>
              <a:rPr lang="en-US" sz="2400"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Ví</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dụ</a:t>
            </a:r>
            <a:r>
              <a:rPr lang="en-US" sz="2400" b="1" u="sng" dirty="0">
                <a:latin typeface="Times New Roman" pitchFamily="18" charset="0"/>
                <a:cs typeface="Times New Roman" pitchFamily="18" charset="0"/>
              </a:rPr>
              <a:t> 2</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Anh</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1.000.000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Anh</a:t>
            </a:r>
            <a:r>
              <a:rPr lang="en-US" sz="2400" dirty="0">
                <a:latin typeface="Times New Roman" pitchFamily="18" charset="0"/>
                <a:cs typeface="Times New Roman" pitchFamily="18" charset="0"/>
              </a:rPr>
              <a:t> B </a:t>
            </a:r>
          </a:p>
          <a:p>
            <a:pPr algn="just">
              <a:lnSpc>
                <a:spcPct val="150000"/>
              </a:lnSpc>
            </a:pP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3.000.000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p>
          <a:p>
            <a:pPr algn="just">
              <a:lnSpc>
                <a:spcPct val="150000"/>
              </a:lnSpc>
            </a:pPr>
            <a:r>
              <a:rPr lang="en-US" sz="2400" dirty="0" err="1">
                <a:latin typeface="Times New Roman" pitchFamily="18" charset="0"/>
                <a:cs typeface="Times New Roman" pitchFamily="18" charset="0"/>
              </a:rPr>
              <a:t>đồ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500.000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10%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50.000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a:t>
            </a:r>
          </a:p>
          <a:p>
            <a:pPr algn="just">
              <a:lnSpc>
                <a:spcPct val="150000"/>
              </a:lnSpc>
            </a:pPr>
            <a:r>
              <a:rPr lang="en-US" sz="2400" dirty="0" err="1">
                <a:latin typeface="Times New Roman" pitchFamily="18" charset="0"/>
                <a:cs typeface="Times New Roman" pitchFamily="18" charset="0"/>
              </a:rPr>
              <a:t>Như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550.000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val="182339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09700" y="152400"/>
            <a:ext cx="6553200" cy="563562"/>
          </a:xfrm>
        </p:spPr>
        <p:txBody>
          <a:bodyPr/>
          <a:lstStyle/>
          <a:p>
            <a:pPr algn="ctr"/>
            <a:r>
              <a:rPr lang="en-US" dirty="0">
                <a:latin typeface="Times New Roman" pitchFamily="18" charset="0"/>
                <a:cs typeface="Times New Roman" pitchFamily="18" charset="0"/>
              </a:rPr>
              <a:t>3.2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endParaRPr lang="en-US" dirty="0">
              <a:latin typeface="Times New Roman" pitchFamily="18" charset="0"/>
              <a:cs typeface="Times New Roman" pitchFamily="18" charset="0"/>
            </a:endParaRPr>
          </a:p>
        </p:txBody>
      </p:sp>
      <p:sp>
        <p:nvSpPr>
          <p:cNvPr id="62466" name="Rectangle 2"/>
          <p:cNvSpPr>
            <a:spLocks noChangeArrowheads="1"/>
          </p:cNvSpPr>
          <p:nvPr/>
        </p:nvSpPr>
        <p:spPr bwMode="auto">
          <a:xfrm>
            <a:off x="638908" y="990600"/>
            <a:ext cx="759069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b="1" i="1" dirty="0">
                <a:latin typeface="Times New Roman" panose="02020603050405020304" pitchFamily="18" charset="0"/>
                <a:cs typeface="Times New Roman" panose="02020603050405020304" pitchFamily="18" charset="0"/>
              </a:rPr>
              <a:t>3.2.3 </a:t>
            </a:r>
            <a:r>
              <a:rPr lang="en-US" sz="2400" b="1" i="1" dirty="0" err="1">
                <a:latin typeface="Times New Roman" panose="02020603050405020304" pitchFamily="18" charset="0"/>
                <a:cs typeface="Times New Roman" panose="02020603050405020304" pitchFamily="18" charset="0"/>
              </a:rPr>
              <a:t>Sổ</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toán</a:t>
            </a:r>
            <a:endParaRPr lang="en-US" sz="2400" dirty="0">
              <a:latin typeface="Times New Roman" panose="02020603050405020304" pitchFamily="18" charset="0"/>
              <a:cs typeface="Times New Roman" panose="02020603050405020304" pitchFamily="18" charset="0"/>
            </a:endParaRPr>
          </a:p>
          <a:p>
            <a:pPr marL="342900" indent="-342900">
              <a:buFontTx/>
              <a:buChar char="-"/>
            </a:pP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TK 3336 </a:t>
            </a:r>
            <a:r>
              <a:rPr lang="pl-PL" sz="2400" dirty="0">
                <a:latin typeface="Times New Roman" panose="02020603050405020304" pitchFamily="18" charset="0"/>
                <a:cs typeface="Times New Roman" panose="02020603050405020304" pitchFamily="18" charset="0"/>
              </a:rPr>
              <a:t>– Thuế tài nguyên </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Sổ tổng hợp: </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 Chứng từ ghi sổ</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 Sổ đăng ký chứng từ ghi sổ</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 Sổ cái</a:t>
            </a:r>
            <a:endParaRPr lang="en-US" sz="2400" dirty="0">
              <a:latin typeface="Times New Roman" panose="02020603050405020304" pitchFamily="18" charset="0"/>
              <a:cs typeface="Times New Roman" panose="02020603050405020304" pitchFamily="18" charset="0"/>
            </a:endParaRPr>
          </a:p>
        </p:txBody>
      </p:sp>
      <p:sp>
        <p:nvSpPr>
          <p:cNvPr id="2" name="AutoShape 2" descr="Đối tượng nộp thuế tài nguyê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6" name="Picture 4" descr="HƯỚNG DẪN THỰC HIỆN CÁC QUI ĐỊNH VỀ THU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352800"/>
            <a:ext cx="6553200" cy="333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21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ircle(in)">
                                      <p:cBhvr>
                                        <p:cTn id="7" dur="2000"/>
                                        <p:tgtEl>
                                          <p:spTgt spid="62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133600" y="0"/>
            <a:ext cx="4648200" cy="762000"/>
          </a:xfrm>
        </p:spPr>
        <p:txBody>
          <a:bodyPr/>
          <a:lstStyle/>
          <a:p>
            <a:r>
              <a:rPr lang="en-US" sz="2800" dirty="0">
                <a:latin typeface="Times New Roman" pitchFamily="18" charset="0"/>
                <a:cs typeface="Times New Roman" pitchFamily="18" charset="0"/>
              </a:rPr>
              <a:t>3.3 </a:t>
            </a:r>
            <a:r>
              <a:rPr lang="en-US" sz="2800" dirty="0" err="1">
                <a:latin typeface="Times New Roman" pitchFamily="18" charset="0"/>
                <a:cs typeface="Times New Roman" pitchFamily="18" charset="0"/>
              </a:rPr>
              <a:t>Thuế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vệ</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trường</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460375" y="2895600"/>
            <a:ext cx="3733800" cy="2438400"/>
          </a:xfrm>
        </p:spPr>
        <p:txBody>
          <a:bodyPr/>
          <a:lstStyle/>
          <a:p>
            <a:pPr marL="0" indent="0" algn="just">
              <a:buNone/>
            </a:pP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bảo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vệ</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môi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trường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vào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phẩm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sau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đây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gọi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chung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dụng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gây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động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xấu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đến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môi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trường</a:t>
            </a:r>
            <a:r>
              <a:rPr lang="en-US" sz="2400" b="0" dirty="0">
                <a:solidFill>
                  <a:schemeClr val="tx1"/>
                </a:solidFill>
                <a:latin typeface="Times New Roman" pitchFamily="18" charset="0"/>
                <a:cs typeface="Times New Roman" pitchFamily="18" charset="0"/>
              </a:rPr>
              <a:t>.</a:t>
            </a:r>
            <a:endParaRPr lang="vi-VN" sz="2400" b="0" dirty="0">
              <a:solidFill>
                <a:schemeClr val="tx1"/>
              </a:solidFill>
              <a:latin typeface="Times New Roman" pitchFamily="18" charset="0"/>
              <a:cs typeface="Times New Roman"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0" name="AutoShape 2"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2" name="AutoShape 4"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4" name="AutoShape 6"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12296" name="Picture 8" descr="Biểu thuế bảo vệ môi trường theo pháp luật hiện hành"/>
          <p:cNvPicPr>
            <a:picLocks noChangeAspect="1" noChangeArrowheads="1"/>
          </p:cNvPicPr>
          <p:nvPr/>
        </p:nvPicPr>
        <p:blipFill>
          <a:blip r:embed="rId2" cstate="print"/>
          <a:srcRect/>
          <a:stretch>
            <a:fillRect/>
          </a:stretch>
        </p:blipFill>
        <p:spPr bwMode="auto">
          <a:xfrm>
            <a:off x="4572000" y="1828800"/>
            <a:ext cx="4252218" cy="4572000"/>
          </a:xfrm>
          <a:prstGeom prst="rect">
            <a:avLst/>
          </a:prstGeom>
          <a:noFill/>
        </p:spPr>
      </p:pic>
      <p:sp>
        <p:nvSpPr>
          <p:cNvPr id="3" name="Rectangle 2"/>
          <p:cNvSpPr/>
          <p:nvPr/>
        </p:nvSpPr>
        <p:spPr>
          <a:xfrm>
            <a:off x="914400" y="967858"/>
            <a:ext cx="7497565" cy="523220"/>
          </a:xfrm>
          <a:prstGeom prst="rect">
            <a:avLst/>
          </a:prstGeom>
        </p:spPr>
        <p:txBody>
          <a:bodyPr wrap="none">
            <a:spAutoFit/>
          </a:bodyPr>
          <a:lstStyle/>
          <a:p>
            <a:r>
              <a:rPr lang="en-US" sz="2800" i="1" dirty="0">
                <a:latin typeface="Times New Roman" pitchFamily="18" charset="0"/>
                <a:cs typeface="Times New Roman" pitchFamily="18" charset="0"/>
              </a:rPr>
              <a:t>3.2.1. </a:t>
            </a:r>
            <a:r>
              <a:rPr lang="en-US" sz="2800" i="1" dirty="0" err="1">
                <a:latin typeface="Times New Roman" pitchFamily="18" charset="0"/>
                <a:cs typeface="Times New Roman" pitchFamily="18" charset="0"/>
              </a:rPr>
              <a:t>Khái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niệm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đặc</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điểm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bảo</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vệ</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môi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trường</a:t>
            </a:r>
            <a:endParaRPr lang="en-US" sz="2800" dirty="0"/>
          </a:p>
        </p:txBody>
      </p:sp>
    </p:spTree>
    <p:extLst>
      <p:ext uri="{BB962C8B-B14F-4D97-AF65-F5344CB8AC3E}">
        <p14:creationId xmlns:p14="http://schemas.microsoft.com/office/powerpoint/2010/main" val="411314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1" presetClass="entr" presetSubtype="4" fill="hold" nodeType="withEffect">
                                  <p:stCondLst>
                                    <p:cond delay="0"/>
                                  </p:stCondLst>
                                  <p:childTnLst>
                                    <p:set>
                                      <p:cBhvr>
                                        <p:cTn id="9" dur="1" fill="hold">
                                          <p:stCondLst>
                                            <p:cond delay="0"/>
                                          </p:stCondLst>
                                        </p:cTn>
                                        <p:tgtEl>
                                          <p:spTgt spid="12296"/>
                                        </p:tgtEl>
                                        <p:attrNameLst>
                                          <p:attrName>style.visibility</p:attrName>
                                        </p:attrNameLst>
                                      </p:cBhvr>
                                      <p:to>
                                        <p:strVal val="visible"/>
                                      </p:to>
                                    </p:set>
                                    <p:animEffect transition="in" filter="wheel(4)">
                                      <p:cBhvr>
                                        <p:cTn id="10" dur="2000"/>
                                        <p:tgtEl>
                                          <p:spTgt spid="1229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0" end="0"/>
                                            </p:txEl>
                                          </p:spTgt>
                                        </p:tgtEl>
                                        <p:attrNameLst>
                                          <p:attrName>style.visibility</p:attrName>
                                        </p:attrNameLst>
                                      </p:cBhvr>
                                      <p:to>
                                        <p:strVal val="visible"/>
                                      </p:to>
                                    </p:set>
                                    <p:animEffect transition="in" filter="circle(in)">
                                      <p:cBhvr>
                                        <p:cTn id="20"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P spid="3"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155575" y="1828800"/>
            <a:ext cx="4419600" cy="3810000"/>
          </a:xfrm>
        </p:spPr>
        <p:txBody>
          <a:bodyPr/>
          <a:lstStyle/>
          <a:p>
            <a:pPr algn="just"/>
            <a:r>
              <a:rPr lang="en-US" sz="2400" b="0" dirty="0">
                <a:solidFill>
                  <a:schemeClr val="tx1"/>
                </a:solidFill>
                <a:latin typeface="Times New Roman" pitchFamily="18" charset="0"/>
                <a:cs typeface="Times New Roman" pitchFamily="18" charset="0"/>
              </a:rPr>
              <a:t>Theo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Bảo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vệ</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Môi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trường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đối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gồm</a:t>
            </a:r>
            <a:r>
              <a:rPr lang="en-US" sz="2400" b="0" dirty="0">
                <a:solidFill>
                  <a:schemeClr val="tx1"/>
                </a:solidFill>
                <a:latin typeface="Times New Roman" pitchFamily="18" charset="0"/>
                <a:cs typeface="Times New Roman" pitchFamily="18" charset="0"/>
              </a:rPr>
              <a:t> 8 </a:t>
            </a:r>
            <a:r>
              <a:rPr lang="en-US" sz="2400" b="0" dirty="0" err="1">
                <a:solidFill>
                  <a:schemeClr val="tx1"/>
                </a:solidFill>
                <a:latin typeface="Times New Roman" pitchFamily="18" charset="0"/>
                <a:cs typeface="Times New Roman" pitchFamily="18" charset="0"/>
              </a:rPr>
              <a:t>nhóm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Xăng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dầu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nhờn</a:t>
            </a:r>
            <a:r>
              <a:rPr lang="en-US" sz="2400" b="0" dirty="0">
                <a:solidFill>
                  <a:schemeClr val="tx1"/>
                </a:solidFill>
                <a:latin typeface="Times New Roman" pitchFamily="18" charset="0"/>
                <a:cs typeface="Times New Roman" pitchFamily="18" charset="0"/>
              </a:rPr>
              <a:t>; Than </a:t>
            </a:r>
            <a:r>
              <a:rPr lang="en-US" sz="2400" b="0" dirty="0" err="1">
                <a:solidFill>
                  <a:schemeClr val="tx1"/>
                </a:solidFill>
                <a:latin typeface="Times New Roman" pitchFamily="18" charset="0"/>
                <a:cs typeface="Times New Roman" pitchFamily="18" charset="0"/>
              </a:rPr>
              <a:t>đá</a:t>
            </a:r>
            <a:r>
              <a:rPr lang="en-US" sz="2400" b="0" dirty="0">
                <a:solidFill>
                  <a:schemeClr val="tx1"/>
                </a:solidFill>
                <a:latin typeface="Times New Roman" pitchFamily="18" charset="0"/>
                <a:cs typeface="Times New Roman" pitchFamily="18" charset="0"/>
              </a:rPr>
              <a:t>; Dung </a:t>
            </a:r>
            <a:r>
              <a:rPr lang="en-US" sz="2400" b="0" dirty="0" err="1">
                <a:solidFill>
                  <a:schemeClr val="tx1"/>
                </a:solidFill>
                <a:latin typeface="Times New Roman" pitchFamily="18" charset="0"/>
                <a:cs typeface="Times New Roman" pitchFamily="18" charset="0"/>
              </a:rPr>
              <a:t>dịch</a:t>
            </a:r>
            <a:r>
              <a:rPr lang="en-US" sz="2400" b="0" dirty="0">
                <a:solidFill>
                  <a:schemeClr val="tx1"/>
                </a:solidFill>
                <a:latin typeface="Times New Roman" pitchFamily="18" charset="0"/>
                <a:cs typeface="Times New Roman" pitchFamily="18" charset="0"/>
              </a:rPr>
              <a:t> HCFC; </a:t>
            </a:r>
            <a:r>
              <a:rPr lang="en-US" sz="2400" b="0" dirty="0" err="1">
                <a:solidFill>
                  <a:schemeClr val="tx1"/>
                </a:solidFill>
                <a:latin typeface="Times New Roman" pitchFamily="18" charset="0"/>
                <a:cs typeface="Times New Roman" pitchFamily="18" charset="0"/>
              </a:rPr>
              <a:t>Túi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Thuốc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diệt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cỏ</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dụng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thuốc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trừ</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mối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dụng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Thuốc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bảo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quản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lâm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dụng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Thuốc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trùng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sử</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dụng</a:t>
            </a:r>
            <a:r>
              <a:rPr lang="en-US" sz="2400" b="0" dirty="0">
                <a:solidFill>
                  <a:schemeClr val="tx1"/>
                </a:solidFill>
                <a:latin typeface="Times New Roman" pitchFamily="18" charset="0"/>
                <a:cs typeface="Times New Roman" pitchFamily="18" charset="0"/>
              </a:rPr>
              <a:t>).</a:t>
            </a:r>
            <a:endParaRPr lang="vi-VN" sz="2400" b="0" dirty="0">
              <a:solidFill>
                <a:schemeClr val="tx1"/>
              </a:solidFill>
              <a:latin typeface="Times New Roman" pitchFamily="18" charset="0"/>
              <a:cs typeface="Times New Roman"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0" name="AutoShape 2"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2" name="AutoShape 4"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4" name="AutoShape 6"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12296" name="Picture 8" descr="Biểu thuế bảo vệ môi trường theo pháp luật hiện hành"/>
          <p:cNvPicPr>
            <a:picLocks noChangeAspect="1" noChangeArrowheads="1"/>
          </p:cNvPicPr>
          <p:nvPr/>
        </p:nvPicPr>
        <p:blipFill>
          <a:blip r:embed="rId2" cstate="print"/>
          <a:srcRect/>
          <a:stretch>
            <a:fillRect/>
          </a:stretch>
        </p:blipFill>
        <p:spPr bwMode="auto">
          <a:xfrm>
            <a:off x="4876800" y="1600200"/>
            <a:ext cx="4038600" cy="4953000"/>
          </a:xfrm>
          <a:prstGeom prst="rect">
            <a:avLst/>
          </a:prstGeom>
          <a:noFill/>
        </p:spPr>
      </p:pic>
      <p:sp>
        <p:nvSpPr>
          <p:cNvPr id="3" name="Rectangle 2"/>
          <p:cNvSpPr/>
          <p:nvPr/>
        </p:nvSpPr>
        <p:spPr>
          <a:xfrm>
            <a:off x="914400" y="152400"/>
            <a:ext cx="7497565" cy="523220"/>
          </a:xfrm>
          <a:prstGeom prst="rect">
            <a:avLst/>
          </a:prstGeom>
        </p:spPr>
        <p:txBody>
          <a:bodyPr wrap="none">
            <a:spAutoFit/>
          </a:bodyPr>
          <a:lstStyle/>
          <a:p>
            <a:r>
              <a:rPr lang="en-US" sz="2800" i="1" dirty="0">
                <a:solidFill>
                  <a:schemeClr val="bg1"/>
                </a:solidFill>
                <a:latin typeface="Times New Roman" pitchFamily="18" charset="0"/>
                <a:cs typeface="Times New Roman" pitchFamily="18" charset="0"/>
              </a:rPr>
              <a:t>3.2.1. </a:t>
            </a:r>
            <a:r>
              <a:rPr lang="en-US" sz="2800" i="1" dirty="0" err="1">
                <a:solidFill>
                  <a:schemeClr val="bg1"/>
                </a:solidFill>
                <a:latin typeface="Times New Roman" pitchFamily="18" charset="0"/>
                <a:cs typeface="Times New Roman" pitchFamily="18" charset="0"/>
              </a:rPr>
              <a:t>Khái</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niệm</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đặc</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điểm</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thuế</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bảo</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vệ</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môi</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trường</a:t>
            </a:r>
            <a:endParaRPr lang="en-US" sz="2800" dirty="0">
              <a:solidFill>
                <a:schemeClr val="bg1"/>
              </a:solidFill>
            </a:endParaRPr>
          </a:p>
        </p:txBody>
      </p:sp>
    </p:spTree>
    <p:extLst>
      <p:ext uri="{BB962C8B-B14F-4D97-AF65-F5344CB8AC3E}">
        <p14:creationId xmlns:p14="http://schemas.microsoft.com/office/powerpoint/2010/main" val="278281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177848" y="914400"/>
            <a:ext cx="8737551" cy="5867400"/>
          </a:xfrm>
        </p:spPr>
        <p:txBody>
          <a:bodyPr/>
          <a:lstStyle/>
          <a:p>
            <a:pPr algn="just"/>
            <a:r>
              <a:rPr lang="pl-PL" sz="2000" b="0" dirty="0">
                <a:solidFill>
                  <a:schemeClr val="tx1"/>
                </a:solidFill>
                <a:latin typeface="Times New Roman" panose="02020603050405020304" pitchFamily="18" charset="0"/>
                <a:cs typeface="Times New Roman" panose="02020603050405020304" pitchFamily="18" charset="0"/>
              </a:rPr>
              <a:t> </a:t>
            </a:r>
            <a:r>
              <a:rPr lang="pl-PL" sz="2000" dirty="0">
                <a:solidFill>
                  <a:schemeClr val="tx1"/>
                </a:solidFill>
                <a:latin typeface="Times New Roman" panose="02020603050405020304" pitchFamily="18" charset="0"/>
                <a:cs typeface="Times New Roman" panose="02020603050405020304" pitchFamily="18" charset="0"/>
              </a:rPr>
              <a:t>Đặc điểm thuế bảo vệ  môi trường </a:t>
            </a:r>
            <a:endParaRPr lang="en-US" sz="20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pl-PL" sz="2000" b="0" dirty="0">
                <a:solidFill>
                  <a:schemeClr val="tx1"/>
                </a:solidFill>
                <a:latin typeface="Times New Roman" panose="02020603050405020304" pitchFamily="18" charset="0"/>
                <a:cs typeface="Times New Roman" panose="02020603050405020304" pitchFamily="18" charset="0"/>
              </a:rPr>
              <a:t>Thuế bảo vệ môi trường là tạo nguồn thu cho ngân sách nhà nước lấy từ người gây ô nhiễm và gây thiệt hại cho môi trường để bù đắp cho các chi phí xã hội như gây quỹ tài trợ cho các hoạt động để xử lý hoặc đền bù ô nhiễm. Thúc đẩy thay đổi mặt hàng, cách sản xuất, khuyến khích các hoạt động tích cực về môi trường.</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pl-PL" sz="2000" b="0" dirty="0">
                <a:solidFill>
                  <a:schemeClr val="tx1"/>
                </a:solidFill>
                <a:latin typeface="Times New Roman" panose="02020603050405020304" pitchFamily="18" charset="0"/>
                <a:cs typeface="Times New Roman" panose="02020603050405020304" pitchFamily="18" charset="0"/>
              </a:rPr>
              <a:t>Thuế môi trường được tính dựa trên các nguyên tắc hướng vào mục tiêu phát triển bền vững và chính sách kinh tế của Nhà Nước, dựa vào kế hoạch môi trường cụ thể của quốc gia.</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pl-PL" sz="2000" b="0" dirty="0">
                <a:solidFill>
                  <a:schemeClr val="tx1"/>
                </a:solidFill>
                <a:latin typeface="Times New Roman" panose="02020603050405020304" pitchFamily="18" charset="0"/>
                <a:cs typeface="Times New Roman" panose="02020603050405020304" pitchFamily="18" charset="0"/>
              </a:rPr>
              <a:t>Bên cạnh đó còn cần đảm bảo nguyên tắc người gây ô nhiễm phải trả tiền. Mức thuế và biểu thuế phải căn cứ vào các tiêu chuẩn môi trường của quốc gia và các thông lệ quốc tế.</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pl-PL" sz="2000" b="0" dirty="0">
                <a:solidFill>
                  <a:schemeClr val="tx1"/>
                </a:solidFill>
                <a:latin typeface="Times New Roman" panose="02020603050405020304" pitchFamily="18" charset="0"/>
                <a:cs typeface="Times New Roman" panose="02020603050405020304" pitchFamily="18" charset="0"/>
              </a:rPr>
              <a:t>Thuế môi trường có thể chia thành 2 loại: Thuế trực thu nhằm đánh vào lượng chất thải độc hại với môi trường do cơ sở sản xuất gây ra. Thuế gián thu nhằm đánh vào giá trị hàng hóa gây ô nhiễm môi trường.</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pl-PL" sz="2000" b="0" dirty="0">
                <a:solidFill>
                  <a:schemeClr val="tx1"/>
                </a:solidFill>
                <a:latin typeface="Times New Roman" panose="02020603050405020304" pitchFamily="18" charset="0"/>
                <a:cs typeface="Times New Roman" panose="02020603050405020304" pitchFamily="18" charset="0"/>
              </a:rPr>
              <a:t>Thuế Bảo vệ Môi trường ở Việt Nam là thuế gián thu mà người nộp thuế là tổ chức, hộ gia đình, cá nhân sản xuất, nhập khẩu hàng hóa thuộc đối tượng chịu thuế Bảo vệ môi trường, còn người chịu thuế là người tiêu dùng. Thuế Bảo vệ môi trường chỉ phải nộp 1 lần đối với hàng hóa sản xuất hoặc nhập khẩu. </a:t>
            </a:r>
            <a:endParaRPr lang="vi-VN" sz="2000" b="0" dirty="0">
              <a:solidFill>
                <a:schemeClr val="tx1"/>
              </a:solidFill>
              <a:latin typeface="Times New Roman" pitchFamily="18" charset="0"/>
              <a:cs typeface="Times New Roman" pitchFamily="18" charset="0"/>
            </a:endParaRPr>
          </a:p>
        </p:txBody>
      </p:sp>
      <p:sp>
        <p:nvSpPr>
          <p:cNvPr id="37890" name="AutoShape 2" descr="THUẾ TÀI NGUYÊN LÀ GÌ? ĐỐI TƯỢNG NÀO PHẢI ĐÓNG THUẾ TÀI NGUYÊN? - KẾ TOÁN  ĐIỆN TỬ"/>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0" name="AutoShape 2"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2" name="AutoShape 4"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12294" name="AutoShape 6" descr="Biểu thuế bảo vệ môi trường theo pháp luật hiện hàn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3" name="Rectangle 2"/>
          <p:cNvSpPr/>
          <p:nvPr/>
        </p:nvSpPr>
        <p:spPr>
          <a:xfrm>
            <a:off x="914400" y="152400"/>
            <a:ext cx="7497565" cy="523220"/>
          </a:xfrm>
          <a:prstGeom prst="rect">
            <a:avLst/>
          </a:prstGeom>
        </p:spPr>
        <p:txBody>
          <a:bodyPr wrap="none">
            <a:spAutoFit/>
          </a:bodyPr>
          <a:lstStyle/>
          <a:p>
            <a:r>
              <a:rPr lang="en-US" sz="2800" i="1" dirty="0">
                <a:solidFill>
                  <a:schemeClr val="bg1"/>
                </a:solidFill>
                <a:latin typeface="Times New Roman" pitchFamily="18" charset="0"/>
                <a:cs typeface="Times New Roman" pitchFamily="18" charset="0"/>
              </a:rPr>
              <a:t>3.2.1. </a:t>
            </a:r>
            <a:r>
              <a:rPr lang="en-US" sz="2800" i="1" dirty="0" err="1">
                <a:solidFill>
                  <a:schemeClr val="bg1"/>
                </a:solidFill>
                <a:latin typeface="Times New Roman" pitchFamily="18" charset="0"/>
                <a:cs typeface="Times New Roman" pitchFamily="18" charset="0"/>
              </a:rPr>
              <a:t>Khái</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niệm</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đặc</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điểm</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thuế</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bảo</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vệ</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môi</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trường</a:t>
            </a:r>
            <a:endParaRPr lang="en-US" sz="2800" dirty="0">
              <a:solidFill>
                <a:schemeClr val="bg1"/>
              </a:solidFill>
            </a:endParaRPr>
          </a:p>
        </p:txBody>
      </p:sp>
    </p:spTree>
    <p:extLst>
      <p:ext uri="{BB962C8B-B14F-4D97-AF65-F5344CB8AC3E}">
        <p14:creationId xmlns:p14="http://schemas.microsoft.com/office/powerpoint/2010/main" val="49594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circle(in)">
                                      <p:cBhvr>
                                        <p:cTn id="12" dur="20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circle(in)">
                                      <p:cBhvr>
                                        <p:cTn id="17" dur="2000"/>
                                        <p:tgtEl>
                                          <p:spTgt spid="696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circle(in)">
                                      <p:cBhvr>
                                        <p:cTn id="22" dur="2000"/>
                                        <p:tgtEl>
                                          <p:spTgt spid="696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circle(in)">
                                      <p:cBhvr>
                                        <p:cTn id="27" dur="2000"/>
                                        <p:tgtEl>
                                          <p:spTgt spid="696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9635">
                                            <p:txEl>
                                              <p:pRg st="5" end="5"/>
                                            </p:txEl>
                                          </p:spTgt>
                                        </p:tgtEl>
                                        <p:attrNameLst>
                                          <p:attrName>style.visibility</p:attrName>
                                        </p:attrNameLst>
                                      </p:cBhvr>
                                      <p:to>
                                        <p:strVal val="visible"/>
                                      </p:to>
                                    </p:set>
                                    <p:animEffect transition="in" filter="circle(in)">
                                      <p:cBhvr>
                                        <p:cTn id="32"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686800" cy="5562600"/>
          </a:xfrm>
        </p:spPr>
        <p:txBody>
          <a:bodyPr/>
          <a:lstStyle/>
          <a:p>
            <a:pPr marL="0" indent="0" algn="just">
              <a:buNone/>
            </a:pP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Đối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tượng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chịu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thuế</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được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hướng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dẫn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cụ</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thể</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như</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sau</a:t>
            </a:r>
            <a:r>
              <a:rPr lang="en-US" sz="2000" dirty="0">
                <a:solidFill>
                  <a:schemeClr val="tx1"/>
                </a:solidFill>
                <a:latin typeface="Times New Roman" pitchFamily="18" charset="0"/>
                <a:cs typeface="Times New Roman" pitchFamily="18" charset="0"/>
              </a:rPr>
              <a:t>:</a:t>
            </a:r>
            <a:endParaRPr lang="vi-VN" sz="200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etanol</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liệu</a:t>
            </a:r>
            <a:r>
              <a:rPr lang="en-US" sz="2000" b="0" dirty="0">
                <a:solidFill>
                  <a:schemeClr val="tx1"/>
                </a:solidFill>
                <a:latin typeface="Times New Roman" pitchFamily="18" charset="0"/>
                <a:cs typeface="Times New Roman" pitchFamily="18" charset="0"/>
              </a:rPr>
              <a:t> bay;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diezel</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hỏa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mazut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nhờn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Việt</a:t>
            </a:r>
            <a:r>
              <a:rPr lang="en-US" sz="2000" b="0" dirty="0">
                <a:solidFill>
                  <a:schemeClr val="tx1"/>
                </a:solidFill>
                <a:latin typeface="Times New Roman" pitchFamily="18" charset="0"/>
                <a:cs typeface="Times New Roman" pitchFamily="18" charset="0"/>
              </a:rPr>
              <a:t> Nam,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học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như</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etanol</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vật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liệu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hỗn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chứa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nhiên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liệu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học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chỉ</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tính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xăng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dầu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thạch</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đá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gồm</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nâu</a:t>
            </a:r>
            <a:r>
              <a:rPr lang="en-US" sz="2000" b="0" dirty="0">
                <a:solidFill>
                  <a:schemeClr val="tx1"/>
                </a:solidFill>
                <a:latin typeface="Times New Roman" pitchFamily="18" charset="0"/>
                <a:cs typeface="Times New Roman" pitchFamily="18" charset="0"/>
              </a:rPr>
              <a:t>; Than an-</a:t>
            </a:r>
            <a:r>
              <a:rPr lang="en-US" sz="2000" b="0" dirty="0" err="1">
                <a:solidFill>
                  <a:schemeClr val="tx1"/>
                </a:solidFill>
                <a:latin typeface="Times New Roman" pitchFamily="18" charset="0"/>
                <a:cs typeface="Times New Roman" pitchFamily="18" charset="0"/>
              </a:rPr>
              <a:t>tra</a:t>
            </a:r>
            <a:r>
              <a:rPr lang="en-US" sz="2000" b="0" dirty="0">
                <a:solidFill>
                  <a:schemeClr val="tx1"/>
                </a:solidFill>
                <a:latin typeface="Times New Roman" pitchFamily="18" charset="0"/>
                <a:cs typeface="Times New Roman" pitchFamily="18" charset="0"/>
              </a:rPr>
              <a:t>-</a:t>
            </a:r>
            <a:r>
              <a:rPr lang="en-US" sz="2000" b="0" dirty="0" err="1">
                <a:solidFill>
                  <a:schemeClr val="tx1"/>
                </a:solidFill>
                <a:latin typeface="Times New Roman" pitchFamily="18" charset="0"/>
                <a:cs typeface="Times New Roman" pitchFamily="18" charset="0"/>
              </a:rPr>
              <a:t>xít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antraxit</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mỡ</a:t>
            </a:r>
            <a:r>
              <a:rPr lang="en-US" sz="2000" b="0" dirty="0">
                <a:solidFill>
                  <a:schemeClr val="tx1"/>
                </a:solidFill>
                <a:latin typeface="Times New Roman" pitchFamily="18" charset="0"/>
                <a:cs typeface="Times New Roman" pitchFamily="18" charset="0"/>
              </a:rPr>
              <a:t>; Than </a:t>
            </a:r>
            <a:r>
              <a:rPr lang="en-US" sz="2000" b="0" dirty="0" err="1">
                <a:solidFill>
                  <a:schemeClr val="tx1"/>
                </a:solidFill>
                <a:latin typeface="Times New Roman" pitchFamily="18" charset="0"/>
                <a:cs typeface="Times New Roman" pitchFamily="18" charset="0"/>
              </a:rPr>
              <a:t>đá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khác</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Dung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hydro-</a:t>
            </a:r>
            <a:r>
              <a:rPr lang="en-US" sz="2000" b="0" dirty="0" err="1">
                <a:solidFill>
                  <a:schemeClr val="tx1"/>
                </a:solidFill>
                <a:latin typeface="Times New Roman" pitchFamily="18" charset="0"/>
                <a:cs typeface="Times New Roman" pitchFamily="18" charset="0"/>
              </a:rPr>
              <a:t>chloro</a:t>
            </a:r>
            <a:r>
              <a:rPr lang="en-US" sz="2000" b="0" dirty="0">
                <a:solidFill>
                  <a:schemeClr val="tx1"/>
                </a:solidFill>
                <a:latin typeface="Times New Roman" pitchFamily="18" charset="0"/>
                <a:cs typeface="Times New Roman" pitchFamily="18" charset="0"/>
              </a:rPr>
              <a:t>-</a:t>
            </a:r>
            <a:r>
              <a:rPr lang="en-US" sz="2000" b="0" dirty="0" err="1">
                <a:solidFill>
                  <a:schemeClr val="tx1"/>
                </a:solidFill>
                <a:latin typeface="Times New Roman" pitchFamily="18" charset="0"/>
                <a:cs typeface="Times New Roman" pitchFamily="18" charset="0"/>
              </a:rPr>
              <a:t>fluoro</a:t>
            </a:r>
            <a:r>
              <a:rPr lang="en-US" sz="2000" b="0" dirty="0">
                <a:solidFill>
                  <a:schemeClr val="tx1"/>
                </a:solidFill>
                <a:latin typeface="Times New Roman" pitchFamily="18" charset="0"/>
                <a:cs typeface="Times New Roman" pitchFamily="18" charset="0"/>
              </a:rPr>
              <a:t>-carbon (HCFC) </a:t>
            </a:r>
            <a:r>
              <a:rPr lang="en-US" sz="2000" b="0" dirty="0" err="1">
                <a:solidFill>
                  <a:schemeClr val="tx1"/>
                </a:solidFill>
                <a:latin typeface="Times New Roman" pitchFamily="18" charset="0"/>
                <a:cs typeface="Times New Roman" pitchFamily="18" charset="0"/>
              </a:rPr>
              <a:t>gây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giảm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tầng</a:t>
            </a:r>
            <a:r>
              <a:rPr lang="en-US" sz="2000" b="0" dirty="0">
                <a:solidFill>
                  <a:schemeClr val="tx1"/>
                </a:solidFill>
                <a:latin typeface="Times New Roman" pitchFamily="18" charset="0"/>
                <a:cs typeface="Times New Roman" pitchFamily="18" charset="0"/>
              </a:rPr>
              <a:t> ô </a:t>
            </a:r>
            <a:r>
              <a:rPr lang="en-US" sz="2000" b="0" dirty="0" err="1">
                <a:solidFill>
                  <a:schemeClr val="tx1"/>
                </a:solidFill>
                <a:latin typeface="Times New Roman" pitchFamily="18" charset="0"/>
                <a:cs typeface="Times New Roman" pitchFamily="18" charset="0"/>
              </a:rPr>
              <a:t>dôn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dùng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riêng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chứa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lạnh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nhựa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mỏng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miệng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đáy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thành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túi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đựng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nhựa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HDPE (high density polyethylene resin), LDPE (Low density </a:t>
            </a:r>
            <a:r>
              <a:rPr lang="en-US" sz="2000" b="0" dirty="0" err="1">
                <a:solidFill>
                  <a:schemeClr val="tx1"/>
                </a:solidFill>
                <a:latin typeface="Times New Roman" pitchFamily="18" charset="0"/>
                <a:cs typeface="Times New Roman" pitchFamily="18" charset="0"/>
              </a:rPr>
              <a:t>polyethylen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LLDPE (Linear low density </a:t>
            </a:r>
            <a:r>
              <a:rPr lang="en-US" sz="2000" b="0" dirty="0" err="1">
                <a:solidFill>
                  <a:schemeClr val="tx1"/>
                </a:solidFill>
                <a:latin typeface="Times New Roman" pitchFamily="18" charset="0"/>
                <a:cs typeface="Times New Roman" pitchFamily="18" charset="0"/>
              </a:rPr>
              <a:t>polyethylen</a:t>
            </a:r>
            <a:r>
              <a:rPr lang="en-US" sz="2000" b="0" dirty="0">
                <a:solidFill>
                  <a:schemeClr val="tx1"/>
                </a:solidFill>
                <a:latin typeface="Times New Roman" pitchFamily="18" charset="0"/>
                <a:cs typeface="Times New Roman" pitchFamily="18" charset="0"/>
              </a:rPr>
              <a:t> resin),</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676400" y="122238"/>
            <a:ext cx="5791200" cy="563562"/>
          </a:xfrm>
        </p:spPr>
        <p:txBody>
          <a:bodyPr/>
          <a:lstStyle/>
          <a:p>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78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077200" cy="4495800"/>
          </a:xfrm>
        </p:spPr>
        <p:txBody>
          <a:bodyPr/>
          <a:lstStyle/>
          <a:p>
            <a:pPr marL="0" indent="0" algn="just">
              <a:buNone/>
            </a:pP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Đối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tượng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chịu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được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hướng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dẫn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cụ</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thể</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như</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sau</a:t>
            </a:r>
            <a:r>
              <a:rPr lang="en-US" sz="2200" dirty="0">
                <a:solidFill>
                  <a:schemeClr val="tx1"/>
                </a:solidFill>
                <a:latin typeface="Times New Roman" pitchFamily="18" charset="0"/>
                <a:cs typeface="Times New Roman" pitchFamily="18" charset="0"/>
              </a:rPr>
              <a:t>:</a:t>
            </a:r>
            <a:endParaRPr lang="vi-VN" sz="220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bì</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đóng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gói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sẵn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túi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đáp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ứng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tiêu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thiện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với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theo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hướng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dẫn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của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diệt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cỏ</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lâm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trùng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Chi </a:t>
            </a:r>
            <a:r>
              <a:rPr lang="en-US" sz="2200" b="0" dirty="0" err="1">
                <a:solidFill>
                  <a:schemeClr val="tx1"/>
                </a:solidFill>
                <a:latin typeface="Times New Roman" pitchFamily="18" charset="0"/>
                <a:cs typeface="Times New Roman" pitchFamily="18" charset="0"/>
              </a:rPr>
              <a:t>tiết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theo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Nghị</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quyết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1269/2011/NQ-UBTVQH12 </a:t>
            </a:r>
            <a:r>
              <a:rPr lang="en-US" sz="2200" b="0" dirty="0" err="1">
                <a:solidFill>
                  <a:schemeClr val="tx1"/>
                </a:solidFill>
                <a:latin typeface="Times New Roman" pitchFamily="18" charset="0"/>
                <a:cs typeface="Times New Roman" pitchFamily="18" charset="0"/>
              </a:rPr>
              <a:t>ngày</a:t>
            </a:r>
            <a:r>
              <a:rPr lang="en-US" sz="2200" b="0" dirty="0">
                <a:solidFill>
                  <a:schemeClr val="tx1"/>
                </a:solidFill>
                <a:latin typeface="Times New Roman" pitchFamily="18" charset="0"/>
                <a:cs typeface="Times New Roman" pitchFamily="18" charset="0"/>
              </a:rPr>
              <a:t> 14/7/2011 </a:t>
            </a:r>
            <a:r>
              <a:rPr lang="en-US" sz="2200" b="0" dirty="0" err="1">
                <a:solidFill>
                  <a:schemeClr val="tx1"/>
                </a:solidFill>
                <a:latin typeface="Times New Roman" pitchFamily="18" charset="0"/>
                <a:cs typeface="Times New Roman" pitchFamily="18" charset="0"/>
              </a:rPr>
              <a:t>của</a:t>
            </a:r>
            <a:r>
              <a:rPr lang="en-US" sz="2200" b="0" dirty="0">
                <a:solidFill>
                  <a:schemeClr val="tx1"/>
                </a:solidFill>
                <a:latin typeface="Times New Roman" pitchFamily="18" charset="0"/>
                <a:cs typeface="Times New Roman" pitchFamily="18" charset="0"/>
              </a:rPr>
              <a:t> UBTV </a:t>
            </a:r>
            <a:r>
              <a:rPr lang="en-US" sz="2200" b="0" dirty="0" err="1">
                <a:solidFill>
                  <a:schemeClr val="tx1"/>
                </a:solidFill>
                <a:latin typeface="Times New Roman" pitchFamily="18" charset="0"/>
                <a:cs typeface="Times New Roman" pitchFamily="18" charset="0"/>
              </a:rPr>
              <a:t>Quốc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về</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biểu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vệ</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828800" y="122238"/>
            <a:ext cx="5791200" cy="563562"/>
          </a:xfrm>
        </p:spPr>
        <p:txBody>
          <a:bodyPr/>
          <a:lstStyle/>
          <a:p>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136022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1)">
                                      <p:cBhvr>
                                        <p:cTn id="10" dur="2000"/>
                                        <p:tgtEl>
                                          <p:spTgt spid="3">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heel(1)">
                                      <p:cBhvr>
                                        <p:cTn id="13" dur="2000"/>
                                        <p:tgtEl>
                                          <p:spTgt spid="3">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heel(1)">
                                      <p:cBhvr>
                                        <p:cTn id="16" dur="2000"/>
                                        <p:tgtEl>
                                          <p:spTgt spid="3">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heel(1)">
                                      <p:cBhvr>
                                        <p:cTn id="19" dur="2000"/>
                                        <p:tgtEl>
                                          <p:spTgt spid="3">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heel(1)">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34400" cy="5791200"/>
          </a:xfrm>
        </p:spPr>
        <p:txBody>
          <a:bodyPr/>
          <a:lstStyle/>
          <a:p>
            <a:pPr marL="0" indent="0" algn="just">
              <a:buNone/>
            </a:pPr>
            <a:r>
              <a:rPr lang="en-US" sz="2100" dirty="0">
                <a:solidFill>
                  <a:schemeClr val="tx1"/>
                </a:solidFill>
                <a:latin typeface="Times New Roman" pitchFamily="18" charset="0"/>
                <a:cs typeface="Times New Roman" pitchFamily="18" charset="0"/>
              </a:rPr>
              <a:t>* </a:t>
            </a:r>
            <a:r>
              <a:rPr lang="en-US" sz="2100" dirty="0" err="1">
                <a:solidFill>
                  <a:schemeClr val="tx1"/>
                </a:solidFill>
                <a:latin typeface="Times New Roman" pitchFamily="18" charset="0"/>
                <a:cs typeface="Times New Roman" pitchFamily="18" charset="0"/>
              </a:rPr>
              <a:t>Đối</a:t>
            </a:r>
            <a:r>
              <a:rPr lang="en-US" sz="2100" dirty="0">
                <a:solidFill>
                  <a:schemeClr val="tx1"/>
                </a:solidFill>
                <a:latin typeface="Times New Roman" pitchFamily="18" charset="0"/>
                <a:cs typeface="Times New Roman" pitchFamily="18" charset="0"/>
              </a:rPr>
              <a:t> </a:t>
            </a:r>
            <a:r>
              <a:rPr lang="en-US" sz="2100" dirty="0" err="1">
                <a:solidFill>
                  <a:schemeClr val="tx1"/>
                </a:solidFill>
                <a:latin typeface="Times New Roman" pitchFamily="18" charset="0"/>
                <a:cs typeface="Times New Roman" pitchFamily="18" charset="0"/>
              </a:rPr>
              <a:t>tượng</a:t>
            </a:r>
            <a:r>
              <a:rPr lang="en-US" sz="2100" dirty="0">
                <a:solidFill>
                  <a:schemeClr val="tx1"/>
                </a:solidFill>
                <a:latin typeface="Times New Roman" pitchFamily="18" charset="0"/>
                <a:cs typeface="Times New Roman" pitchFamily="18" charset="0"/>
              </a:rPr>
              <a:t> </a:t>
            </a:r>
            <a:r>
              <a:rPr lang="en-US" sz="2100" dirty="0" err="1">
                <a:solidFill>
                  <a:schemeClr val="tx1"/>
                </a:solidFill>
                <a:latin typeface="Times New Roman" pitchFamily="18" charset="0"/>
                <a:cs typeface="Times New Roman" pitchFamily="18" charset="0"/>
              </a:rPr>
              <a:t>không</a:t>
            </a:r>
            <a:r>
              <a:rPr lang="en-US" sz="2100" dirty="0">
                <a:solidFill>
                  <a:schemeClr val="tx1"/>
                </a:solidFill>
                <a:latin typeface="Times New Roman" pitchFamily="18" charset="0"/>
                <a:cs typeface="Times New Roman" pitchFamily="18" charset="0"/>
              </a:rPr>
              <a:t> </a:t>
            </a:r>
            <a:r>
              <a:rPr lang="en-US" sz="2100" dirty="0" err="1">
                <a:solidFill>
                  <a:schemeClr val="tx1"/>
                </a:solidFill>
                <a:latin typeface="Times New Roman" pitchFamily="18" charset="0"/>
                <a:cs typeface="Times New Roman" pitchFamily="18" charset="0"/>
              </a:rPr>
              <a:t>chịu</a:t>
            </a:r>
            <a:r>
              <a:rPr lang="en-US" sz="2100" dirty="0">
                <a:solidFill>
                  <a:schemeClr val="tx1"/>
                </a:solidFill>
                <a:latin typeface="Times New Roman" pitchFamily="18" charset="0"/>
                <a:cs typeface="Times New Roman" pitchFamily="18" charset="0"/>
              </a:rPr>
              <a:t> </a:t>
            </a:r>
            <a:r>
              <a:rPr lang="en-US" sz="2100" dirty="0" err="1">
                <a:solidFill>
                  <a:schemeClr val="tx1"/>
                </a:solidFill>
                <a:latin typeface="Times New Roman" pitchFamily="18" charset="0"/>
                <a:cs typeface="Times New Roman" pitchFamily="18" charset="0"/>
              </a:rPr>
              <a:t>thuế</a:t>
            </a:r>
            <a:endParaRPr lang="vi-VN" sz="210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thuộc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đối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vệ</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vệ</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trong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hợp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sau</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được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vận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chuyển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từ</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nước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đến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nước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qua </a:t>
            </a:r>
            <a:r>
              <a:rPr lang="en-US" sz="2100" b="0" dirty="0" err="1">
                <a:solidFill>
                  <a:schemeClr val="tx1"/>
                </a:solidFill>
                <a:latin typeface="Times New Roman" pitchFamily="18" charset="0"/>
                <a:cs typeface="Times New Roman" pitchFamily="18" charset="0"/>
              </a:rPr>
              <a:t>cửa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quá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cảnh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chuyển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qua </a:t>
            </a:r>
            <a:r>
              <a:rPr lang="en-US" sz="2100" b="0" dirty="0" err="1">
                <a:solidFill>
                  <a:schemeClr val="tx1"/>
                </a:solidFill>
                <a:latin typeface="Times New Roman" pitchFamily="18" charset="0"/>
                <a:cs typeface="Times New Roman" pitchFamily="18" charset="0"/>
              </a:rPr>
              <a:t>cửa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biên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giới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gồm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cả</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hợp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đã</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đưa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ngoại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nhưng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làm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tục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ra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khỏi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cảnh</a:t>
            </a:r>
            <a:r>
              <a:rPr lang="en-US" sz="2100" b="0" dirty="0">
                <a:solidFill>
                  <a:schemeClr val="tx1"/>
                </a:solidFill>
                <a:latin typeface="Times New Roman" pitchFamily="18" charset="0"/>
                <a:cs typeface="Times New Roman" pitchFamily="18" charset="0"/>
              </a:rPr>
              <a:t> qua </a:t>
            </a:r>
            <a:r>
              <a:rPr lang="en-US" sz="2100" b="0" dirty="0" err="1">
                <a:solidFill>
                  <a:schemeClr val="tx1"/>
                </a:solidFill>
                <a:latin typeface="Times New Roman" pitchFamily="18" charset="0"/>
                <a:cs typeface="Times New Roman" pitchFamily="18" charset="0"/>
              </a:rPr>
              <a:t>cửa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biên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giới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trên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sở</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Hiệp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ký</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kết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giữa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Chính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Chính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nước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ngoài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giữa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diện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được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Chính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Việt</a:t>
            </a:r>
            <a:r>
              <a:rPr lang="en-US" sz="2100" b="0" dirty="0">
                <a:solidFill>
                  <a:schemeClr val="tx1"/>
                </a:solidFill>
                <a:latin typeface="Times New Roman" pitchFamily="18" charset="0"/>
                <a:cs typeface="Times New Roman" pitchFamily="18" charset="0"/>
              </a:rPr>
              <a:t> Nam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Chính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nước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ngoài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uỷ</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quyền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luật</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tạm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trong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luật</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ra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nước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ngoài</a:t>
            </a:r>
            <a:r>
              <a:rPr lang="en-US" sz="2100" b="0" dirty="0">
                <a:solidFill>
                  <a:schemeClr val="tx1"/>
                </a:solidFill>
                <a:latin typeface="Times New Roman" pitchFamily="18" charset="0"/>
                <a:cs typeface="Times New Roman" pitchFamily="18" charset="0"/>
              </a:rPr>
              <a:t> do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sở</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gồm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cả</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trực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tiếp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ủy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thác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752600" y="122238"/>
            <a:ext cx="5867400" cy="563562"/>
          </a:xfrm>
        </p:spPr>
        <p:txBody>
          <a:bodyPr/>
          <a:lstStyle/>
          <a:p>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150605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90600"/>
            <a:ext cx="8839200" cy="5715000"/>
          </a:xfrm>
        </p:spPr>
        <p:txBody>
          <a:bodyPr/>
          <a:lstStyle/>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Trừ</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vệ</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Căn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cứ</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hồ</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làm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tục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xác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thuộc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đối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vệ</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sẵn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sẵn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Cung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cấp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Hồ</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tự</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khai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tự</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trách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nhiệm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về</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trực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tiếp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trực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chụp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Hợp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đồng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ký</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trực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tiếp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giữa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Bản</a:t>
            </a:r>
            <a:r>
              <a:rPr lang="en-US" sz="2100" b="0" dirty="0">
                <a:solidFill>
                  <a:schemeClr val="tx1"/>
                </a:solidFill>
                <a:latin typeface="Times New Roman" pitchFamily="18" charset="0"/>
                <a:cs typeface="Times New Roman" pitchFamily="18" charset="0"/>
              </a:rPr>
              <a:t> cam </a:t>
            </a:r>
            <a:r>
              <a:rPr lang="en-US" sz="2100" b="0" dirty="0" err="1">
                <a:solidFill>
                  <a:schemeClr val="tx1"/>
                </a:solidFill>
                <a:latin typeface="Times New Roman" pitchFamily="18" charset="0"/>
                <a:cs typeface="Times New Roman" pitchFamily="18" charset="0"/>
              </a:rPr>
              <a:t>kết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về</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việc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chữ</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ký</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dấu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nếu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do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gửi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Nếu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dự</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kiến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cần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dự</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kiến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về</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thuê</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cần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sử</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dụng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981200" y="122238"/>
            <a:ext cx="5638800" cy="563562"/>
          </a:xfrm>
        </p:spPr>
        <p:txBody>
          <a:bodyPr/>
          <a:lstStyle/>
          <a:p>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28019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534400" cy="5410200"/>
          </a:xfrm>
        </p:spPr>
        <p:txBody>
          <a:bodyPr/>
          <a:lstStyle/>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kê</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mẫu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03/TBVMT ban </a:t>
            </a:r>
            <a:r>
              <a:rPr lang="en-US" sz="2100" b="0" dirty="0" err="1">
                <a:solidFill>
                  <a:schemeClr val="tx1"/>
                </a:solidFill>
                <a:latin typeface="Times New Roman" pitchFamily="18" charset="0"/>
                <a:cs typeface="Times New Roman" pitchFamily="18" charset="0"/>
              </a:rPr>
              <a:t>hành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kèm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tư</a:t>
            </a:r>
            <a:r>
              <a:rPr lang="en-US" sz="2100" b="0" dirty="0">
                <a:solidFill>
                  <a:schemeClr val="tx1"/>
                </a:solidFill>
                <a:latin typeface="Times New Roman" pitchFamily="18" charset="0"/>
                <a:cs typeface="Times New Roman" pitchFamily="18" charset="0"/>
              </a:rPr>
              <a:t> 159/2012/TT-BTC. – – </a:t>
            </a:r>
            <a:r>
              <a:rPr lang="en-US" sz="2100" b="0" dirty="0" err="1">
                <a:solidFill>
                  <a:schemeClr val="tx1"/>
                </a:solidFill>
                <a:latin typeface="Times New Roman" pitchFamily="18" charset="0"/>
                <a:cs typeface="Times New Roman" pitchFamily="18" charset="0"/>
              </a:rPr>
              <a:t>Khi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ghi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đầy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đủ</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các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chỉ</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tiêu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ghi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thêm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dòng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bán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Hợp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đồng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ngày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tháng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vệ</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đơn</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khẩu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đã</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được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khai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lại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không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chịu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vệ</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sẵn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hàng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hóa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túi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ứng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tiêu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chí</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thiện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với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từ</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ngày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được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quyền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cấp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Giấy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chứng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nhận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túi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thiện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với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theo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quy</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định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Bộ</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Tài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nguyên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Môi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trường</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tự</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do </a:t>
            </a:r>
            <a:r>
              <a:rPr lang="en-US" sz="2100" b="0" dirty="0" err="1">
                <a:solidFill>
                  <a:schemeClr val="tx1"/>
                </a:solidFill>
                <a:latin typeface="Times New Roman" pitchFamily="18" charset="0"/>
                <a:cs typeface="Times New Roman" pitchFamily="18" charset="0"/>
              </a:rPr>
              <a:t>mình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ra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mua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về</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làm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dịch</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vụ</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a:p>
            <a:pPr marL="0" indent="0" algn="just">
              <a:buNone/>
            </a:pP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Phải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Bản</a:t>
            </a:r>
            <a:r>
              <a:rPr lang="en-US" sz="2100" b="0" dirty="0">
                <a:solidFill>
                  <a:schemeClr val="tx1"/>
                </a:solidFill>
                <a:latin typeface="Times New Roman" pitchFamily="18" charset="0"/>
                <a:cs typeface="Times New Roman" pitchFamily="18" charset="0"/>
              </a:rPr>
              <a:t> cam </a:t>
            </a:r>
            <a:r>
              <a:rPr lang="en-US" sz="2100" b="0" dirty="0" err="1">
                <a:solidFill>
                  <a:schemeClr val="tx1"/>
                </a:solidFill>
                <a:latin typeface="Times New Roman" pitchFamily="18" charset="0"/>
                <a:cs typeface="Times New Roman" pitchFamily="18" charset="0"/>
              </a:rPr>
              <a:t>kết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có</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chữ</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ký</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của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người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dấu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Nếu</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pháp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nhân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gửi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cơ</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quan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thuế</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quản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lý</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trực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tiếp</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dự</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kiến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xuất</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hoặc</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gia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công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ra</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sản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phẩm</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cần</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và</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số</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lượng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bao</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bì</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sử</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dụng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để</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đóng</a:t>
            </a:r>
            <a:r>
              <a:rPr lang="en-US" sz="2100" b="0" dirty="0">
                <a:solidFill>
                  <a:schemeClr val="tx1"/>
                </a:solidFill>
                <a:latin typeface="Times New Roman" pitchFamily="18" charset="0"/>
                <a:cs typeface="Times New Roman" pitchFamily="18" charset="0"/>
              </a:rPr>
              <a:t> </a:t>
            </a:r>
            <a:r>
              <a:rPr lang="en-US" sz="2100" b="0" dirty="0" err="1">
                <a:solidFill>
                  <a:schemeClr val="tx1"/>
                </a:solidFill>
                <a:latin typeface="Times New Roman" pitchFamily="18" charset="0"/>
                <a:cs typeface="Times New Roman" pitchFamily="18" charset="0"/>
              </a:rPr>
              <a:t>gói</a:t>
            </a:r>
            <a:r>
              <a:rPr lang="en-US" sz="2100" b="0" dirty="0">
                <a:solidFill>
                  <a:schemeClr val="tx1"/>
                </a:solidFill>
                <a:latin typeface="Times New Roman" pitchFamily="18" charset="0"/>
                <a:cs typeface="Times New Roman" pitchFamily="18" charset="0"/>
              </a:rPr>
              <a:t>).</a:t>
            </a:r>
            <a:endParaRPr lang="vi-VN" sz="21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828800" y="122238"/>
            <a:ext cx="5791200" cy="563562"/>
          </a:xfrm>
        </p:spPr>
        <p:txBody>
          <a:bodyPr/>
          <a:lstStyle/>
          <a:p>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279301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838200"/>
            <a:ext cx="8915400" cy="6019800"/>
          </a:xfrm>
        </p:spPr>
        <p:txBody>
          <a:bodyPr/>
          <a:lstStyle/>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cần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mình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tự</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ra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về</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đổi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tiêu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dùng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nội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bộ</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tặng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hoặc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nộp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bị</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xử</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chụp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được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tiếp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giữa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a:t>
            </a:r>
            <a:r>
              <a:rPr lang="en-US" sz="2000" b="0" dirty="0">
                <a:solidFill>
                  <a:schemeClr val="tx1"/>
                </a:solidFill>
                <a:latin typeface="Times New Roman" pitchFamily="18" charset="0"/>
                <a:cs typeface="Times New Roman" pitchFamily="18" charset="0"/>
              </a:rPr>
              <a:t> cam </a:t>
            </a:r>
            <a:r>
              <a:rPr lang="en-US" sz="2000" b="0" dirty="0" err="1">
                <a:solidFill>
                  <a:schemeClr val="tx1"/>
                </a:solidFill>
                <a:latin typeface="Times New Roman" pitchFamily="18" charset="0"/>
                <a:cs typeface="Times New Roman" pitchFamily="18" charset="0"/>
              </a:rPr>
              <a:t>kết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để</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gói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phẩm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chữ</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ký</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đóng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dấu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do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lập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gửi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người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marL="0" indent="0"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bao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bì</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mẫu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03/TBVMT,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ghi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đồng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ngày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BVMT.</a:t>
            </a:r>
            <a:endParaRPr lang="vi-VN" sz="20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752600" y="122238"/>
            <a:ext cx="5715000" cy="563562"/>
          </a:xfrm>
        </p:spPr>
        <p:txBody>
          <a:bodyPr/>
          <a:lstStyle/>
          <a:p>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và</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158835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stretch>
            <a:fillRect/>
          </a:stretch>
        </p:blipFill>
        <p:spPr>
          <a:xfrm>
            <a:off x="76200" y="914400"/>
            <a:ext cx="8991600" cy="5791200"/>
          </a:xfrm>
          <a:prstGeom prst="rect">
            <a:avLst/>
          </a:prstGeom>
        </p:spPr>
      </p:pic>
      <p:sp>
        <p:nvSpPr>
          <p:cNvPr id="5" name="Rectangle 2"/>
          <p:cNvSpPr>
            <a:spLocks noGrp="1" noChangeArrowheads="1"/>
          </p:cNvSpPr>
          <p:nvPr>
            <p:ph type="title"/>
          </p:nvPr>
        </p:nvSpPr>
        <p:spPr>
          <a:xfrm>
            <a:off x="1752600" y="13855"/>
            <a:ext cx="6553200" cy="563562"/>
          </a:xfrm>
        </p:spPr>
        <p:txBody>
          <a:bodyPr/>
          <a:lstStyle/>
          <a:p>
            <a:r>
              <a:rPr lang="en-US" dirty="0" err="1">
                <a:latin typeface="Times New Roman" pitchFamily="18" charset="0"/>
                <a:cs typeface="Times New Roman" pitchFamily="18" charset="0"/>
              </a:rPr>
              <a:t>Đặc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tăng</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313802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04800" y="1295400"/>
            <a:ext cx="8534400" cy="5257800"/>
          </a:xfrm>
        </p:spPr>
        <p:txBody>
          <a:bodyPr/>
          <a:lstStyle/>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vệ</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thuộc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tượng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chịu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trong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một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hợp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cụ</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thể</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biệt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trả</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hay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đồng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Việt</a:t>
            </a:r>
            <a:r>
              <a:rPr lang="en-US" sz="2200" b="0" dirty="0">
                <a:solidFill>
                  <a:schemeClr val="tx1"/>
                </a:solidFill>
                <a:latin typeface="Times New Roman" pitchFamily="18" charset="0"/>
                <a:cs typeface="Times New Roman" pitchFamily="18" charset="0"/>
              </a:rPr>
              <a:t> Nam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Nếu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nhưng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uỷ</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thì</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hóa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Việt</a:t>
            </a:r>
            <a:r>
              <a:rPr lang="en-US" sz="2200" b="0" dirty="0">
                <a:solidFill>
                  <a:schemeClr val="tx1"/>
                </a:solidFill>
                <a:latin typeface="Times New Roman" pitchFamily="18" charset="0"/>
                <a:cs typeface="Times New Roman" pitchFamily="18" charset="0"/>
              </a:rPr>
              <a:t> Nam.</a:t>
            </a:r>
            <a:endParaRPr lang="vi-VN" sz="2200" b="0" dirty="0">
              <a:solidFill>
                <a:schemeClr val="tx1"/>
              </a:solidFill>
              <a:latin typeface="Times New Roman" pitchFamily="18" charset="0"/>
              <a:cs typeface="Times New Roman" pitchFamily="18" charset="0"/>
            </a:endParaRPr>
          </a:p>
          <a:p>
            <a:pPr marL="0" indent="0" algn="just">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hợp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hộ</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làm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đầu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mối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mua</a:t>
            </a:r>
            <a:r>
              <a:rPr lang="en-US" sz="2200" b="0" dirty="0">
                <a:solidFill>
                  <a:schemeClr val="tx1"/>
                </a:solidFill>
                <a:latin typeface="Times New Roman" pitchFamily="18" charset="0"/>
                <a:cs typeface="Times New Roman" pitchFamily="18" charset="0"/>
              </a:rPr>
              <a:t> than </a:t>
            </a:r>
            <a:r>
              <a:rPr lang="en-US" sz="2200" b="0" dirty="0" err="1">
                <a:solidFill>
                  <a:schemeClr val="tx1"/>
                </a:solidFill>
                <a:latin typeface="Times New Roman" pitchFamily="18" charset="0"/>
                <a:cs typeface="Times New Roman" pitchFamily="18" charset="0"/>
              </a:rPr>
              <a:t>khai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nhỏ</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lẻ</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trình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chứng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đã</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bảo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vệ</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môi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trường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thì</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phải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người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nộp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a:t>
            </a:r>
            <a:endParaRPr lang="vi-VN" sz="22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1666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791200" y="28194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914400" y="28194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990600" y="3588603"/>
            <a:ext cx="21907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lượng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hàng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hóa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endParaRPr lang="en-US" sz="2400" b="1"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3222625" y="2922588"/>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2919413"/>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2922588"/>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2" name="Group 10"/>
          <p:cNvGrpSpPr>
            <a:grpSpLocks/>
          </p:cNvGrpSpPr>
          <p:nvPr/>
        </p:nvGrpSpPr>
        <p:grpSpPr bwMode="auto">
          <a:xfrm>
            <a:off x="3048000" y="1295400"/>
            <a:ext cx="2998788" cy="1601788"/>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495425"/>
            <a:ext cx="144623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5958320" y="3653135"/>
            <a:ext cx="2038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err="1">
                <a:latin typeface="Times New Roman" pitchFamily="18" charset="0"/>
                <a:cs typeface="Times New Roman" pitchFamily="18" charset="0"/>
              </a:rPr>
              <a:t>Mức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tuyệt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đối</a:t>
            </a:r>
            <a:endParaRPr lang="en-US" sz="2400" b="1"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440103" y="162580"/>
            <a:ext cx="591059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en-US" sz="2800" i="1">
                <a:solidFill>
                  <a:schemeClr val="bg1"/>
                </a:solidFill>
                <a:latin typeface="Times New Roman" pitchFamily="18" charset="0"/>
                <a:cs typeface="Times New Roman" pitchFamily="18" charset="0"/>
              </a:rPr>
              <a:t>3.3.2 </a:t>
            </a:r>
            <a:r>
              <a:rPr lang="en-US" sz="2800" i="1" dirty="0" err="1">
                <a:solidFill>
                  <a:schemeClr val="bg1"/>
                </a:solidFill>
                <a:latin typeface="Times New Roman" pitchFamily="18" charset="0"/>
                <a:cs typeface="Times New Roman" pitchFamily="18" charset="0"/>
              </a:rPr>
              <a:t>Căn</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cứ</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và</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phương</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pháp</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tính</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thuế</a:t>
            </a:r>
            <a:endParaRPr lang="vi-VN" sz="2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668423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0675"/>
                                        </p:tgtEl>
                                        <p:attrNameLst>
                                          <p:attrName>style.visibility</p:attrName>
                                        </p:attrNameLst>
                                      </p:cBhvr>
                                      <p:to>
                                        <p:strVal val="visible"/>
                                      </p:to>
                                    </p:set>
                                    <p:animEffect transition="in" filter="wipe(down)">
                                      <p:cBhvr>
                                        <p:cTn id="31" dur="500"/>
                                        <p:tgtEl>
                                          <p:spTgt spid="70675"/>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70659"/>
                                        </p:tgtEl>
                                        <p:attrNameLst>
                                          <p:attrName>style.visibility</p:attrName>
                                        </p:attrNameLst>
                                      </p:cBhvr>
                                      <p:to>
                                        <p:strVal val="visible"/>
                                      </p:to>
                                    </p:set>
                                    <p:animEffect transition="in" filter="wheel(1)">
                                      <p:cBhvr>
                                        <p:cTn id="34" dur="2000"/>
                                        <p:tgtEl>
                                          <p:spTgt spid="70659"/>
                                        </p:tgtEl>
                                      </p:cBhvr>
                                    </p:animEffect>
                                  </p:childTnLst>
                                </p:cTn>
                              </p:par>
                              <p:par>
                                <p:cTn id="35" presetID="21" presetClass="entr" presetSubtype="1" fill="hold" nodeType="withEffect">
                                  <p:stCondLst>
                                    <p:cond delay="0"/>
                                  </p:stCondLst>
                                  <p:childTnLst>
                                    <p:set>
                                      <p:cBhvr>
                                        <p:cTn id="36" dur="1" fill="hold">
                                          <p:stCondLst>
                                            <p:cond delay="0"/>
                                          </p:stCondLst>
                                        </p:cTn>
                                        <p:tgtEl>
                                          <p:spTgt spid="70665"/>
                                        </p:tgtEl>
                                        <p:attrNameLst>
                                          <p:attrName>style.visibility</p:attrName>
                                        </p:attrNameLst>
                                      </p:cBhvr>
                                      <p:to>
                                        <p:strVal val="visible"/>
                                      </p:to>
                                    </p:set>
                                    <p:animEffect transition="in" filter="wheel(1)">
                                      <p:cBhvr>
                                        <p:cTn id="37" dur="2000"/>
                                        <p:tgtEl>
                                          <p:spTgt spid="70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74" grpId="0"/>
      <p:bldP spid="70675" grpId="0"/>
      <p:bldP spid="23553"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600036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3.3.2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304800" y="914400"/>
            <a:ext cx="85344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hàng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hóa</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định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như</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sau</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nước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tặng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khuyến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cáo</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Uỷ</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thường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hội</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qui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hỗn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chứa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nhờn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học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nhờn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liệu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hỗn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hợp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tặng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tiêu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tương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ứng</a:t>
            </a:r>
            <a:r>
              <a:rPr lang="en-US" sz="2200" dirty="0">
                <a:latin typeface="Times New Roman" pitchFamily="18" charset="0"/>
                <a:cs typeface="Times New Roman" pitchFamily="18" charset="0"/>
              </a:rPr>
              <a:t>. </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2691877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p:cTn id="7" dur="500" fill="hold"/>
                                        <p:tgtEl>
                                          <p:spTgt spid="54273"/>
                                        </p:tgtEl>
                                        <p:attrNameLst>
                                          <p:attrName>ppt_w</p:attrName>
                                        </p:attrNameLst>
                                      </p:cBhvr>
                                      <p:tavLst>
                                        <p:tav tm="0">
                                          <p:val>
                                            <p:strVal val="#ppt_w*0.05"/>
                                          </p:val>
                                        </p:tav>
                                        <p:tav tm="100000">
                                          <p:val>
                                            <p:strVal val="#ppt_w"/>
                                          </p:val>
                                        </p:tav>
                                      </p:tavLst>
                                    </p:anim>
                                    <p:anim calcmode="lin" valueType="num">
                                      <p:cBhvr>
                                        <p:cTn id="8" dur="500" fill="hold"/>
                                        <p:tgtEl>
                                          <p:spTgt spid="54273"/>
                                        </p:tgtEl>
                                        <p:attrNameLst>
                                          <p:attrName>ppt_h</p:attrName>
                                        </p:attrNameLst>
                                      </p:cBhvr>
                                      <p:tavLst>
                                        <p:tav tm="0">
                                          <p:val>
                                            <p:strVal val="#ppt_h"/>
                                          </p:val>
                                        </p:tav>
                                        <p:tav tm="100000">
                                          <p:val>
                                            <p:strVal val="#ppt_h"/>
                                          </p:val>
                                        </p:tav>
                                      </p:tavLst>
                                    </p:anim>
                                    <p:anim calcmode="lin" valueType="num">
                                      <p:cBhvr>
                                        <p:cTn id="9" dur="500" fill="hold"/>
                                        <p:tgtEl>
                                          <p:spTgt spid="54273"/>
                                        </p:tgtEl>
                                        <p:attrNameLst>
                                          <p:attrName>ppt_x</p:attrName>
                                        </p:attrNameLst>
                                      </p:cBhvr>
                                      <p:tavLst>
                                        <p:tav tm="0">
                                          <p:val>
                                            <p:strVal val="#ppt_x-.2"/>
                                          </p:val>
                                        </p:tav>
                                        <p:tav tm="100000">
                                          <p:val>
                                            <p:strVal val="#ppt_x"/>
                                          </p:val>
                                        </p:tav>
                                      </p:tavLst>
                                    </p:anim>
                                    <p:anim calcmode="lin" valueType="num">
                                      <p:cBhvr>
                                        <p:cTn id="10" dur="500" fill="hold"/>
                                        <p:tgtEl>
                                          <p:spTgt spid="54273"/>
                                        </p:tgtEl>
                                        <p:attrNameLst>
                                          <p:attrName>ppt_y</p:attrName>
                                        </p:attrNameLst>
                                      </p:cBhvr>
                                      <p:tavLst>
                                        <p:tav tm="0">
                                          <p:val>
                                            <p:strVal val="#ppt_y"/>
                                          </p:val>
                                        </p:tav>
                                        <p:tav tm="100000">
                                          <p:val>
                                            <p:strVal val="#ppt_y"/>
                                          </p:val>
                                        </p:tav>
                                      </p:tavLst>
                                    </p:anim>
                                    <p:animEffect transition="in" filter="fade">
                                      <p:cBhvr>
                                        <p:cTn id="11"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591059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3.3.2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152400" y="838200"/>
            <a:ext cx="66294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hàng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hóa</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định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như</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sau</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sau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28600" y="1600200"/>
          <a:ext cx="8610600" cy="1951482"/>
        </p:xfrm>
        <a:graphic>
          <a:graphicData uri="http://schemas.openxmlformats.org/drawingml/2006/table">
            <a:tbl>
              <a:tblPr/>
              <a:tblGrid>
                <a:gridCol w="19812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gridCol w="28194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2971800">
                  <a:extLst>
                    <a:ext uri="{9D8B030D-6E8A-4147-A177-3AD203B41FA5}">
                      <a16:colId xmlns:a16="http://schemas.microsoft.com/office/drawing/2014/main" val="20004"/>
                    </a:ext>
                  </a:extLst>
                </a:gridCol>
              </a:tblGrid>
              <a:tr h="1935480">
                <a:tc>
                  <a:txBody>
                    <a:bodyPr/>
                    <a:lstStyle/>
                    <a:p>
                      <a:pPr algn="ctr">
                        <a:lnSpc>
                          <a:spcPct val="150000"/>
                        </a:lnSpc>
                        <a:spcAft>
                          <a:spcPts val="0"/>
                        </a:spcAft>
                      </a:pPr>
                      <a:r>
                        <a:rPr lang="en-US" sz="2200" i="1" dirty="0" err="1">
                          <a:latin typeface="Times New Roman"/>
                          <a:ea typeface="Batang"/>
                          <a:cs typeface="Times New Roman"/>
                        </a:rPr>
                        <a:t>Số</a:t>
                      </a:r>
                      <a:r>
                        <a:rPr lang="en-US" sz="2200" i="1" dirty="0">
                          <a:latin typeface="Times New Roman"/>
                          <a:ea typeface="Batang"/>
                          <a:cs typeface="Times New Roman"/>
                        </a:rPr>
                        <a:t> </a:t>
                      </a:r>
                      <a:r>
                        <a:rPr lang="en-US" sz="2200" i="1" dirty="0" err="1">
                          <a:latin typeface="Times New Roman"/>
                          <a:ea typeface="Batang"/>
                          <a:cs typeface="Times New Roman"/>
                        </a:rPr>
                        <a:t>lượng</a:t>
                      </a:r>
                      <a:r>
                        <a:rPr lang="en-US" sz="2200" i="1" dirty="0">
                          <a:latin typeface="Times New Roman"/>
                          <a:ea typeface="Batang"/>
                          <a:cs typeface="Times New Roman"/>
                        </a:rPr>
                        <a:t> </a:t>
                      </a:r>
                      <a:r>
                        <a:rPr lang="en-US" sz="2200" i="1" dirty="0" err="1">
                          <a:latin typeface="Times New Roman"/>
                          <a:ea typeface="Batang"/>
                          <a:cs typeface="Times New Roman"/>
                        </a:rPr>
                        <a:t>xăng</a:t>
                      </a:r>
                      <a:r>
                        <a:rPr lang="en-US" sz="2200" i="1" dirty="0">
                          <a:latin typeface="Times New Roman"/>
                          <a:ea typeface="Batang"/>
                          <a:cs typeface="Times New Roman"/>
                        </a:rPr>
                        <a:t>, </a:t>
                      </a:r>
                      <a:r>
                        <a:rPr lang="en-US" sz="2200" i="1" dirty="0" err="1">
                          <a:latin typeface="Times New Roman"/>
                          <a:ea typeface="Batang"/>
                          <a:cs typeface="Times New Roman"/>
                        </a:rPr>
                        <a:t>dầu</a:t>
                      </a:r>
                      <a:r>
                        <a:rPr lang="en-US" sz="2200" i="1" dirty="0">
                          <a:latin typeface="Times New Roman"/>
                          <a:ea typeface="Batang"/>
                          <a:cs typeface="Times New Roman"/>
                        </a:rPr>
                        <a:t>, </a:t>
                      </a:r>
                      <a:r>
                        <a:rPr lang="en-US" sz="2200" i="1" dirty="0" err="1">
                          <a:latin typeface="Times New Roman"/>
                          <a:ea typeface="Batang"/>
                          <a:cs typeface="Times New Roman"/>
                        </a:rPr>
                        <a:t>mỡ</a:t>
                      </a:r>
                      <a:r>
                        <a:rPr lang="en-US" sz="2200" i="1" dirty="0">
                          <a:latin typeface="Times New Roman"/>
                          <a:ea typeface="Batang"/>
                          <a:cs typeface="Times New Roman"/>
                        </a:rPr>
                        <a:t> </a:t>
                      </a:r>
                      <a:r>
                        <a:rPr lang="en-US" sz="2200" i="1" dirty="0" err="1">
                          <a:latin typeface="Times New Roman"/>
                          <a:ea typeface="Batang"/>
                          <a:cs typeface="Times New Roman"/>
                        </a:rPr>
                        <a:t>nhờn</a:t>
                      </a:r>
                      <a:r>
                        <a:rPr lang="en-US" sz="2200" i="1" dirty="0">
                          <a:latin typeface="Times New Roman"/>
                          <a:ea typeface="Batang"/>
                          <a:cs typeface="Times New Roman"/>
                        </a:rPr>
                        <a:t> </a:t>
                      </a:r>
                      <a:r>
                        <a:rPr lang="en-US" sz="2200" i="1" dirty="0" err="1">
                          <a:latin typeface="Times New Roman"/>
                          <a:ea typeface="Batang"/>
                          <a:cs typeface="Times New Roman"/>
                        </a:rPr>
                        <a:t>gốc</a:t>
                      </a:r>
                      <a:r>
                        <a:rPr lang="en-US" sz="2200" i="1" dirty="0">
                          <a:latin typeface="Times New Roman"/>
                          <a:ea typeface="Batang"/>
                          <a:cs typeface="Times New Roman"/>
                        </a:rPr>
                        <a:t> </a:t>
                      </a:r>
                      <a:r>
                        <a:rPr lang="en-US" sz="2200" i="1" dirty="0" err="1">
                          <a:latin typeface="Times New Roman"/>
                          <a:ea typeface="Batang"/>
                          <a:cs typeface="Times New Roman"/>
                        </a:rPr>
                        <a:t>hóa</a:t>
                      </a:r>
                      <a:r>
                        <a:rPr lang="en-US" sz="2200" i="1" dirty="0">
                          <a:latin typeface="Times New Roman"/>
                          <a:ea typeface="Batang"/>
                          <a:cs typeface="Times New Roman"/>
                        </a:rPr>
                        <a:t> </a:t>
                      </a:r>
                      <a:r>
                        <a:rPr lang="en-US" sz="2200" i="1" dirty="0" err="1">
                          <a:latin typeface="Times New Roman"/>
                          <a:ea typeface="Batang"/>
                          <a:cs typeface="Times New Roman"/>
                        </a:rPr>
                        <a:t>thạch</a:t>
                      </a:r>
                      <a:r>
                        <a:rPr lang="en-US" sz="2200" i="1" dirty="0">
                          <a:latin typeface="Times New Roman"/>
                          <a:ea typeface="Batang"/>
                          <a:cs typeface="Times New Roman"/>
                        </a:rPr>
                        <a:t> </a:t>
                      </a:r>
                      <a:r>
                        <a:rPr lang="en-US" sz="2200" i="1" dirty="0" err="1">
                          <a:latin typeface="Times New Roman"/>
                          <a:ea typeface="Batang"/>
                          <a:cs typeface="Times New Roman"/>
                        </a:rPr>
                        <a:t>tính</a:t>
                      </a:r>
                      <a:r>
                        <a:rPr lang="en-US" sz="2200" i="1" dirty="0">
                          <a:latin typeface="Times New Roman"/>
                          <a:ea typeface="Batang"/>
                          <a:cs typeface="Times New Roman"/>
                        </a:rPr>
                        <a:t> </a:t>
                      </a:r>
                      <a:r>
                        <a:rPr lang="en-US" sz="2200" i="1" dirty="0" err="1">
                          <a:latin typeface="Times New Roman"/>
                          <a:ea typeface="Batang"/>
                          <a:cs typeface="Times New Roman"/>
                        </a:rPr>
                        <a:t>thuế</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a:latin typeface="Times New Roman"/>
                          <a:ea typeface="Batang"/>
                          <a:cs typeface="Times New Roman"/>
                        </a:rPr>
                        <a:t>=</a:t>
                      </a:r>
                      <a:endParaRPr lang="vi-VN" sz="22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err="1">
                          <a:latin typeface="Times New Roman"/>
                          <a:ea typeface="Batang"/>
                          <a:cs typeface="Times New Roman"/>
                        </a:rPr>
                        <a:t>Số</a:t>
                      </a:r>
                      <a:r>
                        <a:rPr lang="en-US" sz="2200" i="1" dirty="0">
                          <a:latin typeface="Times New Roman"/>
                          <a:ea typeface="Batang"/>
                          <a:cs typeface="Times New Roman"/>
                        </a:rPr>
                        <a:t> </a:t>
                      </a:r>
                      <a:r>
                        <a:rPr lang="en-US" sz="2200" i="1" dirty="0" err="1">
                          <a:latin typeface="Times New Roman"/>
                          <a:ea typeface="Batang"/>
                          <a:cs typeface="Times New Roman"/>
                        </a:rPr>
                        <a:t>lượng</a:t>
                      </a:r>
                      <a:r>
                        <a:rPr lang="en-US" sz="2200" i="1" dirty="0">
                          <a:latin typeface="Times New Roman"/>
                          <a:ea typeface="Batang"/>
                          <a:cs typeface="Times New Roman"/>
                        </a:rPr>
                        <a:t> </a:t>
                      </a:r>
                      <a:r>
                        <a:rPr lang="en-US" sz="2200" i="1" dirty="0" err="1">
                          <a:latin typeface="Times New Roman"/>
                          <a:ea typeface="Batang"/>
                          <a:cs typeface="Times New Roman"/>
                        </a:rPr>
                        <a:t>nhiên</a:t>
                      </a:r>
                      <a:r>
                        <a:rPr lang="en-US" sz="2200" i="1" dirty="0">
                          <a:latin typeface="Times New Roman"/>
                          <a:ea typeface="Batang"/>
                          <a:cs typeface="Times New Roman"/>
                        </a:rPr>
                        <a:t> </a:t>
                      </a:r>
                      <a:r>
                        <a:rPr lang="en-US" sz="2200" i="1" dirty="0" err="1">
                          <a:latin typeface="Times New Roman"/>
                          <a:ea typeface="Batang"/>
                          <a:cs typeface="Times New Roman"/>
                        </a:rPr>
                        <a:t>liệu</a:t>
                      </a:r>
                      <a:r>
                        <a:rPr lang="en-US" sz="2200" i="1" dirty="0">
                          <a:latin typeface="Times New Roman"/>
                          <a:ea typeface="Batang"/>
                          <a:cs typeface="Times New Roman"/>
                        </a:rPr>
                        <a:t> </a:t>
                      </a:r>
                      <a:r>
                        <a:rPr lang="en-US" sz="2200" i="1" dirty="0" err="1">
                          <a:latin typeface="Times New Roman"/>
                          <a:ea typeface="Batang"/>
                          <a:cs typeface="Times New Roman"/>
                        </a:rPr>
                        <a:t>hỗn</a:t>
                      </a:r>
                      <a:r>
                        <a:rPr lang="en-US" sz="2200" i="1" dirty="0">
                          <a:latin typeface="Times New Roman"/>
                          <a:ea typeface="Batang"/>
                          <a:cs typeface="Times New Roman"/>
                        </a:rPr>
                        <a:t> </a:t>
                      </a:r>
                      <a:r>
                        <a:rPr lang="en-US" sz="2200" i="1" dirty="0" err="1">
                          <a:latin typeface="Times New Roman"/>
                          <a:ea typeface="Batang"/>
                          <a:cs typeface="Times New Roman"/>
                        </a:rPr>
                        <a:t>hợp</a:t>
                      </a:r>
                      <a:r>
                        <a:rPr lang="en-US" sz="2200" i="1" dirty="0">
                          <a:latin typeface="Times New Roman"/>
                          <a:ea typeface="Batang"/>
                          <a:cs typeface="Times New Roman"/>
                        </a:rPr>
                        <a:t> </a:t>
                      </a:r>
                      <a:r>
                        <a:rPr lang="en-US" sz="2200" i="1" dirty="0" err="1">
                          <a:latin typeface="Times New Roman"/>
                          <a:ea typeface="Batang"/>
                          <a:cs typeface="Times New Roman"/>
                        </a:rPr>
                        <a:t>nhập</a:t>
                      </a:r>
                      <a:r>
                        <a:rPr lang="en-US" sz="2200" i="1" dirty="0">
                          <a:latin typeface="Times New Roman"/>
                          <a:ea typeface="Batang"/>
                          <a:cs typeface="Times New Roman"/>
                        </a:rPr>
                        <a:t> </a:t>
                      </a:r>
                      <a:r>
                        <a:rPr lang="en-US" sz="2200" i="1" dirty="0" err="1">
                          <a:latin typeface="Times New Roman"/>
                          <a:ea typeface="Batang"/>
                          <a:cs typeface="Times New Roman"/>
                        </a:rPr>
                        <a:t>khẩu</a:t>
                      </a:r>
                      <a:r>
                        <a:rPr lang="en-US" sz="2200" i="1" dirty="0">
                          <a:latin typeface="Times New Roman"/>
                          <a:ea typeface="Batang"/>
                          <a:cs typeface="Times New Roman"/>
                        </a:rPr>
                        <a:t>, </a:t>
                      </a:r>
                      <a:r>
                        <a:rPr lang="en-US" sz="2200" i="1" dirty="0" err="1">
                          <a:latin typeface="Times New Roman"/>
                          <a:ea typeface="Batang"/>
                          <a:cs typeface="Times New Roman"/>
                        </a:rPr>
                        <a:t>sản</a:t>
                      </a:r>
                      <a:r>
                        <a:rPr lang="en-US" sz="2200" i="1" dirty="0">
                          <a:latin typeface="Times New Roman"/>
                          <a:ea typeface="Batang"/>
                          <a:cs typeface="Times New Roman"/>
                        </a:rPr>
                        <a:t> </a:t>
                      </a:r>
                      <a:r>
                        <a:rPr lang="en-US" sz="2200" i="1" dirty="0" err="1">
                          <a:latin typeface="Times New Roman"/>
                          <a:ea typeface="Batang"/>
                          <a:cs typeface="Times New Roman"/>
                        </a:rPr>
                        <a:t>xuất</a:t>
                      </a:r>
                      <a:r>
                        <a:rPr lang="en-US" sz="2200" i="1" dirty="0">
                          <a:latin typeface="Times New Roman"/>
                          <a:ea typeface="Batang"/>
                          <a:cs typeface="Times New Roman"/>
                        </a:rPr>
                        <a:t> </a:t>
                      </a:r>
                      <a:r>
                        <a:rPr lang="en-US" sz="2200" i="1" dirty="0" err="1">
                          <a:latin typeface="Times New Roman"/>
                          <a:ea typeface="Batang"/>
                          <a:cs typeface="Times New Roman"/>
                        </a:rPr>
                        <a:t>bán</a:t>
                      </a:r>
                      <a:r>
                        <a:rPr lang="en-US" sz="2200" i="1" dirty="0">
                          <a:latin typeface="Times New Roman"/>
                          <a:ea typeface="Batang"/>
                          <a:cs typeface="Times New Roman"/>
                        </a:rPr>
                        <a:t> </a:t>
                      </a:r>
                      <a:r>
                        <a:rPr lang="en-US" sz="2200" i="1" dirty="0" err="1">
                          <a:latin typeface="Times New Roman"/>
                          <a:ea typeface="Batang"/>
                          <a:cs typeface="Times New Roman"/>
                        </a:rPr>
                        <a:t>ra</a:t>
                      </a:r>
                      <a:r>
                        <a:rPr lang="en-US" sz="2200" i="1" dirty="0">
                          <a:latin typeface="Times New Roman"/>
                          <a:ea typeface="Batang"/>
                          <a:cs typeface="Times New Roman"/>
                        </a:rPr>
                        <a:t>, </a:t>
                      </a:r>
                      <a:r>
                        <a:rPr lang="en-US" sz="2200" i="1" dirty="0" err="1">
                          <a:latin typeface="Times New Roman"/>
                          <a:ea typeface="Batang"/>
                          <a:cs typeface="Times New Roman"/>
                        </a:rPr>
                        <a:t>tiêu</a:t>
                      </a:r>
                      <a:r>
                        <a:rPr lang="en-US" sz="2200" i="1" dirty="0">
                          <a:latin typeface="Times New Roman"/>
                          <a:ea typeface="Batang"/>
                          <a:cs typeface="Times New Roman"/>
                        </a:rPr>
                        <a:t> </a:t>
                      </a:r>
                      <a:r>
                        <a:rPr lang="en-US" sz="2200" i="1" dirty="0" err="1">
                          <a:latin typeface="Times New Roman"/>
                          <a:ea typeface="Batang"/>
                          <a:cs typeface="Times New Roman"/>
                        </a:rPr>
                        <a:t>dùng</a:t>
                      </a:r>
                      <a:r>
                        <a:rPr lang="en-US" sz="2200" i="1" dirty="0">
                          <a:latin typeface="Times New Roman"/>
                          <a:ea typeface="Batang"/>
                          <a:cs typeface="Times New Roman"/>
                        </a:rPr>
                        <a:t>, </a:t>
                      </a:r>
                      <a:r>
                        <a:rPr lang="en-US" sz="2200" i="1" dirty="0" err="1">
                          <a:latin typeface="Times New Roman"/>
                          <a:ea typeface="Batang"/>
                          <a:cs typeface="Times New Roman"/>
                        </a:rPr>
                        <a:t>trao</a:t>
                      </a:r>
                      <a:r>
                        <a:rPr lang="en-US" sz="2200" i="1" dirty="0">
                          <a:latin typeface="Times New Roman"/>
                          <a:ea typeface="Batang"/>
                          <a:cs typeface="Times New Roman"/>
                        </a:rPr>
                        <a:t> </a:t>
                      </a:r>
                      <a:r>
                        <a:rPr lang="en-US" sz="2200" i="1" dirty="0" err="1">
                          <a:latin typeface="Times New Roman"/>
                          <a:ea typeface="Batang"/>
                          <a:cs typeface="Times New Roman"/>
                        </a:rPr>
                        <a:t>đổi</a:t>
                      </a:r>
                      <a:r>
                        <a:rPr lang="en-US" sz="2200" i="1" dirty="0">
                          <a:latin typeface="Times New Roman"/>
                          <a:ea typeface="Batang"/>
                          <a:cs typeface="Times New Roman"/>
                        </a:rPr>
                        <a:t>, </a:t>
                      </a:r>
                      <a:r>
                        <a:rPr lang="en-US" sz="2200" i="1" dirty="0" err="1">
                          <a:latin typeface="Times New Roman"/>
                          <a:ea typeface="Batang"/>
                          <a:cs typeface="Times New Roman"/>
                        </a:rPr>
                        <a:t>tặng</a:t>
                      </a:r>
                      <a:r>
                        <a:rPr lang="en-US" sz="2200" i="1" dirty="0">
                          <a:latin typeface="Times New Roman"/>
                          <a:ea typeface="Batang"/>
                          <a:cs typeface="Times New Roman"/>
                        </a:rPr>
                        <a:t> </a:t>
                      </a:r>
                      <a:r>
                        <a:rPr lang="en-US" sz="2200" i="1" dirty="0" err="1">
                          <a:latin typeface="Times New Roman"/>
                          <a:ea typeface="Batang"/>
                          <a:cs typeface="Times New Roman"/>
                        </a:rPr>
                        <a:t>cho</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a:latin typeface="Times New Roman"/>
                          <a:ea typeface="Batang"/>
                          <a:cs typeface="Times New Roman"/>
                        </a:rPr>
                        <a:t>x</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err="1">
                          <a:latin typeface="Times New Roman"/>
                          <a:ea typeface="Batang"/>
                          <a:cs typeface="Times New Roman"/>
                        </a:rPr>
                        <a:t>Tỷ</a:t>
                      </a:r>
                      <a:r>
                        <a:rPr lang="en-US" sz="2200" i="1" dirty="0">
                          <a:latin typeface="Times New Roman"/>
                          <a:ea typeface="Batang"/>
                          <a:cs typeface="Times New Roman"/>
                        </a:rPr>
                        <a:t> </a:t>
                      </a:r>
                      <a:r>
                        <a:rPr lang="en-US" sz="2200" i="1" dirty="0" err="1">
                          <a:latin typeface="Times New Roman"/>
                          <a:ea typeface="Batang"/>
                          <a:cs typeface="Times New Roman"/>
                        </a:rPr>
                        <a:t>lệ</a:t>
                      </a:r>
                      <a:r>
                        <a:rPr lang="en-US" sz="2200" i="1" dirty="0">
                          <a:latin typeface="Times New Roman"/>
                          <a:ea typeface="Batang"/>
                          <a:cs typeface="Times New Roman"/>
                        </a:rPr>
                        <a:t> </a:t>
                      </a:r>
                      <a:r>
                        <a:rPr lang="en-US" sz="2200" i="1" dirty="0" err="1">
                          <a:latin typeface="Times New Roman"/>
                          <a:ea typeface="Batang"/>
                          <a:cs typeface="Times New Roman"/>
                        </a:rPr>
                        <a:t>phần</a:t>
                      </a:r>
                      <a:r>
                        <a:rPr lang="en-US" sz="2200" i="1" dirty="0">
                          <a:latin typeface="Times New Roman"/>
                          <a:ea typeface="Batang"/>
                          <a:cs typeface="Times New Roman"/>
                        </a:rPr>
                        <a:t> </a:t>
                      </a:r>
                      <a:r>
                        <a:rPr lang="en-US" sz="2200" i="1" dirty="0" err="1">
                          <a:latin typeface="Times New Roman"/>
                          <a:ea typeface="Batang"/>
                          <a:cs typeface="Times New Roman"/>
                        </a:rPr>
                        <a:t>trăm</a:t>
                      </a:r>
                      <a:r>
                        <a:rPr lang="en-US" sz="2200" i="1" dirty="0">
                          <a:latin typeface="Times New Roman"/>
                          <a:ea typeface="Batang"/>
                          <a:cs typeface="Times New Roman"/>
                        </a:rPr>
                        <a:t> (%) </a:t>
                      </a:r>
                      <a:r>
                        <a:rPr lang="en-US" sz="2200" i="1" dirty="0" err="1">
                          <a:latin typeface="Times New Roman"/>
                          <a:ea typeface="Batang"/>
                          <a:cs typeface="Times New Roman"/>
                        </a:rPr>
                        <a:t>xăng</a:t>
                      </a:r>
                      <a:r>
                        <a:rPr lang="en-US" sz="2200" i="1" dirty="0">
                          <a:latin typeface="Times New Roman"/>
                          <a:ea typeface="Batang"/>
                          <a:cs typeface="Times New Roman"/>
                        </a:rPr>
                        <a:t>, </a:t>
                      </a:r>
                      <a:r>
                        <a:rPr lang="en-US" sz="2200" i="1" dirty="0" err="1">
                          <a:latin typeface="Times New Roman"/>
                          <a:ea typeface="Batang"/>
                          <a:cs typeface="Times New Roman"/>
                        </a:rPr>
                        <a:t>dầu</a:t>
                      </a:r>
                      <a:r>
                        <a:rPr lang="en-US" sz="2200" i="1" dirty="0">
                          <a:latin typeface="Times New Roman"/>
                          <a:ea typeface="Batang"/>
                          <a:cs typeface="Times New Roman"/>
                        </a:rPr>
                        <a:t>, </a:t>
                      </a:r>
                      <a:r>
                        <a:rPr lang="en-US" sz="2200" i="1" dirty="0" err="1">
                          <a:latin typeface="Times New Roman"/>
                          <a:ea typeface="Batang"/>
                          <a:cs typeface="Times New Roman"/>
                        </a:rPr>
                        <a:t>mỡ</a:t>
                      </a:r>
                      <a:r>
                        <a:rPr lang="en-US" sz="2200" i="1" dirty="0">
                          <a:latin typeface="Times New Roman"/>
                          <a:ea typeface="Batang"/>
                          <a:cs typeface="Times New Roman"/>
                        </a:rPr>
                        <a:t> </a:t>
                      </a:r>
                      <a:r>
                        <a:rPr lang="en-US" sz="2200" i="1" dirty="0" err="1">
                          <a:latin typeface="Times New Roman"/>
                          <a:ea typeface="Batang"/>
                          <a:cs typeface="Times New Roman"/>
                        </a:rPr>
                        <a:t>nhờn</a:t>
                      </a:r>
                      <a:r>
                        <a:rPr lang="en-US" sz="2200" i="1" dirty="0">
                          <a:latin typeface="Times New Roman"/>
                          <a:ea typeface="Batang"/>
                          <a:cs typeface="Times New Roman"/>
                        </a:rPr>
                        <a:t> </a:t>
                      </a:r>
                      <a:r>
                        <a:rPr lang="en-US" sz="2200" i="1" dirty="0" err="1">
                          <a:latin typeface="Times New Roman"/>
                          <a:ea typeface="Batang"/>
                          <a:cs typeface="Times New Roman"/>
                        </a:rPr>
                        <a:t>gốc</a:t>
                      </a:r>
                      <a:r>
                        <a:rPr lang="en-US" sz="2200" i="1" dirty="0">
                          <a:latin typeface="Times New Roman"/>
                          <a:ea typeface="Batang"/>
                          <a:cs typeface="Times New Roman"/>
                        </a:rPr>
                        <a:t> </a:t>
                      </a:r>
                      <a:r>
                        <a:rPr lang="en-US" sz="2200" i="1" dirty="0" err="1">
                          <a:latin typeface="Times New Roman"/>
                          <a:ea typeface="Batang"/>
                          <a:cs typeface="Times New Roman"/>
                        </a:rPr>
                        <a:t>hóa</a:t>
                      </a:r>
                      <a:r>
                        <a:rPr lang="en-US" sz="2200" i="1" dirty="0">
                          <a:latin typeface="Times New Roman"/>
                          <a:ea typeface="Batang"/>
                          <a:cs typeface="Times New Roman"/>
                        </a:rPr>
                        <a:t> </a:t>
                      </a:r>
                      <a:r>
                        <a:rPr lang="en-US" sz="2200" i="1" dirty="0" err="1">
                          <a:latin typeface="Times New Roman"/>
                          <a:ea typeface="Batang"/>
                          <a:cs typeface="Times New Roman"/>
                        </a:rPr>
                        <a:t>thạch</a:t>
                      </a:r>
                      <a:r>
                        <a:rPr lang="en-US" sz="2200" i="1" dirty="0">
                          <a:latin typeface="Times New Roman"/>
                          <a:ea typeface="Batang"/>
                          <a:cs typeface="Times New Roman"/>
                        </a:rPr>
                        <a:t> </a:t>
                      </a:r>
                      <a:r>
                        <a:rPr lang="en-US" sz="2200" i="1" dirty="0" err="1">
                          <a:latin typeface="Times New Roman"/>
                          <a:ea typeface="Batang"/>
                          <a:cs typeface="Times New Roman"/>
                        </a:rPr>
                        <a:t>có</a:t>
                      </a:r>
                      <a:r>
                        <a:rPr lang="en-US" sz="2200" i="1" dirty="0">
                          <a:latin typeface="Times New Roman"/>
                          <a:ea typeface="Batang"/>
                          <a:cs typeface="Times New Roman"/>
                        </a:rPr>
                        <a:t> </a:t>
                      </a:r>
                      <a:r>
                        <a:rPr lang="en-US" sz="2200" i="1" dirty="0" err="1">
                          <a:latin typeface="Times New Roman"/>
                          <a:ea typeface="Batang"/>
                          <a:cs typeface="Times New Roman"/>
                        </a:rPr>
                        <a:t>trong</a:t>
                      </a:r>
                      <a:r>
                        <a:rPr lang="en-US" sz="2200" i="1" dirty="0">
                          <a:latin typeface="Times New Roman"/>
                          <a:ea typeface="Batang"/>
                          <a:cs typeface="Times New Roman"/>
                        </a:rPr>
                        <a:t> </a:t>
                      </a:r>
                      <a:r>
                        <a:rPr lang="en-US" sz="2200" i="1" dirty="0" err="1">
                          <a:latin typeface="Times New Roman"/>
                          <a:ea typeface="Batang"/>
                          <a:cs typeface="Times New Roman"/>
                        </a:rPr>
                        <a:t>nhiên</a:t>
                      </a:r>
                      <a:r>
                        <a:rPr lang="en-US" sz="2200" i="1" dirty="0">
                          <a:latin typeface="Times New Roman"/>
                          <a:ea typeface="Batang"/>
                          <a:cs typeface="Times New Roman"/>
                        </a:rPr>
                        <a:t> </a:t>
                      </a:r>
                      <a:r>
                        <a:rPr lang="en-US" sz="2200" i="1" dirty="0" err="1">
                          <a:latin typeface="Times New Roman"/>
                          <a:ea typeface="Batang"/>
                          <a:cs typeface="Times New Roman"/>
                        </a:rPr>
                        <a:t>liệu</a:t>
                      </a:r>
                      <a:r>
                        <a:rPr lang="en-US" sz="2200" i="1" dirty="0">
                          <a:latin typeface="Times New Roman"/>
                          <a:ea typeface="Batang"/>
                          <a:cs typeface="Times New Roman"/>
                        </a:rPr>
                        <a:t> </a:t>
                      </a:r>
                      <a:r>
                        <a:rPr lang="en-US" sz="2200" i="1" dirty="0" err="1">
                          <a:latin typeface="Times New Roman"/>
                          <a:ea typeface="Batang"/>
                          <a:cs typeface="Times New Roman"/>
                        </a:rPr>
                        <a:t>hỗn</a:t>
                      </a:r>
                      <a:r>
                        <a:rPr lang="en-US" sz="2200" i="1" dirty="0">
                          <a:latin typeface="Times New Roman"/>
                          <a:ea typeface="Batang"/>
                          <a:cs typeface="Times New Roman"/>
                        </a:rPr>
                        <a:t> </a:t>
                      </a:r>
                      <a:r>
                        <a:rPr lang="en-US" sz="2200" i="1" dirty="0" err="1">
                          <a:latin typeface="Times New Roman"/>
                          <a:ea typeface="Batang"/>
                          <a:cs typeface="Times New Roman"/>
                        </a:rPr>
                        <a:t>hợp</a:t>
                      </a:r>
                      <a:endParaRPr lang="vi-VN" sz="22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1985" name="Rectangle 1"/>
          <p:cNvSpPr>
            <a:spLocks noChangeArrowheads="1"/>
          </p:cNvSpPr>
          <p:nvPr/>
        </p:nvSpPr>
        <p:spPr bwMode="auto">
          <a:xfrm>
            <a:off x="228600" y="3828633"/>
            <a:ext cx="8763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Căn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cứ</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tiêu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chuẩn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kỹ</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thuật</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chế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biến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được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quan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thẩm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quyền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phê</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duyệt</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kể</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cả</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trường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thay</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đổi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tỷ</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phần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trăm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xăng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nhờn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gốc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hóa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trong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người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nộp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tự</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tính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toán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kê</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khai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nộp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bảo</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môi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trường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đối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với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số</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lượng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xăng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nhờn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gốc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hóa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Đồng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thời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nhiệm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thông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báo</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với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quan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về</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tỷ</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phần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trăm</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xăng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dầu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mỡ</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nhờn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gốc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hóa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thạch</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chứa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trong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và</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nộp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cùng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với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tờ</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khai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thuế</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của</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tháng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tiếp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theo</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tháng</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bắt</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đầu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bán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hoặc</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có</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thay</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đổi</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tỷ</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lệ</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nhiên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liệu</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hỗn</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 </a:t>
            </a:r>
            <a:r>
              <a:rPr kumimoji="0" lang="en-US" altLang="ko-KR" sz="2200" b="0" i="0" u="none" strike="noStrike" cap="none" normalizeH="0" baseline="0" dirty="0" err="1">
                <a:ln>
                  <a:noFill/>
                </a:ln>
                <a:solidFill>
                  <a:schemeClr val="tx1"/>
                </a:solidFill>
                <a:effectLst/>
                <a:latin typeface="Times New Roman" pitchFamily="18" charset="0"/>
                <a:ea typeface="Batang" pitchFamily="18" charset="-127"/>
                <a:cs typeface="Times New Roman" pitchFamily="18" charset="0"/>
              </a:rPr>
              <a:t>hợp</a:t>
            </a:r>
            <a:r>
              <a:rPr kumimoji="0" lang="en-US" altLang="ko-KR" sz="2200" b="0" i="0" u="none" strike="noStrike" cap="none" normalizeH="0" baseline="0" dirty="0">
                <a:ln>
                  <a:noFill/>
                </a:ln>
                <a:solidFill>
                  <a:schemeClr val="tx1"/>
                </a:solidFill>
                <a:effectLst/>
                <a:latin typeface="Times New Roman" pitchFamily="18" charset="0"/>
                <a:ea typeface="Batang" pitchFamily="18" charset="-127"/>
                <a:cs typeface="Times New Roman" pitchFamily="18" charset="0"/>
              </a:rPr>
              <a:t>.</a:t>
            </a:r>
            <a:endParaRPr kumimoji="0" lang="en-US" altLang="ko-KR" sz="22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9048033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4273">
                                            <p:txEl>
                                              <p:pRg st="1" end="1"/>
                                            </p:txEl>
                                          </p:spTgt>
                                        </p:tgtEl>
                                        <p:attrNameLst>
                                          <p:attrName>style.visibility</p:attrName>
                                        </p:attrNameLst>
                                      </p:cBhvr>
                                      <p:to>
                                        <p:strVal val="visible"/>
                                      </p:to>
                                    </p:set>
                                    <p:animEffect transition="in" filter="wedge">
                                      <p:cBhvr>
                                        <p:cTn id="7" dur="2000"/>
                                        <p:tgtEl>
                                          <p:spTgt spid="5427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1985"/>
                                        </p:tgtEl>
                                        <p:attrNameLst>
                                          <p:attrName>style.visibility</p:attrName>
                                        </p:attrNameLst>
                                      </p:cBhvr>
                                      <p:to>
                                        <p:strVal val="visible"/>
                                      </p:to>
                                    </p:set>
                                    <p:animEffect transition="in" filter="wheel(4)">
                                      <p:cBhvr>
                                        <p:cTn id="15" dur="2000"/>
                                        <p:tgtEl>
                                          <p:spTgt spid="419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591059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3.3.2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304800" y="1143000"/>
            <a:ext cx="85344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Số</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lượng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hàng</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hóa</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tính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được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quy</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định</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như</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sau</a:t>
            </a:r>
            <a:r>
              <a:rPr lang="en-US" sz="2200" i="1"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loại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(PP, PA,...)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nhôm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giấy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tỷ</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lệ</a:t>
            </a:r>
            <a:r>
              <a:rPr lang="en-US" sz="2200" dirty="0">
                <a:latin typeface="Times New Roman" pitchFamily="18" charset="0"/>
                <a:cs typeface="Times New Roman" pitchFamily="18" charset="0"/>
              </a:rPr>
              <a:t> %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sử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tự</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nhiệm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kê</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khai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mình</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algn="just"/>
            <a:r>
              <a:rPr lang="en-US" sz="2200" b="1" u="sng" dirty="0" err="1">
                <a:latin typeface="Times New Roman" pitchFamily="18" charset="0"/>
                <a:cs typeface="Times New Roman" pitchFamily="18" charset="0"/>
              </a:rPr>
              <a:t>Ví</a:t>
            </a:r>
            <a:r>
              <a:rPr lang="en-US" sz="2200" b="1" u="sng" dirty="0">
                <a:latin typeface="Times New Roman" pitchFamily="18" charset="0"/>
                <a:cs typeface="Times New Roman" pitchFamily="18" charset="0"/>
              </a:rPr>
              <a:t> </a:t>
            </a:r>
            <a:r>
              <a:rPr lang="en-US" sz="2200" b="1" u="sng" dirty="0" err="1">
                <a:latin typeface="Times New Roman" pitchFamily="18" charset="0"/>
                <a:cs typeface="Times New Roman" pitchFamily="18" charset="0"/>
              </a:rPr>
              <a:t>dụ</a:t>
            </a:r>
            <a:r>
              <a:rPr lang="en-US" sz="2200" b="1"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 </a:t>
            </a:r>
            <a:r>
              <a:rPr lang="en-US" sz="2200" dirty="0" err="1">
                <a:latin typeface="Times New Roman" pitchFamily="18" charset="0"/>
                <a:cs typeface="Times New Roman" pitchFamily="18" charset="0"/>
              </a:rPr>
              <a:t>sản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hoặc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khẩu</a:t>
            </a:r>
            <a:r>
              <a:rPr lang="en-US" sz="2200" dirty="0">
                <a:latin typeface="Times New Roman" pitchFamily="18" charset="0"/>
                <a:cs typeface="Times New Roman" pitchFamily="18" charset="0"/>
              </a:rPr>
              <a:t> 100 kg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đơn</a:t>
            </a:r>
            <a:r>
              <a:rPr lang="en-US" sz="2200" dirty="0">
                <a:latin typeface="Times New Roman" pitchFamily="18" charset="0"/>
                <a:cs typeface="Times New Roman" pitchFamily="18" charset="0"/>
              </a:rPr>
              <a:t> HDPE, LDPE, LLDPE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trong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70%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trọng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nhựa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khác</a:t>
            </a:r>
            <a:r>
              <a:rPr lang="en-US" sz="2200" dirty="0">
                <a:latin typeface="Times New Roman" pitchFamily="18" charset="0"/>
                <a:cs typeface="Times New Roman" pitchFamily="18" charset="0"/>
              </a:rPr>
              <a:t> (PA, PP,..)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30%. </a:t>
            </a:r>
            <a:r>
              <a:rPr lang="en-US" sz="2200" dirty="0" err="1">
                <a:latin typeface="Times New Roman" pitchFamily="18" charset="0"/>
                <a:cs typeface="Times New Roman" pitchFamily="18" charset="0"/>
              </a:rPr>
              <a:t>Như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vậy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doanh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 </a:t>
            </a:r>
            <a:r>
              <a:rPr lang="en-US" sz="2200" dirty="0" err="1">
                <a:latin typeface="Times New Roman" pitchFamily="18" charset="0"/>
                <a:cs typeface="Times New Roman" pitchFamily="18" charset="0"/>
              </a:rPr>
              <a:t>phải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100 kg </a:t>
            </a:r>
            <a:r>
              <a:rPr lang="en-US" sz="2200" dirty="0" err="1">
                <a:latin typeface="Times New Roman" pitchFamily="18" charset="0"/>
                <a:cs typeface="Times New Roman" pitchFamily="18" charset="0"/>
              </a:rPr>
              <a:t>túi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100 kg x 70% x 40.000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/kg = 2.800.000 </a:t>
            </a:r>
            <a:r>
              <a:rPr lang="en-US" sz="2200" dirty="0" err="1">
                <a:latin typeface="Times New Roman" pitchFamily="18" charset="0"/>
                <a:cs typeface="Times New Roman" pitchFamily="18" charset="0"/>
              </a:rPr>
              <a:t>đồng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Tree>
    <p:extLst>
      <p:ext uri="{BB962C8B-B14F-4D97-AF65-F5344CB8AC3E}">
        <p14:creationId xmlns:p14="http://schemas.microsoft.com/office/powerpoint/2010/main" val="42647824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4273">
                                            <p:txEl>
                                              <p:pRg st="1" end="1"/>
                                            </p:txEl>
                                          </p:spTgt>
                                        </p:tgtEl>
                                        <p:attrNameLst>
                                          <p:attrName>style.visibility</p:attrName>
                                        </p:attrNameLst>
                                      </p:cBhvr>
                                      <p:to>
                                        <p:strVal val="visible"/>
                                      </p:to>
                                    </p:set>
                                    <p:animEffect transition="in" filter="wedge">
                                      <p:cBhvr>
                                        <p:cTn id="7" dur="2000"/>
                                        <p:tgtEl>
                                          <p:spTgt spid="5427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54273">
                                            <p:txEl>
                                              <p:pRg st="2" end="2"/>
                                            </p:txEl>
                                          </p:spTgt>
                                        </p:tgtEl>
                                        <p:attrNameLst>
                                          <p:attrName>style.visibility</p:attrName>
                                        </p:attrNameLst>
                                      </p:cBhvr>
                                      <p:to>
                                        <p:strVal val="visible"/>
                                      </p:to>
                                    </p:set>
                                    <p:animEffect transition="in" filter="wedge">
                                      <p:cBhvr>
                                        <p:cTn id="10" dur="2000"/>
                                        <p:tgtEl>
                                          <p:spTgt spid="5427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40103" y="162580"/>
            <a:ext cx="591059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pt-BR" sz="2800" i="1" dirty="0">
                <a:solidFill>
                  <a:schemeClr val="bg1"/>
                </a:solidFill>
                <a:latin typeface="Times New Roman" pitchFamily="18" charset="0"/>
                <a:cs typeface="Times New Roman" pitchFamily="18" charset="0"/>
              </a:rPr>
              <a:t>3.3.2 Căn cứ và phương pháp tính thuế</a:t>
            </a:r>
            <a:endParaRPr lang="vi-VN" sz="28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228600" y="1083677"/>
            <a:ext cx="3505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Mức</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thuế</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tuyệt</a:t>
            </a:r>
            <a:r>
              <a:rPr lang="en-US" sz="2200" i="1" dirty="0">
                <a:latin typeface="Times New Roman" pitchFamily="18" charset="0"/>
                <a:cs typeface="Times New Roman" pitchFamily="18" charset="0"/>
              </a:rPr>
              <a:t> </a:t>
            </a:r>
            <a:r>
              <a:rPr lang="en-US" sz="2200" i="1"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tính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với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hóa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kèm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1269/2011/UBTVQH12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14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7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2011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888a/2015/UBTVQH13 </a:t>
            </a:r>
            <a:r>
              <a:rPr lang="en-US" sz="2200" dirty="0" err="1">
                <a:latin typeface="Times New Roman" pitchFamily="18" charset="0"/>
                <a:cs typeface="Times New Roman" pitchFamily="18" charset="0"/>
              </a:rPr>
              <a:t>ngày</a:t>
            </a:r>
            <a:r>
              <a:rPr lang="en-US" sz="2200" dirty="0">
                <a:latin typeface="Times New Roman" pitchFamily="18" charset="0"/>
                <a:cs typeface="Times New Roman" pitchFamily="18" charset="0"/>
              </a:rPr>
              <a:t> 10 </a:t>
            </a:r>
            <a:r>
              <a:rPr lang="en-US" sz="2200" dirty="0" err="1">
                <a:latin typeface="Times New Roman" pitchFamily="18" charset="0"/>
                <a:cs typeface="Times New Roman" pitchFamily="18" charset="0"/>
              </a:rPr>
              <a:t>tháng</a:t>
            </a:r>
            <a:r>
              <a:rPr lang="en-US" sz="2200" dirty="0">
                <a:latin typeface="Times New Roman" pitchFamily="18" charset="0"/>
                <a:cs typeface="Times New Roman" pitchFamily="18" charset="0"/>
              </a:rPr>
              <a:t> 3 </a:t>
            </a:r>
            <a:r>
              <a:rPr lang="en-US" sz="2200" dirty="0" err="1">
                <a:latin typeface="Times New Roman" pitchFamily="18" charset="0"/>
                <a:cs typeface="Times New Roman" pitchFamily="18" charset="0"/>
              </a:rPr>
              <a:t>năm</a:t>
            </a:r>
            <a:r>
              <a:rPr lang="en-US" sz="2200" dirty="0">
                <a:latin typeface="Times New Roman" pitchFamily="18" charset="0"/>
                <a:cs typeface="Times New Roman" pitchFamily="18" charset="0"/>
              </a:rPr>
              <a:t> 2015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Ủy</a:t>
            </a:r>
            <a:r>
              <a:rPr lang="en-US" sz="2200" dirty="0">
                <a:latin typeface="Times New Roman" pitchFamily="18" charset="0"/>
                <a:cs typeface="Times New Roman" pitchFamily="18" charset="0"/>
              </a:rPr>
              <a:t> ban </a:t>
            </a:r>
            <a:r>
              <a:rPr lang="en-US" sz="2200" dirty="0" err="1">
                <a:latin typeface="Times New Roman" pitchFamily="18" charset="0"/>
                <a:cs typeface="Times New Roman" pitchFamily="18" charset="0"/>
              </a:rPr>
              <a:t>thường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vụ</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Quốc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hội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sửa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đổi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bổ</a:t>
            </a:r>
            <a:r>
              <a:rPr lang="en-US" sz="2200" dirty="0">
                <a:latin typeface="Times New Roman" pitchFamily="18" charset="0"/>
                <a:cs typeface="Times New Roman" pitchFamily="18" charset="0"/>
              </a:rPr>
              <a:t> sung </a:t>
            </a:r>
            <a:r>
              <a:rPr lang="en-US" sz="2200" dirty="0" err="1">
                <a:latin typeface="Times New Roman" pitchFamily="18" charset="0"/>
                <a:cs typeface="Times New Roman" pitchFamily="18" charset="0"/>
              </a:rPr>
              <a:t>Nghị</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1269/2011/UBTVQH12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biểu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môi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trường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p:txBody>
      </p:sp>
      <p:sp>
        <p:nvSpPr>
          <p:cNvPr id="53252" name="AutoShape 4" descr="Thuế bảo vệ môi trường là gì? Đặc điểm thuế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3254" name="AutoShape 6" descr="Thuế bảo vệ môi trường là gì? Đặc điểm thuế bảo vệ môi trườ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3256" name="Picture 8" descr="Thuế bảo vệ môi trường là gì? Đặc điểm thuế bảo vệ môi trường"/>
          <p:cNvPicPr>
            <a:picLocks noChangeAspect="1" noChangeArrowheads="1"/>
          </p:cNvPicPr>
          <p:nvPr/>
        </p:nvPicPr>
        <p:blipFill>
          <a:blip r:embed="rId2" cstate="print"/>
          <a:srcRect/>
          <a:stretch>
            <a:fillRect/>
          </a:stretch>
        </p:blipFill>
        <p:spPr bwMode="auto">
          <a:xfrm>
            <a:off x="3883026" y="1066800"/>
            <a:ext cx="5108574" cy="5486400"/>
          </a:xfrm>
          <a:prstGeom prst="rect">
            <a:avLst/>
          </a:prstGeom>
          <a:noFill/>
        </p:spPr>
      </p:pic>
    </p:spTree>
    <p:extLst>
      <p:ext uri="{BB962C8B-B14F-4D97-AF65-F5344CB8AC3E}">
        <p14:creationId xmlns:p14="http://schemas.microsoft.com/office/powerpoint/2010/main" val="293306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4273"/>
                                        </p:tgtEl>
                                        <p:attrNameLst>
                                          <p:attrName>style.visibility</p:attrName>
                                        </p:attrNameLst>
                                      </p:cBhvr>
                                      <p:to>
                                        <p:strVal val="visible"/>
                                      </p:to>
                                    </p:set>
                                    <p:anim calcmode="lin" valueType="num">
                                      <p:cBhvr>
                                        <p:cTn id="7" dur="500" fill="hold"/>
                                        <p:tgtEl>
                                          <p:spTgt spid="54273"/>
                                        </p:tgtEl>
                                        <p:attrNameLst>
                                          <p:attrName>ppt_w</p:attrName>
                                        </p:attrNameLst>
                                      </p:cBhvr>
                                      <p:tavLst>
                                        <p:tav tm="0">
                                          <p:val>
                                            <p:strVal val="#ppt_w*0.05"/>
                                          </p:val>
                                        </p:tav>
                                        <p:tav tm="100000">
                                          <p:val>
                                            <p:strVal val="#ppt_w"/>
                                          </p:val>
                                        </p:tav>
                                      </p:tavLst>
                                    </p:anim>
                                    <p:anim calcmode="lin" valueType="num">
                                      <p:cBhvr>
                                        <p:cTn id="8" dur="500" fill="hold"/>
                                        <p:tgtEl>
                                          <p:spTgt spid="54273"/>
                                        </p:tgtEl>
                                        <p:attrNameLst>
                                          <p:attrName>ppt_h</p:attrName>
                                        </p:attrNameLst>
                                      </p:cBhvr>
                                      <p:tavLst>
                                        <p:tav tm="0">
                                          <p:val>
                                            <p:strVal val="#ppt_h"/>
                                          </p:val>
                                        </p:tav>
                                        <p:tav tm="100000">
                                          <p:val>
                                            <p:strVal val="#ppt_h"/>
                                          </p:val>
                                        </p:tav>
                                      </p:tavLst>
                                    </p:anim>
                                    <p:anim calcmode="lin" valueType="num">
                                      <p:cBhvr>
                                        <p:cTn id="9" dur="500" fill="hold"/>
                                        <p:tgtEl>
                                          <p:spTgt spid="54273"/>
                                        </p:tgtEl>
                                        <p:attrNameLst>
                                          <p:attrName>ppt_x</p:attrName>
                                        </p:attrNameLst>
                                      </p:cBhvr>
                                      <p:tavLst>
                                        <p:tav tm="0">
                                          <p:val>
                                            <p:strVal val="#ppt_x-.2"/>
                                          </p:val>
                                        </p:tav>
                                        <p:tav tm="100000">
                                          <p:val>
                                            <p:strVal val="#ppt_x"/>
                                          </p:val>
                                        </p:tav>
                                      </p:tavLst>
                                    </p:anim>
                                    <p:anim calcmode="lin" valueType="num">
                                      <p:cBhvr>
                                        <p:cTn id="10" dur="500" fill="hold"/>
                                        <p:tgtEl>
                                          <p:spTgt spid="54273"/>
                                        </p:tgtEl>
                                        <p:attrNameLst>
                                          <p:attrName>ppt_y</p:attrName>
                                        </p:attrNameLst>
                                      </p:cBhvr>
                                      <p:tavLst>
                                        <p:tav tm="0">
                                          <p:val>
                                            <p:strVal val="#ppt_y"/>
                                          </p:val>
                                        </p:tav>
                                        <p:tav tm="100000">
                                          <p:val>
                                            <p:strVal val="#ppt_y"/>
                                          </p:val>
                                        </p:tav>
                                      </p:tavLst>
                                    </p:anim>
                                    <p:animEffect transition="in" filter="fade">
                                      <p:cBhvr>
                                        <p:cTn id="11"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125902" y="131802"/>
            <a:ext cx="457969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3200" b="1" dirty="0" err="1">
                <a:solidFill>
                  <a:schemeClr val="bg1"/>
                </a:solidFill>
                <a:latin typeface="Times New Roman" pitchFamily="18" charset="0"/>
                <a:cs typeface="Times New Roman" pitchFamily="18" charset="0"/>
              </a:rPr>
              <a:t>Phương</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pháp</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tính</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thuế</a:t>
            </a:r>
            <a:endParaRPr lang="vi-VN" sz="3200" dirty="0">
              <a:solidFill>
                <a:schemeClr val="bg1"/>
              </a:solidFill>
              <a:latin typeface="Times New Roman" pitchFamily="18" charset="0"/>
              <a:cs typeface="Times New Roman" pitchFamily="18" charset="0"/>
            </a:endParaRPr>
          </a:p>
        </p:txBody>
      </p:sp>
      <p:sp>
        <p:nvSpPr>
          <p:cNvPr id="54273" name="Rectangle 1"/>
          <p:cNvSpPr>
            <a:spLocks noChangeArrowheads="1"/>
          </p:cNvSpPr>
          <p:nvPr/>
        </p:nvSpPr>
        <p:spPr bwMode="auto">
          <a:xfrm>
            <a:off x="457200" y="1066800"/>
            <a:ext cx="8305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152400" y="1661160"/>
          <a:ext cx="8677275" cy="945642"/>
        </p:xfrm>
        <a:graphic>
          <a:graphicData uri="http://schemas.openxmlformats.org/drawingml/2006/table">
            <a:tbl>
              <a:tblPr/>
              <a:tblGrid>
                <a:gridCol w="2239297">
                  <a:extLst>
                    <a:ext uri="{9D8B030D-6E8A-4147-A177-3AD203B41FA5}">
                      <a16:colId xmlns:a16="http://schemas.microsoft.com/office/drawing/2014/main" val="20000"/>
                    </a:ext>
                  </a:extLst>
                </a:gridCol>
                <a:gridCol w="466520">
                  <a:extLst>
                    <a:ext uri="{9D8B030D-6E8A-4147-A177-3AD203B41FA5}">
                      <a16:colId xmlns:a16="http://schemas.microsoft.com/office/drawing/2014/main" val="20001"/>
                    </a:ext>
                  </a:extLst>
                </a:gridCol>
                <a:gridCol w="2734845">
                  <a:extLst>
                    <a:ext uri="{9D8B030D-6E8A-4147-A177-3AD203B41FA5}">
                      <a16:colId xmlns:a16="http://schemas.microsoft.com/office/drawing/2014/main" val="20002"/>
                    </a:ext>
                  </a:extLst>
                </a:gridCol>
                <a:gridCol w="548420">
                  <a:extLst>
                    <a:ext uri="{9D8B030D-6E8A-4147-A177-3AD203B41FA5}">
                      <a16:colId xmlns:a16="http://schemas.microsoft.com/office/drawing/2014/main" val="20003"/>
                    </a:ext>
                  </a:extLst>
                </a:gridCol>
                <a:gridCol w="2688193">
                  <a:extLst>
                    <a:ext uri="{9D8B030D-6E8A-4147-A177-3AD203B41FA5}">
                      <a16:colId xmlns:a16="http://schemas.microsoft.com/office/drawing/2014/main" val="20004"/>
                    </a:ext>
                  </a:extLst>
                </a:gridCol>
              </a:tblGrid>
              <a:tr h="0">
                <a:tc>
                  <a:txBody>
                    <a:bodyPr/>
                    <a:lstStyle/>
                    <a:p>
                      <a:pPr algn="ctr">
                        <a:lnSpc>
                          <a:spcPct val="150000"/>
                        </a:lnSpc>
                        <a:spcAft>
                          <a:spcPts val="0"/>
                        </a:spcAft>
                      </a:pPr>
                      <a:r>
                        <a:rPr lang="en-US" sz="2200" i="1" dirty="0" err="1">
                          <a:latin typeface="Times New Roman"/>
                          <a:ea typeface="Batang"/>
                          <a:cs typeface="Times New Roman"/>
                        </a:rPr>
                        <a:t>Thuế</a:t>
                      </a:r>
                      <a:r>
                        <a:rPr lang="en-US" sz="2200" i="1" dirty="0">
                          <a:latin typeface="Times New Roman"/>
                          <a:ea typeface="Batang"/>
                          <a:cs typeface="Times New Roman"/>
                        </a:rPr>
                        <a:t> </a:t>
                      </a:r>
                      <a:r>
                        <a:rPr lang="en-US" sz="2200" i="1" dirty="0" err="1">
                          <a:latin typeface="Times New Roman"/>
                          <a:ea typeface="Batang"/>
                          <a:cs typeface="Times New Roman"/>
                        </a:rPr>
                        <a:t>bảo</a:t>
                      </a:r>
                      <a:r>
                        <a:rPr lang="en-US" sz="2200" i="1" dirty="0">
                          <a:latin typeface="Times New Roman"/>
                          <a:ea typeface="Batang"/>
                          <a:cs typeface="Times New Roman"/>
                        </a:rPr>
                        <a:t> </a:t>
                      </a:r>
                      <a:r>
                        <a:rPr lang="en-US" sz="2200" i="1" dirty="0" err="1">
                          <a:latin typeface="Times New Roman"/>
                          <a:ea typeface="Batang"/>
                          <a:cs typeface="Times New Roman"/>
                        </a:rPr>
                        <a:t>vệ</a:t>
                      </a:r>
                      <a:r>
                        <a:rPr lang="en-US" sz="2200" i="1" dirty="0">
                          <a:latin typeface="Times New Roman"/>
                          <a:ea typeface="Batang"/>
                          <a:cs typeface="Times New Roman"/>
                        </a:rPr>
                        <a:t> </a:t>
                      </a:r>
                      <a:r>
                        <a:rPr lang="en-US" sz="2200" i="1" dirty="0" err="1">
                          <a:latin typeface="Times New Roman"/>
                          <a:ea typeface="Batang"/>
                          <a:cs typeface="Times New Roman"/>
                        </a:rPr>
                        <a:t>môi</a:t>
                      </a:r>
                      <a:r>
                        <a:rPr lang="en-US" sz="2200" i="1" dirty="0">
                          <a:latin typeface="Times New Roman"/>
                          <a:ea typeface="Batang"/>
                          <a:cs typeface="Times New Roman"/>
                        </a:rPr>
                        <a:t> </a:t>
                      </a:r>
                      <a:r>
                        <a:rPr lang="en-US" sz="2200" i="1" dirty="0" err="1">
                          <a:latin typeface="Times New Roman"/>
                          <a:ea typeface="Batang"/>
                          <a:cs typeface="Times New Roman"/>
                        </a:rPr>
                        <a:t>trường</a:t>
                      </a:r>
                      <a:r>
                        <a:rPr lang="en-US" sz="2200" i="1" dirty="0">
                          <a:latin typeface="Times New Roman"/>
                          <a:ea typeface="Batang"/>
                          <a:cs typeface="Times New Roman"/>
                        </a:rPr>
                        <a:t> </a:t>
                      </a:r>
                      <a:r>
                        <a:rPr lang="en-US" sz="2200" i="1" dirty="0" err="1">
                          <a:latin typeface="Times New Roman"/>
                          <a:ea typeface="Batang"/>
                          <a:cs typeface="Times New Roman"/>
                        </a:rPr>
                        <a:t>phải</a:t>
                      </a:r>
                      <a:r>
                        <a:rPr lang="en-US" sz="2200" i="1" dirty="0">
                          <a:latin typeface="Times New Roman"/>
                          <a:ea typeface="Batang"/>
                          <a:cs typeface="Times New Roman"/>
                        </a:rPr>
                        <a:t> </a:t>
                      </a:r>
                      <a:r>
                        <a:rPr lang="en-US" sz="2200" i="1" dirty="0" err="1">
                          <a:latin typeface="Times New Roman"/>
                          <a:ea typeface="Batang"/>
                          <a:cs typeface="Times New Roman"/>
                        </a:rPr>
                        <a:t>nộp</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indent="228600" algn="ctr">
                        <a:lnSpc>
                          <a:spcPct val="150000"/>
                        </a:lnSpc>
                        <a:spcAft>
                          <a:spcPts val="0"/>
                        </a:spcAft>
                      </a:pPr>
                      <a:r>
                        <a:rPr lang="en-US" sz="2200" i="1">
                          <a:latin typeface="Times New Roman"/>
                          <a:ea typeface="Batang"/>
                          <a:cs typeface="Times New Roman"/>
                        </a:rPr>
                        <a:t>=</a:t>
                      </a:r>
                      <a:endParaRPr lang="vi-VN" sz="2200">
                        <a:latin typeface=".VnTime"/>
                        <a:ea typeface="Times New Roman"/>
                        <a:cs typeface="Times New Roman"/>
                      </a:endParaRPr>
                    </a:p>
                  </a:txBody>
                  <a:tcPr marL="0" marR="0" marT="0" marB="0" anchor="ctr">
                    <a:lnL>
                      <a:noFill/>
                    </a:lnL>
                    <a:lnR>
                      <a:noFill/>
                    </a:lnR>
                    <a:lnT>
                      <a:noFill/>
                    </a:lnT>
                    <a:lnB>
                      <a:noFill/>
                    </a:lnB>
                  </a:tcPr>
                </a:tc>
                <a:tc>
                  <a:txBody>
                    <a:bodyPr/>
                    <a:lstStyle/>
                    <a:p>
                      <a:pPr indent="228600" algn="ctr">
                        <a:lnSpc>
                          <a:spcPct val="150000"/>
                        </a:lnSpc>
                        <a:spcAft>
                          <a:spcPts val="0"/>
                        </a:spcAft>
                        <a:tabLst>
                          <a:tab pos="1153795" algn="l"/>
                        </a:tabLst>
                      </a:pPr>
                      <a:r>
                        <a:rPr lang="en-US" sz="2200" i="1" dirty="0" err="1">
                          <a:latin typeface="Times New Roman"/>
                          <a:ea typeface="Batang"/>
                          <a:cs typeface="Times New Roman"/>
                        </a:rPr>
                        <a:t>Số</a:t>
                      </a:r>
                      <a:r>
                        <a:rPr lang="en-US" sz="2200" i="1" dirty="0">
                          <a:latin typeface="Times New Roman"/>
                          <a:ea typeface="Batang"/>
                          <a:cs typeface="Times New Roman"/>
                        </a:rPr>
                        <a:t> </a:t>
                      </a:r>
                      <a:r>
                        <a:rPr lang="en-US" sz="2200" i="1" dirty="0" err="1">
                          <a:latin typeface="Times New Roman"/>
                          <a:ea typeface="Batang"/>
                          <a:cs typeface="Times New Roman"/>
                        </a:rPr>
                        <a:t>lượng</a:t>
                      </a:r>
                      <a:r>
                        <a:rPr lang="en-US" sz="2200" i="1" dirty="0">
                          <a:latin typeface="Times New Roman"/>
                          <a:ea typeface="Batang"/>
                          <a:cs typeface="Times New Roman"/>
                        </a:rPr>
                        <a:t> </a:t>
                      </a:r>
                      <a:r>
                        <a:rPr lang="en-US" sz="2200" i="1" dirty="0" err="1">
                          <a:latin typeface="Times New Roman"/>
                          <a:ea typeface="Batang"/>
                          <a:cs typeface="Times New Roman"/>
                        </a:rPr>
                        <a:t>đơn</a:t>
                      </a:r>
                      <a:r>
                        <a:rPr lang="en-US" sz="2200" i="1" dirty="0">
                          <a:latin typeface="Times New Roman"/>
                          <a:ea typeface="Batang"/>
                          <a:cs typeface="Times New Roman"/>
                        </a:rPr>
                        <a:t> </a:t>
                      </a:r>
                      <a:r>
                        <a:rPr lang="en-US" sz="2200" i="1" dirty="0" err="1">
                          <a:latin typeface="Times New Roman"/>
                          <a:ea typeface="Batang"/>
                          <a:cs typeface="Times New Roman"/>
                        </a:rPr>
                        <a:t>vị</a:t>
                      </a:r>
                      <a:r>
                        <a:rPr lang="en-US" sz="2200" i="1" dirty="0">
                          <a:latin typeface="Times New Roman"/>
                          <a:ea typeface="Batang"/>
                          <a:cs typeface="Times New Roman"/>
                        </a:rPr>
                        <a:t> </a:t>
                      </a:r>
                      <a:r>
                        <a:rPr lang="en-US" sz="2200" i="1" dirty="0" err="1">
                          <a:latin typeface="Times New Roman"/>
                          <a:ea typeface="Batang"/>
                          <a:cs typeface="Times New Roman"/>
                        </a:rPr>
                        <a:t>hàng</a:t>
                      </a:r>
                      <a:r>
                        <a:rPr lang="en-US" sz="2200" i="1" dirty="0">
                          <a:latin typeface="Times New Roman"/>
                          <a:ea typeface="Batang"/>
                          <a:cs typeface="Times New Roman"/>
                        </a:rPr>
                        <a:t> </a:t>
                      </a:r>
                      <a:r>
                        <a:rPr lang="en-US" sz="2200" i="1" dirty="0" err="1">
                          <a:latin typeface="Times New Roman"/>
                          <a:ea typeface="Batang"/>
                          <a:cs typeface="Times New Roman"/>
                        </a:rPr>
                        <a:t>hóa</a:t>
                      </a:r>
                      <a:r>
                        <a:rPr lang="en-US" sz="2200" i="1" dirty="0">
                          <a:latin typeface="Times New Roman"/>
                          <a:ea typeface="Batang"/>
                          <a:cs typeface="Times New Roman"/>
                        </a:rPr>
                        <a:t> </a:t>
                      </a:r>
                      <a:r>
                        <a:rPr lang="en-US" sz="2200" i="1" dirty="0" err="1">
                          <a:latin typeface="Times New Roman"/>
                          <a:ea typeface="Batang"/>
                          <a:cs typeface="Times New Roman"/>
                        </a:rPr>
                        <a:t>tính</a:t>
                      </a:r>
                      <a:r>
                        <a:rPr lang="en-US" sz="2200" i="1" dirty="0">
                          <a:latin typeface="Times New Roman"/>
                          <a:ea typeface="Batang"/>
                          <a:cs typeface="Times New Roman"/>
                        </a:rPr>
                        <a:t> </a:t>
                      </a:r>
                      <a:r>
                        <a:rPr lang="en-US" sz="2200" i="1" dirty="0" err="1">
                          <a:latin typeface="Times New Roman"/>
                          <a:ea typeface="Batang"/>
                          <a:cs typeface="Times New Roman"/>
                        </a:rPr>
                        <a:t>thuế</a:t>
                      </a:r>
                      <a:endParaRPr lang="vi-VN" sz="2200" dirty="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a:latin typeface="Times New Roman"/>
                          <a:ea typeface="Batang"/>
                          <a:cs typeface="Times New Roman"/>
                        </a:rPr>
                        <a:t>x</a:t>
                      </a:r>
                      <a:endParaRPr lang="vi-VN" sz="2200">
                        <a:latin typeface=".VnTime"/>
                        <a:ea typeface="Times New Roman"/>
                        <a:cs typeface="Times New Roman"/>
                      </a:endParaRPr>
                    </a:p>
                  </a:txBody>
                  <a:tcPr marL="0" marR="0" marT="0" marB="0" anchor="ctr">
                    <a:lnL>
                      <a:noFill/>
                    </a:lnL>
                    <a:lnR>
                      <a:noFill/>
                    </a:lnR>
                    <a:lnT>
                      <a:noFill/>
                    </a:lnT>
                    <a:lnB>
                      <a:noFill/>
                    </a:lnB>
                  </a:tcPr>
                </a:tc>
                <a:tc>
                  <a:txBody>
                    <a:bodyPr/>
                    <a:lstStyle/>
                    <a:p>
                      <a:pPr algn="ctr">
                        <a:lnSpc>
                          <a:spcPct val="150000"/>
                        </a:lnSpc>
                        <a:spcAft>
                          <a:spcPts val="0"/>
                        </a:spcAft>
                      </a:pPr>
                      <a:r>
                        <a:rPr lang="en-US" sz="2200" i="1" dirty="0" err="1">
                          <a:latin typeface="Times New Roman"/>
                          <a:ea typeface="Batang"/>
                          <a:cs typeface="Times New Roman"/>
                        </a:rPr>
                        <a:t>Mức</a:t>
                      </a:r>
                      <a:r>
                        <a:rPr lang="en-US" sz="2200" i="1" dirty="0">
                          <a:latin typeface="Times New Roman"/>
                          <a:ea typeface="Batang"/>
                          <a:cs typeface="Times New Roman"/>
                        </a:rPr>
                        <a:t> </a:t>
                      </a:r>
                      <a:r>
                        <a:rPr lang="en-US" sz="2200" i="1" dirty="0" err="1">
                          <a:latin typeface="Times New Roman"/>
                          <a:ea typeface="Batang"/>
                          <a:cs typeface="Times New Roman"/>
                        </a:rPr>
                        <a:t>thuế</a:t>
                      </a:r>
                      <a:r>
                        <a:rPr lang="en-US" sz="2200" i="1" dirty="0">
                          <a:latin typeface="Times New Roman"/>
                          <a:ea typeface="Batang"/>
                          <a:cs typeface="Times New Roman"/>
                        </a:rPr>
                        <a:t> </a:t>
                      </a:r>
                      <a:r>
                        <a:rPr lang="en-US" sz="2200" i="1" dirty="0" err="1">
                          <a:latin typeface="Times New Roman"/>
                          <a:ea typeface="Batang"/>
                          <a:cs typeface="Times New Roman"/>
                        </a:rPr>
                        <a:t>tuyệt</a:t>
                      </a:r>
                      <a:r>
                        <a:rPr lang="en-US" sz="2200" i="1" dirty="0">
                          <a:latin typeface="Times New Roman"/>
                          <a:ea typeface="Batang"/>
                          <a:cs typeface="Times New Roman"/>
                        </a:rPr>
                        <a:t> </a:t>
                      </a:r>
                      <a:r>
                        <a:rPr lang="en-US" sz="2200" i="1" dirty="0" err="1">
                          <a:latin typeface="Times New Roman"/>
                          <a:ea typeface="Batang"/>
                          <a:cs typeface="Times New Roman"/>
                        </a:rPr>
                        <a:t>đối</a:t>
                      </a:r>
                      <a:r>
                        <a:rPr lang="en-US" sz="2200" i="1" dirty="0">
                          <a:latin typeface="Times New Roman"/>
                          <a:ea typeface="Batang"/>
                          <a:cs typeface="Times New Roman"/>
                        </a:rPr>
                        <a:t> </a:t>
                      </a:r>
                      <a:r>
                        <a:rPr lang="en-US" sz="2200" i="1" dirty="0" err="1">
                          <a:latin typeface="Times New Roman"/>
                          <a:ea typeface="Batang"/>
                          <a:cs typeface="Times New Roman"/>
                        </a:rPr>
                        <a:t>trên</a:t>
                      </a:r>
                      <a:r>
                        <a:rPr lang="en-US" sz="2200" i="1" dirty="0">
                          <a:latin typeface="Times New Roman"/>
                          <a:ea typeface="Batang"/>
                          <a:cs typeface="Times New Roman"/>
                        </a:rPr>
                        <a:t> </a:t>
                      </a:r>
                      <a:r>
                        <a:rPr lang="en-US" sz="2200" i="1" dirty="0" err="1">
                          <a:latin typeface="Times New Roman"/>
                          <a:ea typeface="Batang"/>
                          <a:cs typeface="Times New Roman"/>
                        </a:rPr>
                        <a:t>một</a:t>
                      </a:r>
                      <a:r>
                        <a:rPr lang="en-US" sz="2200" i="1" dirty="0">
                          <a:latin typeface="Times New Roman"/>
                          <a:ea typeface="Batang"/>
                          <a:cs typeface="Times New Roman"/>
                        </a:rPr>
                        <a:t> </a:t>
                      </a:r>
                      <a:r>
                        <a:rPr lang="en-US" sz="2200" i="1" dirty="0" err="1">
                          <a:latin typeface="Times New Roman"/>
                          <a:ea typeface="Batang"/>
                          <a:cs typeface="Times New Roman"/>
                        </a:rPr>
                        <a:t>đơn</a:t>
                      </a:r>
                      <a:r>
                        <a:rPr lang="en-US" sz="2200" i="1" dirty="0">
                          <a:latin typeface="Times New Roman"/>
                          <a:ea typeface="Batang"/>
                          <a:cs typeface="Times New Roman"/>
                        </a:rPr>
                        <a:t> </a:t>
                      </a:r>
                      <a:r>
                        <a:rPr lang="en-US" sz="2200" i="1" dirty="0" err="1">
                          <a:latin typeface="Times New Roman"/>
                          <a:ea typeface="Batang"/>
                          <a:cs typeface="Times New Roman"/>
                        </a:rPr>
                        <a:t>vị</a:t>
                      </a:r>
                      <a:r>
                        <a:rPr lang="en-US" sz="2200" i="1" dirty="0">
                          <a:latin typeface="Times New Roman"/>
                          <a:ea typeface="Batang"/>
                          <a:cs typeface="Times New Roman"/>
                        </a:rPr>
                        <a:t> </a:t>
                      </a:r>
                      <a:r>
                        <a:rPr lang="en-US" sz="2200" i="1" dirty="0" err="1">
                          <a:latin typeface="Times New Roman"/>
                          <a:ea typeface="Batang"/>
                          <a:cs typeface="Times New Roman"/>
                        </a:rPr>
                        <a:t>hàng</a:t>
                      </a:r>
                      <a:r>
                        <a:rPr lang="en-US" sz="2200" i="1" dirty="0">
                          <a:latin typeface="Times New Roman"/>
                          <a:ea typeface="Batang"/>
                          <a:cs typeface="Times New Roman"/>
                        </a:rPr>
                        <a:t> </a:t>
                      </a:r>
                      <a:r>
                        <a:rPr lang="en-US" sz="2200" i="1" dirty="0" err="1">
                          <a:latin typeface="Times New Roman"/>
                          <a:ea typeface="Batang"/>
                          <a:cs typeface="Times New Roman"/>
                        </a:rPr>
                        <a:t>hóa</a:t>
                      </a:r>
                      <a:endParaRPr lang="vi-VN" sz="2200" dirty="0">
                        <a:latin typeface=".VnTime"/>
                        <a:ea typeface="Times New Roman"/>
                        <a:cs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55298" name="Picture 2" descr="Thuế bảo vệ môi trường và những bất cập từ thực tiễn"/>
          <p:cNvPicPr>
            <a:picLocks noChangeAspect="1" noChangeArrowheads="1"/>
          </p:cNvPicPr>
          <p:nvPr/>
        </p:nvPicPr>
        <p:blipFill>
          <a:blip r:embed="rId2" cstate="print"/>
          <a:srcRect/>
          <a:stretch>
            <a:fillRect/>
          </a:stretch>
        </p:blipFill>
        <p:spPr bwMode="auto">
          <a:xfrm>
            <a:off x="381000" y="3048000"/>
            <a:ext cx="8458200" cy="3429000"/>
          </a:xfrm>
          <a:prstGeom prst="rect">
            <a:avLst/>
          </a:prstGeom>
          <a:noFill/>
        </p:spPr>
      </p:pic>
    </p:spTree>
    <p:extLst>
      <p:ext uri="{BB962C8B-B14F-4D97-AF65-F5344CB8AC3E}">
        <p14:creationId xmlns:p14="http://schemas.microsoft.com/office/powerpoint/2010/main" val="38541183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heel(4)">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54" presetClass="entr" presetSubtype="0" accel="100000" fill="hold" grpId="0" nodeType="clickEffect">
                                  <p:stCondLst>
                                    <p:cond delay="0"/>
                                  </p:stCondLst>
                                  <p:childTnLst>
                                    <p:set>
                                      <p:cBhvr>
                                        <p:cTn id="11" dur="1" fill="hold">
                                          <p:stCondLst>
                                            <p:cond delay="0"/>
                                          </p:stCondLst>
                                        </p:cTn>
                                        <p:tgtEl>
                                          <p:spTgt spid="54273"/>
                                        </p:tgtEl>
                                        <p:attrNameLst>
                                          <p:attrName>style.visibility</p:attrName>
                                        </p:attrNameLst>
                                      </p:cBhvr>
                                      <p:to>
                                        <p:strVal val="visible"/>
                                      </p:to>
                                    </p:set>
                                    <p:anim calcmode="lin" valueType="num">
                                      <p:cBhvr>
                                        <p:cTn id="12" dur="500" fill="hold"/>
                                        <p:tgtEl>
                                          <p:spTgt spid="54273"/>
                                        </p:tgtEl>
                                        <p:attrNameLst>
                                          <p:attrName>ppt_w</p:attrName>
                                        </p:attrNameLst>
                                      </p:cBhvr>
                                      <p:tavLst>
                                        <p:tav tm="0">
                                          <p:val>
                                            <p:strVal val="#ppt_w*0.05"/>
                                          </p:val>
                                        </p:tav>
                                        <p:tav tm="100000">
                                          <p:val>
                                            <p:strVal val="#ppt_w"/>
                                          </p:val>
                                        </p:tav>
                                      </p:tavLst>
                                    </p:anim>
                                    <p:anim calcmode="lin" valueType="num">
                                      <p:cBhvr>
                                        <p:cTn id="13" dur="500" fill="hold"/>
                                        <p:tgtEl>
                                          <p:spTgt spid="54273"/>
                                        </p:tgtEl>
                                        <p:attrNameLst>
                                          <p:attrName>ppt_h</p:attrName>
                                        </p:attrNameLst>
                                      </p:cBhvr>
                                      <p:tavLst>
                                        <p:tav tm="0">
                                          <p:val>
                                            <p:strVal val="#ppt_h"/>
                                          </p:val>
                                        </p:tav>
                                        <p:tav tm="100000">
                                          <p:val>
                                            <p:strVal val="#ppt_h"/>
                                          </p:val>
                                        </p:tav>
                                      </p:tavLst>
                                    </p:anim>
                                    <p:anim calcmode="lin" valueType="num">
                                      <p:cBhvr>
                                        <p:cTn id="14" dur="500" fill="hold"/>
                                        <p:tgtEl>
                                          <p:spTgt spid="54273"/>
                                        </p:tgtEl>
                                        <p:attrNameLst>
                                          <p:attrName>ppt_x</p:attrName>
                                        </p:attrNameLst>
                                      </p:cBhvr>
                                      <p:tavLst>
                                        <p:tav tm="0">
                                          <p:val>
                                            <p:strVal val="#ppt_x-.2"/>
                                          </p:val>
                                        </p:tav>
                                        <p:tav tm="100000">
                                          <p:val>
                                            <p:strVal val="#ppt_x"/>
                                          </p:val>
                                        </p:tav>
                                      </p:tavLst>
                                    </p:anim>
                                    <p:anim calcmode="lin" valueType="num">
                                      <p:cBhvr>
                                        <p:cTn id="15" dur="500" fill="hold"/>
                                        <p:tgtEl>
                                          <p:spTgt spid="54273"/>
                                        </p:tgtEl>
                                        <p:attrNameLst>
                                          <p:attrName>ppt_y</p:attrName>
                                        </p:attrNameLst>
                                      </p:cBhvr>
                                      <p:tavLst>
                                        <p:tav tm="0">
                                          <p:val>
                                            <p:strVal val="#ppt_y"/>
                                          </p:val>
                                        </p:tav>
                                        <p:tav tm="100000">
                                          <p:val>
                                            <p:strVal val="#ppt_y"/>
                                          </p:val>
                                        </p:tav>
                                      </p:tavLst>
                                    </p:anim>
                                    <p:animEffect transition="in" filter="fade">
                                      <p:cBhvr>
                                        <p:cTn id="16" dur="500"/>
                                        <p:tgtEl>
                                          <p:spTgt spid="54273"/>
                                        </p:tgtEl>
                                      </p:cBhvr>
                                    </p:animEffect>
                                  </p:childTnLst>
                                </p:cTn>
                              </p:par>
                              <p:par>
                                <p:cTn id="17" presetID="21"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4)">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nodeType="clickEffect">
                                  <p:stCondLst>
                                    <p:cond delay="0"/>
                                  </p:stCondLst>
                                  <p:childTnLst>
                                    <p:set>
                                      <p:cBhvr>
                                        <p:cTn id="23" dur="1" fill="hold">
                                          <p:stCondLst>
                                            <p:cond delay="0"/>
                                          </p:stCondLst>
                                        </p:cTn>
                                        <p:tgtEl>
                                          <p:spTgt spid="55298"/>
                                        </p:tgtEl>
                                        <p:attrNameLst>
                                          <p:attrName>style.visibility</p:attrName>
                                        </p:attrNameLst>
                                      </p:cBhvr>
                                      <p:to>
                                        <p:strVal val="visible"/>
                                      </p:to>
                                    </p:set>
                                    <p:animEffect transition="in" filter="wheel(4)">
                                      <p:cBhvr>
                                        <p:cTn id="24"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P spid="54273"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152400"/>
            <a:ext cx="6324600" cy="563562"/>
          </a:xfrm>
        </p:spPr>
        <p:txBody>
          <a:bodyPr/>
          <a:lstStyle/>
          <a:p>
            <a:pPr algn="ctr"/>
            <a:r>
              <a:rPr lang="en-US" dirty="0">
                <a:latin typeface="Times New Roman" pitchFamily="18" charset="0"/>
                <a:cs typeface="Times New Roman" pitchFamily="18" charset="0"/>
              </a:rPr>
              <a:t>3.4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endParaRPr lang="en-US" dirty="0">
              <a:latin typeface="Times New Roman" pitchFamily="18" charset="0"/>
              <a:cs typeface="Times New Roman" pitchFamily="18" charset="0"/>
            </a:endParaRPr>
          </a:p>
        </p:txBody>
      </p:sp>
      <p:sp>
        <p:nvSpPr>
          <p:cNvPr id="6" name="TextBox 5"/>
          <p:cNvSpPr txBox="1"/>
          <p:nvPr/>
        </p:nvSpPr>
        <p:spPr>
          <a:xfrm>
            <a:off x="6248400" y="1988989"/>
            <a:ext cx="2209800" cy="369332"/>
          </a:xfrm>
          <a:prstGeom prst="rect">
            <a:avLst/>
          </a:prstGeom>
          <a:solidFill>
            <a:schemeClr val="bg1"/>
          </a:solidFill>
        </p:spPr>
        <p:txBody>
          <a:bodyPr wrap="square" rtlCol="0">
            <a:spAutoFit/>
          </a:bodyPr>
          <a:lstStyle/>
          <a:p>
            <a:endParaRPr lang="vi-VN" dirty="0"/>
          </a:p>
        </p:txBody>
      </p:sp>
      <p:sp>
        <p:nvSpPr>
          <p:cNvPr id="4" name="Rectangle 3"/>
          <p:cNvSpPr/>
          <p:nvPr/>
        </p:nvSpPr>
        <p:spPr>
          <a:xfrm>
            <a:off x="304800" y="2404408"/>
            <a:ext cx="3581400" cy="1938992"/>
          </a:xfrm>
          <a:prstGeom prst="rect">
            <a:avLst/>
          </a:prstGeom>
        </p:spPr>
        <p:txBody>
          <a:bodyPr wrap="square">
            <a:spAutoFit/>
          </a:bodyPr>
          <a:lstStyle/>
          <a:p>
            <a:pPr algn="just"/>
            <a:r>
              <a:rPr lang="en-US" sz="2400" b="1" i="1" dirty="0">
                <a:latin typeface="Times New Roman" panose="02020603050405020304" pitchFamily="18" charset="0"/>
                <a:cs typeface="Times New Roman" panose="02020603050405020304" pitchFamily="18" charset="0"/>
              </a:rPr>
              <a:t>3.4.1 </a:t>
            </a:r>
            <a:r>
              <a:rPr lang="en-US" sz="2400" b="1" i="1" dirty="0" err="1">
                <a:latin typeface="Times New Roman" panose="02020603050405020304" pitchFamily="18" charset="0"/>
                <a:cs typeface="Times New Roman" panose="02020603050405020304" pitchFamily="18" charset="0"/>
              </a:rPr>
              <a:t>Chứng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từ</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toán</a:t>
            </a:r>
            <a:r>
              <a:rPr lang="en-US" sz="2400" b="1"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T</a:t>
            </a:r>
            <a:r>
              <a:rPr lang="vi-VN" sz="2400" dirty="0">
                <a:latin typeface="Times New Roman" pitchFamily="18" charset="0"/>
                <a:cs typeface="Times New Roman" pitchFamily="18" charset="0"/>
              </a:rPr>
              <a:t>ờ khai theo mẫu số 01/TBVMT </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C</a:t>
            </a:r>
            <a:r>
              <a:rPr lang="vi-VN" sz="2400" dirty="0">
                <a:latin typeface="Times New Roman" pitchFamily="18" charset="0"/>
                <a:cs typeface="Times New Roman" pitchFamily="18" charset="0"/>
              </a:rPr>
              <a:t>ác tài liệu liên quan đến việc khai thuế, tính thuế.</a:t>
            </a:r>
          </a:p>
        </p:txBody>
      </p:sp>
      <p:sp>
        <p:nvSpPr>
          <p:cNvPr id="2" name="AutoShape 4" descr="Mẫu số 01/BVMT : Tờ khai phí bảo vệ môi trườ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Mẫu số 01/BVMT : Tờ khai phí bảo vệ môi trườ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143000"/>
            <a:ext cx="487680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22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wheel(1)">
                                      <p:cBhvr>
                                        <p:cTn id="17"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1295400" y="174419"/>
            <a:ext cx="60198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50000"/>
              </a:lnSpc>
              <a:spcBef>
                <a:spcPct val="0"/>
              </a:spcBef>
              <a:spcAft>
                <a:spcPct val="0"/>
              </a:spcAft>
              <a:buClrTx/>
              <a:buSzTx/>
              <a:buFontTx/>
              <a:buNone/>
              <a:tabLst>
                <a:tab pos="342900" algn="l"/>
              </a:tabLst>
            </a:pPr>
            <a:r>
              <a:rPr kumimoji="0" lang="nl-NL" sz="2400" b="1" i="1"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3.2.2 Tài khoản chuyên</a:t>
            </a:r>
            <a:r>
              <a:rPr kumimoji="0" lang="nl-NL" sz="2400" b="1" i="1" strike="noStrike" cap="none" normalizeH="0" dirty="0">
                <a:ln>
                  <a:noFill/>
                </a:ln>
                <a:solidFill>
                  <a:schemeClr val="bg1"/>
                </a:solidFill>
                <a:effectLst/>
                <a:latin typeface="Times New Roman" pitchFamily="18" charset="0"/>
                <a:ea typeface="Times New Roman" pitchFamily="18" charset="0"/>
                <a:cs typeface="Times New Roman" pitchFamily="18" charset="0"/>
              </a:rPr>
              <a:t> dùng</a:t>
            </a:r>
            <a:endParaRPr kumimoji="0" lang="nl-NL" sz="2400" b="0" i="1" strike="noStrike" cap="none" normalizeH="0" dirty="0">
              <a:ln>
                <a:noFill/>
              </a:ln>
              <a:solidFill>
                <a:schemeClr val="bg1"/>
              </a:solidFill>
              <a:effectLst/>
              <a:latin typeface="Times New Roman" pitchFamily="18" charset="0"/>
              <a:ea typeface="Times New Roman" pitchFamily="18" charset="0"/>
              <a:cs typeface="Times New Roman" pitchFamily="18" charset="0"/>
            </a:endParaRPr>
          </a:p>
          <a:p>
            <a:pPr lvl="0" indent="457200" algn="ctr">
              <a:lnSpc>
                <a:spcPct val="150000"/>
              </a:lnSpc>
              <a:tabLst>
                <a:tab pos="342900" algn="l"/>
              </a:tabLst>
            </a:pP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0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33381</a:t>
            </a:r>
            <a:r>
              <a:rPr kumimoji="0" lang="en-US" sz="2000" b="0" i="1" u="none" strike="noStrike" cap="none" normalizeH="0" dirty="0">
                <a:ln>
                  <a:noFill/>
                </a:ln>
                <a:solidFill>
                  <a:srgbClr val="000000"/>
                </a:solidFill>
                <a:effectLst/>
                <a:latin typeface="Times New Roman" pitchFamily="18" charset="0"/>
                <a:ea typeface="Times New Roman" pitchFamily="18" charset="0"/>
                <a:cs typeface="Times New Roman" pitchFamily="18" charset="0"/>
              </a:rPr>
              <a:t> </a:t>
            </a:r>
            <a:r>
              <a:rPr lang="en-US" sz="2000" i="1" dirty="0">
                <a:solidFill>
                  <a:srgbClr val="000000"/>
                </a:solidFill>
                <a:latin typeface="Times New Roman" pitchFamily="18" charset="0"/>
                <a:ea typeface="Times New Roman" pitchFamily="18" charset="0"/>
                <a:cs typeface="Times New Roman" pitchFamily="18" charset="0"/>
              </a:rPr>
              <a:t>- </a:t>
            </a:r>
            <a:r>
              <a:rPr lang="en-US" sz="2000" i="1" dirty="0" err="1">
                <a:solidFill>
                  <a:srgbClr val="000000"/>
                </a:solidFill>
                <a:latin typeface="Times New Roman" pitchFamily="18" charset="0"/>
                <a:ea typeface="Times New Roman" pitchFamily="18" charset="0"/>
                <a:cs typeface="Times New Roman" pitchFamily="18" charset="0"/>
              </a:rPr>
              <a:t>Thuế</a:t>
            </a:r>
            <a:r>
              <a:rPr lang="en-US" sz="2000" i="1" dirty="0">
                <a:solidFill>
                  <a:srgbClr val="000000"/>
                </a:solidFill>
                <a:latin typeface="Times New Roman" pitchFamily="18" charset="0"/>
                <a:ea typeface="Times New Roman" pitchFamily="18" charset="0"/>
                <a:cs typeface="Times New Roman" pitchFamily="18" charset="0"/>
              </a:rPr>
              <a:t> </a:t>
            </a:r>
            <a:r>
              <a:rPr lang="en-US" sz="2000" i="1" dirty="0" err="1">
                <a:latin typeface="Times New Roman" panose="02020603050405020304" pitchFamily="18" charset="0"/>
                <a:cs typeface="Times New Roman" panose="02020603050405020304" pitchFamily="18" charset="0"/>
              </a:rPr>
              <a:t>bảo</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vệ</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môi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trường</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Rectangle 2"/>
          <p:cNvSpPr>
            <a:spLocks noChangeArrowheads="1"/>
          </p:cNvSpPr>
          <p:nvPr/>
        </p:nvSpPr>
        <p:spPr bwMode="auto">
          <a:xfrm>
            <a:off x="2590800" y="1219200"/>
            <a:ext cx="3505200" cy="498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7200" algn="ctr">
              <a:lnSpc>
                <a:spcPct val="150000"/>
              </a:lnSpc>
              <a:tabLst>
                <a:tab pos="342900" algn="l"/>
              </a:tabLst>
            </a:pPr>
            <a:r>
              <a:rPr lang="vi-VN" sz="2000" b="1" i="1" dirty="0">
                <a:latin typeface="Times New Roman" pitchFamily="18" charset="0"/>
                <a:ea typeface="Times New Roman" pitchFamily="18" charset="0"/>
                <a:cs typeface="Times New Roman" pitchFamily="18" charset="0"/>
              </a:rPr>
              <a:t>Phương pháp kế toán </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3074" name="Picture 2" descr="Sơ đồ kế toán thuế bảo vệ môi trường theo Thông tư 133 | ketoan68.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8458200" cy="500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43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fade">
                                      <p:cBhvr>
                                        <p:cTn id="7" dur="1000"/>
                                        <p:tgtEl>
                                          <p:spTgt spid="62466"/>
                                        </p:tgtEl>
                                      </p:cBhvr>
                                    </p:animEffect>
                                    <p:anim calcmode="lin" valueType="num">
                                      <p:cBhvr>
                                        <p:cTn id="8" dur="1000" fill="hold"/>
                                        <p:tgtEl>
                                          <p:spTgt spid="62466"/>
                                        </p:tgtEl>
                                        <p:attrNameLst>
                                          <p:attrName>ppt_x</p:attrName>
                                        </p:attrNameLst>
                                      </p:cBhvr>
                                      <p:tavLst>
                                        <p:tav tm="0">
                                          <p:val>
                                            <p:strVal val="#ppt_x"/>
                                          </p:val>
                                        </p:tav>
                                        <p:tav tm="100000">
                                          <p:val>
                                            <p:strVal val="#ppt_x"/>
                                          </p:val>
                                        </p:tav>
                                      </p:tavLst>
                                    </p:anim>
                                    <p:anim calcmode="lin" valueType="num">
                                      <p:cBhvr>
                                        <p:cTn id="9" dur="1000" fill="hold"/>
                                        <p:tgtEl>
                                          <p:spTgt spid="6246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1" presetClass="entr" presetSubtype="1"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wheel(1)">
                                      <p:cBhvr>
                                        <p:cTn id="18"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5"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307975" y="990600"/>
            <a:ext cx="8836025"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b="1" i="1" dirty="0">
                <a:latin typeface="Times New Roman" panose="02020603050405020304" pitchFamily="18" charset="0"/>
                <a:cs typeface="Times New Roman" panose="02020603050405020304" pitchFamily="18" charset="0"/>
              </a:rPr>
              <a:t>3.4.3 </a:t>
            </a:r>
            <a:r>
              <a:rPr lang="en-US" sz="2400" b="1" i="1" dirty="0" err="1">
                <a:latin typeface="Times New Roman" panose="02020603050405020304" pitchFamily="18" charset="0"/>
                <a:cs typeface="Times New Roman" panose="02020603050405020304" pitchFamily="18" charset="0"/>
              </a:rPr>
              <a:t>Sổ</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toán</a:t>
            </a:r>
            <a:endParaRPr lang="en-US" sz="2400" dirty="0">
              <a:latin typeface="Times New Roman" panose="02020603050405020304" pitchFamily="18" charset="0"/>
              <a:cs typeface="Times New Roman" panose="02020603050405020304" pitchFamily="18" charset="0"/>
            </a:endParaRPr>
          </a:p>
          <a:p>
            <a:pPr marL="342900" indent="-342900">
              <a:buFontTx/>
              <a:buChar char="-"/>
            </a:pP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TK 33381 </a:t>
            </a:r>
            <a:r>
              <a:rPr lang="pl-PL" sz="2400" dirty="0">
                <a:latin typeface="Times New Roman" panose="02020603050405020304" pitchFamily="18" charset="0"/>
                <a:cs typeface="Times New Roman" panose="02020603050405020304" pitchFamily="18" charset="0"/>
              </a:rPr>
              <a:t>– Thuế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Sổ tổng hợp: </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 Chứng từ ghi sổ</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 Sổ đăng ký chứng từ ghi sổ</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 Sổ cái</a:t>
            </a:r>
            <a:endParaRPr lang="en-US" sz="2400" dirty="0">
              <a:latin typeface="Times New Roman" panose="02020603050405020304" pitchFamily="18" charset="0"/>
              <a:cs typeface="Times New Roman" panose="02020603050405020304" pitchFamily="18" charset="0"/>
            </a:endParaRPr>
          </a:p>
        </p:txBody>
      </p:sp>
      <p:sp>
        <p:nvSpPr>
          <p:cNvPr id="2" name="AutoShape 2" descr="Đối tượng nộp thuế tài nguyê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Thuế bảo vệ môi trường là gì ? khi nào phải đóng thuế bảo vệ môi trườ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352800"/>
            <a:ext cx="7391400" cy="32766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p:cNvSpPr>
            <a:spLocks noGrp="1"/>
          </p:cNvSpPr>
          <p:nvPr>
            <p:ph type="title"/>
          </p:nvPr>
        </p:nvSpPr>
        <p:spPr>
          <a:xfrm>
            <a:off x="1524000" y="152400"/>
            <a:ext cx="6324600" cy="563562"/>
          </a:xfrm>
        </p:spPr>
        <p:txBody>
          <a:bodyPr/>
          <a:lstStyle/>
          <a:p>
            <a:pPr algn="ctr"/>
            <a:r>
              <a:rPr lang="en-US" dirty="0">
                <a:latin typeface="Times New Roman" pitchFamily="18" charset="0"/>
                <a:cs typeface="Times New Roman" pitchFamily="18" charset="0"/>
              </a:rPr>
              <a:t>3.4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64616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ircle(in)">
                                      <p:cBhvr>
                                        <p:cTn id="7" dur="2000"/>
                                        <p:tgtEl>
                                          <p:spTgt spid="62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4191000" cy="4191000"/>
          </a:xfrm>
        </p:spPr>
        <p:txBody>
          <a:bodyPr/>
          <a:lstStyle/>
          <a:p>
            <a:pPr>
              <a:lnSpc>
                <a:spcPct val="150000"/>
              </a:lnSpc>
            </a:pPr>
            <a:r>
              <a:rPr lang="en-US" sz="2400" dirty="0" err="1">
                <a:solidFill>
                  <a:schemeClr val="tx1"/>
                </a:solidFill>
                <a:latin typeface="Times New Roman" pitchFamily="18" charset="0"/>
                <a:cs typeface="Times New Roman" pitchFamily="18" charset="0"/>
              </a:rPr>
              <a:t>Đối</a:t>
            </a:r>
            <a:r>
              <a:rPr lang="en-US" sz="2400" dirty="0">
                <a:solidFill>
                  <a:schemeClr val="tx1"/>
                </a:solidFill>
                <a:latin typeface="Times New Roman" pitchFamily="18" charset="0"/>
                <a:cs typeface="Times New Roman" pitchFamily="18" charset="0"/>
              </a:rPr>
              <a:t> t</a:t>
            </a:r>
            <a:r>
              <a:rPr lang="vi-VN" sz="2400" dirty="0">
                <a:solidFill>
                  <a:schemeClr val="tx1"/>
                </a:solidFill>
                <a:latin typeface="Times New Roman" pitchFamily="18" charset="0"/>
                <a:cs typeface="Times New Roman" pitchFamily="18" charset="0"/>
              </a:rPr>
              <a:t>ượng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chịu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endParaRPr lang="en-US" sz="2400" dirty="0">
              <a:solidFill>
                <a:schemeClr val="tx1"/>
              </a:solidFill>
              <a:latin typeface="Times New Roman" pitchFamily="18" charset="0"/>
              <a:cs typeface="Times New Roman" pitchFamily="18" charset="0"/>
            </a:endParaRPr>
          </a:p>
          <a:p>
            <a:pPr marL="0" indent="0" algn="just">
              <a:lnSpc>
                <a:spcPct val="150000"/>
              </a:lnSpc>
              <a:buNone/>
            </a:pPr>
            <a:r>
              <a:rPr lang="en-US" sz="2400" b="0" dirty="0">
                <a:solidFill>
                  <a:schemeClr val="tx1"/>
                </a:solidFill>
                <a:latin typeface="Times New Roman" pitchFamily="18" charset="0"/>
                <a:cs typeface="Times New Roman" pitchFamily="18" charset="0"/>
              </a:rPr>
              <a:t>     </a:t>
            </a:r>
            <a:r>
              <a:rPr lang="vi-VN" sz="2400" b="0" dirty="0">
                <a:solidFill>
                  <a:schemeClr val="tx1"/>
                </a:solidFill>
                <a:latin typeface="Times New Roman" pitchFamily="18" charset="0"/>
                <a:cs typeface="Times New Roman" pitchFamily="18" charset="0"/>
              </a:rPr>
              <a:t>Hàng hóa, dịch vụ sử dụng cho sản xuất, kinh doanh và tiêu dùng ở Việt Nam là đối tượng chịu thuế giá trị gia tăng, trừ các đối tượng quy định tại Điều 5 của Luật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a:t>
            </a:r>
            <a:r>
              <a:rPr lang="vi-VN" sz="2400" b="0" dirty="0">
                <a:solidFill>
                  <a:schemeClr val="tx1"/>
                </a:solidFill>
                <a:latin typeface="Times New Roman" pitchFamily="18" charset="0"/>
                <a:cs typeface="Times New Roman" pitchFamily="18" charset="0"/>
              </a:rPr>
              <a:t>.</a:t>
            </a:r>
            <a:endParaRPr lang="en-US" sz="2400" b="0" dirty="0">
              <a:solidFill>
                <a:schemeClr val="tx1"/>
              </a:solidFill>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1683327"/>
            <a:ext cx="4038600" cy="3810000"/>
          </a:xfrm>
          <a:prstGeom prst="rect">
            <a:avLst/>
          </a:prstGeom>
        </p:spPr>
      </p:pic>
      <p:sp>
        <p:nvSpPr>
          <p:cNvPr id="6" name="Rectangle 2"/>
          <p:cNvSpPr>
            <a:spLocks noGrp="1" noChangeArrowheads="1"/>
          </p:cNvSpPr>
          <p:nvPr>
            <p:ph type="title"/>
          </p:nvPr>
        </p:nvSpPr>
        <p:spPr>
          <a:xfrm>
            <a:off x="1676400" y="152400"/>
            <a:ext cx="6096000" cy="563562"/>
          </a:xfrm>
        </p:spPr>
        <p:txBody>
          <a:bodyPr/>
          <a:lstStyle/>
          <a:p>
            <a:r>
              <a:rPr lang="pt-BR" sz="2800" i="1" dirty="0">
                <a:latin typeface="Times New Roman" pitchFamily="18" charset="0"/>
                <a:cs typeface="Times New Roman" pitchFamily="18" charset="0"/>
              </a:rPr>
              <a:t>1.1.1. Khái niệm, đặc điểm thuế GTGT</a:t>
            </a: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val="275409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95600" y="838200"/>
            <a:ext cx="3578103" cy="563562"/>
          </a:xfrm>
        </p:spPr>
        <p:txBody>
          <a:bodyPr/>
          <a:lstStyle/>
          <a:p>
            <a:r>
              <a:rPr lang="en-US" i="1" dirty="0">
                <a:solidFill>
                  <a:schemeClr val="tx1"/>
                </a:solidFill>
                <a:latin typeface="Times New Roman" pitchFamily="18" charset="0"/>
                <a:cs typeface="Times New Roman" pitchFamily="18" charset="0"/>
              </a:rPr>
              <a:t>3.5.1 </a:t>
            </a:r>
            <a:r>
              <a:rPr lang="en-US" i="1" dirty="0" err="1">
                <a:solidFill>
                  <a:schemeClr val="tx1"/>
                </a:solidFill>
                <a:latin typeface="Times New Roman" pitchFamily="18" charset="0"/>
                <a:cs typeface="Times New Roman" pitchFamily="18" charset="0"/>
              </a:rPr>
              <a:t>Thuê</a:t>
            </a:r>
            <a:r>
              <a:rPr lang="en-US" i="1" dirty="0">
                <a:solidFill>
                  <a:schemeClr val="tx1"/>
                </a:solidFill>
                <a:latin typeface="Times New Roman" pitchFamily="18" charset="0"/>
                <a:cs typeface="Times New Roman" pitchFamily="18" charset="0"/>
              </a:rPr>
              <a:t>́ </a:t>
            </a:r>
            <a:r>
              <a:rPr lang="en-US" i="1" dirty="0" err="1">
                <a:solidFill>
                  <a:schemeClr val="tx1"/>
                </a:solidFill>
                <a:latin typeface="Times New Roman" pitchFamily="18" charset="0"/>
                <a:cs typeface="Times New Roman" pitchFamily="18" charset="0"/>
              </a:rPr>
              <a:t>nha</a:t>
            </a:r>
            <a:r>
              <a:rPr lang="en-US" i="1" dirty="0">
                <a:solidFill>
                  <a:schemeClr val="tx1"/>
                </a:solidFill>
                <a:latin typeface="Times New Roman" pitchFamily="18" charset="0"/>
                <a:cs typeface="Times New Roman" pitchFamily="18" charset="0"/>
              </a:rPr>
              <a:t>̀ </a:t>
            </a:r>
            <a:r>
              <a:rPr lang="en-US" i="1" dirty="0" err="1">
                <a:solidFill>
                  <a:schemeClr val="tx1"/>
                </a:solidFill>
                <a:latin typeface="Times New Roman" pitchFamily="18" charset="0"/>
                <a:cs typeface="Times New Roman" pitchFamily="18" charset="0"/>
              </a:rPr>
              <a:t>đất</a:t>
            </a:r>
            <a:r>
              <a:rPr lang="en-US" i="1" dirty="0">
                <a:solidFill>
                  <a:schemeClr val="tx1"/>
                </a:solidFill>
                <a:latin typeface="Times New Roman" pitchFamily="18" charset="0"/>
                <a:cs typeface="Times New Roman" pitchFamily="18" charset="0"/>
              </a:rPr>
              <a:t>  </a:t>
            </a:r>
          </a:p>
        </p:txBody>
      </p:sp>
      <p:sp>
        <p:nvSpPr>
          <p:cNvPr id="4" name="Rectangle 3"/>
          <p:cNvSpPr/>
          <p:nvPr/>
        </p:nvSpPr>
        <p:spPr>
          <a:xfrm>
            <a:off x="533400" y="1524000"/>
            <a:ext cx="3352799" cy="5078313"/>
          </a:xfrm>
          <a:prstGeom prst="rect">
            <a:avLst/>
          </a:prstGeom>
        </p:spPr>
        <p:txBody>
          <a:bodyPr wrap="square">
            <a:spAutoFit/>
          </a:bodyPr>
          <a:lstStyle/>
          <a:p>
            <a:pPr indent="457200" algn="just">
              <a:lnSpc>
                <a:spcPct val="150000"/>
              </a:lnSpc>
            </a:pPr>
            <a:r>
              <a:rPr lang="vi-VN" sz="2400" dirty="0">
                <a:latin typeface="Times New Roman" pitchFamily="18" charset="0"/>
                <a:cs typeface="Times New Roman" pitchFamily="18" charset="0"/>
              </a:rPr>
              <a:t>Thuế nhà đất là loại thuế thu hàng năm  đối với các đối tượng có quyền sử dụng đất để ở hoặc để xây dựng công trình, mang ý nghĩa là thuế đánh vào việc sử dụng đất cho mục đích phi sản xuất nông nghiệp.</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1487" y="1828800"/>
            <a:ext cx="4633913" cy="4686300"/>
          </a:xfrm>
          <a:prstGeom prst="rect">
            <a:avLst/>
          </a:prstGeom>
        </p:spPr>
      </p:pic>
      <p:sp>
        <p:nvSpPr>
          <p:cNvPr id="5" name="Title 1"/>
          <p:cNvSpPr txBox="1">
            <a:spLocks/>
          </p:cNvSpPr>
          <p:nvPr/>
        </p:nvSpPr>
        <p:spPr bwMode="gray">
          <a:xfrm>
            <a:off x="1752600" y="109538"/>
            <a:ext cx="5943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r>
              <a:rPr lang="en-US" kern="0" dirty="0">
                <a:latin typeface="Times New Roman" panose="02020603050405020304" pitchFamily="18" charset="0"/>
                <a:cs typeface="Times New Roman" panose="02020603050405020304" pitchFamily="18" charset="0"/>
              </a:rPr>
              <a:t>3.5 </a:t>
            </a:r>
            <a:r>
              <a:rPr lang="en-US" kern="0" dirty="0" err="1">
                <a:latin typeface="Times New Roman" panose="02020603050405020304" pitchFamily="18" charset="0"/>
                <a:cs typeface="Times New Roman" panose="02020603050405020304" pitchFamily="18" charset="0"/>
              </a:rPr>
              <a:t>Khái</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quát</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về</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một</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số</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loại</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phí</a:t>
            </a:r>
            <a:endParaRPr lang="en-US" kern="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1066800"/>
            <a:ext cx="7772400" cy="3416320"/>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Đối tượng nộp thuế</a:t>
            </a:r>
          </a:p>
          <a:p>
            <a:pPr indent="457200" algn="just">
              <a:lnSpc>
                <a:spcPct val="150000"/>
              </a:lnSpc>
            </a:pPr>
            <a:r>
              <a:rPr lang="vi-VN" sz="2400" dirty="0">
                <a:latin typeface="Times New Roman" pitchFamily="18" charset="0"/>
                <a:cs typeface="Times New Roman" pitchFamily="18" charset="0"/>
              </a:rPr>
              <a:t>Mọi tổ chức, hộ gia đình và cá nhân có quyền sử dụng hoặc trực tiếp sử dụng đất để ở hoặc xây dựng công trình. Trường hợp bên Việt Nam tham gia liên doanh được Nhà nước cho góp vốn pháp định bằng quyền sử dụng đất thì bên Việt Nam là người nộp thuế đất.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2891" y="4077224"/>
            <a:ext cx="4232564" cy="2637901"/>
          </a:xfrm>
          <a:prstGeom prst="rect">
            <a:avLst/>
          </a:prstGeom>
        </p:spPr>
      </p:pic>
      <p:sp>
        <p:nvSpPr>
          <p:cNvPr id="6"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3.5.1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đất</a:t>
            </a:r>
            <a:r>
              <a:rPr lang="en-US" i="1"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990600"/>
            <a:ext cx="8153400" cy="5011949"/>
          </a:xfrm>
          <a:prstGeom prst="rect">
            <a:avLst/>
          </a:prstGeom>
        </p:spPr>
        <p:txBody>
          <a:bodyPr wrap="square">
            <a:spAutoFit/>
          </a:bodyPr>
          <a:lstStyle/>
          <a:p>
            <a:pPr indent="457200" algn="just">
              <a:lnSpc>
                <a:spcPct val="150000"/>
              </a:lnSpc>
            </a:pPr>
            <a:r>
              <a:rPr lang="vi-VN" sz="2400" b="1" i="1" u="sng" dirty="0">
                <a:latin typeface="Times New Roman" pitchFamily="18" charset="0"/>
                <a:cs typeface="Times New Roman" pitchFamily="18" charset="0"/>
              </a:rPr>
              <a:t>Đối tượng chịu thuế</a:t>
            </a:r>
          </a:p>
          <a:p>
            <a:pPr indent="457200" algn="just">
              <a:lnSpc>
                <a:spcPct val="150000"/>
              </a:lnSpc>
            </a:pPr>
            <a:r>
              <a:rPr lang="vi-VN" sz="2400" dirty="0">
                <a:latin typeface="Times New Roman" pitchFamily="18" charset="0"/>
                <a:cs typeface="Times New Roman" pitchFamily="18" charset="0"/>
              </a:rPr>
              <a:t>Đối tượng chịu </a:t>
            </a:r>
            <a:r>
              <a:rPr lang="vi-VN" sz="2400" b="1" dirty="0">
                <a:latin typeface="Times New Roman" pitchFamily="18" charset="0"/>
                <a:cs typeface="Times New Roman" pitchFamily="18" charset="0"/>
              </a:rPr>
              <a:t>thuế nhà đất</a:t>
            </a:r>
            <a:r>
              <a:rPr lang="vi-VN" sz="2400" dirty="0">
                <a:latin typeface="Times New Roman" pitchFamily="18" charset="0"/>
                <a:cs typeface="Times New Roman" pitchFamily="18" charset="0"/>
              </a:rPr>
              <a:t> là đất ở, đất xây dựng công trình không phân biệt đất có giấy phép hay chưa có giấy phép sử dụng. Cụ thể, đất ở là đất thuộc khu dân cư ở các thành thị và nông thôn bao gồm: đất đã xây cất nhà (kể cả mặt sông, hồ, ao, kênh rạch làm nhà nổi cố định), đất làm vườn, làm ao, làm đường đi, làm sân, hay bỏ trống quanh nhà, trừ diện tích đất đã nộp thuế sử dụng đất nông nghiệp;  kể cả đất đã được cấp giấy phép, nhưng chưa xây dựng nhà ở…</a:t>
            </a:r>
            <a:r>
              <a:rPr lang="en-US" sz="2400" dirty="0">
                <a:latin typeface="Times New Roman" pitchFamily="18" charset="0"/>
                <a:cs typeface="Times New Roman" pitchFamily="18" charset="0"/>
              </a:rPr>
              <a:t>.</a:t>
            </a:r>
          </a:p>
        </p:txBody>
      </p:sp>
      <p:sp>
        <p:nvSpPr>
          <p:cNvPr id="6"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3.5.1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đất</a:t>
            </a:r>
            <a:r>
              <a:rPr lang="en-US" i="1"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029355"/>
            <a:ext cx="6102927" cy="5447645"/>
          </a:xfrm>
          <a:prstGeom prst="rect">
            <a:avLst/>
          </a:prstGeom>
        </p:spPr>
        <p:txBody>
          <a:bodyPr wrap="square">
            <a:spAutoFit/>
          </a:bodyPr>
          <a:lstStyle/>
          <a:p>
            <a:pPr indent="457200" algn="just">
              <a:lnSpc>
                <a:spcPct val="150000"/>
              </a:lnSpc>
            </a:pPr>
            <a:r>
              <a:rPr lang="en-US" sz="2400" b="1" i="1" u="sng" dirty="0" err="1">
                <a:latin typeface="Times New Roman" panose="02020603050405020304" pitchFamily="18" charset="0"/>
                <a:cs typeface="Times New Roman" pitchFamily="18" charset="0"/>
              </a:rPr>
              <a:t>Đối</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tượng</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không</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chịu</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thuê</a:t>
            </a:r>
            <a:r>
              <a:rPr lang="en-US" sz="2400" b="1" i="1" u="sng" dirty="0">
                <a:latin typeface="Times New Roman" pitchFamily="18" charset="0"/>
                <a:cs typeface="Times New Roman" pitchFamily="18" charset="0"/>
              </a:rPr>
              <a:t>́</a:t>
            </a: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cúng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ở</a:t>
            </a: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ngòi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kênh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hữu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endParaRPr lang="en-US" sz="24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2743200"/>
            <a:ext cx="2295525" cy="1990725"/>
          </a:xfrm>
          <a:prstGeom prst="rect">
            <a:avLst/>
          </a:prstGeom>
        </p:spPr>
      </p:pic>
      <p:sp>
        <p:nvSpPr>
          <p:cNvPr id="6"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3.5.1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đất</a:t>
            </a:r>
            <a:r>
              <a:rPr lang="en-US" i="1"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066800"/>
            <a:ext cx="7924800" cy="5078313"/>
          </a:xfrm>
          <a:prstGeom prst="rect">
            <a:avLst/>
          </a:prstGeom>
        </p:spPr>
        <p:txBody>
          <a:bodyPr wrap="square">
            <a:spAutoFit/>
          </a:bodyPr>
          <a:lstStyle/>
          <a:p>
            <a:pPr indent="457200" algn="just">
              <a:lnSpc>
                <a:spcPct val="150000"/>
              </a:lnSpc>
            </a:pPr>
            <a:r>
              <a:rPr lang="en-US" sz="2400" b="1" i="1" u="sng" dirty="0" err="1">
                <a:latin typeface="Times New Roman" pitchFamily="18" charset="0"/>
                <a:cs typeface="Times New Roman" pitchFamily="18" charset="0"/>
              </a:rPr>
              <a:t>Căn</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cứ</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tính</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thuê</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nha</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đất</a:t>
            </a:r>
            <a:endParaRPr lang="en-US" sz="2400" b="1" i="1" u="sng" dirty="0">
              <a:latin typeface="Times New Roman" pitchFamily="18" charset="0"/>
              <a:cs typeface="Times New Roman" pitchFamily="18" charset="0"/>
            </a:endParaRPr>
          </a:p>
          <a:p>
            <a:pPr indent="457200"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Đối với thành phố, thị xã, thị trấn: </a:t>
            </a:r>
            <a:r>
              <a:rPr lang="en-US" sz="2400" dirty="0">
                <a:latin typeface="Times New Roman" pitchFamily="18" charset="0"/>
                <a:cs typeface="Times New Roman" pitchFamily="18" charset="0"/>
              </a:rPr>
              <a:t>C</a:t>
            </a:r>
            <a:r>
              <a:rPr lang="vi-VN" sz="2400" dirty="0">
                <a:latin typeface="Times New Roman" pitchFamily="18" charset="0"/>
                <a:cs typeface="Times New Roman" pitchFamily="18" charset="0"/>
              </a:rPr>
              <a:t>ăn cứ tính thuế nhà đất là diện tích nhà, diện tích đất, giá tính thuế mỗi mét vuông (m2) đối với từng hạng nhà, hạng đất và thuế suất.</a:t>
            </a:r>
          </a:p>
          <a:p>
            <a:pPr indent="457200" algn="just">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Phương pháp tính thuế cụ thể như sau:</a:t>
            </a:r>
          </a:p>
          <a:p>
            <a:pPr indent="457200" algn="just">
              <a:lnSpc>
                <a:spcPct val="150000"/>
              </a:lnSpc>
            </a:pPr>
            <a:r>
              <a:rPr lang="vi-VN" sz="2400" dirty="0">
                <a:latin typeface="Times New Roman" pitchFamily="18" charset="0"/>
                <a:cs typeface="Times New Roman" pitchFamily="18" charset="0"/>
              </a:rPr>
              <a:t>Số thuế </a:t>
            </a:r>
            <a:r>
              <a:rPr lang="en-US" sz="2400" dirty="0">
                <a:latin typeface="Times New Roman" pitchFamily="18" charset="0"/>
                <a:cs typeface="Times New Roman" pitchFamily="18" charset="0"/>
              </a:rPr>
              <a:t>d</a:t>
            </a:r>
            <a:r>
              <a:rPr lang="vi-VN" sz="2400" dirty="0">
                <a:latin typeface="Times New Roman" pitchFamily="18" charset="0"/>
                <a:cs typeface="Times New Roman" pitchFamily="18" charset="0"/>
              </a:rPr>
              <a:t>iện tích </a:t>
            </a:r>
            <a:r>
              <a:rPr lang="en-US" sz="2400" dirty="0">
                <a:latin typeface="Times New Roman" pitchFamily="18" charset="0"/>
                <a:cs typeface="Times New Roman" pitchFamily="18" charset="0"/>
              </a:rPr>
              <a:t>g</a:t>
            </a:r>
            <a:r>
              <a:rPr lang="vi-VN" sz="2400" dirty="0">
                <a:latin typeface="Times New Roman" pitchFamily="18" charset="0"/>
                <a:cs typeface="Times New Roman" pitchFamily="18" charset="0"/>
              </a:rPr>
              <a:t>iá tính</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nhà phải nộp (đã quy đổi) (từng hạng nhà) = </a:t>
            </a:r>
            <a:r>
              <a:rPr lang="en-US" sz="2400" dirty="0">
                <a:latin typeface="Times New Roman" pitchFamily="18" charset="0"/>
                <a:cs typeface="Times New Roman" pitchFamily="18" charset="0"/>
              </a:rPr>
              <a:t>N</a:t>
            </a:r>
            <a:r>
              <a:rPr lang="vi-VN" sz="2400" dirty="0">
                <a:latin typeface="Times New Roman" pitchFamily="18" charset="0"/>
                <a:cs typeface="Times New Roman" pitchFamily="18" charset="0"/>
              </a:rPr>
              <a:t>hà tính thuế x </a:t>
            </a:r>
            <a:r>
              <a:rPr lang="en-US" sz="2400" dirty="0">
                <a:latin typeface="Times New Roman" pitchFamily="18" charset="0"/>
                <a:cs typeface="Times New Roman" pitchFamily="18" charset="0"/>
              </a:rPr>
              <a:t>T</a:t>
            </a:r>
            <a:r>
              <a:rPr lang="vi-VN" sz="2400" dirty="0">
                <a:latin typeface="Times New Roman" pitchFamily="18" charset="0"/>
                <a:cs typeface="Times New Roman" pitchFamily="18" charset="0"/>
              </a:rPr>
              <a:t>huế m2 x 0,3%</a:t>
            </a:r>
          </a:p>
          <a:p>
            <a:pPr indent="457200" algn="just">
              <a:lnSpc>
                <a:spcPct val="150000"/>
              </a:lnSpc>
            </a:pPr>
            <a:r>
              <a:rPr lang="vi-VN" sz="2400" dirty="0">
                <a:latin typeface="Times New Roman" pitchFamily="18" charset="0"/>
                <a:cs typeface="Times New Roman" pitchFamily="18" charset="0"/>
              </a:rPr>
              <a:t>Số thuế </a:t>
            </a:r>
            <a:r>
              <a:rPr lang="en-US" sz="2400" dirty="0">
                <a:latin typeface="Times New Roman" pitchFamily="18" charset="0"/>
                <a:cs typeface="Times New Roman" pitchFamily="18" charset="0"/>
              </a:rPr>
              <a:t>d</a:t>
            </a:r>
            <a:r>
              <a:rPr lang="vi-VN" sz="2400" dirty="0">
                <a:latin typeface="Times New Roman" pitchFamily="18" charset="0"/>
                <a:cs typeface="Times New Roman" pitchFamily="18" charset="0"/>
              </a:rPr>
              <a:t>iện tích </a:t>
            </a:r>
            <a:r>
              <a:rPr lang="en-US" sz="2400" dirty="0">
                <a:latin typeface="Times New Roman" pitchFamily="18" charset="0"/>
                <a:cs typeface="Times New Roman" pitchFamily="18" charset="0"/>
              </a:rPr>
              <a:t>g</a:t>
            </a:r>
            <a:r>
              <a:rPr lang="vi-VN" sz="2400" dirty="0">
                <a:latin typeface="Times New Roman" pitchFamily="18" charset="0"/>
                <a:cs typeface="Times New Roman" pitchFamily="18" charset="0"/>
              </a:rPr>
              <a:t>iá tính thuế m2</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Đất phải nộp thuế (theo hệ số) = </a:t>
            </a:r>
            <a:r>
              <a:rPr lang="en-US" sz="2400" dirty="0">
                <a:latin typeface="Times New Roman" pitchFamily="18" charset="0"/>
                <a:cs typeface="Times New Roman" pitchFamily="18" charset="0"/>
              </a:rPr>
              <a:t>Đ</a:t>
            </a:r>
            <a:r>
              <a:rPr lang="vi-VN" sz="2400" dirty="0">
                <a:latin typeface="Times New Roman" pitchFamily="18" charset="0"/>
                <a:cs typeface="Times New Roman" pitchFamily="18" charset="0"/>
              </a:rPr>
              <a:t>ất tính x </a:t>
            </a:r>
            <a:r>
              <a:rPr lang="en-US" sz="2400" dirty="0">
                <a:latin typeface="Times New Roman" pitchFamily="18" charset="0"/>
                <a:cs typeface="Times New Roman" pitchFamily="18" charset="0"/>
              </a:rPr>
              <a:t>T</a:t>
            </a:r>
            <a:r>
              <a:rPr lang="vi-VN" sz="2400" dirty="0">
                <a:latin typeface="Times New Roman" pitchFamily="18" charset="0"/>
                <a:cs typeface="Times New Roman" pitchFamily="18" charset="0"/>
              </a:rPr>
              <a:t>ừng hạng đất x 0,5%</a:t>
            </a:r>
          </a:p>
        </p:txBody>
      </p:sp>
      <p:sp>
        <p:nvSpPr>
          <p:cNvPr id="6"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3.5.1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đất</a:t>
            </a:r>
            <a:r>
              <a:rPr lang="en-US" i="1"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95600" y="838200"/>
            <a:ext cx="3578103" cy="563562"/>
          </a:xfrm>
        </p:spPr>
        <p:txBody>
          <a:bodyPr/>
          <a:lstStyle/>
          <a:p>
            <a:r>
              <a:rPr lang="en-US" i="1" dirty="0">
                <a:solidFill>
                  <a:schemeClr val="tx1"/>
                </a:solidFill>
                <a:latin typeface="Times New Roman" pitchFamily="18" charset="0"/>
                <a:cs typeface="Times New Roman" pitchFamily="18" charset="0"/>
              </a:rPr>
              <a:t>3.5.2 </a:t>
            </a:r>
            <a:r>
              <a:rPr lang="en-US" i="1" dirty="0" err="1">
                <a:solidFill>
                  <a:schemeClr val="tx1"/>
                </a:solidFill>
                <a:latin typeface="Times New Roman" pitchFamily="18" charset="0"/>
                <a:cs typeface="Times New Roman" pitchFamily="18" charset="0"/>
              </a:rPr>
              <a:t>Thuê</a:t>
            </a:r>
            <a:r>
              <a:rPr lang="en-US" i="1" dirty="0">
                <a:solidFill>
                  <a:schemeClr val="tx1"/>
                </a:solidFill>
                <a:latin typeface="Times New Roman" pitchFamily="18" charset="0"/>
                <a:cs typeface="Times New Roman" pitchFamily="18" charset="0"/>
              </a:rPr>
              <a:t>́ </a:t>
            </a:r>
            <a:r>
              <a:rPr lang="en-US" i="1" dirty="0" err="1">
                <a:solidFill>
                  <a:schemeClr val="tx1"/>
                </a:solidFill>
                <a:latin typeface="Times New Roman" pitchFamily="18" charset="0"/>
                <a:cs typeface="Times New Roman" pitchFamily="18" charset="0"/>
              </a:rPr>
              <a:t>trước</a:t>
            </a:r>
            <a:r>
              <a:rPr lang="en-US" i="1" dirty="0">
                <a:solidFill>
                  <a:schemeClr val="tx1"/>
                </a:solidFill>
                <a:latin typeface="Times New Roman" pitchFamily="18" charset="0"/>
                <a:cs typeface="Times New Roman" pitchFamily="18" charset="0"/>
              </a:rPr>
              <a:t> </a:t>
            </a:r>
            <a:r>
              <a:rPr lang="en-US" i="1" dirty="0" err="1">
                <a:solidFill>
                  <a:schemeClr val="tx1"/>
                </a:solidFill>
                <a:latin typeface="Times New Roman" pitchFamily="18" charset="0"/>
                <a:cs typeface="Times New Roman" pitchFamily="18" charset="0"/>
              </a:rPr>
              <a:t>bạ</a:t>
            </a:r>
            <a:r>
              <a:rPr lang="en-US" i="1" dirty="0">
                <a:solidFill>
                  <a:schemeClr val="tx1"/>
                </a:solidFill>
                <a:latin typeface="Times New Roman" pitchFamily="18" charset="0"/>
                <a:cs typeface="Times New Roman" pitchFamily="18" charset="0"/>
              </a:rPr>
              <a:t>  </a:t>
            </a:r>
          </a:p>
        </p:txBody>
      </p:sp>
      <p:sp>
        <p:nvSpPr>
          <p:cNvPr id="4" name="Rectangle 3"/>
          <p:cNvSpPr/>
          <p:nvPr/>
        </p:nvSpPr>
        <p:spPr>
          <a:xfrm>
            <a:off x="533400" y="1876485"/>
            <a:ext cx="3352799" cy="4524315"/>
          </a:xfrm>
          <a:prstGeom prst="rect">
            <a:avLst/>
          </a:prstGeom>
        </p:spPr>
        <p:txBody>
          <a:bodyPr wrap="square">
            <a:spAutoFit/>
          </a:bodyPr>
          <a:lstStyle/>
          <a:p>
            <a:pPr indent="457200" algn="just">
              <a:lnSpc>
                <a:spcPct val="150000"/>
              </a:lnSpc>
            </a:pP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hữu</a:t>
            </a:r>
            <a:r>
              <a:rPr lang="en-US" sz="2400" dirty="0">
                <a:latin typeface="Times New Roman" panose="02020603050405020304" pitchFamily="18" charset="0"/>
                <a:cs typeface="Times New Roman" panose="02020603050405020304" pitchFamily="18" charset="0"/>
              </a:rPr>
              <a:t>.</a:t>
            </a:r>
          </a:p>
          <a:p>
            <a:pPr indent="457200" algn="just">
              <a:lnSpc>
                <a:spcPct val="150000"/>
              </a:lnSpc>
            </a:pPr>
            <a:r>
              <a:rPr lang="vi-VN" sz="2400" dirty="0">
                <a:latin typeface="Times New Roman" panose="02020603050405020304" pitchFamily="18" charset="0"/>
                <a:cs typeface="Times New Roman" panose="02020603050405020304" pitchFamily="18" charset="0"/>
              </a:rPr>
              <a:t>Lệ phí trước bạ được tính bằng tỷ lệ phần trăm trên giá trị tài sản.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1487" y="1828800"/>
            <a:ext cx="4633913" cy="4686300"/>
          </a:xfrm>
          <a:prstGeom prst="rect">
            <a:avLst/>
          </a:prstGeom>
        </p:spPr>
      </p:pic>
      <p:sp>
        <p:nvSpPr>
          <p:cNvPr id="5" name="Title 1"/>
          <p:cNvSpPr txBox="1">
            <a:spLocks/>
          </p:cNvSpPr>
          <p:nvPr/>
        </p:nvSpPr>
        <p:spPr bwMode="gray">
          <a:xfrm>
            <a:off x="1752600" y="109538"/>
            <a:ext cx="5943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r>
              <a:rPr lang="en-US" kern="0" dirty="0">
                <a:latin typeface="Times New Roman" panose="02020603050405020304" pitchFamily="18" charset="0"/>
                <a:cs typeface="Times New Roman" panose="02020603050405020304" pitchFamily="18" charset="0"/>
              </a:rPr>
              <a:t>3.5 </a:t>
            </a:r>
            <a:r>
              <a:rPr lang="en-US" kern="0" dirty="0" err="1">
                <a:latin typeface="Times New Roman" panose="02020603050405020304" pitchFamily="18" charset="0"/>
                <a:cs typeface="Times New Roman" panose="02020603050405020304" pitchFamily="18" charset="0"/>
              </a:rPr>
              <a:t>Khái</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quát</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về</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một</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số</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loại</a:t>
            </a:r>
            <a:r>
              <a:rPr lang="en-US" kern="0" dirty="0">
                <a:latin typeface="Times New Roman" panose="02020603050405020304" pitchFamily="18" charset="0"/>
                <a:cs typeface="Times New Roman" panose="02020603050405020304" pitchFamily="18" charset="0"/>
              </a:rPr>
              <a:t> </a:t>
            </a:r>
            <a:r>
              <a:rPr lang="en-US" kern="0" dirty="0" err="1">
                <a:latin typeface="Times New Roman" panose="02020603050405020304" pitchFamily="18" charset="0"/>
                <a:cs typeface="Times New Roman" panose="02020603050405020304" pitchFamily="18" charset="0"/>
              </a:rPr>
              <a:t>phí</a:t>
            </a:r>
            <a:endParaRPr lang="en-US"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663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914400"/>
            <a:ext cx="8153400" cy="5816977"/>
          </a:xfrm>
          <a:prstGeom prst="rect">
            <a:avLst/>
          </a:prstGeom>
        </p:spPr>
        <p:txBody>
          <a:bodyPr wrap="square">
            <a:spAutoFit/>
          </a:bodyPr>
          <a:lstStyle/>
          <a:p>
            <a:pPr indent="457200" algn="just">
              <a:lnSpc>
                <a:spcPct val="150000"/>
              </a:lnSpc>
            </a:pPr>
            <a:r>
              <a:rPr lang="vi-VN" sz="2400" b="1" i="1" u="sng" dirty="0">
                <a:latin typeface="Times New Roman" panose="02020603050405020304" pitchFamily="18" charset="0"/>
                <a:cs typeface="Times New Roman" pitchFamily="18" charset="0"/>
              </a:rPr>
              <a:t>Đối tượng chịu thuế</a:t>
            </a:r>
          </a:p>
          <a:p>
            <a:pPr algn="just"/>
            <a:r>
              <a:rPr lang="vi-VN" sz="2400" dirty="0">
                <a:latin typeface="Times New Roman" panose="02020603050405020304" pitchFamily="18" charset="0"/>
                <a:cs typeface="Times New Roman" panose="02020603050405020304" pitchFamily="18" charset="0"/>
              </a:rPr>
              <a:t>Theo Điều 2 </a:t>
            </a:r>
            <a:r>
              <a:rPr lang="vi-VN" sz="2400" dirty="0">
                <a:latin typeface="Times New Roman" panose="02020603050405020304" pitchFamily="18" charset="0"/>
                <a:cs typeface="Times New Roman" panose="02020603050405020304" pitchFamily="18" charset="0"/>
                <a:hlinkClick r:id="rId2"/>
              </a:rPr>
              <a:t>Nghị định 140/2016/NĐ-CP</a:t>
            </a:r>
            <a:r>
              <a:rPr lang="vi-VN" sz="2400" dirty="0">
                <a:latin typeface="Times New Roman" panose="02020603050405020304" pitchFamily="18" charset="0"/>
                <a:cs typeface="Times New Roman" panose="02020603050405020304" pitchFamily="18" charset="0"/>
              </a:rPr>
              <a:t> hướng dẫn bởi Điều 2 </a:t>
            </a:r>
            <a:r>
              <a:rPr lang="vi-VN" sz="2400" dirty="0">
                <a:latin typeface="Times New Roman" panose="02020603050405020304" pitchFamily="18" charset="0"/>
                <a:cs typeface="Times New Roman" panose="02020603050405020304" pitchFamily="18" charset="0"/>
                <a:hlinkClick r:id="rId3"/>
              </a:rPr>
              <a:t>Thông tư 301/2016/TT-BTC</a:t>
            </a:r>
            <a:r>
              <a:rPr lang="vi-VN" sz="2400" dirty="0">
                <a:latin typeface="Times New Roman" panose="02020603050405020304" pitchFamily="18" charset="0"/>
                <a:cs typeface="Times New Roman" panose="02020603050405020304" pitchFamily="18" charset="0"/>
              </a:rPr>
              <a:t> đối tượng chịu lệ phí trước bạ gồm:</a:t>
            </a:r>
          </a:p>
          <a:p>
            <a:pPr algn="just"/>
            <a:r>
              <a:rPr lang="vi-VN" sz="2400" dirty="0">
                <a:latin typeface="Times New Roman" panose="02020603050405020304" pitchFamily="18" charset="0"/>
                <a:cs typeface="Times New Roman" panose="02020603050405020304" pitchFamily="18" charset="0"/>
              </a:rPr>
              <a:t>1. Nhà, đất:</a:t>
            </a:r>
          </a:p>
          <a:p>
            <a:pPr algn="just"/>
            <a:r>
              <a:rPr lang="vi-VN" sz="2400" dirty="0">
                <a:latin typeface="Times New Roman" panose="02020603050405020304" pitchFamily="18" charset="0"/>
                <a:cs typeface="Times New Roman" panose="02020603050405020304" pitchFamily="18" charset="0"/>
              </a:rPr>
              <a:t>– Nhà, gồm: Nhà ở; nhà làm việc; nhà sử dụng cho các mục đích khác.</a:t>
            </a:r>
          </a:p>
          <a:p>
            <a:pPr algn="just"/>
            <a:r>
              <a:rPr lang="vi-VN" sz="2400" dirty="0">
                <a:latin typeface="Times New Roman" panose="02020603050405020304" pitchFamily="18" charset="0"/>
                <a:cs typeface="Times New Roman" panose="02020603050405020304" pitchFamily="18" charset="0"/>
              </a:rPr>
              <a:t>– Đất, gồm: Các loại đất nông nghiệp và đất phi nông nghiệp theo quy định của Luật Đất đai thuộc quyền quản lý sử dụng của tổ chức, hộ gia đình, cá nhân (không phân biệt đất đã xây dựng công trình hay chưa xây dựng công trình).</a:t>
            </a:r>
          </a:p>
          <a:p>
            <a:pPr algn="just"/>
            <a:r>
              <a:rPr lang="vi-VN" sz="2400" dirty="0">
                <a:latin typeface="Times New Roman" panose="02020603050405020304" pitchFamily="18" charset="0"/>
                <a:cs typeface="Times New Roman" panose="02020603050405020304" pitchFamily="18" charset="0"/>
              </a:rPr>
              <a:t>2. Súng săn, súng dùng để tập luyện, thi đấu thể thao.</a:t>
            </a:r>
          </a:p>
          <a:p>
            <a:pPr algn="just"/>
            <a:r>
              <a:rPr lang="vi-VN" sz="2400" dirty="0">
                <a:latin typeface="Times New Roman" panose="02020603050405020304" pitchFamily="18" charset="0"/>
                <a:cs typeface="Times New Roman" panose="02020603050405020304" pitchFamily="18" charset="0"/>
              </a:rPr>
              <a:t>3. Tàu thủy, kể cả sà lan, ca nô, tàu kéo, tàu đẩy.</a:t>
            </a:r>
          </a:p>
          <a:p>
            <a:pPr algn="just"/>
            <a:r>
              <a:rPr lang="vi-VN" sz="2400" dirty="0">
                <a:latin typeface="Times New Roman" panose="02020603050405020304" pitchFamily="18" charset="0"/>
                <a:cs typeface="Times New Roman" panose="02020603050405020304" pitchFamily="18" charset="0"/>
              </a:rPr>
              <a:t>4. Thuyền thuộc loại phải đăng ký quyền sở hữu, quyền sử dụng với cơ quan quản lý Nhà nước, kể cả du thuyền.</a:t>
            </a:r>
          </a:p>
        </p:txBody>
      </p:sp>
      <p:sp>
        <p:nvSpPr>
          <p:cNvPr id="7"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3.5.2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trước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bạ</a:t>
            </a:r>
            <a:r>
              <a:rPr lang="en-US" i="1" dirty="0">
                <a:latin typeface="Times New Roman" pitchFamily="18" charset="0"/>
                <a:cs typeface="Times New Roman" pitchFamily="18" charset="0"/>
              </a:rPr>
              <a:t>  </a:t>
            </a:r>
          </a:p>
        </p:txBody>
      </p:sp>
    </p:spTree>
    <p:extLst>
      <p:ext uri="{BB962C8B-B14F-4D97-AF65-F5344CB8AC3E}">
        <p14:creationId xmlns:p14="http://schemas.microsoft.com/office/powerpoint/2010/main" val="241841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990600"/>
            <a:ext cx="8305800" cy="5447645"/>
          </a:xfrm>
          <a:prstGeom prst="rect">
            <a:avLst/>
          </a:prstGeom>
        </p:spPr>
        <p:txBody>
          <a:bodyPr wrap="square">
            <a:spAutoFit/>
          </a:bodyPr>
          <a:lstStyle/>
          <a:p>
            <a:pPr indent="457200" algn="just">
              <a:lnSpc>
                <a:spcPct val="150000"/>
              </a:lnSpc>
            </a:pPr>
            <a:r>
              <a:rPr lang="vi-VN" sz="2400" b="1" i="1" u="sng" dirty="0">
                <a:latin typeface="Times New Roman" panose="02020603050405020304" pitchFamily="18" charset="0"/>
                <a:cs typeface="Times New Roman" pitchFamily="18" charset="0"/>
              </a:rPr>
              <a:t>Đối tượng chịu thuế</a:t>
            </a:r>
          </a:p>
          <a:p>
            <a:pPr algn="just"/>
            <a:r>
              <a:rPr lang="vi-VN" sz="2400" dirty="0">
                <a:latin typeface="Times New Roman" panose="02020603050405020304" pitchFamily="18" charset="0"/>
                <a:cs typeface="Times New Roman" panose="02020603050405020304" pitchFamily="18" charset="0"/>
              </a:rPr>
              <a:t>Theo Điều 2 </a:t>
            </a:r>
            <a:r>
              <a:rPr lang="vi-VN" sz="2400" dirty="0">
                <a:latin typeface="Times New Roman" panose="02020603050405020304" pitchFamily="18" charset="0"/>
                <a:cs typeface="Times New Roman" panose="02020603050405020304" pitchFamily="18" charset="0"/>
                <a:hlinkClick r:id="rId2"/>
              </a:rPr>
              <a:t>Nghị định 140/2016/NĐ-CP</a:t>
            </a:r>
            <a:r>
              <a:rPr lang="vi-VN" sz="2400" dirty="0">
                <a:latin typeface="Times New Roman" panose="02020603050405020304" pitchFamily="18" charset="0"/>
                <a:cs typeface="Times New Roman" panose="02020603050405020304" pitchFamily="18" charset="0"/>
              </a:rPr>
              <a:t> hướng dẫn bởi Điều 2 </a:t>
            </a:r>
            <a:r>
              <a:rPr lang="vi-VN" sz="2400" dirty="0">
                <a:latin typeface="Times New Roman" panose="02020603050405020304" pitchFamily="18" charset="0"/>
                <a:cs typeface="Times New Roman" panose="02020603050405020304" pitchFamily="18" charset="0"/>
                <a:hlinkClick r:id="rId3"/>
              </a:rPr>
              <a:t>Thông tư 301/2016/TT-BTC</a:t>
            </a:r>
            <a:r>
              <a:rPr lang="vi-VN" sz="2400" dirty="0">
                <a:latin typeface="Times New Roman" panose="02020603050405020304" pitchFamily="18" charset="0"/>
                <a:cs typeface="Times New Roman" panose="02020603050405020304" pitchFamily="18" charset="0"/>
              </a:rPr>
              <a:t> đối tượng chịu lệ phí trước bạ gồm:</a:t>
            </a:r>
          </a:p>
          <a:p>
            <a:pPr algn="just"/>
            <a:r>
              <a:rPr lang="vi-VN" sz="2400" dirty="0">
                <a:latin typeface="Times New Roman" panose="02020603050405020304" pitchFamily="18" charset="0"/>
                <a:cs typeface="Times New Roman" panose="02020603050405020304" pitchFamily="18" charset="0"/>
              </a:rPr>
              <a:t>5. Tàu bay.</a:t>
            </a:r>
          </a:p>
          <a:p>
            <a:pPr algn="just"/>
            <a:r>
              <a:rPr lang="vi-VN" sz="2400" dirty="0">
                <a:latin typeface="Times New Roman" panose="02020603050405020304" pitchFamily="18" charset="0"/>
                <a:cs typeface="Times New Roman" panose="02020603050405020304" pitchFamily="18" charset="0"/>
              </a:rPr>
              <a:t>6. Xe mô tô hai bánh, xe mô tô ba bánh, xe gắn máy, các loại xe tương tự phải đăng ký và gắn biển số do cơ quan Nhà nước có thẩm quyền cấp (gọi chung là xe máy).</a:t>
            </a:r>
          </a:p>
          <a:p>
            <a:pPr algn="just"/>
            <a:r>
              <a:rPr lang="vi-VN" sz="2400" dirty="0">
                <a:latin typeface="Times New Roman" panose="02020603050405020304" pitchFamily="18" charset="0"/>
                <a:cs typeface="Times New Roman" panose="02020603050405020304" pitchFamily="18" charset="0"/>
              </a:rPr>
              <a:t>7. Ô tô, rơ moóc hoặc sơ mi rơ moóc được kéo bởi ô tô, các loại xe tương tự phải đăng ký và gắn biển số do cơ quan Nhà nước có thẩm quyền cấp.Trường hợp các loại máy, thiết bị thuộc diện phải đăng ký và gắn biển số do cơ quan Nhà nước có thẩm quyền cấp nhưng không phải là ô tô theo quy định tại Luật Giao thông đường bộ và các văn bản hướng dẫn thi hành thì không phải chịu lệ phí trước bạ.</a:t>
            </a:r>
          </a:p>
        </p:txBody>
      </p:sp>
      <p:sp>
        <p:nvSpPr>
          <p:cNvPr id="7"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3.5.2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trước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bạ</a:t>
            </a:r>
            <a:r>
              <a:rPr lang="en-US" i="1" dirty="0">
                <a:latin typeface="Times New Roman" pitchFamily="18" charset="0"/>
                <a:cs typeface="Times New Roman" pitchFamily="18" charset="0"/>
              </a:rPr>
              <a:t>  </a:t>
            </a:r>
          </a:p>
        </p:txBody>
      </p:sp>
    </p:spTree>
    <p:extLst>
      <p:ext uri="{BB962C8B-B14F-4D97-AF65-F5344CB8AC3E}">
        <p14:creationId xmlns:p14="http://schemas.microsoft.com/office/powerpoint/2010/main" val="318115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wheel(1)">
                                      <p:cBhvr>
                                        <p:cTn id="7" dur="2000"/>
                                        <p:tgtEl>
                                          <p:spTgt spid="5">
                                            <p:txEl>
                                              <p:pRg st="2" end="2"/>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wheel(1)">
                                      <p:cBhvr>
                                        <p:cTn id="10" dur="2000"/>
                                        <p:tgtEl>
                                          <p:spTgt spid="5">
                                            <p:txEl>
                                              <p:pRg st="3" end="3"/>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wheel(1)">
                                      <p:cBhvr>
                                        <p:cTn id="13"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762000"/>
            <a:ext cx="4267200" cy="6017032"/>
          </a:xfrm>
          <a:prstGeom prst="rect">
            <a:avLst/>
          </a:prstGeom>
        </p:spPr>
        <p:txBody>
          <a:bodyPr wrap="square">
            <a:spAutoFit/>
          </a:bodyPr>
          <a:lstStyle/>
          <a:p>
            <a:pPr indent="457200" algn="just">
              <a:lnSpc>
                <a:spcPct val="150000"/>
              </a:lnSpc>
            </a:pPr>
            <a:r>
              <a:rPr lang="vi-VN" sz="2200" b="1" i="1" u="sng" dirty="0">
                <a:latin typeface="Times New Roman" panose="02020603050405020304" pitchFamily="18" charset="0"/>
                <a:cs typeface="Times New Roman" pitchFamily="18" charset="0"/>
              </a:rPr>
              <a:t>Đối tượng chịu thuế</a:t>
            </a:r>
          </a:p>
          <a:p>
            <a:pPr algn="just"/>
            <a:r>
              <a:rPr lang="vi-VN" sz="2200" dirty="0">
                <a:latin typeface="Times New Roman" panose="02020603050405020304" pitchFamily="18" charset="0"/>
                <a:cs typeface="Times New Roman" panose="02020603050405020304" pitchFamily="18" charset="0"/>
              </a:rPr>
              <a:t>Theo Điều 2 </a:t>
            </a:r>
            <a:r>
              <a:rPr lang="vi-VN" sz="2200" dirty="0">
                <a:latin typeface="Times New Roman" panose="02020603050405020304" pitchFamily="18" charset="0"/>
                <a:cs typeface="Times New Roman" panose="02020603050405020304" pitchFamily="18" charset="0"/>
                <a:hlinkClick r:id="rId2"/>
              </a:rPr>
              <a:t>Nghị định 140/2016/NĐ-CP</a:t>
            </a:r>
            <a:r>
              <a:rPr lang="vi-VN" sz="2200" dirty="0">
                <a:latin typeface="Times New Roman" panose="02020603050405020304" pitchFamily="18" charset="0"/>
                <a:cs typeface="Times New Roman" panose="02020603050405020304" pitchFamily="18" charset="0"/>
              </a:rPr>
              <a:t> hướng dẫn bởi Điều 2 </a:t>
            </a:r>
            <a:r>
              <a:rPr lang="vi-VN" sz="2200" dirty="0">
                <a:latin typeface="Times New Roman" panose="02020603050405020304" pitchFamily="18" charset="0"/>
                <a:cs typeface="Times New Roman" panose="02020603050405020304" pitchFamily="18" charset="0"/>
                <a:hlinkClick r:id="rId3"/>
              </a:rPr>
              <a:t>Thông tư 301/2016/TT-BTC</a:t>
            </a:r>
            <a:r>
              <a:rPr lang="vi-VN" sz="2200" dirty="0">
                <a:latin typeface="Times New Roman" panose="02020603050405020304" pitchFamily="18" charset="0"/>
                <a:cs typeface="Times New Roman" panose="02020603050405020304" pitchFamily="18" charset="0"/>
              </a:rPr>
              <a:t> đối tượng chịu lệ phí trước bạ gồm:</a:t>
            </a:r>
          </a:p>
          <a:p>
            <a:pPr algn="just"/>
            <a:r>
              <a:rPr lang="vi-VN" sz="2200" dirty="0">
                <a:latin typeface="Times New Roman" panose="02020603050405020304" pitchFamily="18" charset="0"/>
                <a:cs typeface="Times New Roman" panose="02020603050405020304" pitchFamily="18" charset="0"/>
              </a:rPr>
              <a:t>8. Vỏ, tổng thành khung, tổng thành máy của tàu thủy, kể cả sà lan, ca nô, tàu kéo, tàu đẩy; thuyền thuộc loại phải đăng ký; tàu bay; xe máy; ô tô, rơ moóc hoặc sơ mi rơ moóc được kéo bởi ô tô…là các khung, tổng thành máy thay thế khác với số khung, số máy của tài sản đã được cơ quan Nhà nước có thẩm quyền cấp Giấy chứng nhận quyền sở hữu, quyền sử dụng.</a:t>
            </a:r>
          </a:p>
        </p:txBody>
      </p:sp>
      <p:sp>
        <p:nvSpPr>
          <p:cNvPr id="7"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3.5.2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trước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bạ</a:t>
            </a:r>
            <a:r>
              <a:rPr lang="en-US" i="1" dirty="0">
                <a:latin typeface="Times New Roman" pitchFamily="18" charset="0"/>
                <a:cs typeface="Times New Roman" pitchFamily="18" charset="0"/>
              </a:rPr>
              <a:t>  </a:t>
            </a:r>
          </a:p>
        </p:txBody>
      </p:sp>
      <p:pic>
        <p:nvPicPr>
          <p:cNvPr id="5122" name="Picture 2" descr="Thuế trước bạ 2021: Mức nộp, hồ sơ và hạn nộ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143000"/>
            <a:ext cx="421005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98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wheel(1)">
                                      <p:cBhvr>
                                        <p:cTn id="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934045"/>
            <a:ext cx="4572000" cy="5847755"/>
          </a:xfrm>
          <a:prstGeom prst="rect">
            <a:avLst/>
          </a:prstGeom>
        </p:spPr>
        <p:txBody>
          <a:bodyPr wrap="square">
            <a:spAutoFit/>
          </a:bodyPr>
          <a:lstStyle/>
          <a:p>
            <a:pPr algn="just"/>
            <a:r>
              <a:rPr lang="en-US" sz="2200" b="1" dirty="0">
                <a:latin typeface="Times New Roman" panose="02020603050405020304" pitchFamily="18" charset="0"/>
                <a:cs typeface="Times New Roman" panose="02020603050405020304" pitchFamily="18" charset="0"/>
              </a:rPr>
              <a:t>* </a:t>
            </a:r>
            <a:r>
              <a:rPr lang="vi-VN" sz="2200" b="1" dirty="0">
                <a:latin typeface="Times New Roman" panose="02020603050405020304" pitchFamily="18" charset="0"/>
                <a:cs typeface="Times New Roman" panose="02020603050405020304" pitchFamily="18" charset="0"/>
              </a:rPr>
              <a:t>Khi nào phải nộp lệ phí </a:t>
            </a:r>
          </a:p>
          <a:p>
            <a:pPr algn="just"/>
            <a:r>
              <a:rPr lang="vi-VN" sz="2200" dirty="0">
                <a:latin typeface="Times New Roman" panose="02020603050405020304" pitchFamily="18" charset="0"/>
                <a:cs typeface="Times New Roman" panose="02020603050405020304" pitchFamily="18" charset="0"/>
              </a:rPr>
              <a:t>Theo Điều 3 Nghị định 140/2016/NĐ-CP về lệ phí trước bạ, tổ chức, cá nhân có tài sản thuộc đối tượng chịu lệ phí trước bạ phải nộp lệ phí trước bạ khi:</a:t>
            </a:r>
          </a:p>
          <a:p>
            <a:pPr algn="just"/>
            <a:r>
              <a:rPr lang="vi-VN" sz="2200" dirty="0">
                <a:latin typeface="Times New Roman" panose="02020603050405020304" pitchFamily="18" charset="0"/>
                <a:cs typeface="Times New Roman" panose="02020603050405020304" pitchFamily="18" charset="0"/>
              </a:rPr>
              <a:t>+ Đăng ký quyền sở hữu, ví dụ: </a:t>
            </a:r>
            <a:r>
              <a:rPr lang="vi-VN" sz="2200" dirty="0">
                <a:latin typeface="Times New Roman" panose="02020603050405020304" pitchFamily="18" charset="0"/>
                <a:cs typeface="Times New Roman" panose="02020603050405020304" pitchFamily="18" charset="0"/>
                <a:hlinkClick r:id="rId2"/>
              </a:rPr>
              <a:t>đăng ký nhãn hiệu</a:t>
            </a:r>
            <a:endParaRPr lang="vi-VN"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Quyền sử dụng với cơ quan Nhà nước có thẩm quyền, trừ các trường hợp thuộc diện miễn lệ phí trước bạ. Như vậy, lệ phí trước bạ là khoản tiền được ấn định mà tổ chức, cá nhân có tài sản thuộc đối tượng chịu lệ phí trước bạ phải nộp lệ phí trước bạ khi đăng ký quyền sở hữu, quyền sử dụng với cơ quan Nhà nước có thẩm quyền, trừ trường hợp được miễn.</a:t>
            </a:r>
          </a:p>
        </p:txBody>
      </p:sp>
      <p:sp>
        <p:nvSpPr>
          <p:cNvPr id="7" name="Title 2"/>
          <p:cNvSpPr>
            <a:spLocks noGrp="1"/>
          </p:cNvSpPr>
          <p:nvPr>
            <p:ph type="title"/>
          </p:nvPr>
        </p:nvSpPr>
        <p:spPr>
          <a:xfrm>
            <a:off x="2895600" y="152400"/>
            <a:ext cx="3578103" cy="563562"/>
          </a:xfrm>
        </p:spPr>
        <p:txBody>
          <a:bodyPr/>
          <a:lstStyle/>
          <a:p>
            <a:r>
              <a:rPr lang="en-US" i="1" dirty="0">
                <a:latin typeface="Times New Roman" pitchFamily="18" charset="0"/>
                <a:cs typeface="Times New Roman" pitchFamily="18" charset="0"/>
              </a:rPr>
              <a:t>3.5.2 </a:t>
            </a:r>
            <a:r>
              <a:rPr lang="en-US" i="1" dirty="0" err="1">
                <a:latin typeface="Times New Roman" pitchFamily="18" charset="0"/>
                <a:cs typeface="Times New Roman" pitchFamily="18" charset="0"/>
              </a:rPr>
              <a:t>Thuê</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trước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bạ</a:t>
            </a:r>
            <a:r>
              <a:rPr lang="en-US" i="1" dirty="0">
                <a:latin typeface="Times New Roman" pitchFamily="18" charset="0"/>
                <a:cs typeface="Times New Roman" pitchFamily="18" charset="0"/>
              </a:rPr>
              <a:t>  </a:t>
            </a:r>
          </a:p>
        </p:txBody>
      </p:sp>
      <p:pic>
        <p:nvPicPr>
          <p:cNvPr id="5122" name="Picture 2" descr="Thuế trước bạ 2021: Mức nộp, hồ sơ và hạn nộ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1143000"/>
            <a:ext cx="421005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15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533400" y="1447800"/>
            <a:ext cx="8229600" cy="4038600"/>
          </a:xfrm>
        </p:spPr>
        <p:txBody>
          <a:bodyPr/>
          <a:lstStyle/>
          <a:p>
            <a:pPr marL="0" algn="just">
              <a:lnSpc>
                <a:spcPct val="150000"/>
              </a:lnSpc>
              <a:spcBef>
                <a:spcPts val="0"/>
              </a:spcBef>
            </a:pPr>
            <a:r>
              <a:rPr lang="en-US" sz="2400" b="0" dirty="0" err="1">
                <a:solidFill>
                  <a:schemeClr val="tx1"/>
                </a:solidFill>
                <a:latin typeface="Times New Roman" pitchFamily="18" charset="0"/>
                <a:cs typeface="Times New Roman" pitchFamily="18" charset="0"/>
              </a:rPr>
              <a:t>Đọc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điều</a:t>
            </a:r>
            <a:r>
              <a:rPr lang="en-US" sz="2400" b="0" dirty="0">
                <a:solidFill>
                  <a:schemeClr val="tx1"/>
                </a:solidFill>
                <a:latin typeface="Times New Roman" pitchFamily="18" charset="0"/>
                <a:cs typeface="Times New Roman" pitchFamily="18" charset="0"/>
              </a:rPr>
              <a:t> 5, </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 25 </a:t>
            </a:r>
            <a:r>
              <a:rPr lang="en-US" sz="2400" b="0" dirty="0" err="1">
                <a:solidFill>
                  <a:schemeClr val="tx1"/>
                </a:solidFill>
                <a:latin typeface="Times New Roman" pitchFamily="18" charset="0"/>
                <a:cs typeface="Times New Roman" pitchFamily="18" charset="0"/>
              </a:rPr>
              <a:t>loại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mặt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không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thuộc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đối</a:t>
            </a:r>
            <a:r>
              <a:rPr lang="en-US" sz="2400" b="0" dirty="0">
                <a:solidFill>
                  <a:schemeClr val="tx1"/>
                </a:solidFill>
                <a:latin typeface="Times New Roman" pitchFamily="18" charset="0"/>
                <a:cs typeface="Times New Roman" pitchFamily="18" charset="0"/>
              </a:rPr>
              <a:t> t</a:t>
            </a:r>
            <a:r>
              <a:rPr lang="vi-VN" sz="2400" b="0" dirty="0">
                <a:solidFill>
                  <a:schemeClr val="tx1"/>
                </a:solidFill>
                <a:latin typeface="Times New Roman" pitchFamily="18" charset="0"/>
                <a:cs typeface="Times New Roman" pitchFamily="18" charset="0"/>
              </a:rPr>
              <a:t>ượng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chịu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a:t>
            </a:r>
          </a:p>
          <a:p>
            <a:pPr algn="just">
              <a:lnSpc>
                <a:spcPct val="150000"/>
              </a:lnSpc>
              <a:spcBef>
                <a:spcPts val="0"/>
              </a:spcBef>
            </a:pPr>
            <a:r>
              <a:rPr lang="en-US" sz="2400" b="0" i="1" u="sng" dirty="0" err="1">
                <a:solidFill>
                  <a:schemeClr val="tx1"/>
                </a:solidFill>
                <a:latin typeface="Times New Roman" pitchFamily="18" charset="0"/>
                <a:cs typeface="Times New Roman" pitchFamily="18" charset="0"/>
              </a:rPr>
              <a:t>Chú</a:t>
            </a:r>
            <a:r>
              <a:rPr lang="en-US" sz="2400" b="0" i="1" u="sng" dirty="0">
                <a:solidFill>
                  <a:schemeClr val="tx1"/>
                </a:solidFill>
                <a:latin typeface="Times New Roman" pitchFamily="18" charset="0"/>
                <a:cs typeface="Times New Roman" pitchFamily="18" charset="0"/>
              </a:rPr>
              <a:t> ý:</a:t>
            </a:r>
          </a:p>
          <a:p>
            <a:pPr marL="0" indent="0" algn="just">
              <a:lnSpc>
                <a:spcPct val="150000"/>
              </a:lnSpc>
              <a:spcBef>
                <a:spcPts val="0"/>
              </a:spcBef>
              <a:buNone/>
            </a:pPr>
            <a:r>
              <a:rPr lang="vi-VN" sz="2400" b="0" dirty="0">
                <a:solidFill>
                  <a:schemeClr val="tx1"/>
                </a:solidFill>
                <a:latin typeface="Times New Roman" pitchFamily="18" charset="0"/>
                <a:cs typeface="Times New Roman" pitchFamily="18" charset="0"/>
              </a:rPr>
              <a:t>Cơ sở kinh doanh hàng hóa, dịch vụ không chịu thuế giá trị gia tăng quy định tại Điều này không được khấu trừ và hoàn thuế giá trị gia tăng đầu vào, trừ trường hợp áp dụng mức thuế suất 0% quy định tại khoản 1 Điều 8 của Luật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a:t>
            </a:r>
            <a:r>
              <a:rPr lang="vi-VN" sz="2400" b="0" dirty="0">
                <a:solidFill>
                  <a:schemeClr val="tx1"/>
                </a:solidFill>
                <a:latin typeface="Times New Roman" pitchFamily="18" charset="0"/>
                <a:cs typeface="Times New Roman" pitchFamily="18" charset="0"/>
              </a:rPr>
              <a:t>.</a:t>
            </a:r>
            <a:endParaRPr lang="en-US"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8166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990600"/>
            <a:ext cx="8458200" cy="2862322"/>
          </a:xfrm>
          <a:prstGeom prst="rect">
            <a:avLst/>
          </a:prstGeom>
        </p:spPr>
        <p:txBody>
          <a:bodyPr wrap="square">
            <a:spAutoFit/>
          </a:bodyPr>
          <a:lstStyle/>
          <a:p>
            <a:pPr indent="457200" algn="just">
              <a:lnSpc>
                <a:spcPct val="150000"/>
              </a:lnSpc>
            </a:pPr>
            <a:r>
              <a:rPr lang="vi-VN" sz="2400" dirty="0">
                <a:latin typeface="Times New Roman" pitchFamily="18" charset="0"/>
                <a:cs typeface="Times New Roman" pitchFamily="18" charset="0"/>
              </a:rPr>
              <a:t>Lệ phí môn bài là loại </a:t>
            </a:r>
            <a:r>
              <a:rPr lang="vi-VN" sz="2400" i="1" dirty="0">
                <a:latin typeface="Times New Roman" pitchFamily="18" charset="0"/>
                <a:cs typeface="Times New Roman" pitchFamily="18" charset="0"/>
              </a:rPr>
              <a:t>thuế trực thu. </a:t>
            </a:r>
            <a:r>
              <a:rPr lang="vi-VN" sz="2400" dirty="0">
                <a:latin typeface="Times New Roman" pitchFamily="18" charset="0"/>
                <a:cs typeface="Times New Roman" pitchFamily="18" charset="0"/>
              </a:rPr>
              <a:t>Người nộp thuế nộp tờ khai cho cơ quan Thuế quản lý trực tiếp, kinh doanh ở đâu thì nộp tại đó. </a:t>
            </a:r>
          </a:p>
          <a:p>
            <a:pPr indent="457200" algn="just">
              <a:lnSpc>
                <a:spcPct val="150000"/>
              </a:lnSpc>
            </a:pPr>
            <a:r>
              <a:rPr lang="vi-VN" sz="2400" dirty="0">
                <a:latin typeface="Times New Roman" pitchFamily="18" charset="0"/>
                <a:cs typeface="Times New Roman" pitchFamily="18" charset="0"/>
              </a:rPr>
              <a:t>Việc khai và nộp sẽ thực hiện theo </a:t>
            </a:r>
            <a:r>
              <a:rPr lang="vi-VN" sz="2400" u="sng" dirty="0">
                <a:latin typeface="Times New Roman" pitchFamily="18" charset="0"/>
                <a:cs typeface="Times New Roman" pitchFamily="18" charset="0"/>
                <a:hlinkClick r:id="rId2"/>
              </a:rPr>
              <a:t>Thông tư 302/2016/TT-BTC</a:t>
            </a:r>
            <a:r>
              <a:rPr lang="vi-VN" sz="2400" dirty="0">
                <a:latin typeface="Times New Roman" pitchFamily="18" charset="0"/>
                <a:cs typeface="Times New Roman" pitchFamily="18" charset="0"/>
              </a:rPr>
              <a:t> của Bộ Tài chính và </a:t>
            </a:r>
            <a:r>
              <a:rPr lang="vi-VN" sz="2400" u="sng" dirty="0">
                <a:latin typeface="Times New Roman" pitchFamily="18" charset="0"/>
                <a:cs typeface="Times New Roman" pitchFamily="18" charset="0"/>
                <a:hlinkClick r:id="rId3"/>
              </a:rPr>
              <a:t>Nghị định 139/2016/NĐ-CP</a:t>
            </a:r>
            <a:r>
              <a:rPr lang="vi-VN" sz="2400" dirty="0">
                <a:latin typeface="Times New Roman" pitchFamily="18" charset="0"/>
                <a:cs typeface="Times New Roman" pitchFamily="18" charset="0"/>
              </a:rPr>
              <a:t> của CP</a:t>
            </a:r>
            <a:r>
              <a:rPr lang="vi-VN" dirty="0"/>
              <a:t>.</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3886200"/>
            <a:ext cx="3590925" cy="2819400"/>
          </a:xfrm>
          <a:prstGeom prst="rect">
            <a:avLst/>
          </a:prstGeom>
        </p:spPr>
      </p:pic>
      <p:sp>
        <p:nvSpPr>
          <p:cNvPr id="6" name="Title 1"/>
          <p:cNvSpPr>
            <a:spLocks noGrp="1"/>
          </p:cNvSpPr>
          <p:nvPr>
            <p:ph type="title"/>
          </p:nvPr>
        </p:nvSpPr>
        <p:spPr>
          <a:xfrm>
            <a:off x="2057400" y="109538"/>
            <a:ext cx="5486400" cy="563562"/>
          </a:xfrm>
        </p:spPr>
        <p:txBody>
          <a:bodyPr/>
          <a:lstStyle/>
          <a:p>
            <a:r>
              <a:rPr lang="en-US" dirty="0">
                <a:latin typeface="Times New Roman" pitchFamily="18" charset="0"/>
                <a:cs typeface="Times New Roman" pitchFamily="18" charset="0"/>
              </a:rPr>
              <a:t>3.5.3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bài</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18976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852268"/>
            <a:ext cx="6019800" cy="5632311"/>
          </a:xfrm>
          <a:prstGeom prst="rect">
            <a:avLst/>
          </a:prstGeom>
        </p:spPr>
        <p:txBody>
          <a:bodyPr wrap="square">
            <a:spAutoFit/>
          </a:bodyPr>
          <a:lstStyle/>
          <a:p>
            <a:pPr indent="457200" algn="just">
              <a:lnSpc>
                <a:spcPct val="150000"/>
              </a:lnSpc>
            </a:pPr>
            <a:r>
              <a:rPr lang="en-US" sz="2400" b="1" i="1" u="sng" dirty="0" err="1">
                <a:latin typeface="Times New Roman" pitchFamily="18" charset="0"/>
                <a:cs typeface="Times New Roman" pitchFamily="18" charset="0"/>
              </a:rPr>
              <a:t>Đối</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tượng</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nộp</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lê</a:t>
            </a:r>
            <a:r>
              <a:rPr lang="en-US" sz="2400" b="1" i="1" u="sng" dirty="0">
                <a:latin typeface="Times New Roman" pitchFamily="18" charset="0"/>
                <a:cs typeface="Times New Roman" pitchFamily="18" charset="0"/>
              </a:rPr>
              <a:t>̣ phí </a:t>
            </a:r>
            <a:r>
              <a:rPr lang="en-US" sz="2400" b="1" i="1" u="sng" dirty="0" err="1">
                <a:latin typeface="Times New Roman" pitchFamily="18" charset="0"/>
                <a:cs typeface="Times New Roman" pitchFamily="18" charset="0"/>
              </a:rPr>
              <a:t>môn</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bài</a:t>
            </a:r>
            <a:endParaRPr lang="en-US" sz="2400" b="1" i="1" u="sng" dirty="0">
              <a:latin typeface="Times New Roman" pitchFamily="18" charset="0"/>
              <a:cs typeface="Times New Roman" pitchFamily="18" charset="0"/>
            </a:endParaRPr>
          </a:p>
          <a:p>
            <a:pPr indent="457200" algn="just">
              <a:lnSpc>
                <a:spcPct val="150000"/>
              </a:lnSpc>
            </a:pPr>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lập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pháp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luật</a:t>
            </a:r>
            <a:endParaRPr lang="en-US" sz="2400" dirty="0">
              <a:latin typeface="Times New Roman" pitchFamily="18" charset="0"/>
              <a:cs typeface="Times New Roman" pitchFamily="18" charset="0"/>
            </a:endParaRPr>
          </a:p>
          <a:p>
            <a:pPr indent="457200" algn="just">
              <a:lnSpc>
                <a:spcPct val="150000"/>
              </a:lnSpc>
            </a:pPr>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lập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Luật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xa</a:t>
            </a:r>
            <a:r>
              <a:rPr lang="en-US" sz="2400" dirty="0">
                <a:latin typeface="Times New Roman" pitchFamily="18" charset="0"/>
                <a:cs typeface="Times New Roman" pitchFamily="18" charset="0"/>
              </a:rPr>
              <a:t>̃</a:t>
            </a:r>
          </a:p>
          <a:p>
            <a:pPr indent="457200" algn="just">
              <a:lnSpc>
                <a:spcPct val="150000"/>
              </a:lnSpc>
            </a:pPr>
            <a:r>
              <a:rPr lang="en-US" sz="2400" dirty="0">
                <a:latin typeface="Times New Roman" pitchFamily="18" charset="0"/>
                <a:cs typeface="Times New Roman" pitchFamily="18" charset="0"/>
              </a:rPr>
              <a:t>3.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vị </a:t>
            </a:r>
            <a:r>
              <a:rPr lang="en-US" sz="2400" dirty="0" err="1">
                <a:latin typeface="Times New Roman" pitchFamily="18" charset="0"/>
                <a:cs typeface="Times New Roman" pitchFamily="18" charset="0"/>
              </a:rPr>
              <a:t>sư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lập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pháp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luật</a:t>
            </a:r>
            <a:endParaRPr lang="en-US" sz="2400" dirty="0">
              <a:latin typeface="Times New Roman" pitchFamily="18" charset="0"/>
              <a:cs typeface="Times New Roman" pitchFamily="18" charset="0"/>
            </a:endParaRPr>
          </a:p>
          <a:p>
            <a:pPr indent="457200" algn="just">
              <a:lnSpc>
                <a:spcPct val="150000"/>
              </a:lnSpc>
            </a:pPr>
            <a:r>
              <a:rPr lang="en-US" sz="2400" dirty="0">
                <a:latin typeface="Times New Roman" pitchFamily="18" charset="0"/>
                <a:cs typeface="Times New Roman" pitchFamily="18" charset="0"/>
              </a:rPr>
              <a:t>4.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chính</a:t>
            </a:r>
            <a:r>
              <a:rPr lang="en-US" sz="2400" dirty="0">
                <a:latin typeface="Times New Roman" pitchFamily="18" charset="0"/>
                <a:cs typeface="Times New Roman" pitchFamily="18" charset="0"/>
              </a:rPr>
              <a:t> trị,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chính</a:t>
            </a:r>
            <a:r>
              <a:rPr lang="en-US" sz="2400" dirty="0">
                <a:latin typeface="Times New Roman" pitchFamily="18" charset="0"/>
                <a:cs typeface="Times New Roman" pitchFamily="18" charset="0"/>
              </a:rPr>
              <a:t> trị – </a:t>
            </a:r>
            <a:r>
              <a:rPr lang="en-US" sz="2400" dirty="0" err="1">
                <a:latin typeface="Times New Roman" pitchFamily="18" charset="0"/>
                <a:cs typeface="Times New Roman" pitchFamily="18" charset="0"/>
              </a:rPr>
              <a:t>xa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vị vũ </a:t>
            </a:r>
            <a:r>
              <a:rPr lang="en-US" sz="2400" dirty="0" err="1">
                <a:latin typeface="Times New Roman" pitchFamily="18" charset="0"/>
                <a:cs typeface="Times New Roman" pitchFamily="18" charset="0"/>
              </a:rPr>
              <a:t>trang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dân</a:t>
            </a:r>
            <a:endParaRPr lang="en-US" sz="24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743200"/>
            <a:ext cx="2362200" cy="2257425"/>
          </a:xfrm>
          <a:prstGeom prst="rect">
            <a:avLst/>
          </a:prstGeom>
        </p:spPr>
      </p:pic>
      <p:sp>
        <p:nvSpPr>
          <p:cNvPr id="6" name="Title 1"/>
          <p:cNvSpPr>
            <a:spLocks noGrp="1"/>
          </p:cNvSpPr>
          <p:nvPr>
            <p:ph type="title"/>
          </p:nvPr>
        </p:nvSpPr>
        <p:spPr>
          <a:xfrm>
            <a:off x="2057400" y="123606"/>
            <a:ext cx="5486400" cy="563562"/>
          </a:xfrm>
        </p:spPr>
        <p:txBody>
          <a:bodyPr/>
          <a:lstStyle/>
          <a:p>
            <a:r>
              <a:rPr lang="en-US" dirty="0">
                <a:latin typeface="Times New Roman" pitchFamily="18" charset="0"/>
                <a:cs typeface="Times New Roman" pitchFamily="18" charset="0"/>
              </a:rPr>
              <a:t>3.5.3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bài</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25911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1" y="1089946"/>
            <a:ext cx="5105400" cy="5078313"/>
          </a:xfrm>
          <a:prstGeom prst="rect">
            <a:avLst/>
          </a:prstGeom>
        </p:spPr>
        <p:txBody>
          <a:bodyPr wrap="square">
            <a:spAutoFit/>
          </a:bodyPr>
          <a:lstStyle/>
          <a:p>
            <a:pPr indent="457200" algn="just">
              <a:lnSpc>
                <a:spcPct val="150000"/>
              </a:lnSpc>
            </a:pPr>
            <a:r>
              <a:rPr lang="en-US" sz="2400" b="1" i="1" u="sng" dirty="0" err="1">
                <a:latin typeface="Times New Roman" pitchFamily="18" charset="0"/>
                <a:cs typeface="Times New Roman" pitchFamily="18" charset="0"/>
              </a:rPr>
              <a:t>Đối</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tượng</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nộp</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lê</a:t>
            </a:r>
            <a:r>
              <a:rPr lang="en-US" sz="2400" b="1" i="1" u="sng" dirty="0">
                <a:latin typeface="Times New Roman" pitchFamily="18" charset="0"/>
                <a:cs typeface="Times New Roman" pitchFamily="18" charset="0"/>
              </a:rPr>
              <a:t>̣ phí </a:t>
            </a:r>
            <a:r>
              <a:rPr lang="en-US" sz="2400" b="1" i="1" u="sng" dirty="0" err="1">
                <a:latin typeface="Times New Roman" pitchFamily="18" charset="0"/>
                <a:cs typeface="Times New Roman" pitchFamily="18" charset="0"/>
              </a:rPr>
              <a:t>môn</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bài</a:t>
            </a:r>
            <a:endParaRPr lang="en-US" sz="2400" b="1" i="1" u="sng" dirty="0">
              <a:latin typeface="Times New Roman" pitchFamily="18" charset="0"/>
              <a:cs typeface="Times New Roman" pitchFamily="18" charset="0"/>
            </a:endParaRPr>
          </a:p>
          <a:p>
            <a:pPr indent="457200" algn="just">
              <a:lnSpc>
                <a:spcPct val="150000"/>
              </a:lnSpc>
            </a:pPr>
            <a:r>
              <a:rPr lang="en-US" sz="2400" dirty="0">
                <a:latin typeface="Times New Roman" pitchFamily="18" charset="0"/>
                <a:cs typeface="Times New Roman" pitchFamily="18" charset="0"/>
              </a:rPr>
              <a:t>5.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xuất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endParaRPr lang="en-US" sz="2400" dirty="0">
              <a:latin typeface="Times New Roman" pitchFamily="18" charset="0"/>
              <a:cs typeface="Times New Roman" pitchFamily="18" charset="0"/>
            </a:endParaRPr>
          </a:p>
          <a:p>
            <a:pPr indent="457200" algn="just">
              <a:lnSpc>
                <a:spcPct val="150000"/>
              </a:lnSpc>
            </a:pPr>
            <a:r>
              <a:rPr lang="en-US" sz="2400" dirty="0">
                <a:latin typeface="Times New Roman" pitchFamily="18" charset="0"/>
                <a:cs typeface="Times New Roman" pitchFamily="18" charset="0"/>
              </a:rPr>
              <a:t>6. Chi </a:t>
            </a:r>
            <a:r>
              <a:rPr lang="en-US" sz="2400" dirty="0" err="1">
                <a:latin typeface="Times New Roman" pitchFamily="18" charset="0"/>
                <a:cs typeface="Times New Roman" pitchFamily="18" charset="0"/>
              </a:rPr>
              <a:t>nhánh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các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khoản</a:t>
            </a:r>
            <a:r>
              <a:rPr lang="en-US" sz="2400" dirty="0">
                <a:latin typeface="Times New Roman" pitchFamily="18" charset="0"/>
                <a:cs typeface="Times New Roman" pitchFamily="18" charset="0"/>
              </a:rPr>
              <a:t> 1,2,3,4, </a:t>
            </a:r>
            <a:r>
              <a:rPr lang="en-US" sz="2400" dirty="0" err="1">
                <a:latin typeface="Times New Roman" pitchFamily="18" charset="0"/>
                <a:cs typeface="Times New Roman" pitchFamily="18" charset="0"/>
              </a:rPr>
              <a:t>va</a:t>
            </a:r>
            <a:r>
              <a:rPr lang="en-US" sz="2400" dirty="0">
                <a:latin typeface="Times New Roman" pitchFamily="18" charset="0"/>
                <a:cs typeface="Times New Roman" pitchFamily="18" charset="0"/>
              </a:rPr>
              <a:t>̀ 5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a:t>
            </a:r>
          </a:p>
          <a:p>
            <a:pPr indent="457200" algn="just">
              <a:lnSpc>
                <a:spcPct val="150000"/>
              </a:lnSpc>
            </a:pPr>
            <a:r>
              <a:rPr lang="en-US" sz="2400" dirty="0">
                <a:latin typeface="Times New Roman" pitchFamily="18" charset="0"/>
                <a:cs typeface="Times New Roman" pitchFamily="18" charset="0"/>
              </a:rPr>
              <a:t>7. Cá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nhóm</a:t>
            </a:r>
            <a:r>
              <a:rPr lang="en-US" sz="2400" dirty="0">
                <a:latin typeface="Times New Roman" pitchFamily="18" charset="0"/>
                <a:cs typeface="Times New Roman" pitchFamily="18" charset="0"/>
              </a:rPr>
              <a:t> cá </a:t>
            </a: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động</a:t>
            </a:r>
            <a:r>
              <a:rPr lang="en-US" sz="2400" dirty="0">
                <a:latin typeface="Times New Roman" pitchFamily="18" charset="0"/>
                <a:cs typeface="Times New Roman" pitchFamily="18" charset="0"/>
              </a:rPr>
              <a:t> SXKD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1" y="2438400"/>
            <a:ext cx="2971800" cy="2486025"/>
          </a:xfrm>
          <a:prstGeom prst="rect">
            <a:avLst/>
          </a:prstGeom>
        </p:spPr>
      </p:pic>
      <p:sp>
        <p:nvSpPr>
          <p:cNvPr id="6" name="Title 1"/>
          <p:cNvSpPr>
            <a:spLocks noGrp="1"/>
          </p:cNvSpPr>
          <p:nvPr>
            <p:ph type="title"/>
          </p:nvPr>
        </p:nvSpPr>
        <p:spPr>
          <a:xfrm>
            <a:off x="2057400" y="123606"/>
            <a:ext cx="5486400" cy="563562"/>
          </a:xfrm>
        </p:spPr>
        <p:txBody>
          <a:bodyPr/>
          <a:lstStyle/>
          <a:p>
            <a:r>
              <a:rPr lang="en-US" dirty="0">
                <a:latin typeface="Times New Roman" pitchFamily="18" charset="0"/>
                <a:cs typeface="Times New Roman" pitchFamily="18" charset="0"/>
              </a:rPr>
              <a:t>3.5.3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bài</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125380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1)">
                                      <p:cBhvr>
                                        <p:cTn id="10" dur="2000"/>
                                        <p:tgtEl>
                                          <p:spTgt spid="3">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heel(1)">
                                      <p:cBhvr>
                                        <p:cTn id="1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914400"/>
            <a:ext cx="8153400" cy="5011949"/>
          </a:xfrm>
          <a:prstGeom prst="rect">
            <a:avLst/>
          </a:prstGeom>
        </p:spPr>
        <p:txBody>
          <a:bodyPr wrap="square">
            <a:spAutoFit/>
          </a:bodyPr>
          <a:lstStyle/>
          <a:p>
            <a:pPr indent="457200">
              <a:lnSpc>
                <a:spcPct val="150000"/>
              </a:lnSpc>
            </a:pPr>
            <a:r>
              <a:rPr lang="vi-VN" dirty="0"/>
              <a:t> </a:t>
            </a:r>
            <a:r>
              <a:rPr lang="vi-VN" sz="2400" b="1" i="1" u="sng" dirty="0">
                <a:latin typeface="Times New Roman" pitchFamily="18" charset="0"/>
                <a:cs typeface="Times New Roman" pitchFamily="18" charset="0"/>
              </a:rPr>
              <a:t>Mức thu lệ phí môn bài </a:t>
            </a:r>
            <a:endParaRPr lang="en-US" sz="2400" b="1" i="1" u="sng" dirty="0">
              <a:latin typeface="Times New Roman" pitchFamily="18" charset="0"/>
              <a:cs typeface="Times New Roman" pitchFamily="18" charset="0"/>
            </a:endParaRPr>
          </a:p>
          <a:p>
            <a:pPr indent="457200">
              <a:lnSpc>
                <a:spcPct val="150000"/>
              </a:lnSpc>
            </a:pPr>
            <a:r>
              <a:rPr lang="en-US" sz="2400" dirty="0">
                <a:latin typeface="Times New Roman" pitchFamily="18" charset="0"/>
                <a:cs typeface="Times New Roman" pitchFamily="18" charset="0"/>
              </a:rPr>
              <a:t>1. Đ</a:t>
            </a:r>
            <a:r>
              <a:rPr lang="vi-VN" sz="2400" dirty="0">
                <a:latin typeface="Times New Roman" pitchFamily="18" charset="0"/>
                <a:cs typeface="Times New Roman" pitchFamily="18" charset="0"/>
              </a:rPr>
              <a:t>ối với tổ chức hoạt động </a:t>
            </a:r>
            <a:r>
              <a:rPr lang="en-US" sz="2400" dirty="0">
                <a:latin typeface="Times New Roman" pitchFamily="18" charset="0"/>
                <a:cs typeface="Times New Roman" pitchFamily="18" charset="0"/>
              </a:rPr>
              <a:t>SX</a:t>
            </a:r>
            <a:r>
              <a:rPr lang="vi-VN" sz="2400" dirty="0">
                <a:latin typeface="Times New Roman" pitchFamily="18" charset="0"/>
                <a:cs typeface="Times New Roman" pitchFamily="18" charset="0"/>
              </a:rPr>
              <a:t>, </a:t>
            </a:r>
            <a:r>
              <a:rPr lang="en-US" sz="2400" dirty="0">
                <a:latin typeface="Times New Roman" pitchFamily="18" charset="0"/>
                <a:cs typeface="Times New Roman" pitchFamily="18" charset="0"/>
              </a:rPr>
              <a:t>KDHH</a:t>
            </a:r>
            <a:r>
              <a:rPr lang="vi-VN" sz="2400" dirty="0">
                <a:latin typeface="Times New Roman" pitchFamily="18" charset="0"/>
                <a:cs typeface="Times New Roman" pitchFamily="18" charset="0"/>
              </a:rPr>
              <a:t>, </a:t>
            </a:r>
            <a:r>
              <a:rPr lang="en-US" sz="2400" dirty="0">
                <a:latin typeface="Times New Roman" pitchFamily="18" charset="0"/>
                <a:cs typeface="Times New Roman" pitchFamily="18" charset="0"/>
              </a:rPr>
              <a:t>DV </a:t>
            </a:r>
            <a:r>
              <a:rPr lang="vi-VN" sz="2400" dirty="0">
                <a:latin typeface="Times New Roman" pitchFamily="18" charset="0"/>
                <a:cs typeface="Times New Roman" pitchFamily="18" charset="0"/>
              </a:rPr>
              <a:t>như sau:</a:t>
            </a:r>
          </a:p>
          <a:p>
            <a:pPr indent="457200">
              <a:lnSpc>
                <a:spcPct val="150000"/>
              </a:lnSpc>
            </a:pPr>
            <a:r>
              <a:rPr lang="vi-VN" sz="2400" dirty="0">
                <a:latin typeface="Times New Roman" pitchFamily="18" charset="0"/>
                <a:cs typeface="Times New Roman" pitchFamily="18" charset="0"/>
              </a:rPr>
              <a:t>a) Tổ chức có vốn điều lệ hoặc vốn đầu tư trên 10 tỷ đồng: 3.000.000 (ba triệu) đồng/năm;</a:t>
            </a:r>
          </a:p>
          <a:p>
            <a:pPr indent="457200">
              <a:lnSpc>
                <a:spcPct val="150000"/>
              </a:lnSpc>
            </a:pPr>
            <a:r>
              <a:rPr lang="vi-VN" sz="2400" dirty="0">
                <a:latin typeface="Times New Roman" pitchFamily="18" charset="0"/>
                <a:cs typeface="Times New Roman" pitchFamily="18" charset="0"/>
              </a:rPr>
              <a:t>b) Tổ chức có vốn điều lệ hoặc vốn đầu tư từ 10 tỷ đồng trở xuống: 2.000.000 (hai triệu) đồng/năm;</a:t>
            </a:r>
          </a:p>
          <a:p>
            <a:pPr indent="457200">
              <a:lnSpc>
                <a:spcPct val="150000"/>
              </a:lnSpc>
            </a:pPr>
            <a:r>
              <a:rPr lang="vi-VN" sz="2400" dirty="0">
                <a:latin typeface="Times New Roman" pitchFamily="18" charset="0"/>
                <a:cs typeface="Times New Roman" pitchFamily="18" charset="0"/>
              </a:rPr>
              <a:t>c) Chi nhánh, văn phòng đại diện, địa điểm kinh doanh, đơn vị sự nghiệp, tổ chức kinh tế khác: 1.000.000 (một triệu) đồng/năm.</a:t>
            </a:r>
          </a:p>
        </p:txBody>
      </p:sp>
      <p:sp>
        <p:nvSpPr>
          <p:cNvPr id="5" name="Title 1"/>
          <p:cNvSpPr>
            <a:spLocks noGrp="1"/>
          </p:cNvSpPr>
          <p:nvPr>
            <p:ph type="title"/>
          </p:nvPr>
        </p:nvSpPr>
        <p:spPr>
          <a:xfrm>
            <a:off x="2057400" y="123606"/>
            <a:ext cx="5486400" cy="563562"/>
          </a:xfrm>
        </p:spPr>
        <p:txBody>
          <a:bodyPr/>
          <a:lstStyle/>
          <a:p>
            <a:r>
              <a:rPr lang="en-US" dirty="0">
                <a:latin typeface="Times New Roman" pitchFamily="18" charset="0"/>
                <a:cs typeface="Times New Roman" pitchFamily="18" charset="0"/>
              </a:rPr>
              <a:t>3.5.3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bài</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56980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209800" y="130176"/>
            <a:ext cx="4495800" cy="563562"/>
          </a:xfrm>
        </p:spPr>
        <p:txBody>
          <a:bodyPr/>
          <a:lstStyle/>
          <a:p>
            <a:r>
              <a:rPr lang="en-US" sz="2800" dirty="0">
                <a:latin typeface="Times New Roman" panose="02020603050405020304" pitchFamily="18" charset="0"/>
                <a:cs typeface="Times New Roman" panose="02020603050405020304" pitchFamily="18" charset="0"/>
              </a:rPr>
              <a:t>3.6.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phí</a:t>
            </a:r>
            <a:endParaRPr lang="en-US" sz="2800" dirty="0">
              <a:latin typeface="Times New Roman" panose="02020603050405020304" pitchFamily="18" charset="0"/>
              <a:cs typeface="Times New Roman" panose="02020603050405020304" pitchFamily="18" charset="0"/>
            </a:endParaRPr>
          </a:p>
        </p:txBody>
      </p:sp>
      <p:sp>
        <p:nvSpPr>
          <p:cNvPr id="40992" name="Text Box 32"/>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0"/>
          </a:p>
        </p:txBody>
      </p:sp>
      <p:sp>
        <p:nvSpPr>
          <p:cNvPr id="40998" name="AutoShape 38"/>
          <p:cNvSpPr>
            <a:spLocks noChangeArrowheads="1"/>
          </p:cNvSpPr>
          <p:nvPr/>
        </p:nvSpPr>
        <p:spPr bwMode="ltGray">
          <a:xfrm rot="5400000">
            <a:off x="-2427287" y="1603375"/>
            <a:ext cx="4824412"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accent1"/>
              </a:gs>
              <a:gs pos="50000">
                <a:schemeClr val="bg1"/>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grpSp>
        <p:nvGrpSpPr>
          <p:cNvPr id="41005" name="Group 45"/>
          <p:cNvGrpSpPr>
            <a:grpSpLocks/>
          </p:cNvGrpSpPr>
          <p:nvPr/>
        </p:nvGrpSpPr>
        <p:grpSpPr bwMode="auto">
          <a:xfrm>
            <a:off x="2009775" y="3665538"/>
            <a:ext cx="5010150" cy="508000"/>
            <a:chOff x="891" y="1175"/>
            <a:chExt cx="3156" cy="320"/>
          </a:xfrm>
        </p:grpSpPr>
        <p:grpSp>
          <p:nvGrpSpPr>
            <p:cNvPr id="41006" name="Group 46"/>
            <p:cNvGrpSpPr>
              <a:grpSpLocks/>
            </p:cNvGrpSpPr>
            <p:nvPr/>
          </p:nvGrpSpPr>
          <p:grpSpPr bwMode="auto">
            <a:xfrm>
              <a:off x="891" y="1175"/>
              <a:ext cx="3156" cy="320"/>
              <a:chOff x="1258" y="1081"/>
              <a:chExt cx="3156" cy="320"/>
            </a:xfrm>
          </p:grpSpPr>
          <p:sp>
            <p:nvSpPr>
              <p:cNvPr id="41007" name="Oval 47"/>
              <p:cNvSpPr>
                <a:spLocks noChangeArrowheads="1"/>
              </p:cNvSpPr>
              <p:nvPr/>
            </p:nvSpPr>
            <p:spPr bwMode="gray">
              <a:xfrm>
                <a:off x="1258" y="1091"/>
                <a:ext cx="304" cy="303"/>
              </a:xfrm>
              <a:prstGeom prst="ellipse">
                <a:avLst/>
              </a:prstGeom>
              <a:gradFill rotWithShape="1">
                <a:gsLst>
                  <a:gs pos="0">
                    <a:schemeClr val="accent2">
                      <a:gamma/>
                      <a:shade val="25490"/>
                      <a:invGamma/>
                    </a:schemeClr>
                  </a:gs>
                  <a:gs pos="100000">
                    <a:schemeClr val="accent2"/>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41008" name="AutoShape 48"/>
              <p:cNvSpPr>
                <a:spLocks noChangeArrowheads="1"/>
              </p:cNvSpPr>
              <p:nvPr/>
            </p:nvSpPr>
            <p:spPr bwMode="gray">
              <a:xfrm>
                <a:off x="1491" y="1081"/>
                <a:ext cx="2923" cy="320"/>
              </a:xfrm>
              <a:prstGeom prst="roundRect">
                <a:avLst>
                  <a:gd name="adj" fmla="val 50000"/>
                </a:avLst>
              </a:prstGeom>
              <a:gradFill rotWithShape="1">
                <a:gsLst>
                  <a:gs pos="0">
                    <a:schemeClr val="accent2"/>
                  </a:gs>
                  <a:gs pos="100000">
                    <a:schemeClr val="accent2">
                      <a:gamma/>
                      <a:tint val="0"/>
                      <a:invGamma/>
                    </a:scheme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grpSp>
        <p:sp>
          <p:nvSpPr>
            <p:cNvPr id="41009" name="Oval 49"/>
            <p:cNvSpPr>
              <a:spLocks noChangeArrowheads="1"/>
            </p:cNvSpPr>
            <p:nvPr/>
          </p:nvSpPr>
          <p:spPr bwMode="gray">
            <a:xfrm>
              <a:off x="941" y="1225"/>
              <a:ext cx="211" cy="211"/>
            </a:xfrm>
            <a:prstGeom prst="ellipse">
              <a:avLst/>
            </a:prstGeom>
            <a:gradFill rotWithShape="1">
              <a:gsLst>
                <a:gs pos="0">
                  <a:schemeClr val="hlink"/>
                </a:gs>
                <a:gs pos="100000">
                  <a:schemeClr val="hlink">
                    <a:gamma/>
                    <a:shade val="22353"/>
                    <a:invGamma/>
                  </a:schemeClr>
                </a:gs>
              </a:gsLst>
              <a:lin ang="5400000" scaled="1"/>
            </a:gradFill>
            <a:ln>
              <a:noFill/>
            </a:ln>
            <a:effectLst>
              <a:outerShdw dist="35921" dir="2700000" algn="ctr" rotWithShape="0">
                <a:schemeClr val="tx2">
                  <a:alpha val="50000"/>
                </a:schemeClr>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endParaRPr lang="en-US"/>
            </a:p>
          </p:txBody>
        </p:sp>
        <p:sp>
          <p:nvSpPr>
            <p:cNvPr id="41010" name="Oval 50"/>
            <p:cNvSpPr>
              <a:spLocks noChangeArrowheads="1"/>
            </p:cNvSpPr>
            <p:nvPr/>
          </p:nvSpPr>
          <p:spPr bwMode="gray">
            <a:xfrm>
              <a:off x="945" y="1217"/>
              <a:ext cx="152" cy="153"/>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10800000" kx="-3284103" algn="br" rotWithShape="0">
                      <a:schemeClr val="bg2">
                        <a:alpha val="50000"/>
                      </a:schemeClr>
                    </a:outerShdw>
                  </a:effectLst>
                </a14:hiddenEffects>
              </a:ext>
            </a:extLst>
          </p:spPr>
          <p:txBody>
            <a:bodyPr wrap="none" anchor="ctr"/>
            <a:lstStyle/>
            <a:p>
              <a:endParaRPr lang="en-US"/>
            </a:p>
          </p:txBody>
        </p:sp>
      </p:grpSp>
      <p:grpSp>
        <p:nvGrpSpPr>
          <p:cNvPr id="41011" name="Group 51"/>
          <p:cNvGrpSpPr>
            <a:grpSpLocks/>
          </p:cNvGrpSpPr>
          <p:nvPr/>
        </p:nvGrpSpPr>
        <p:grpSpPr bwMode="auto">
          <a:xfrm>
            <a:off x="1936750" y="4502150"/>
            <a:ext cx="5010150" cy="508000"/>
            <a:chOff x="1258" y="1081"/>
            <a:chExt cx="3156" cy="320"/>
          </a:xfrm>
        </p:grpSpPr>
        <p:sp>
          <p:nvSpPr>
            <p:cNvPr id="41012" name="Oval 52"/>
            <p:cNvSpPr>
              <a:spLocks noChangeArrowheads="1"/>
            </p:cNvSpPr>
            <p:nvPr/>
          </p:nvSpPr>
          <p:spPr bwMode="gray">
            <a:xfrm>
              <a:off x="1258" y="1091"/>
              <a:ext cx="304" cy="303"/>
            </a:xfrm>
            <a:prstGeom prst="ellipse">
              <a:avLst/>
            </a:prstGeom>
            <a:gradFill rotWithShape="1">
              <a:gsLst>
                <a:gs pos="0">
                  <a:schemeClr val="accent1">
                    <a:gamma/>
                    <a:shade val="46275"/>
                    <a:invGamma/>
                  </a:schemeClr>
                </a:gs>
                <a:gs pos="100000">
                  <a:schemeClr val="accent1"/>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41013" name="AutoShape 53"/>
            <p:cNvSpPr>
              <a:spLocks noChangeArrowheads="1"/>
            </p:cNvSpPr>
            <p:nvPr/>
          </p:nvSpPr>
          <p:spPr bwMode="gray">
            <a:xfrm>
              <a:off x="1491" y="1081"/>
              <a:ext cx="2923" cy="320"/>
            </a:xfrm>
            <a:prstGeom prst="roundRect">
              <a:avLst>
                <a:gd name="adj" fmla="val 50000"/>
              </a:avLst>
            </a:prstGeom>
            <a:gradFill rotWithShape="1">
              <a:gsLst>
                <a:gs pos="0">
                  <a:schemeClr val="accent1"/>
                </a:gs>
                <a:gs pos="100000">
                  <a:schemeClr val="accent1">
                    <a:gamma/>
                    <a:tint val="0"/>
                    <a:invGamma/>
                  </a:scheme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grpSp>
      <p:sp>
        <p:nvSpPr>
          <p:cNvPr id="41014" name="Oval 54"/>
          <p:cNvSpPr>
            <a:spLocks noChangeArrowheads="1"/>
          </p:cNvSpPr>
          <p:nvPr/>
        </p:nvSpPr>
        <p:spPr bwMode="gray">
          <a:xfrm>
            <a:off x="2017713" y="4587875"/>
            <a:ext cx="334962" cy="334963"/>
          </a:xfrm>
          <a:prstGeom prst="ellipse">
            <a:avLst/>
          </a:prstGeom>
          <a:gradFill rotWithShape="1">
            <a:gsLst>
              <a:gs pos="0">
                <a:schemeClr val="accent2"/>
              </a:gs>
              <a:gs pos="100000">
                <a:schemeClr val="accent2">
                  <a:gamma/>
                  <a:shade val="57255"/>
                  <a:invGamma/>
                </a:schemeClr>
              </a:gs>
            </a:gsLst>
            <a:lin ang="5400000" scaled="1"/>
          </a:gradFill>
          <a:ln>
            <a:noFill/>
          </a:ln>
          <a:effectLst>
            <a:outerShdw dist="35921" dir="2700000" algn="ctr" rotWithShape="0">
              <a:schemeClr val="tx2">
                <a:alpha val="50000"/>
              </a:schemeClr>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endParaRPr lang="en-US"/>
          </a:p>
        </p:txBody>
      </p:sp>
      <p:sp>
        <p:nvSpPr>
          <p:cNvPr id="41015" name="Oval 55"/>
          <p:cNvSpPr>
            <a:spLocks noChangeArrowheads="1"/>
          </p:cNvSpPr>
          <p:nvPr/>
        </p:nvSpPr>
        <p:spPr bwMode="gray">
          <a:xfrm>
            <a:off x="2024063" y="4575175"/>
            <a:ext cx="241300" cy="242888"/>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10800000" kx="-3284103" algn="br" rotWithShape="0">
                    <a:schemeClr val="bg2">
                      <a:alpha val="50000"/>
                    </a:schemeClr>
                  </a:outerShdw>
                </a:effectLst>
              </a14:hiddenEffects>
            </a:ext>
          </a:extLst>
        </p:spPr>
        <p:txBody>
          <a:bodyPr wrap="none" anchor="ctr"/>
          <a:lstStyle/>
          <a:p>
            <a:endParaRPr lang="en-US"/>
          </a:p>
        </p:txBody>
      </p:sp>
      <p:grpSp>
        <p:nvGrpSpPr>
          <p:cNvPr id="41016" name="Group 56"/>
          <p:cNvGrpSpPr>
            <a:grpSpLocks/>
          </p:cNvGrpSpPr>
          <p:nvPr/>
        </p:nvGrpSpPr>
        <p:grpSpPr bwMode="auto">
          <a:xfrm>
            <a:off x="1835150" y="2801938"/>
            <a:ext cx="5010150" cy="508000"/>
            <a:chOff x="1258" y="1081"/>
            <a:chExt cx="3156" cy="320"/>
          </a:xfrm>
        </p:grpSpPr>
        <p:sp>
          <p:nvSpPr>
            <p:cNvPr id="41017" name="Oval 57"/>
            <p:cNvSpPr>
              <a:spLocks noChangeArrowheads="1"/>
            </p:cNvSpPr>
            <p:nvPr/>
          </p:nvSpPr>
          <p:spPr bwMode="gray">
            <a:xfrm>
              <a:off x="1258" y="1091"/>
              <a:ext cx="304" cy="303"/>
            </a:xfrm>
            <a:prstGeom prst="ellipse">
              <a:avLst/>
            </a:prstGeom>
            <a:gradFill rotWithShape="1">
              <a:gsLst>
                <a:gs pos="0">
                  <a:schemeClr val="accent1">
                    <a:gamma/>
                    <a:shade val="46275"/>
                    <a:invGamma/>
                  </a:schemeClr>
                </a:gs>
                <a:gs pos="100000">
                  <a:schemeClr val="accent1"/>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41018" name="AutoShape 58"/>
            <p:cNvSpPr>
              <a:spLocks noChangeArrowheads="1"/>
            </p:cNvSpPr>
            <p:nvPr/>
          </p:nvSpPr>
          <p:spPr bwMode="gray">
            <a:xfrm>
              <a:off x="1491" y="1081"/>
              <a:ext cx="2923" cy="320"/>
            </a:xfrm>
            <a:prstGeom prst="roundRect">
              <a:avLst>
                <a:gd name="adj" fmla="val 50000"/>
              </a:avLst>
            </a:prstGeom>
            <a:gradFill rotWithShape="1">
              <a:gsLst>
                <a:gs pos="0">
                  <a:schemeClr val="accent1"/>
                </a:gs>
                <a:gs pos="100000">
                  <a:schemeClr val="accent1">
                    <a:gamma/>
                    <a:tint val="0"/>
                    <a:invGamma/>
                  </a:scheme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grpSp>
      <p:sp>
        <p:nvSpPr>
          <p:cNvPr id="41019" name="Oval 59"/>
          <p:cNvSpPr>
            <a:spLocks noChangeArrowheads="1"/>
          </p:cNvSpPr>
          <p:nvPr/>
        </p:nvSpPr>
        <p:spPr bwMode="gray">
          <a:xfrm>
            <a:off x="1916113" y="2887663"/>
            <a:ext cx="334962" cy="334962"/>
          </a:xfrm>
          <a:prstGeom prst="ellipse">
            <a:avLst/>
          </a:prstGeom>
          <a:gradFill rotWithShape="1">
            <a:gsLst>
              <a:gs pos="0">
                <a:schemeClr val="accent2"/>
              </a:gs>
              <a:gs pos="100000">
                <a:schemeClr val="accent2">
                  <a:gamma/>
                  <a:shade val="57255"/>
                  <a:invGamma/>
                </a:schemeClr>
              </a:gs>
            </a:gsLst>
            <a:lin ang="5400000" scaled="1"/>
          </a:gradFill>
          <a:ln>
            <a:noFill/>
          </a:ln>
          <a:effectLst>
            <a:outerShdw dist="35921" dir="2700000" algn="ctr" rotWithShape="0">
              <a:schemeClr val="tx2">
                <a:alpha val="50000"/>
              </a:schemeClr>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endParaRPr lang="en-US"/>
          </a:p>
        </p:txBody>
      </p:sp>
      <p:sp>
        <p:nvSpPr>
          <p:cNvPr id="41020" name="Oval 60"/>
          <p:cNvSpPr>
            <a:spLocks noChangeArrowheads="1"/>
          </p:cNvSpPr>
          <p:nvPr/>
        </p:nvSpPr>
        <p:spPr bwMode="gray">
          <a:xfrm>
            <a:off x="1922463" y="2874963"/>
            <a:ext cx="241300" cy="242887"/>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88900" dir="10800000" kx="-3284103" algn="br" rotWithShape="0">
                    <a:schemeClr val="bg2">
                      <a:alpha val="50000"/>
                    </a:schemeClr>
                  </a:outerShdw>
                </a:effectLst>
              </a14:hiddenEffects>
            </a:ext>
          </a:extLst>
        </p:spPr>
        <p:txBody>
          <a:bodyPr wrap="none" anchor="ctr"/>
          <a:lstStyle/>
          <a:p>
            <a:endParaRPr lang="en-US"/>
          </a:p>
        </p:txBody>
      </p:sp>
      <p:sp>
        <p:nvSpPr>
          <p:cNvPr id="40975" name="Text Box 15"/>
          <p:cNvSpPr txBox="1">
            <a:spLocks noChangeArrowheads="1"/>
          </p:cNvSpPr>
          <p:nvPr/>
        </p:nvSpPr>
        <p:spPr bwMode="auto">
          <a:xfrm>
            <a:off x="2819400" y="2819400"/>
            <a:ext cx="272863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đất</a:t>
            </a:r>
            <a:endParaRPr lang="en-US" sz="2400" dirty="0">
              <a:latin typeface="Times New Roman" pitchFamily="18" charset="0"/>
              <a:cs typeface="Times New Roman" pitchFamily="18" charset="0"/>
            </a:endParaRPr>
          </a:p>
        </p:txBody>
      </p:sp>
      <p:sp>
        <p:nvSpPr>
          <p:cNvPr id="40986" name="Text Box 26"/>
          <p:cNvSpPr txBox="1">
            <a:spLocks noChangeArrowheads="1"/>
          </p:cNvSpPr>
          <p:nvPr/>
        </p:nvSpPr>
        <p:spPr bwMode="auto">
          <a:xfrm>
            <a:off x="2743200" y="3657600"/>
            <a:ext cx="28536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b="0" dirty="0" err="1">
                <a:latin typeface="Times New Roman" pitchFamily="18" charset="0"/>
                <a:cs typeface="Times New Roman" pitchFamily="18" charset="0"/>
              </a:rPr>
              <a:t>Kế</a:t>
            </a:r>
            <a:r>
              <a:rPr lang="en-US" sz="2400" b="0" dirty="0">
                <a:latin typeface="Times New Roman" pitchFamily="18" charset="0"/>
                <a:cs typeface="Times New Roman" pitchFamily="18" charset="0"/>
              </a:rPr>
              <a:t> </a:t>
            </a:r>
            <a:r>
              <a:rPr lang="en-US" sz="2400" b="0" dirty="0" err="1">
                <a:latin typeface="Times New Roman" pitchFamily="18" charset="0"/>
                <a:cs typeface="Times New Roman" pitchFamily="18" charset="0"/>
              </a:rPr>
              <a:t>toán</a:t>
            </a:r>
            <a:r>
              <a:rPr lang="en-US" sz="2400" b="0" dirty="0">
                <a:latin typeface="Times New Roman" pitchFamily="18" charset="0"/>
                <a:cs typeface="Times New Roman" pitchFamily="18" charset="0"/>
              </a:rPr>
              <a:t> </a:t>
            </a:r>
            <a:r>
              <a:rPr lang="en-US" sz="2400" b="0" dirty="0" err="1">
                <a:latin typeface="Times New Roman" pitchFamily="18" charset="0"/>
                <a:cs typeface="Times New Roman" pitchFamily="18" charset="0"/>
              </a:rPr>
              <a:t>thuế</a:t>
            </a:r>
            <a:r>
              <a:rPr lang="en-US" sz="2400" b="0" dirty="0">
                <a:latin typeface="Times New Roman" pitchFamily="18" charset="0"/>
                <a:cs typeface="Times New Roman" pitchFamily="18" charset="0"/>
              </a:rPr>
              <a:t> </a:t>
            </a:r>
            <a:r>
              <a:rPr lang="en-US" sz="2400" b="0" dirty="0" err="1">
                <a:latin typeface="Times New Roman" pitchFamily="18" charset="0"/>
                <a:cs typeface="Times New Roman" pitchFamily="18" charset="0"/>
              </a:rPr>
              <a:t>trước</a:t>
            </a:r>
            <a:r>
              <a:rPr lang="en-US" sz="2400" b="0" dirty="0">
                <a:latin typeface="Times New Roman" pitchFamily="18" charset="0"/>
                <a:cs typeface="Times New Roman" pitchFamily="18" charset="0"/>
              </a:rPr>
              <a:t> </a:t>
            </a:r>
            <a:r>
              <a:rPr lang="en-US" sz="2400" b="0" dirty="0" err="1">
                <a:latin typeface="Times New Roman" pitchFamily="18" charset="0"/>
                <a:cs typeface="Times New Roman" pitchFamily="18" charset="0"/>
              </a:rPr>
              <a:t>bạ</a:t>
            </a:r>
            <a:endParaRPr lang="en-US" sz="2400" b="0" dirty="0">
              <a:latin typeface="Times New Roman" pitchFamily="18" charset="0"/>
              <a:cs typeface="Times New Roman" pitchFamily="18" charset="0"/>
            </a:endParaRPr>
          </a:p>
        </p:txBody>
      </p:sp>
      <p:sp>
        <p:nvSpPr>
          <p:cNvPr id="40989" name="Text Box 29"/>
          <p:cNvSpPr txBox="1">
            <a:spLocks noChangeArrowheads="1"/>
          </p:cNvSpPr>
          <p:nvPr/>
        </p:nvSpPr>
        <p:spPr bwMode="auto">
          <a:xfrm>
            <a:off x="2956311" y="4495800"/>
            <a:ext cx="22252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bài</a:t>
            </a:r>
            <a:endParaRPr lang="en-US" sz="2400" b="0" dirty="0">
              <a:latin typeface="Times New Roman" pitchFamily="18" charset="0"/>
              <a:cs typeface="Times New Roman" pitchFamily="18" charset="0"/>
            </a:endParaRPr>
          </a:p>
        </p:txBody>
      </p:sp>
    </p:spTree>
    <p:extLst>
      <p:ext uri="{BB962C8B-B14F-4D97-AF65-F5344CB8AC3E}">
        <p14:creationId xmlns:p14="http://schemas.microsoft.com/office/powerpoint/2010/main" val="263721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ppt_x"/>
                                          </p:val>
                                        </p:tav>
                                        <p:tav tm="100000">
                                          <p:val>
                                            <p:strVal val="#ppt_x"/>
                                          </p:val>
                                        </p:tav>
                                      </p:tavLst>
                                    </p:anim>
                                    <p:anim calcmode="lin" valueType="num">
                                      <p:cBhvr additive="base">
                                        <p:cTn id="8"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0975"/>
                                        </p:tgtEl>
                                        <p:attrNameLst>
                                          <p:attrName>style.visibility</p:attrName>
                                        </p:attrNameLst>
                                      </p:cBhvr>
                                      <p:to>
                                        <p:strVal val="visible"/>
                                      </p:to>
                                    </p:set>
                                    <p:animEffect transition="in" filter="barn(inVertical)">
                                      <p:cBhvr>
                                        <p:cTn id="13" dur="500"/>
                                        <p:tgtEl>
                                          <p:spTgt spid="4097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0986"/>
                                        </p:tgtEl>
                                        <p:attrNameLst>
                                          <p:attrName>style.visibility</p:attrName>
                                        </p:attrNameLst>
                                      </p:cBhvr>
                                      <p:to>
                                        <p:strVal val="visible"/>
                                      </p:to>
                                    </p:set>
                                    <p:animEffect transition="in" filter="barn(inVertical)">
                                      <p:cBhvr>
                                        <p:cTn id="18" dur="500"/>
                                        <p:tgtEl>
                                          <p:spTgt spid="4098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0989"/>
                                        </p:tgtEl>
                                        <p:attrNameLst>
                                          <p:attrName>style.visibility</p:attrName>
                                        </p:attrNameLst>
                                      </p:cBhvr>
                                      <p:to>
                                        <p:strVal val="visible"/>
                                      </p:to>
                                    </p:set>
                                    <p:animEffect transition="in" filter="barn(inVertical)">
                                      <p:cBhvr>
                                        <p:cTn id="23" dur="500"/>
                                        <p:tgtEl>
                                          <p:spTgt spid="40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75" grpId="0"/>
      <p:bldP spid="40986" grpId="0"/>
      <p:bldP spid="40989"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47900" y="152400"/>
            <a:ext cx="4229100" cy="563562"/>
          </a:xfrm>
        </p:spPr>
        <p:txBody>
          <a:bodyPr/>
          <a:lstStyle/>
          <a:p>
            <a:pPr algn="ctr"/>
            <a:r>
              <a:rPr lang="en-US" dirty="0">
                <a:latin typeface="Times New Roman" pitchFamily="18" charset="0"/>
                <a:cs typeface="Times New Roman" pitchFamily="18" charset="0"/>
              </a:rPr>
              <a:t>3.6.1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đất</a:t>
            </a:r>
            <a:endParaRPr lang="en-US" dirty="0">
              <a:latin typeface="Times New Roman" pitchFamily="18" charset="0"/>
              <a:cs typeface="Times New Roman" pitchFamily="18" charset="0"/>
            </a:endParaRPr>
          </a:p>
        </p:txBody>
      </p:sp>
      <p:sp>
        <p:nvSpPr>
          <p:cNvPr id="62466" name="Rectangle 2"/>
          <p:cNvSpPr>
            <a:spLocks noChangeArrowheads="1"/>
          </p:cNvSpPr>
          <p:nvPr/>
        </p:nvSpPr>
        <p:spPr bwMode="auto">
          <a:xfrm>
            <a:off x="762000" y="1501676"/>
            <a:ext cx="73914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tab pos="342900" algn="l"/>
              </a:tabLst>
            </a:pPr>
            <a:r>
              <a:rPr kumimoji="0" lang="nl-NL" sz="2400" b="0"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Tài khoản </a:t>
            </a:r>
            <a:r>
              <a:rPr kumimoji="0" lang="en-US" sz="2400" b="0"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chuyên</a:t>
            </a:r>
            <a:r>
              <a:rPr kumimoji="0" lang="en-US" sz="2400" b="0" i="1" u="sng"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sng" strike="noStrike" cap="none" normalizeH="0" dirty="0" err="1">
                <a:ln>
                  <a:noFill/>
                </a:ln>
                <a:solidFill>
                  <a:schemeClr val="tx1"/>
                </a:solidFill>
                <a:effectLst/>
                <a:latin typeface="Times New Roman" pitchFamily="18" charset="0"/>
                <a:ea typeface="Times New Roman" pitchFamily="18" charset="0"/>
                <a:cs typeface="Times New Roman" pitchFamily="18" charset="0"/>
              </a:rPr>
              <a:t>dùng</a:t>
            </a:r>
            <a:endParaRPr kumimoji="0" lang="en-US" sz="2400" b="0" i="0" u="sng" strike="noStrike" cap="none" normalizeH="0" baseline="0" dirty="0">
              <a:ln>
                <a:noFill/>
              </a:ln>
              <a:solidFill>
                <a:schemeClr val="tx1"/>
              </a:solidFill>
              <a:effectLst/>
              <a:latin typeface="Times New Roman" pitchFamily="18" charset="0"/>
              <a:cs typeface="Times New Roman" pitchFamily="18" charset="0"/>
            </a:endParaRPr>
          </a:p>
          <a:p>
            <a:pPr lvl="0" indent="457200" algn="just" eaLnBrk="0" hangingPunct="0">
              <a:lnSpc>
                <a:spcPct val="150000"/>
              </a:lnSpc>
              <a:tabLst>
                <a:tab pos="342900" algn="l"/>
              </a:tabLst>
            </a:pPr>
            <a:r>
              <a:rPr kumimoji="0" lang="en-US" sz="2400" b="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400" b="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3337</a:t>
            </a:r>
            <a:r>
              <a:rPr kumimoji="0" lang="en-US" sz="2400" b="0" u="none" strike="noStrike" cap="none" normalizeH="0" dirty="0">
                <a:ln>
                  <a:noFill/>
                </a:ln>
                <a:solidFill>
                  <a:srgbClr val="000000"/>
                </a:solidFill>
                <a:effectLst/>
                <a:latin typeface="Times New Roman" pitchFamily="18" charset="0"/>
                <a:ea typeface="Times New Roman" pitchFamily="18" charset="0"/>
                <a:cs typeface="Times New Roman" pitchFamily="18" charset="0"/>
              </a:rPr>
              <a:t> </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Thuế</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nhà</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đất</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tiền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thuê</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đất</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Phản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ánh</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số</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thuế</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nhà</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đất</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tiền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thuê</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đất</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phải</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nộp</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đã</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nộp</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và</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còn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phải</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nộp</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vào</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Ngân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sách</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Nhà</a:t>
            </a:r>
            <a:r>
              <a:rPr lang="en-US" sz="2400" dirty="0">
                <a:solidFill>
                  <a:srgbClr val="000000"/>
                </a:solidFill>
                <a:latin typeface="Times New Roman" pitchFamily="18" charset="0"/>
                <a:ea typeface="Times New Roman" pitchFamily="18" charset="0"/>
                <a:cs typeface="Times New Roman" pitchFamily="18" charset="0"/>
              </a:rPr>
              <a:t> n</a:t>
            </a:r>
            <a:r>
              <a:rPr lang="vi-VN" sz="2400" dirty="0">
                <a:solidFill>
                  <a:srgbClr val="000000"/>
                </a:solidFill>
                <a:latin typeface="Times New Roman" pitchFamily="18" charset="0"/>
                <a:ea typeface="Times New Roman" pitchFamily="18" charset="0"/>
                <a:cs typeface="Times New Roman" pitchFamily="18" charset="0"/>
              </a:rPr>
              <a:t>ước.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5035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2466"/>
                                        </p:tgtEl>
                                        <p:attrNameLst>
                                          <p:attrName>style.visibility</p:attrName>
                                        </p:attrNameLst>
                                      </p:cBhvr>
                                      <p:to>
                                        <p:strVal val="visible"/>
                                      </p:to>
                                    </p:set>
                                    <p:animEffect transition="in" filter="fade">
                                      <p:cBhvr>
                                        <p:cTn id="12" dur="1000"/>
                                        <p:tgtEl>
                                          <p:spTgt spid="62466"/>
                                        </p:tgtEl>
                                      </p:cBhvr>
                                    </p:animEffect>
                                    <p:anim calcmode="lin" valueType="num">
                                      <p:cBhvr>
                                        <p:cTn id="13" dur="1000" fill="hold"/>
                                        <p:tgtEl>
                                          <p:spTgt spid="62466"/>
                                        </p:tgtEl>
                                        <p:attrNameLst>
                                          <p:attrName>ppt_x</p:attrName>
                                        </p:attrNameLst>
                                      </p:cBhvr>
                                      <p:tavLst>
                                        <p:tav tm="0">
                                          <p:val>
                                            <p:strVal val="#ppt_x"/>
                                          </p:val>
                                        </p:tav>
                                        <p:tav tm="100000">
                                          <p:val>
                                            <p:strVal val="#ppt_x"/>
                                          </p:val>
                                        </p:tav>
                                      </p:tavLst>
                                    </p:anim>
                                    <p:anim calcmode="lin" valueType="num">
                                      <p:cBhvr>
                                        <p:cTn id="14" dur="1000" fill="hold"/>
                                        <p:tgtEl>
                                          <p:spTgt spid="624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2466"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667000" y="1033618"/>
            <a:ext cx="3733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7200" algn="just">
              <a:lnSpc>
                <a:spcPct val="150000"/>
              </a:lnSpc>
              <a:tabLst>
                <a:tab pos="342900" algn="l"/>
              </a:tabLst>
            </a:pPr>
            <a:r>
              <a:rPr lang="vi-VN" sz="2400" i="1" dirty="0">
                <a:latin typeface="Times New Roman" pitchFamily="18" charset="0"/>
                <a:ea typeface="Times New Roman" pitchFamily="18" charset="0"/>
                <a:cs typeface="Times New Roman" pitchFamily="18" charset="0"/>
              </a:rPr>
              <a:t>Phương pháp kế toán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646767"/>
            <a:ext cx="7429500" cy="4373033"/>
          </a:xfrm>
          <a:prstGeom prst="rect">
            <a:avLst/>
          </a:prstGeom>
        </p:spPr>
      </p:pic>
      <p:sp>
        <p:nvSpPr>
          <p:cNvPr id="8" name="Title 2"/>
          <p:cNvSpPr>
            <a:spLocks noGrp="1"/>
          </p:cNvSpPr>
          <p:nvPr>
            <p:ph type="title"/>
          </p:nvPr>
        </p:nvSpPr>
        <p:spPr>
          <a:xfrm>
            <a:off x="2247900" y="152400"/>
            <a:ext cx="4229100" cy="563562"/>
          </a:xfrm>
        </p:spPr>
        <p:txBody>
          <a:bodyPr/>
          <a:lstStyle/>
          <a:p>
            <a:pPr algn="ctr"/>
            <a:r>
              <a:rPr lang="en-US" dirty="0">
                <a:latin typeface="Times New Roman" pitchFamily="18" charset="0"/>
                <a:cs typeface="Times New Roman" pitchFamily="18" charset="0"/>
              </a:rPr>
              <a:t>3.6.1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đất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64989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1" presetClass="entr" presetSubtype="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685800" y="981417"/>
            <a:ext cx="8001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50000"/>
              </a:lnSpc>
              <a:spcBef>
                <a:spcPct val="0"/>
              </a:spcBef>
              <a:spcAft>
                <a:spcPct val="0"/>
              </a:spcAft>
              <a:buClrTx/>
              <a:buSzTx/>
              <a:buFontTx/>
              <a:buNone/>
              <a:tabLst>
                <a:tab pos="342900" algn="l"/>
              </a:tabLst>
            </a:pPr>
            <a:r>
              <a:rPr kumimoji="0" lang="nl-NL" sz="24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Tài khoản sử dụng: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50000"/>
              </a:lnSpc>
              <a:spcBef>
                <a:spcPct val="0"/>
              </a:spcBef>
              <a:spcAft>
                <a:spcPct val="0"/>
              </a:spcAft>
              <a:buClrTx/>
              <a:buSzTx/>
              <a:buFontTx/>
              <a:buNone/>
              <a:tabLst>
                <a:tab pos="342900" algn="l"/>
              </a:tabLst>
            </a:pP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hlinkClick r:id="rId2"/>
              </a:rPr>
              <a:t>3339</a:t>
            </a:r>
            <a:r>
              <a:rPr kumimoji="0" lang="en-US"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Phí</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lệ</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phí</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marL="0" marR="0" lvl="0" indent="457200" algn="just" defTabSz="914400" rtl="0" eaLnBrk="0" fontAlgn="base" latinLnBrk="0" hangingPunct="0">
              <a:lnSpc>
                <a:spcPct val="150000"/>
              </a:lnSpc>
              <a:spcBef>
                <a:spcPct val="0"/>
              </a:spcBef>
              <a:spcAft>
                <a:spcPct val="0"/>
              </a:spcAft>
              <a:buClrTx/>
              <a:buSzTx/>
              <a:buFontTx/>
              <a:buNone/>
              <a:tabLst>
                <a:tab pos="342900" algn="l"/>
              </a:tabLst>
            </a:pP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còn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về</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phí</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lệ</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phí</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Nhà</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3331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đến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3338.</a:t>
            </a:r>
          </a:p>
          <a:p>
            <a:pPr marL="0" marR="0" lvl="0" indent="457200" algn="just" defTabSz="914400" rtl="0" eaLnBrk="0" fontAlgn="base" latinLnBrk="0" hangingPunct="0">
              <a:lnSpc>
                <a:spcPct val="150000"/>
              </a:lnSpc>
              <a:spcBef>
                <a:spcPct val="0"/>
              </a:spcBef>
              <a:spcAft>
                <a:spcPct val="0"/>
              </a:spcAft>
              <a:buClrTx/>
              <a:buSzTx/>
              <a:buFontTx/>
              <a:buNone/>
              <a:tabLst>
                <a:tab pos="342900" algn="l"/>
              </a:tabLst>
            </a:pP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này</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còn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Nhà</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trợ</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cấp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trợ</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cấp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trợ</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Title 2"/>
          <p:cNvSpPr>
            <a:spLocks noGrp="1"/>
          </p:cNvSpPr>
          <p:nvPr>
            <p:ph type="title"/>
          </p:nvPr>
        </p:nvSpPr>
        <p:spPr>
          <a:xfrm>
            <a:off x="1295400" y="152400"/>
            <a:ext cx="6896100" cy="563562"/>
          </a:xfrm>
        </p:spPr>
        <p:txBody>
          <a:bodyPr/>
          <a:lstStyle/>
          <a:p>
            <a:pPr algn="ctr"/>
            <a:r>
              <a:rPr lang="en-US" dirty="0">
                <a:latin typeface="Times New Roman" pitchFamily="18" charset="0"/>
                <a:cs typeface="Times New Roman" pitchFamily="18" charset="0"/>
              </a:rPr>
              <a:t>3.6.2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2466"/>
                                        </p:tgtEl>
                                        <p:attrNameLst>
                                          <p:attrName>style.visibility</p:attrName>
                                        </p:attrNameLst>
                                      </p:cBhvr>
                                      <p:to>
                                        <p:strVal val="visible"/>
                                      </p:to>
                                    </p:set>
                                    <p:animEffect transition="in" filter="fade">
                                      <p:cBhvr>
                                        <p:cTn id="12" dur="1000"/>
                                        <p:tgtEl>
                                          <p:spTgt spid="62466"/>
                                        </p:tgtEl>
                                      </p:cBhvr>
                                    </p:animEffect>
                                    <p:anim calcmode="lin" valueType="num">
                                      <p:cBhvr>
                                        <p:cTn id="13" dur="1000" fill="hold"/>
                                        <p:tgtEl>
                                          <p:spTgt spid="62466"/>
                                        </p:tgtEl>
                                        <p:attrNameLst>
                                          <p:attrName>ppt_x</p:attrName>
                                        </p:attrNameLst>
                                      </p:cBhvr>
                                      <p:tavLst>
                                        <p:tav tm="0">
                                          <p:val>
                                            <p:strVal val="#ppt_x"/>
                                          </p:val>
                                        </p:tav>
                                        <p:tav tm="100000">
                                          <p:val>
                                            <p:strVal val="#ppt_x"/>
                                          </p:val>
                                        </p:tav>
                                      </p:tavLst>
                                    </p:anim>
                                    <p:anim calcmode="lin" valueType="num">
                                      <p:cBhvr>
                                        <p:cTn id="14" dur="1000" fill="hold"/>
                                        <p:tgtEl>
                                          <p:spTgt spid="624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5"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2514600" y="805018"/>
            <a:ext cx="3352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7200" algn="just">
              <a:lnSpc>
                <a:spcPct val="150000"/>
              </a:lnSpc>
              <a:tabLst>
                <a:tab pos="342900" algn="l"/>
              </a:tabLst>
            </a:pPr>
            <a:r>
              <a:rPr kumimoji="0" lang="en-US" sz="24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a:t>
            </a:r>
            <a:r>
              <a:rPr lang="vi-VN" sz="2400" i="1" dirty="0">
                <a:latin typeface="Times New Roman" pitchFamily="18" charset="0"/>
                <a:ea typeface="Times New Roman" pitchFamily="18" charset="0"/>
                <a:cs typeface="Times New Roman" pitchFamily="18" charset="0"/>
              </a:rPr>
              <a:t>ươ</a:t>
            </a:r>
            <a:r>
              <a:rPr lang="en-US" sz="2400" i="1" dirty="0" err="1">
                <a:latin typeface="Times New Roman" pitchFamily="18" charset="0"/>
                <a:ea typeface="Times New Roman" pitchFamily="18" charset="0"/>
                <a:cs typeface="Times New Roman" pitchFamily="18" charset="0"/>
              </a:rPr>
              <a:t>ng</a:t>
            </a:r>
            <a:r>
              <a:rPr lang="en-US" sz="2400" i="1" dirty="0">
                <a:latin typeface="Times New Roman" pitchFamily="18" charset="0"/>
                <a:ea typeface="Times New Roman" pitchFamily="18" charset="0"/>
                <a:cs typeface="Times New Roman" pitchFamily="18" charset="0"/>
              </a:rPr>
              <a:t> </a:t>
            </a:r>
            <a:r>
              <a:rPr lang="en-US" sz="2400" i="1" dirty="0" err="1">
                <a:latin typeface="Times New Roman" pitchFamily="18" charset="0"/>
                <a:ea typeface="Times New Roman" pitchFamily="18" charset="0"/>
                <a:cs typeface="Times New Roman" pitchFamily="18" charset="0"/>
              </a:rPr>
              <a:t>pháp</a:t>
            </a:r>
            <a:r>
              <a:rPr lang="en-US" sz="2400" i="1" dirty="0">
                <a:latin typeface="Times New Roman" pitchFamily="18" charset="0"/>
                <a:ea typeface="Times New Roman" pitchFamily="18" charset="0"/>
                <a:cs typeface="Times New Roman" pitchFamily="18" charset="0"/>
              </a:rPr>
              <a:t> </a:t>
            </a:r>
            <a:r>
              <a:rPr lang="en-US" sz="2400" i="1" dirty="0" err="1">
                <a:latin typeface="Times New Roman" pitchFamily="18" charset="0"/>
                <a:ea typeface="Times New Roman" pitchFamily="18" charset="0"/>
                <a:cs typeface="Times New Roman" pitchFamily="18" charset="0"/>
              </a:rPr>
              <a:t>kế</a:t>
            </a:r>
            <a:r>
              <a:rPr lang="en-US" sz="2400" i="1" dirty="0">
                <a:latin typeface="Times New Roman" pitchFamily="18" charset="0"/>
                <a:ea typeface="Times New Roman" pitchFamily="18" charset="0"/>
                <a:cs typeface="Times New Roman" pitchFamily="18" charset="0"/>
              </a:rPr>
              <a:t> </a:t>
            </a:r>
            <a:r>
              <a:rPr lang="en-US" sz="2400" i="1" dirty="0" err="1">
                <a:latin typeface="Times New Roman" pitchFamily="18" charset="0"/>
                <a:ea typeface="Times New Roman" pitchFamily="18" charset="0"/>
                <a:cs typeface="Times New Roman" pitchFamily="18" charset="0"/>
              </a:rPr>
              <a:t>toán</a:t>
            </a:r>
            <a:r>
              <a:rPr lang="en-US" sz="2400" i="1" dirty="0">
                <a:latin typeface="Times New Roman" pitchFamily="18" charset="0"/>
                <a:ea typeface="Times New Roman" pitchFamily="18" charset="0"/>
                <a:cs typeface="Times New Roman" pitchFamily="18" charset="0"/>
              </a:rPr>
              <a:t>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59047"/>
            <a:ext cx="8410575" cy="5322753"/>
          </a:xfrm>
          <a:prstGeom prst="rect">
            <a:avLst/>
          </a:prstGeom>
        </p:spPr>
      </p:pic>
      <p:sp>
        <p:nvSpPr>
          <p:cNvPr id="8" name="Title 2"/>
          <p:cNvSpPr>
            <a:spLocks noGrp="1"/>
          </p:cNvSpPr>
          <p:nvPr>
            <p:ph type="title"/>
          </p:nvPr>
        </p:nvSpPr>
        <p:spPr>
          <a:xfrm>
            <a:off x="1409700" y="152400"/>
            <a:ext cx="6553200" cy="563562"/>
          </a:xfrm>
        </p:spPr>
        <p:txBody>
          <a:bodyPr/>
          <a:lstStyle/>
          <a:p>
            <a:pPr algn="ctr"/>
            <a:r>
              <a:rPr lang="en-US" dirty="0">
                <a:latin typeface="Times New Roman" pitchFamily="18" charset="0"/>
                <a:cs typeface="Times New Roman" pitchFamily="18" charset="0"/>
              </a:rPr>
              <a:t>3.6.2Kế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64631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fade">
                                      <p:cBhvr>
                                        <p:cTn id="7" dur="1000"/>
                                        <p:tgtEl>
                                          <p:spTgt spid="62466"/>
                                        </p:tgtEl>
                                      </p:cBhvr>
                                    </p:animEffect>
                                    <p:anim calcmode="lin" valueType="num">
                                      <p:cBhvr>
                                        <p:cTn id="8" dur="1000" fill="hold"/>
                                        <p:tgtEl>
                                          <p:spTgt spid="62466"/>
                                        </p:tgtEl>
                                        <p:attrNameLst>
                                          <p:attrName>ppt_x</p:attrName>
                                        </p:attrNameLst>
                                      </p:cBhvr>
                                      <p:tavLst>
                                        <p:tav tm="0">
                                          <p:val>
                                            <p:strVal val="#ppt_x"/>
                                          </p:val>
                                        </p:tav>
                                        <p:tav tm="100000">
                                          <p:val>
                                            <p:strVal val="#ppt_x"/>
                                          </p:val>
                                        </p:tav>
                                      </p:tavLst>
                                    </p:anim>
                                    <p:anim calcmode="lin" valueType="num">
                                      <p:cBhvr>
                                        <p:cTn id="9" dur="1000" fill="hold"/>
                                        <p:tgtEl>
                                          <p:spTgt spid="62466"/>
                                        </p:tgtEl>
                                        <p:attrNameLst>
                                          <p:attrName>ppt_y</p:attrName>
                                        </p:attrNameLst>
                                      </p:cBhvr>
                                      <p:tavLst>
                                        <p:tav tm="0">
                                          <p:val>
                                            <p:strVal val="#ppt_y+.1"/>
                                          </p:val>
                                        </p:tav>
                                        <p:tav tm="100000">
                                          <p:val>
                                            <p:strVal val="#ppt_y"/>
                                          </p:val>
                                        </p:tav>
                                      </p:tavLst>
                                    </p:anim>
                                  </p:childTnLst>
                                </p:cTn>
                              </p:par>
                              <p:par>
                                <p:cTn id="10" presetID="21"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228600" y="1066800"/>
            <a:ext cx="64008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b="1" i="1" dirty="0">
                <a:latin typeface="Times New Roman" panose="02020603050405020304" pitchFamily="18" charset="0"/>
                <a:cs typeface="Times New Roman" panose="02020603050405020304" pitchFamily="18" charset="0"/>
              </a:rPr>
              <a:t>3.6.3. </a:t>
            </a:r>
            <a:r>
              <a:rPr lang="en-US" sz="2400" b="1" i="1" dirty="0" err="1">
                <a:latin typeface="Times New Roman" panose="02020603050405020304" pitchFamily="18" charset="0"/>
                <a:cs typeface="Times New Roman" panose="02020603050405020304" pitchFamily="18" charset="0"/>
              </a:rPr>
              <a:t>Sổ</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toán</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TK 3337 – </a:t>
            </a:r>
            <a:r>
              <a:rPr lang="en-US" sz="2400" dirty="0" err="1">
                <a:solidFill>
                  <a:srgbClr val="000000"/>
                </a:solidFill>
                <a:latin typeface="Times New Roman" pitchFamily="18" charset="0"/>
                <a:ea typeface="Times New Roman" pitchFamily="18" charset="0"/>
                <a:cs typeface="Times New Roman" pitchFamily="18" charset="0"/>
              </a:rPr>
              <a:t>Thuế</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nhà</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đất</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tiền</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thuê</a:t>
            </a:r>
            <a:r>
              <a:rPr lang="en-US" sz="2400" dirty="0">
                <a:solidFill>
                  <a:srgbClr val="000000"/>
                </a:solidFill>
                <a:latin typeface="Times New Roman" pitchFamily="18" charset="0"/>
                <a:ea typeface="Times New Roman" pitchFamily="18" charset="0"/>
                <a:cs typeface="Times New Roman" pitchFamily="18" charset="0"/>
              </a:rPr>
              <a:t> </a:t>
            </a:r>
            <a:r>
              <a:rPr lang="en-US" sz="2400" dirty="0" err="1">
                <a:solidFill>
                  <a:srgbClr val="000000"/>
                </a:solidFill>
                <a:latin typeface="Times New Roman" pitchFamily="18" charset="0"/>
                <a:ea typeface="Times New Roman" pitchFamily="18" charset="0"/>
                <a:cs typeface="Times New Roman" pitchFamily="18" charset="0"/>
              </a:rPr>
              <a:t>đất</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TK 33382 –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TK 3339 –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p>
          <a:p>
            <a:r>
              <a:rPr lang="pl-PL" sz="2400" dirty="0">
                <a:latin typeface="Times New Roman" panose="02020603050405020304" pitchFamily="18" charset="0"/>
                <a:cs typeface="Times New Roman" panose="02020603050405020304" pitchFamily="18" charset="0"/>
              </a:rPr>
              <a:t>+ Chứng từ ghi sổ</a:t>
            </a:r>
            <a:endParaRPr lang="en-US" sz="2400" dirty="0">
              <a:latin typeface="Times New Roman" panose="02020603050405020304" pitchFamily="18" charset="0"/>
              <a:cs typeface="Times New Roman" panose="02020603050405020304" pitchFamily="18" charset="0"/>
            </a:endParaRPr>
          </a:p>
          <a:p>
            <a:r>
              <a:rPr lang="pl-PL" sz="2400" dirty="0">
                <a:latin typeface="Times New Roman" panose="02020603050405020304" pitchFamily="18" charset="0"/>
                <a:cs typeface="Times New Roman" panose="02020603050405020304" pitchFamily="18" charset="0"/>
              </a:rPr>
              <a:t>+ Sổ đăng ký chứng từ ghi sổ</a:t>
            </a:r>
            <a:endParaRPr lang="en-US" sz="24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2600" y="4191000"/>
            <a:ext cx="3435936" cy="2508364"/>
          </a:xfrm>
          <a:prstGeom prst="rect">
            <a:avLst/>
          </a:prstGeom>
        </p:spPr>
      </p:pic>
      <p:sp>
        <p:nvSpPr>
          <p:cNvPr id="7" name="Rectangle 2"/>
          <p:cNvSpPr>
            <a:spLocks noGrp="1" noChangeArrowheads="1"/>
          </p:cNvSpPr>
          <p:nvPr>
            <p:ph type="title"/>
          </p:nvPr>
        </p:nvSpPr>
        <p:spPr>
          <a:xfrm>
            <a:off x="2209800" y="130176"/>
            <a:ext cx="4495800" cy="563562"/>
          </a:xfrm>
        </p:spPr>
        <p:txBody>
          <a:bodyPr/>
          <a:lstStyle/>
          <a:p>
            <a:r>
              <a:rPr lang="en-US" sz="2800" dirty="0">
                <a:latin typeface="Times New Roman" panose="02020603050405020304" pitchFamily="18" charset="0"/>
                <a:cs typeface="Times New Roman" panose="02020603050405020304" pitchFamily="18" charset="0"/>
              </a:rPr>
              <a:t>3.6.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phí</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3489"/>
                                        </p:tgtEl>
                                        <p:attrNameLst>
                                          <p:attrName>style.visibility</p:attrName>
                                        </p:attrNameLst>
                                      </p:cBhvr>
                                      <p:to>
                                        <p:strVal val="visible"/>
                                      </p:to>
                                    </p:set>
                                    <p:animEffect transition="in" filter="fade">
                                      <p:cBhvr>
                                        <p:cTn id="7" dur="1000"/>
                                        <p:tgtEl>
                                          <p:spTgt spid="63489"/>
                                        </p:tgtEl>
                                      </p:cBhvr>
                                    </p:animEffect>
                                    <p:anim calcmode="lin" valueType="num">
                                      <p:cBhvr>
                                        <p:cTn id="8" dur="1000" fill="hold"/>
                                        <p:tgtEl>
                                          <p:spTgt spid="63489"/>
                                        </p:tgtEl>
                                        <p:attrNameLst>
                                          <p:attrName>ppt_x</p:attrName>
                                        </p:attrNameLst>
                                      </p:cBhvr>
                                      <p:tavLst>
                                        <p:tav tm="0">
                                          <p:val>
                                            <p:strVal val="#ppt_x"/>
                                          </p:val>
                                        </p:tav>
                                        <p:tav tm="100000">
                                          <p:val>
                                            <p:strVal val="#ppt_x"/>
                                          </p:val>
                                        </p:tav>
                                      </p:tavLst>
                                    </p:anim>
                                    <p:anim calcmode="lin" valueType="num">
                                      <p:cBhvr>
                                        <p:cTn id="9" dur="1000" fill="hold"/>
                                        <p:tgtEl>
                                          <p:spTgt spid="6348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8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09538"/>
            <a:ext cx="4343400" cy="563562"/>
          </a:xfrm>
        </p:spPr>
        <p:txBody>
          <a:bodyPr/>
          <a:lstStyle/>
          <a:p>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981200"/>
            <a:ext cx="8229600" cy="2895600"/>
          </a:xfrm>
        </p:spPr>
        <p:txBody>
          <a:bodyPr/>
          <a:lstStyle/>
          <a:p>
            <a:pPr algn="just">
              <a:lnSpc>
                <a:spcPct val="150000"/>
              </a:lnSpc>
              <a:spcBef>
                <a:spcPts val="0"/>
              </a:spcBef>
            </a:pPr>
            <a:r>
              <a:rPr lang="en-US" sz="2400" b="0" dirty="0">
                <a:solidFill>
                  <a:schemeClr val="tx1"/>
                </a:solidFill>
                <a:latin typeface="Times New Roman" pitchFamily="18" charset="0"/>
                <a:cs typeface="Times New Roman" pitchFamily="18" charset="0"/>
              </a:rPr>
              <a:t>Theo </a:t>
            </a:r>
            <a:r>
              <a:rPr lang="en-US" sz="2400" b="0" dirty="0" err="1">
                <a:solidFill>
                  <a:schemeClr val="tx1"/>
                </a:solidFill>
                <a:latin typeface="Times New Roman" pitchFamily="18" charset="0"/>
                <a:cs typeface="Times New Roman" pitchFamily="18" charset="0"/>
              </a:rPr>
              <a:t>quy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Điều</a:t>
            </a:r>
            <a:r>
              <a:rPr lang="en-US" sz="2400" b="0" dirty="0">
                <a:solidFill>
                  <a:schemeClr val="tx1"/>
                </a:solidFill>
                <a:latin typeface="Times New Roman" pitchFamily="18" charset="0"/>
                <a:cs typeface="Times New Roman" pitchFamily="18" charset="0"/>
              </a:rPr>
              <a:t> 4/</a:t>
            </a:r>
            <a:r>
              <a:rPr lang="en-US" sz="2400" b="0" dirty="0" err="1">
                <a:solidFill>
                  <a:schemeClr val="tx1"/>
                </a:solidFill>
                <a:latin typeface="Times New Roman" pitchFamily="18" charset="0"/>
                <a:cs typeface="Times New Roman" pitchFamily="18" charset="0"/>
              </a:rPr>
              <a:t>Luật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01/2016 </a:t>
            </a:r>
          </a:p>
          <a:p>
            <a:pPr marL="0" indent="0" algn="just">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vi-VN" sz="2400" b="0" dirty="0">
                <a:solidFill>
                  <a:schemeClr val="tx1"/>
                </a:solidFill>
                <a:latin typeface="Times New Roman" pitchFamily="18" charset="0"/>
                <a:cs typeface="Times New Roman" pitchFamily="18" charset="0"/>
              </a:rPr>
              <a:t>Người nộp thuế giá trị gia tăng là tổ chức, cá nhân sản xuất, kinh doanh hàng hóa, dịch vụ chịu thuế giá trị gia tăng (sau đây gọi là cơ sở kinh doanh) và tổ chức, cá nhân nhập khẩu hàng hóa chịu thuế giá trị gia tăng (sau đây gọi là người nhập khẩu).</a:t>
            </a:r>
            <a:endParaRPr lang="en-US"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7917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757069"/>
            <a:ext cx="84582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u="sng" dirty="0" err="1">
                <a:latin typeface="Times New Roman" panose="02020603050405020304" pitchFamily="18" charset="0"/>
                <a:cs typeface="Times New Roman" panose="02020603050405020304" pitchFamily="18" charset="0"/>
              </a:rPr>
              <a:t>Bài</a:t>
            </a:r>
            <a:r>
              <a:rPr lang="en-US" sz="2400" b="1" u="sng" dirty="0">
                <a:latin typeface="Times New Roman" panose="02020603050405020304" pitchFamily="18" charset="0"/>
                <a:cs typeface="Times New Roman" panose="02020603050405020304" pitchFamily="18" charset="0"/>
              </a:rPr>
              <a:t> 1</a:t>
            </a:r>
            <a:r>
              <a:rPr lang="vi-VN" sz="2400" b="1"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E</a:t>
            </a:r>
            <a:r>
              <a:rPr lang="vi-VN" sz="2400" dirty="0">
                <a:latin typeface="Times New Roman" panose="02020603050405020304" pitchFamily="18" charset="0"/>
                <a:cs typeface="Times New Roman" panose="02020603050405020304" pitchFamily="18" charset="0"/>
              </a:rPr>
              <a:t> khai thác 1.000 tấn quặng, tỷ lệ từng chất có trong mẫu quặng đã được kiểm định là: đồng: 60%; bạc: 0,2%; thiếc: 0,5%.</a:t>
            </a:r>
            <a:endParaRPr lang="en-US" sz="2400" dirty="0">
              <a:latin typeface="Times New Roman" panose="02020603050405020304" pitchFamily="18" charset="0"/>
              <a:cs typeface="Times New Roman" panose="02020603050405020304" pitchFamily="18" charset="0"/>
            </a:endParaRPr>
          </a:p>
          <a:p>
            <a:pPr algn="just"/>
            <a:r>
              <a:rPr lang="en-US" sz="2400" b="1" i="1" u="sng" dirty="0" err="1">
                <a:latin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cs typeface="Times New Roman" panose="02020603050405020304" pitchFamily="18" charset="0"/>
              </a:rPr>
              <a:t>cầu</a:t>
            </a:r>
            <a:r>
              <a:rPr lang="en-US" sz="2400" b="1" i="1" u="sng" dirty="0">
                <a:latin typeface="Times New Roman" panose="02020603050405020304" pitchFamily="18" charset="0"/>
                <a:cs typeface="Times New Roman" panose="02020603050405020304" pitchFamily="18" charset="0"/>
              </a:rPr>
              <a:t>:</a:t>
            </a:r>
            <a:endParaRPr lang="en-US" sz="2400" i="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2. </a:t>
            </a:r>
            <a:r>
              <a:rPr lang="vi-VN" sz="2400" dirty="0">
                <a:latin typeface="Times New Roman" panose="02020603050405020304" pitchFamily="18" charset="0"/>
                <a:cs typeface="Times New Roman" panose="02020603050405020304" pitchFamily="18" charset="0"/>
              </a:rPr>
              <a:t>Trong tháng,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bán 600 tấn quặng, doanh thu 900 triệu 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quặng</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4. DN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bút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22162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58369"/>
                                        </p:tgtEl>
                                        <p:attrNameLst>
                                          <p:attrName>style.visibility</p:attrName>
                                        </p:attrNameLst>
                                      </p:cBhvr>
                                      <p:to>
                                        <p:strVal val="visible"/>
                                      </p:to>
                                    </p:set>
                                    <p:animEffect transition="in" filter="wedge">
                                      <p:cBhvr>
                                        <p:cTn id="14"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7"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457200" y="1905000"/>
            <a:ext cx="8382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u="sng" dirty="0" err="1">
                <a:latin typeface="Times New Roman" panose="02020603050405020304" pitchFamily="18" charset="0"/>
                <a:cs typeface="Times New Roman" panose="02020603050405020304" pitchFamily="18" charset="0"/>
              </a:rPr>
              <a:t>Bài</a:t>
            </a:r>
            <a:r>
              <a:rPr lang="en-US" sz="2400" b="1" u="sng" dirty="0">
                <a:latin typeface="Times New Roman" panose="02020603050405020304" pitchFamily="18" charset="0"/>
                <a:cs typeface="Times New Roman" panose="02020603050405020304" pitchFamily="18" charset="0"/>
              </a:rPr>
              <a:t> 2</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p>
          <a:p>
            <a:pPr algn="just"/>
            <a:r>
              <a:rPr lang="en-US" sz="2400" dirty="0" err="1">
                <a:latin typeface="Times New Roman" panose="02020603050405020304" pitchFamily="18" charset="0"/>
                <a:cs typeface="Times New Roman" panose="02020603050405020304" pitchFamily="18" charset="0"/>
              </a:rPr>
              <a:t>Doang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khẩu</a:t>
            </a:r>
            <a:r>
              <a:rPr lang="en-US" sz="2400" dirty="0">
                <a:latin typeface="Times New Roman" panose="02020603050405020304" pitchFamily="18" charset="0"/>
                <a:cs typeface="Times New Roman" panose="02020603050405020304" pitchFamily="18" charset="0"/>
              </a:rPr>
              <a:t> 100kg </a:t>
            </a:r>
            <a:r>
              <a:rPr lang="en-US" sz="2400" dirty="0" err="1">
                <a:latin typeface="Times New Roman" panose="02020603050405020304" pitchFamily="18" charset="0"/>
                <a:cs typeface="Times New Roman" panose="02020603050405020304" pitchFamily="18" charset="0"/>
              </a:rPr>
              <a:t>túi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HDPE, LDPE, LLDPE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70%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(PA, PP…)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30%.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gửi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ngân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báo</a:t>
            </a:r>
            <a:r>
              <a:rPr lang="en-US" sz="2400" dirty="0">
                <a:latin typeface="Times New Roman" panose="02020603050405020304" pitchFamily="18" charset="0"/>
                <a:cs typeface="Times New Roman" panose="02020603050405020304" pitchFamily="18" charset="0"/>
              </a:rPr>
              <a:t>)</a:t>
            </a:r>
          </a:p>
          <a:p>
            <a:pPr algn="just"/>
            <a:r>
              <a:rPr lang="en-US" sz="2400" b="1" i="1" u="sng" dirty="0" err="1">
                <a:latin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cs typeface="Times New Roman" panose="02020603050405020304" pitchFamily="18" charset="0"/>
              </a:rPr>
              <a:t>cầu</a:t>
            </a:r>
            <a:r>
              <a:rPr lang="en-US" sz="2400" b="1" i="1" u="sng" dirty="0">
                <a:latin typeface="Times New Roman" panose="02020603050405020304" pitchFamily="18" charset="0"/>
                <a:cs typeface="Times New Roman" panose="02020603050405020304" pitchFamily="18" charset="0"/>
              </a:rPr>
              <a:t>:</a:t>
            </a:r>
            <a:endParaRPr lang="en-US" sz="2400" i="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00675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838200" y="1472148"/>
            <a:ext cx="74676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u="sng" dirty="0" err="1">
                <a:latin typeface="Times New Roman" panose="02020603050405020304" pitchFamily="18" charset="0"/>
                <a:cs typeface="Times New Roman" panose="02020603050405020304" pitchFamily="18" charset="0"/>
              </a:rPr>
              <a:t>Bài</a:t>
            </a:r>
            <a:r>
              <a:rPr lang="en-US" sz="2400" b="1" u="sng" dirty="0">
                <a:latin typeface="Times New Roman" panose="02020603050405020304" pitchFamily="18" charset="0"/>
                <a:cs typeface="Times New Roman" panose="02020603050405020304" pitchFamily="18" charset="0"/>
              </a:rPr>
              <a:t> 3</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ôtô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400.000.000đ,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GTGT 10%.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gửi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7.000.000đ, chi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chạy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thử</a:t>
            </a:r>
            <a:r>
              <a:rPr lang="en-US" sz="2400" dirty="0">
                <a:latin typeface="Times New Roman" panose="02020603050405020304" pitchFamily="18" charset="0"/>
                <a:cs typeface="Times New Roman" panose="02020603050405020304" pitchFamily="18" charset="0"/>
              </a:rPr>
              <a:t> 5.500.000đ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GTGT 10%)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vốn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đưuọc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a:t>
            </a:r>
          </a:p>
          <a:p>
            <a:pPr algn="just"/>
            <a:r>
              <a:rPr lang="en-US" sz="2400" b="1" i="1" u="sng" dirty="0" err="1">
                <a:latin typeface="Times New Roman" panose="02020603050405020304" pitchFamily="18" charset="0"/>
                <a:cs typeface="Times New Roman" panose="02020603050405020304" pitchFamily="18" charset="0"/>
              </a:rPr>
              <a:t>Yêu</a:t>
            </a:r>
            <a:r>
              <a:rPr lang="en-US" sz="2400" b="1" i="1" u="sng" dirty="0">
                <a:latin typeface="Times New Roman" panose="02020603050405020304" pitchFamily="18" charset="0"/>
                <a:cs typeface="Times New Roman" panose="02020603050405020304" pitchFamily="18" charset="0"/>
              </a:rPr>
              <a:t> </a:t>
            </a:r>
            <a:r>
              <a:rPr lang="en-US" sz="2400" b="1" i="1" u="sng" dirty="0" err="1">
                <a:latin typeface="Times New Roman" panose="02020603050405020304" pitchFamily="18" charset="0"/>
                <a:cs typeface="Times New Roman" panose="02020603050405020304" pitchFamily="18" charset="0"/>
              </a:rPr>
              <a:t>cầu</a:t>
            </a:r>
            <a:r>
              <a:rPr lang="en-US" sz="2400" i="1" u="sng"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2403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81000" y="1647885"/>
            <a:ext cx="37338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1: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chịu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a:t>
            </a:r>
          </a:p>
          <a:p>
            <a:pPr algn="just"/>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p>
          <a:p>
            <a:pPr algn="just"/>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a:t>
            </a:r>
          </a:p>
          <a:p>
            <a:pPr algn="just"/>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4:</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a:t>
            </a: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a:t>
            </a:r>
            <a:r>
              <a:rPr lang="es-ES" sz="2400" b="1" dirty="0" err="1">
                <a:solidFill>
                  <a:schemeClr val="bg1"/>
                </a:solidFill>
                <a:latin typeface="Times New Roman" pitchFamily="18" charset="0"/>
                <a:ea typeface="Times New Roman" pitchFamily="18" charset="0"/>
                <a:cs typeface="Times New Roman" pitchFamily="18" charset="0"/>
              </a:rPr>
              <a:t>BÀI</a:t>
            </a:r>
            <a:r>
              <a:rPr lang="es-ES" sz="2400" b="1" dirty="0">
                <a:solidFill>
                  <a:schemeClr val="bg1"/>
                </a:solidFill>
                <a:latin typeface="Times New Roman" pitchFamily="18" charset="0"/>
                <a:ea typeface="Times New Roman" pitchFamily="18" charset="0"/>
                <a:cs typeface="Times New Roman" pitchFamily="18" charset="0"/>
              </a:rPr>
              <a:t> 3</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8" name="Picture 8" descr="Giảm hồ sơ thi cấp chứng chỉ hành nghề dịch vụ làm thủ tục thuế"/>
          <p:cNvPicPr>
            <a:picLocks noChangeAspect="1" noChangeArrowheads="1"/>
          </p:cNvPicPr>
          <p:nvPr/>
        </p:nvPicPr>
        <p:blipFill>
          <a:blip r:embed="rId2" cstate="print"/>
          <a:srcRect/>
          <a:stretch>
            <a:fillRect/>
          </a:stretch>
        </p:blipFill>
        <p:spPr bwMode="auto">
          <a:xfrm>
            <a:off x="4572000" y="1295400"/>
            <a:ext cx="4038600" cy="5030537"/>
          </a:xfrm>
          <a:prstGeom prst="rect">
            <a:avLst/>
          </a:prstGeom>
          <a:noFill/>
        </p:spPr>
      </p:pic>
    </p:spTree>
    <p:extLst>
      <p:ext uri="{BB962C8B-B14F-4D97-AF65-F5344CB8AC3E}">
        <p14:creationId xmlns:p14="http://schemas.microsoft.com/office/powerpoint/2010/main" val="53688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par>
                                <p:cTn id="11" presetID="21"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4)">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8806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159877"/>
            <a:ext cx="85344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1</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1. </a:t>
            </a:r>
            <a:r>
              <a:rPr lang="vi-VN" sz="2200" dirty="0">
                <a:latin typeface="Times New Roman" panose="02020603050405020304" pitchFamily="18" charset="0"/>
                <a:cs typeface="Times New Roman" panose="02020603050405020304" pitchFamily="18" charset="0"/>
              </a:rPr>
              <a:t>Sản lượng tài nguyên tính thuế của từng chất được xác định như sau:</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Đồng: 1.000 tấn x 60% = 600 tấn.</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Bạc : 1.000 tấn x 0,2% = 2 tấn.</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Thiếc: 1.000 tấn x 0,5% = 5 tấn</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2. </a:t>
            </a:r>
            <a:r>
              <a:rPr lang="vi-VN" sz="2200" dirty="0">
                <a:latin typeface="Times New Roman" panose="02020603050405020304" pitchFamily="18" charset="0"/>
                <a:cs typeface="Times New Roman" panose="02020603050405020304" pitchFamily="18" charset="0"/>
              </a:rPr>
              <a:t>Giá tính thuế được xác định đối với từng chất có trong quặng như sau:</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D</a:t>
            </a:r>
            <a:r>
              <a:rPr lang="vi-VN" sz="2200" dirty="0">
                <a:latin typeface="Times New Roman" panose="02020603050405020304" pitchFamily="18" charset="0"/>
                <a:cs typeface="Times New Roman" panose="02020603050405020304" pitchFamily="18" charset="0"/>
              </a:rPr>
              <a:t>oanh thu đối với lượng Đồng bán ra trong tháng: 900tr x 60% = 540tr</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Giá tính thuế đối với 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540 tr / 360tấn</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1,5 </a:t>
            </a:r>
            <a:r>
              <a:rPr lang="en-US" sz="2200" dirty="0" err="1">
                <a:latin typeface="Times New Roman" panose="02020603050405020304" pitchFamily="18" charset="0"/>
                <a:cs typeface="Times New Roman" panose="02020603050405020304" pitchFamily="18" charset="0"/>
              </a:rPr>
              <a:t>tr</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tấn</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Doanh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tháng</a:t>
            </a:r>
            <a:r>
              <a:rPr lang="en-US" sz="2200" dirty="0">
                <a:latin typeface="Times New Roman" panose="02020603050405020304" pitchFamily="18" charset="0"/>
                <a:cs typeface="Times New Roman" panose="02020603050405020304" pitchFamily="18" charset="0"/>
              </a:rPr>
              <a:t>: 900tr x 0,2% = 1,8tr</a:t>
            </a: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1,8tr/1,2 </a:t>
            </a:r>
            <a:r>
              <a:rPr lang="en-US" sz="2200" dirty="0" err="1">
                <a:latin typeface="Times New Roman" panose="02020603050405020304" pitchFamily="18" charset="0"/>
                <a:cs typeface="Times New Roman" panose="02020603050405020304" pitchFamily="18" charset="0"/>
              </a:rPr>
              <a:t>tấn</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Bạc</a:t>
            </a:r>
            <a:r>
              <a:rPr lang="en-US" sz="2200" dirty="0">
                <a:latin typeface="Times New Roman" panose="02020603050405020304" pitchFamily="18" charset="0"/>
                <a:cs typeface="Times New Roman" panose="02020603050405020304" pitchFamily="18" charset="0"/>
              </a:rPr>
              <a:t>: 1,5tr/</a:t>
            </a:r>
            <a:r>
              <a:rPr lang="en-US" sz="2200" dirty="0" err="1">
                <a:latin typeface="Times New Roman" panose="02020603050405020304" pitchFamily="18" charset="0"/>
                <a:cs typeface="Times New Roman" panose="02020603050405020304" pitchFamily="18" charset="0"/>
              </a:rPr>
              <a:t>tấn</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Doanh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thiếc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tháng</a:t>
            </a:r>
            <a:r>
              <a:rPr lang="en-US" sz="2200" dirty="0">
                <a:latin typeface="Times New Roman" panose="02020603050405020304" pitchFamily="18" charset="0"/>
                <a:cs typeface="Times New Roman" panose="02020603050405020304" pitchFamily="18" charset="0"/>
              </a:rPr>
              <a:t>: 900tr x 0.5% = 4,5tr</a:t>
            </a: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thiếc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4,5tr/3 </a:t>
            </a:r>
            <a:r>
              <a:rPr lang="en-US" sz="2200" dirty="0" err="1">
                <a:latin typeface="Times New Roman" panose="02020603050405020304" pitchFamily="18" charset="0"/>
                <a:cs typeface="Times New Roman" panose="02020603050405020304" pitchFamily="18" charset="0"/>
              </a:rPr>
              <a:t>tấn</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Thiếc</a:t>
            </a:r>
            <a:r>
              <a:rPr lang="en-US" sz="2200" dirty="0">
                <a:latin typeface="Times New Roman" panose="02020603050405020304" pitchFamily="18" charset="0"/>
                <a:cs typeface="Times New Roman" panose="02020603050405020304" pitchFamily="18" charset="0"/>
              </a:rPr>
              <a:t>: 1,5tr/</a:t>
            </a:r>
            <a:r>
              <a:rPr lang="en-US" sz="2200" dirty="0" err="1">
                <a:latin typeface="Times New Roman" panose="02020603050405020304" pitchFamily="18" charset="0"/>
                <a:cs typeface="Times New Roman" panose="02020603050405020304" pitchFamily="18" charset="0"/>
              </a:rPr>
              <a:t>tấn</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5698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58369"/>
                                        </p:tgtEl>
                                        <p:attrNameLst>
                                          <p:attrName>style.visibility</p:attrName>
                                        </p:attrNameLst>
                                      </p:cBhvr>
                                      <p:to>
                                        <p:strVal val="visible"/>
                                      </p:to>
                                    </p:set>
                                    <p:animEffect transition="in" filter="wedge">
                                      <p:cBhvr>
                                        <p:cTn id="12"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7"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04800" y="821329"/>
            <a:ext cx="86106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1</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3. </a:t>
            </a:r>
            <a:r>
              <a:rPr lang="vi-VN" sz="2200" dirty="0">
                <a:latin typeface="Times New Roman" panose="02020603050405020304" pitchFamily="18" charset="0"/>
                <a:cs typeface="Times New Roman" panose="02020603050405020304" pitchFamily="18" charset="0"/>
              </a:rPr>
              <a:t>Khi khai, nộp thuế tài nguyên, đơn vị phải khai, nộp thuế đối với cả 600 tấn quặng đồng với giá tính thuế (như nêu trên) với thuế suất tương ứng.</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p>
          <a:p>
            <a:r>
              <a:rPr lang="en-US" sz="2200" dirty="0">
                <a:latin typeface="Times New Roman" panose="02020603050405020304" pitchFamily="18" charset="0"/>
                <a:cs typeface="Times New Roman" panose="02020603050405020304" pitchFamily="18" charset="0"/>
              </a:rPr>
              <a:t>= 1,5tr/</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x 600 </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x 15% = 135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Bạc</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 1,5tr/</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x 2 </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x 12% = 0,36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Thiếc</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 1,5 </a:t>
            </a:r>
            <a:r>
              <a:rPr lang="en-US" sz="2200" dirty="0" err="1">
                <a:latin typeface="Times New Roman" panose="02020603050405020304" pitchFamily="18" charset="0"/>
                <a:cs typeface="Times New Roman" panose="02020603050405020304" pitchFamily="18" charset="0"/>
              </a:rPr>
              <a:t>tr</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tấn</a:t>
            </a:r>
            <a:r>
              <a:rPr lang="en-US" sz="2200" dirty="0">
                <a:latin typeface="Times New Roman" panose="02020603050405020304" pitchFamily="18" charset="0"/>
                <a:cs typeface="Times New Roman" panose="02020603050405020304" pitchFamily="18" charset="0"/>
              </a:rPr>
              <a:t> x 5 x 12% = 0,9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b="1" i="1" dirty="0">
                <a:latin typeface="Times New Roman" panose="02020603050405020304" pitchFamily="18" charset="0"/>
                <a:cs typeface="Times New Roman" panose="02020603050405020304" pitchFamily="18" charset="0"/>
              </a:rPr>
              <a:t>=&gt;  </a:t>
            </a:r>
            <a:r>
              <a:rPr lang="en-US" sz="2200" b="1" i="1" dirty="0" err="1">
                <a:latin typeface="Times New Roman" panose="02020603050405020304" pitchFamily="18" charset="0"/>
                <a:cs typeface="Times New Roman" panose="02020603050405020304" pitchFamily="18" charset="0"/>
              </a:rPr>
              <a:t>Tổng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số</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thuế</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tài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nguyên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phải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nộp</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của</a:t>
            </a:r>
            <a:r>
              <a:rPr lang="en-US" sz="2200" b="1" i="1" dirty="0">
                <a:latin typeface="Times New Roman" panose="02020603050405020304" pitchFamily="18" charset="0"/>
                <a:cs typeface="Times New Roman" panose="02020603050405020304" pitchFamily="18" charset="0"/>
              </a:rPr>
              <a:t> 1.000 </a:t>
            </a:r>
            <a:r>
              <a:rPr lang="en-US" sz="2200" b="1" i="1" dirty="0" err="1">
                <a:latin typeface="Times New Roman" panose="02020603050405020304" pitchFamily="18" charset="0"/>
                <a:cs typeface="Times New Roman" panose="02020603050405020304" pitchFamily="18" charset="0"/>
              </a:rPr>
              <a:t>tấn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quặng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khai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thác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được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trong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tháng</a:t>
            </a:r>
            <a:r>
              <a:rPr lang="en-US" sz="2200" b="1" i="1"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 135 + 0,36 + 0,9 = 136,26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4.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khoản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a:t>
            </a:r>
          </a:p>
          <a:p>
            <a:r>
              <a:rPr lang="en-US" sz="2200" dirty="0">
                <a:latin typeface="Times New Roman" panose="02020603050405020304" pitchFamily="18" charset="0"/>
                <a:cs typeface="Times New Roman" panose="02020603050405020304" pitchFamily="18" charset="0"/>
              </a:rPr>
              <a:t>a, 	</a:t>
            </a:r>
            <a:r>
              <a:rPr lang="en-US" sz="2200" dirty="0" err="1">
                <a:latin typeface="Times New Roman" panose="02020603050405020304" pitchFamily="18" charset="0"/>
                <a:cs typeface="Times New Roman" panose="02020603050405020304" pitchFamily="18" charset="0"/>
              </a:rPr>
              <a:t>Nợ</a:t>
            </a:r>
            <a:r>
              <a:rPr lang="en-US" sz="2200" dirty="0">
                <a:latin typeface="Times New Roman" panose="02020603050405020304" pitchFamily="18" charset="0"/>
                <a:cs typeface="Times New Roman" panose="02020603050405020304" pitchFamily="18" charset="0"/>
              </a:rPr>
              <a:t> TK 627 (6278)                     136,26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TK 3336                               136,26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b, 	</a:t>
            </a:r>
            <a:r>
              <a:rPr lang="en-US" sz="2200" dirty="0" err="1">
                <a:latin typeface="Times New Roman" panose="02020603050405020304" pitchFamily="18" charset="0"/>
                <a:cs typeface="Times New Roman" panose="02020603050405020304" pitchFamily="18" charset="0"/>
              </a:rPr>
              <a:t>Nợ</a:t>
            </a:r>
            <a:r>
              <a:rPr lang="en-US" sz="2200" dirty="0">
                <a:latin typeface="Times New Roman" panose="02020603050405020304" pitchFamily="18" charset="0"/>
                <a:cs typeface="Times New Roman" panose="02020603050405020304" pitchFamily="18" charset="0"/>
              </a:rPr>
              <a:t> TK 3336                              136,26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TK 1111                               136,26 </a:t>
            </a:r>
            <a:r>
              <a:rPr lang="en-US" sz="2200" dirty="0" err="1">
                <a:latin typeface="Times New Roman" panose="02020603050405020304" pitchFamily="18" charset="0"/>
                <a:cs typeface="Times New Roman" panose="02020603050405020304" pitchFamily="18" charset="0"/>
              </a:rPr>
              <a:t>tr</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8547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5" end="5"/>
                                            </p:txEl>
                                          </p:spTgt>
                                        </p:tgtEl>
                                        <p:attrNameLst>
                                          <p:attrName>style.visibility</p:attrName>
                                        </p:attrNameLst>
                                      </p:cBhvr>
                                      <p:to>
                                        <p:strVal val="visible"/>
                                      </p:to>
                                    </p:set>
                                    <p:animEffect transition="in" filter="wheel(1)">
                                      <p:cBhvr>
                                        <p:cTn id="19" dur="2000"/>
                                        <p:tgtEl>
                                          <p:spTgt spid="58369">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6" end="6"/>
                                            </p:txEl>
                                          </p:spTgt>
                                        </p:tgtEl>
                                        <p:attrNameLst>
                                          <p:attrName>style.visibility</p:attrName>
                                        </p:attrNameLst>
                                      </p:cBhvr>
                                      <p:to>
                                        <p:strVal val="visible"/>
                                      </p:to>
                                    </p:set>
                                    <p:animEffect transition="in" filter="wheel(1)">
                                      <p:cBhvr>
                                        <p:cTn id="22" dur="2000"/>
                                        <p:tgtEl>
                                          <p:spTgt spid="58369">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8369">
                                            <p:txEl>
                                              <p:pRg st="7" end="7"/>
                                            </p:txEl>
                                          </p:spTgt>
                                        </p:tgtEl>
                                        <p:attrNameLst>
                                          <p:attrName>style.visibility</p:attrName>
                                        </p:attrNameLst>
                                      </p:cBhvr>
                                      <p:to>
                                        <p:strVal val="visible"/>
                                      </p:to>
                                    </p:set>
                                    <p:animEffect transition="in" filter="wheel(1)">
                                      <p:cBhvr>
                                        <p:cTn id="25" dur="2000"/>
                                        <p:tgtEl>
                                          <p:spTgt spid="58369">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8369">
                                            <p:txEl>
                                              <p:pRg st="8" end="8"/>
                                            </p:txEl>
                                          </p:spTgt>
                                        </p:tgtEl>
                                        <p:attrNameLst>
                                          <p:attrName>style.visibility</p:attrName>
                                        </p:attrNameLst>
                                      </p:cBhvr>
                                      <p:to>
                                        <p:strVal val="visible"/>
                                      </p:to>
                                    </p:set>
                                    <p:animEffect transition="in" filter="wheel(1)">
                                      <p:cBhvr>
                                        <p:cTn id="28" dur="2000"/>
                                        <p:tgtEl>
                                          <p:spTgt spid="58369">
                                            <p:txEl>
                                              <p:pRg st="8" end="8"/>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8369">
                                            <p:txEl>
                                              <p:pRg st="9" end="9"/>
                                            </p:txEl>
                                          </p:spTgt>
                                        </p:tgtEl>
                                        <p:attrNameLst>
                                          <p:attrName>style.visibility</p:attrName>
                                        </p:attrNameLst>
                                      </p:cBhvr>
                                      <p:to>
                                        <p:strVal val="visible"/>
                                      </p:to>
                                    </p:set>
                                    <p:animEffect transition="in" filter="wheel(1)">
                                      <p:cBhvr>
                                        <p:cTn id="31" dur="2000"/>
                                        <p:tgtEl>
                                          <p:spTgt spid="58369">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58369">
                                            <p:txEl>
                                              <p:pRg st="10" end="10"/>
                                            </p:txEl>
                                          </p:spTgt>
                                        </p:tgtEl>
                                        <p:attrNameLst>
                                          <p:attrName>style.visibility</p:attrName>
                                        </p:attrNameLst>
                                      </p:cBhvr>
                                      <p:to>
                                        <p:strVal val="visible"/>
                                      </p:to>
                                    </p:set>
                                    <p:animEffect transition="in" filter="wheel(1)">
                                      <p:cBhvr>
                                        <p:cTn id="36" dur="2000"/>
                                        <p:tgtEl>
                                          <p:spTgt spid="58369">
                                            <p:txEl>
                                              <p:pRg st="10" end="10"/>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58369">
                                            <p:txEl>
                                              <p:pRg st="11" end="11"/>
                                            </p:txEl>
                                          </p:spTgt>
                                        </p:tgtEl>
                                        <p:attrNameLst>
                                          <p:attrName>style.visibility</p:attrName>
                                        </p:attrNameLst>
                                      </p:cBhvr>
                                      <p:to>
                                        <p:strVal val="visible"/>
                                      </p:to>
                                    </p:set>
                                    <p:animEffect transition="in" filter="wheel(1)">
                                      <p:cBhvr>
                                        <p:cTn id="39" dur="2000"/>
                                        <p:tgtEl>
                                          <p:spTgt spid="58369">
                                            <p:txEl>
                                              <p:pRg st="11" end="11"/>
                                            </p:txEl>
                                          </p:spTgt>
                                        </p:tgtEl>
                                      </p:cBhvr>
                                    </p:animEffect>
                                  </p:childTnLst>
                                </p:cTn>
                              </p:par>
                              <p:par>
                                <p:cTn id="40" presetID="21" presetClass="entr" presetSubtype="1" fill="hold" nodeType="withEffect">
                                  <p:stCondLst>
                                    <p:cond delay="0"/>
                                  </p:stCondLst>
                                  <p:childTnLst>
                                    <p:set>
                                      <p:cBhvr>
                                        <p:cTn id="41" dur="1" fill="hold">
                                          <p:stCondLst>
                                            <p:cond delay="0"/>
                                          </p:stCondLst>
                                        </p:cTn>
                                        <p:tgtEl>
                                          <p:spTgt spid="58369">
                                            <p:txEl>
                                              <p:pRg st="12" end="12"/>
                                            </p:txEl>
                                          </p:spTgt>
                                        </p:tgtEl>
                                        <p:attrNameLst>
                                          <p:attrName>style.visibility</p:attrName>
                                        </p:attrNameLst>
                                      </p:cBhvr>
                                      <p:to>
                                        <p:strVal val="visible"/>
                                      </p:to>
                                    </p:set>
                                    <p:animEffect transition="in" filter="wheel(1)">
                                      <p:cBhvr>
                                        <p:cTn id="42" dur="2000"/>
                                        <p:tgtEl>
                                          <p:spTgt spid="58369">
                                            <p:txEl>
                                              <p:pRg st="12" end="12"/>
                                            </p:txEl>
                                          </p:spTgt>
                                        </p:tgtEl>
                                      </p:cBhvr>
                                    </p:animEffect>
                                  </p:childTnLst>
                                </p:cTn>
                              </p:par>
                              <p:par>
                                <p:cTn id="43" presetID="21" presetClass="entr" presetSubtype="1" fill="hold" nodeType="withEffect">
                                  <p:stCondLst>
                                    <p:cond delay="0"/>
                                  </p:stCondLst>
                                  <p:childTnLst>
                                    <p:set>
                                      <p:cBhvr>
                                        <p:cTn id="44" dur="1" fill="hold">
                                          <p:stCondLst>
                                            <p:cond delay="0"/>
                                          </p:stCondLst>
                                        </p:cTn>
                                        <p:tgtEl>
                                          <p:spTgt spid="58369">
                                            <p:txEl>
                                              <p:pRg st="13" end="13"/>
                                            </p:txEl>
                                          </p:spTgt>
                                        </p:tgtEl>
                                        <p:attrNameLst>
                                          <p:attrName>style.visibility</p:attrName>
                                        </p:attrNameLst>
                                      </p:cBhvr>
                                      <p:to>
                                        <p:strVal val="visible"/>
                                      </p:to>
                                    </p:set>
                                    <p:animEffect transition="in" filter="wheel(1)">
                                      <p:cBhvr>
                                        <p:cTn id="45" dur="2000"/>
                                        <p:tgtEl>
                                          <p:spTgt spid="58369">
                                            <p:txEl>
                                              <p:pRg st="13" end="13"/>
                                            </p:txEl>
                                          </p:spTgt>
                                        </p:tgtEl>
                                      </p:cBhvr>
                                    </p:animEffect>
                                  </p:childTnLst>
                                </p:cTn>
                              </p:par>
                              <p:par>
                                <p:cTn id="46" presetID="21" presetClass="entr" presetSubtype="1" fill="hold" nodeType="withEffect">
                                  <p:stCondLst>
                                    <p:cond delay="0"/>
                                  </p:stCondLst>
                                  <p:childTnLst>
                                    <p:set>
                                      <p:cBhvr>
                                        <p:cTn id="47" dur="1" fill="hold">
                                          <p:stCondLst>
                                            <p:cond delay="0"/>
                                          </p:stCondLst>
                                        </p:cTn>
                                        <p:tgtEl>
                                          <p:spTgt spid="58369">
                                            <p:txEl>
                                              <p:pRg st="14" end="14"/>
                                            </p:txEl>
                                          </p:spTgt>
                                        </p:tgtEl>
                                        <p:attrNameLst>
                                          <p:attrName>style.visibility</p:attrName>
                                        </p:attrNameLst>
                                      </p:cBhvr>
                                      <p:to>
                                        <p:strVal val="visible"/>
                                      </p:to>
                                    </p:set>
                                    <p:animEffect transition="in" filter="wheel(1)">
                                      <p:cBhvr>
                                        <p:cTn id="48" dur="2000"/>
                                        <p:tgtEl>
                                          <p:spTgt spid="5836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498435"/>
            <a:ext cx="8534400"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u="sng" dirty="0" err="1">
                <a:latin typeface="Times New Roman" panose="02020603050405020304" pitchFamily="18" charset="0"/>
                <a:cs typeface="Times New Roman" panose="02020603050405020304" pitchFamily="18" charset="0"/>
              </a:rPr>
              <a:t>Bài</a:t>
            </a:r>
            <a:r>
              <a:rPr lang="en-US" sz="2400" b="1" u="sng"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Túi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HDPE, LDPE, LLDPE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(PA, PP..) </a:t>
            </a:r>
            <a:r>
              <a:rPr lang="en-US" sz="2400" dirty="0" err="1">
                <a:latin typeface="Times New Roman" panose="02020603050405020304" pitchFamily="18" charset="0"/>
                <a:cs typeface="Times New Roman" panose="02020603050405020304" pitchFamily="18" charset="0"/>
              </a:rPr>
              <a:t>thì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HDPE, LDPE, LLDPE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chịu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 100kg * 70%  = 70 kg</a:t>
            </a:r>
          </a:p>
          <a:p>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40.000đ/kg</a:t>
            </a:r>
          </a:p>
          <a:p>
            <a:r>
              <a:rPr lang="en-US" sz="2400" dirty="0" err="1">
                <a:latin typeface="Times New Roman" panose="02020603050405020304" pitchFamily="18" charset="0"/>
                <a:cs typeface="Times New Roman" panose="02020603050405020304" pitchFamily="18" charset="0"/>
              </a:rPr>
              <a:t>Vậy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 70 * 40.000 = 2.800.000đ</a:t>
            </a:r>
          </a:p>
          <a:p>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156               2.800.000</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33381              2.800.000</a:t>
            </a:r>
          </a:p>
          <a:p>
            <a:r>
              <a:rPr lang="en-US" sz="2400" dirty="0">
                <a:latin typeface="Times New Roman" panose="02020603050405020304" pitchFamily="18" charset="0"/>
                <a:cs typeface="Times New Roman" panose="02020603050405020304" pitchFamily="18" charset="0"/>
              </a:rPr>
              <a:t>         b,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33381           2.800.000</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112                  2.800.000 </a:t>
            </a: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3735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298386"/>
            <a:ext cx="85344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b="1" u="sng" dirty="0" err="1">
                <a:latin typeface="Times New Roman" panose="02020603050405020304" pitchFamily="18" charset="0"/>
                <a:cs typeface="Times New Roman" panose="02020603050405020304" pitchFamily="18" charset="0"/>
              </a:rPr>
              <a:t>Bài</a:t>
            </a:r>
            <a:r>
              <a:rPr lang="en-US" sz="2400" b="1" u="sng" dirty="0">
                <a:latin typeface="Times New Roman" panose="02020603050405020304" pitchFamily="18" charset="0"/>
                <a:cs typeface="Times New Roman" panose="02020603050405020304" pitchFamily="18" charset="0"/>
              </a:rPr>
              <a:t> 3</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a,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211     400.000.000</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1332     40.000.000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112             440.000.000</a:t>
            </a:r>
          </a:p>
          <a:p>
            <a:r>
              <a:rPr lang="en-US" sz="2400" dirty="0">
                <a:latin typeface="Times New Roman" panose="02020603050405020304" pitchFamily="18" charset="0"/>
                <a:cs typeface="Times New Roman" panose="02020603050405020304" pitchFamily="18" charset="0"/>
              </a:rPr>
              <a:t>b,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211         7. 000.000</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112                 7.000.000</a:t>
            </a:r>
          </a:p>
          <a:p>
            <a:r>
              <a:rPr lang="en-US" sz="2400" dirty="0">
                <a:latin typeface="Times New Roman" panose="02020603050405020304" pitchFamily="18" charset="0"/>
                <a:cs typeface="Times New Roman" panose="02020603050405020304" pitchFamily="18" charset="0"/>
              </a:rPr>
              <a:t> c,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3339       7.000.000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112                 7.000.000</a:t>
            </a:r>
          </a:p>
          <a:p>
            <a:r>
              <a:rPr lang="en-US" sz="2400" dirty="0">
                <a:latin typeface="Times New Roman" panose="02020603050405020304" pitchFamily="18" charset="0"/>
                <a:cs typeface="Times New Roman" panose="02020603050405020304" pitchFamily="18" charset="0"/>
              </a:rPr>
              <a:t>d,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211          5.000.000</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1332           500.000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111                 5.500.000</a:t>
            </a:r>
          </a:p>
          <a:p>
            <a:r>
              <a:rPr lang="en-US" sz="2400" dirty="0">
                <a:latin typeface="Times New Roman" panose="02020603050405020304" pitchFamily="18" charset="0"/>
                <a:cs typeface="Times New Roman" panose="02020603050405020304" pitchFamily="18" charset="0"/>
              </a:rPr>
              <a:t>e,        </a:t>
            </a:r>
            <a:r>
              <a:rPr lang="en-US" sz="2400" dirty="0" err="1">
                <a:latin typeface="Times New Roman" panose="02020603050405020304" pitchFamily="18" charset="0"/>
                <a:cs typeface="Times New Roman" panose="02020603050405020304" pitchFamily="18" charset="0"/>
              </a:rPr>
              <a:t>Nợ</a:t>
            </a:r>
            <a:r>
              <a:rPr lang="en-US" sz="2400" dirty="0">
                <a:latin typeface="Times New Roman" panose="02020603050405020304" pitchFamily="18" charset="0"/>
                <a:cs typeface="Times New Roman" panose="02020603050405020304" pitchFamily="18" charset="0"/>
              </a:rPr>
              <a:t> TK 414      412.000.000 </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TK 411             412.000.000</a:t>
            </a: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5140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2590800" y="4953000"/>
            <a:ext cx="6248400" cy="1384995"/>
          </a:xfrm>
          <a:prstGeom prst="rect">
            <a:avLst/>
          </a:prstGeom>
          <a:noFill/>
        </p:spPr>
        <p:txBody>
          <a:bodyPr wrap="square" rtlCol="0">
            <a:spAutoFit/>
          </a:bodyPr>
          <a:lstStyle/>
          <a:p>
            <a:pPr algn="ctr"/>
            <a:r>
              <a:rPr lang="en-US" sz="2800" b="1" dirty="0">
                <a:solidFill>
                  <a:schemeClr val="tx2">
                    <a:lumMod val="75000"/>
                  </a:schemeClr>
                </a:solidFill>
                <a:latin typeface="Times New Roman" pitchFamily="18" charset="0"/>
                <a:cs typeface="Times New Roman" pitchFamily="18" charset="0"/>
              </a:rPr>
              <a:t> </a:t>
            </a:r>
            <a:r>
              <a:rPr lang="en-US" sz="2800" b="1" dirty="0">
                <a:latin typeface="Times New Roman" pitchFamily="18" charset="0"/>
                <a:cs typeface="Times New Roman" pitchFamily="18" charset="0"/>
              </a:rPr>
              <a:t>BÀI 4: </a:t>
            </a:r>
            <a:r>
              <a:rPr lang="pl-PL" sz="2800" b="1" dirty="0">
                <a:latin typeface="Times New Roman" panose="02020603050405020304" pitchFamily="18" charset="0"/>
                <a:cs typeface="Times New Roman" panose="02020603050405020304" pitchFamily="18" charset="0"/>
              </a:rPr>
              <a:t>KẾ TOÁN THUẾ XUẤT KHẨU, THUẾ NHẬP KHẨU VÀ THUẾ TIÊU THỤ ĐẶC BIỆT</a:t>
            </a:r>
            <a:endParaRPr lang="en-US" sz="2800" b="1" dirty="0">
              <a:solidFill>
                <a:schemeClr val="tx2">
                  <a:lumMod val="75000"/>
                </a:schemeClr>
              </a:solidFill>
              <a:latin typeface="Times New Roman" pitchFamily="18" charset="0"/>
              <a:cs typeface="Times New Roman"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55626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1143000" y="33528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1238250" y="3552825"/>
            <a:ext cx="2038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2400" b="1" dirty="0" err="1">
                <a:solidFill>
                  <a:srgbClr val="000000"/>
                </a:solidFill>
                <a:latin typeface="Times New Roman" pitchFamily="18" charset="0"/>
                <a:cs typeface="Times New Roman" pitchFamily="18" charset="0"/>
              </a:rPr>
              <a:t>Giá</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tính</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endParaRPr lang="en-US" sz="2400" b="1" dirty="0">
              <a:solidFill>
                <a:srgbClr val="000000"/>
              </a:solidFill>
              <a:latin typeface="Times New Roman" pitchFamily="18" charset="0"/>
              <a:cs typeface="Times New Roman" pitchFamily="18" charset="0"/>
            </a:endParaRPr>
          </a:p>
          <a:p>
            <a:pPr algn="ctr" eaLnBrk="0" hangingPunct="0"/>
            <a:r>
              <a:rPr lang="en-US" sz="2400" b="1" dirty="0">
                <a:solidFill>
                  <a:srgbClr val="000000"/>
                </a:solidFill>
                <a:latin typeface="Times New Roman" pitchFamily="18" charset="0"/>
                <a:cs typeface="Times New Roman" pitchFamily="18" charset="0"/>
              </a:rPr>
              <a:t>(</a:t>
            </a:r>
            <a:r>
              <a:rPr lang="en-US" sz="2400" b="1" dirty="0" err="1">
                <a:solidFill>
                  <a:srgbClr val="000000"/>
                </a:solidFill>
                <a:latin typeface="Times New Roman" pitchFamily="18" charset="0"/>
                <a:cs typeface="Times New Roman" pitchFamily="18" charset="0"/>
              </a:rPr>
              <a:t>Điều</a:t>
            </a:r>
            <a:r>
              <a:rPr lang="en-US" sz="2400" b="1" dirty="0">
                <a:solidFill>
                  <a:srgbClr val="000000"/>
                </a:solidFill>
                <a:latin typeface="Times New Roman" pitchFamily="18" charset="0"/>
                <a:cs typeface="Times New Roman" pitchFamily="18" charset="0"/>
              </a:rPr>
              <a:t> 7/</a:t>
            </a:r>
            <a:r>
              <a:rPr lang="en-US" sz="2400" b="1" dirty="0" err="1">
                <a:solidFill>
                  <a:srgbClr val="000000"/>
                </a:solidFill>
                <a:latin typeface="Times New Roman" pitchFamily="18" charset="0"/>
                <a:cs typeface="Times New Roman" pitchFamily="18" charset="0"/>
              </a:rPr>
              <a:t>Luật</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GTGT </a:t>
            </a:r>
            <a:r>
              <a:rPr lang="en-US" sz="2400" b="1" dirty="0" err="1">
                <a:solidFill>
                  <a:srgbClr val="000000"/>
                </a:solidFill>
                <a:latin typeface="Times New Roman" pitchFamily="18" charset="0"/>
                <a:cs typeface="Times New Roman" pitchFamily="18" charset="0"/>
              </a:rPr>
              <a:t>số</a:t>
            </a:r>
            <a:r>
              <a:rPr lang="en-US" sz="2400" b="1" dirty="0">
                <a:solidFill>
                  <a:srgbClr val="000000"/>
                </a:solidFill>
                <a:latin typeface="Times New Roman" pitchFamily="18" charset="0"/>
                <a:cs typeface="Times New Roman" pitchFamily="18" charset="0"/>
              </a:rPr>
              <a:t> 01/2016) </a:t>
            </a:r>
            <a:endParaRPr lang="en-US" sz="2400"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3222625" y="3255963"/>
            <a:ext cx="903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875213" y="3255963"/>
            <a:ext cx="90328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48000" y="1628775"/>
            <a:ext cx="2998788" cy="1601788"/>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777449" y="1828800"/>
            <a:ext cx="144623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3200" b="1" dirty="0" err="1">
                <a:solidFill>
                  <a:srgbClr val="000000"/>
                </a:solidFill>
                <a:latin typeface="Times New Roman" pitchFamily="18" charset="0"/>
                <a:cs typeface="Times New Roman" pitchFamily="18" charset="0"/>
              </a:rPr>
              <a:t>Căn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cứ</a:t>
            </a:r>
            <a:endParaRPr lang="en-US" sz="32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5729720" y="3587461"/>
            <a:ext cx="2038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suất</a:t>
            </a:r>
            <a:endParaRPr lang="en-US" sz="2400" b="1" dirty="0">
              <a:solidFill>
                <a:srgbClr val="000000"/>
              </a:solidFill>
              <a:latin typeface="Times New Roman" pitchFamily="18" charset="0"/>
              <a:cs typeface="Times New Roman" pitchFamily="18" charset="0"/>
            </a:endParaRPr>
          </a:p>
          <a:p>
            <a:pPr algn="ctr" eaLnBrk="0" hangingPunct="0"/>
            <a:r>
              <a:rPr lang="en-US" sz="2400" b="1" dirty="0">
                <a:solidFill>
                  <a:srgbClr val="000000"/>
                </a:solidFill>
                <a:latin typeface="Times New Roman" pitchFamily="18" charset="0"/>
                <a:cs typeface="Times New Roman" pitchFamily="18" charset="0"/>
              </a:rPr>
              <a:t>(</a:t>
            </a:r>
            <a:r>
              <a:rPr lang="en-US" sz="2400" b="1" dirty="0" err="1">
                <a:solidFill>
                  <a:srgbClr val="000000"/>
                </a:solidFill>
                <a:latin typeface="Times New Roman" pitchFamily="18" charset="0"/>
                <a:cs typeface="Times New Roman" pitchFamily="18" charset="0"/>
              </a:rPr>
              <a:t>Điều</a:t>
            </a:r>
            <a:r>
              <a:rPr lang="en-US" sz="2400" b="1" dirty="0">
                <a:solidFill>
                  <a:srgbClr val="000000"/>
                </a:solidFill>
                <a:latin typeface="Times New Roman" pitchFamily="18" charset="0"/>
                <a:cs typeface="Times New Roman" pitchFamily="18" charset="0"/>
              </a:rPr>
              <a:t> 8/</a:t>
            </a:r>
            <a:r>
              <a:rPr lang="en-US" sz="2400" b="1" dirty="0" err="1">
                <a:solidFill>
                  <a:srgbClr val="000000"/>
                </a:solidFill>
                <a:latin typeface="Times New Roman" pitchFamily="18" charset="0"/>
                <a:cs typeface="Times New Roman" pitchFamily="18" charset="0"/>
              </a:rPr>
              <a:t>Luật</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GTGT </a:t>
            </a:r>
            <a:r>
              <a:rPr lang="en-US" sz="2400" b="1" dirty="0" err="1">
                <a:solidFill>
                  <a:srgbClr val="000000"/>
                </a:solidFill>
                <a:latin typeface="Times New Roman" pitchFamily="18" charset="0"/>
                <a:cs typeface="Times New Roman" pitchFamily="18" charset="0"/>
              </a:rPr>
              <a:t>số</a:t>
            </a:r>
            <a:r>
              <a:rPr lang="en-US" sz="2400" b="1" dirty="0">
                <a:solidFill>
                  <a:srgbClr val="000000"/>
                </a:solidFill>
                <a:latin typeface="Times New Roman" pitchFamily="18" charset="0"/>
                <a:cs typeface="Times New Roman" pitchFamily="18" charset="0"/>
              </a:rPr>
              <a:t> 01/2016) </a:t>
            </a:r>
            <a:endParaRPr lang="en-US" sz="2400" dirty="0">
              <a:solidFill>
                <a:srgbClr val="000000"/>
              </a:solidFill>
              <a:latin typeface="Times New Roman" pitchFamily="18" charset="0"/>
              <a:cs typeface="Times New Roman" pitchFamily="18" charset="0"/>
            </a:endParaRPr>
          </a:p>
        </p:txBody>
      </p:sp>
      <p:sp>
        <p:nvSpPr>
          <p:cNvPr id="23553" name="Rectangle 1"/>
          <p:cNvSpPr>
            <a:spLocks noChangeArrowheads="1"/>
          </p:cNvSpPr>
          <p:nvPr/>
        </p:nvSpPr>
        <p:spPr bwMode="auto">
          <a:xfrm>
            <a:off x="1356691" y="177969"/>
            <a:ext cx="6752169"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1.1.2.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Căn</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cứ</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và</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phương</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pháp</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tính</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a:t>
            </a:r>
            <a:r>
              <a:rPr kumimoji="0" lang="en-US" sz="2600" b="1" i="1" u="none" strike="noStrike" cap="none" normalizeH="0" baseline="0" dirty="0" err="1">
                <a:ln>
                  <a:noFill/>
                </a:ln>
                <a:solidFill>
                  <a:schemeClr val="bg1"/>
                </a:solidFill>
                <a:effectLst/>
                <a:latin typeface="Times New Roman" pitchFamily="18" charset="0"/>
                <a:ea typeface="Times New Roman" pitchFamily="18" charset="0"/>
                <a:cs typeface="Times New Roman" pitchFamily="18" charset="0"/>
              </a:rPr>
              <a:t>thuế</a:t>
            </a:r>
            <a:r>
              <a:rPr kumimoji="0" lang="en-US" sz="2600" b="1" i="1"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 GTGT</a:t>
            </a:r>
            <a:endParaRPr kumimoji="0" lang="en-US" sz="2600" b="1"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29822331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edge">
                                      <p:cBhvr>
                                        <p:cTn id="7" dur="20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0666"/>
                                        </p:tgtEl>
                                        <p:attrNameLst>
                                          <p:attrName>style.visibility</p:attrName>
                                        </p:attrNameLst>
                                      </p:cBhvr>
                                      <p:to>
                                        <p:strVal val="visible"/>
                                      </p:to>
                                    </p:set>
                                    <p:animEffect transition="in" filter="wheel(1)">
                                      <p:cBhvr>
                                        <p:cTn id="12" dur="2000"/>
                                        <p:tgtEl>
                                          <p:spTgt spid="7066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wipe(down)">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wipe(down)">
                                      <p:cBhvr>
                                        <p:cTn id="23" dur="500"/>
                                        <p:tgtEl>
                                          <p:spTgt spid="70661"/>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barn(inVertical)">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70665"/>
                                        </p:tgtEl>
                                        <p:attrNameLst>
                                          <p:attrName>style.visibility</p:attrName>
                                        </p:attrNameLst>
                                      </p:cBhvr>
                                      <p:to>
                                        <p:strVal val="visible"/>
                                      </p:to>
                                    </p:set>
                                    <p:animEffect transition="in" filter="wheel(1)">
                                      <p:cBhvr>
                                        <p:cTn id="31" dur="2000"/>
                                        <p:tgtEl>
                                          <p:spTgt spid="70665"/>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70659"/>
                                        </p:tgtEl>
                                        <p:attrNameLst>
                                          <p:attrName>style.visibility</p:attrName>
                                        </p:attrNameLst>
                                      </p:cBhvr>
                                      <p:to>
                                        <p:strVal val="visible"/>
                                      </p:to>
                                    </p:set>
                                    <p:animEffect transition="in" filter="wheel(1)">
                                      <p:cBhvr>
                                        <p:cTn id="34" dur="2000"/>
                                        <p:tgtEl>
                                          <p:spTgt spid="7065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0675"/>
                                        </p:tgtEl>
                                        <p:attrNameLst>
                                          <p:attrName>style.visibility</p:attrName>
                                        </p:attrNameLst>
                                      </p:cBhvr>
                                      <p:to>
                                        <p:strVal val="visible"/>
                                      </p:to>
                                    </p:set>
                                    <p:animEffect transition="in" filter="wipe(down)">
                                      <p:cBhvr>
                                        <p:cTn id="37" dur="500"/>
                                        <p:tgtEl>
                                          <p:spTgt spid="70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65" grpId="0" animBg="1"/>
      <p:bldP spid="70674" grpId="0"/>
      <p:bldP spid="70675" grpId="0"/>
      <p:bldP spid="23553"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600200" y="109538"/>
            <a:ext cx="6553200" cy="563562"/>
          </a:xfrm>
        </p:spPr>
        <p:txBody>
          <a:bodyPr/>
          <a:lstStyle/>
          <a:p>
            <a:pPr algn="ct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endParaRPr lang="en-US" dirty="0">
              <a:solidFill>
                <a:schemeClr val="accent1"/>
              </a:solidFill>
              <a:latin typeface="Times New Roman" pitchFamily="18" charset="0"/>
              <a:cs typeface="Times New Roman" pitchFamily="18" charset="0"/>
            </a:endParaRPr>
          </a:p>
        </p:txBody>
      </p:sp>
      <p:grpSp>
        <p:nvGrpSpPr>
          <p:cNvPr id="2" name="Group 1"/>
          <p:cNvGrpSpPr/>
          <p:nvPr/>
        </p:nvGrpSpPr>
        <p:grpSpPr>
          <a:xfrm>
            <a:off x="827087" y="1510672"/>
            <a:ext cx="6924409" cy="530225"/>
            <a:chOff x="827087" y="1510672"/>
            <a:chExt cx="6924409" cy="530225"/>
          </a:xfrm>
        </p:grpSpPr>
        <p:sp>
          <p:nvSpPr>
            <p:cNvPr id="67625" name="Line 41"/>
            <p:cNvSpPr>
              <a:spLocks noChangeShapeType="1"/>
            </p:cNvSpPr>
            <p:nvPr/>
          </p:nvSpPr>
          <p:spPr bwMode="auto">
            <a:xfrm flipV="1">
              <a:off x="1081086" y="1962944"/>
              <a:ext cx="6386513" cy="22721"/>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626" name="Group 42"/>
            <p:cNvGrpSpPr>
              <a:grpSpLocks/>
            </p:cNvGrpSpPr>
            <p:nvPr/>
          </p:nvGrpSpPr>
          <p:grpSpPr bwMode="auto">
            <a:xfrm>
              <a:off x="827087" y="1858335"/>
              <a:ext cx="182562" cy="182562"/>
              <a:chOff x="1239" y="1515"/>
              <a:chExt cx="115" cy="115"/>
            </a:xfrm>
          </p:grpSpPr>
          <p:sp>
            <p:nvSpPr>
              <p:cNvPr id="67627" name="AutoShape 43"/>
              <p:cNvSpPr>
                <a:spLocks noChangeArrowheads="1"/>
              </p:cNvSpPr>
              <p:nvPr/>
            </p:nvSpPr>
            <p:spPr bwMode="gray">
              <a:xfrm rot="2700000">
                <a:off x="1239" y="1515"/>
                <a:ext cx="115" cy="115"/>
              </a:xfrm>
              <a:prstGeom prst="rtTriangle">
                <a:avLst/>
              </a:prstGeom>
              <a:solidFill>
                <a:srgbClr val="8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8" name="AutoShape 44"/>
              <p:cNvSpPr>
                <a:spLocks noChangeArrowheads="1"/>
              </p:cNvSpPr>
              <p:nvPr/>
            </p:nvSpPr>
            <p:spPr bwMode="gray">
              <a:xfrm rot="18900000" flipH="1">
                <a:off x="1239" y="1515"/>
                <a:ext cx="115" cy="115"/>
              </a:xfrm>
              <a:prstGeom prst="rtTriangle">
                <a:avLst/>
              </a:prstGeom>
              <a:solidFill>
                <a:schemeClr val="hlink"/>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629" name="Text Box 45"/>
            <p:cNvSpPr txBox="1">
              <a:spLocks noChangeArrowheads="1"/>
            </p:cNvSpPr>
            <p:nvPr/>
          </p:nvSpPr>
          <p:spPr bwMode="auto">
            <a:xfrm>
              <a:off x="917574" y="1510672"/>
              <a:ext cx="683392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Luật</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thuế</a:t>
              </a:r>
              <a:r>
                <a:rPr lang="en-US" sz="2400" dirty="0">
                  <a:solidFill>
                    <a:srgbClr val="000000"/>
                  </a:solidFill>
                  <a:latin typeface="Times New Roman" pitchFamily="18" charset="0"/>
                  <a:cs typeface="Times New Roman" pitchFamily="18" charset="0"/>
                </a:rPr>
                <a:t> XNK, </a:t>
              </a:r>
              <a:r>
                <a:rPr lang="en-US" sz="2400" dirty="0" err="1">
                  <a:solidFill>
                    <a:srgbClr val="000000"/>
                  </a:solidFill>
                  <a:latin typeface="Times New Roman" pitchFamily="18" charset="0"/>
                  <a:cs typeface="Times New Roman" pitchFamily="18" charset="0"/>
                </a:rPr>
                <a:t>số</a:t>
              </a:r>
              <a:r>
                <a:rPr lang="en-US" sz="2400" dirty="0">
                  <a:solidFill>
                    <a:srgbClr val="000000"/>
                  </a:solidFill>
                  <a:latin typeface="Times New Roman" pitchFamily="18" charset="0"/>
                  <a:cs typeface="Times New Roman" pitchFamily="18" charset="0"/>
                </a:rPr>
                <a:t> 107/2016/QH13 </a:t>
              </a:r>
              <a:r>
                <a:rPr lang="en-US" sz="2400" dirty="0" err="1">
                  <a:solidFill>
                    <a:srgbClr val="000000"/>
                  </a:solidFill>
                  <a:latin typeface="Times New Roman" pitchFamily="18" charset="0"/>
                  <a:cs typeface="Times New Roman" pitchFamily="18" charset="0"/>
                </a:rPr>
                <a:t>ngày</a:t>
              </a:r>
              <a:r>
                <a:rPr lang="en-US" sz="2400" dirty="0">
                  <a:solidFill>
                    <a:srgbClr val="000000"/>
                  </a:solidFill>
                  <a:latin typeface="Times New Roman" pitchFamily="18" charset="0"/>
                  <a:cs typeface="Times New Roman" pitchFamily="18" charset="0"/>
                </a:rPr>
                <a:t> 01/09/2016</a:t>
              </a:r>
            </a:p>
          </p:txBody>
        </p:sp>
      </p:grpSp>
      <p:grpSp>
        <p:nvGrpSpPr>
          <p:cNvPr id="67636" name="Group 52"/>
          <p:cNvGrpSpPr>
            <a:grpSpLocks/>
          </p:cNvGrpSpPr>
          <p:nvPr/>
        </p:nvGrpSpPr>
        <p:grpSpPr bwMode="auto">
          <a:xfrm>
            <a:off x="809624" y="3377291"/>
            <a:ext cx="6537323" cy="530225"/>
            <a:chOff x="1239" y="1296"/>
            <a:chExt cx="4118" cy="334"/>
          </a:xfrm>
        </p:grpSpPr>
        <p:sp>
          <p:nvSpPr>
            <p:cNvPr id="67637" name="Line 53"/>
            <p:cNvSpPr>
              <a:spLocks noChangeShapeType="1"/>
            </p:cNvSpPr>
            <p:nvPr/>
          </p:nvSpPr>
          <p:spPr bwMode="auto">
            <a:xfrm>
              <a:off x="1392" y="1582"/>
              <a:ext cx="3801" cy="0"/>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638" name="Group 54"/>
            <p:cNvGrpSpPr>
              <a:grpSpLocks/>
            </p:cNvGrpSpPr>
            <p:nvPr/>
          </p:nvGrpSpPr>
          <p:grpSpPr bwMode="auto">
            <a:xfrm>
              <a:off x="1239" y="1515"/>
              <a:ext cx="115" cy="115"/>
              <a:chOff x="1239" y="1515"/>
              <a:chExt cx="115" cy="115"/>
            </a:xfrm>
          </p:grpSpPr>
          <p:sp>
            <p:nvSpPr>
              <p:cNvPr id="67639" name="AutoShape 55"/>
              <p:cNvSpPr>
                <a:spLocks noChangeArrowheads="1"/>
              </p:cNvSpPr>
              <p:nvPr/>
            </p:nvSpPr>
            <p:spPr bwMode="gray">
              <a:xfrm rot="2700000">
                <a:off x="1239" y="1515"/>
                <a:ext cx="115" cy="115"/>
              </a:xfrm>
              <a:prstGeom prst="rtTriangle">
                <a:avLst/>
              </a:prstGeom>
              <a:solidFill>
                <a:srgbClr val="8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0" name="AutoShape 56"/>
              <p:cNvSpPr>
                <a:spLocks noChangeArrowheads="1"/>
              </p:cNvSpPr>
              <p:nvPr/>
            </p:nvSpPr>
            <p:spPr bwMode="gray">
              <a:xfrm rot="18900000" flipH="1">
                <a:off x="1239" y="1515"/>
                <a:ext cx="115" cy="115"/>
              </a:xfrm>
              <a:prstGeom prst="rtTriangle">
                <a:avLst/>
              </a:prstGeom>
              <a:solidFill>
                <a:schemeClr val="accent2"/>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641" name="Text Box 57"/>
            <p:cNvSpPr txBox="1">
              <a:spLocks noChangeArrowheads="1"/>
            </p:cNvSpPr>
            <p:nvPr/>
          </p:nvSpPr>
          <p:spPr bwMode="auto">
            <a:xfrm>
              <a:off x="1440" y="1296"/>
              <a:ext cx="391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sz="2400" dirty="0" err="1">
                  <a:solidFill>
                    <a:srgbClr val="000000"/>
                  </a:solidFill>
                  <a:latin typeface="Times New Roman" pitchFamily="18" charset="0"/>
                  <a:cs typeface="Times New Roman" pitchFamily="18" charset="0"/>
                </a:rPr>
                <a:t>Thông</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tư</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số</a:t>
              </a:r>
              <a:r>
                <a:rPr lang="en-US" sz="2400" dirty="0">
                  <a:solidFill>
                    <a:srgbClr val="000000"/>
                  </a:solidFill>
                  <a:latin typeface="Times New Roman" pitchFamily="18" charset="0"/>
                  <a:cs typeface="Times New Roman" pitchFamily="18" charset="0"/>
                </a:rPr>
                <a:t> 38/2015/ TT-BTC </a:t>
              </a:r>
              <a:r>
                <a:rPr lang="en-US" sz="2400" dirty="0" err="1">
                  <a:solidFill>
                    <a:srgbClr val="000000"/>
                  </a:solidFill>
                  <a:latin typeface="Times New Roman" pitchFamily="18" charset="0"/>
                  <a:cs typeface="Times New Roman" pitchFamily="18" charset="0"/>
                </a:rPr>
                <a:t>ngày</a:t>
              </a:r>
              <a:r>
                <a:rPr lang="en-US" sz="2400" dirty="0">
                  <a:solidFill>
                    <a:srgbClr val="000000"/>
                  </a:solidFill>
                  <a:latin typeface="Times New Roman" pitchFamily="18" charset="0"/>
                  <a:cs typeface="Times New Roman" pitchFamily="18" charset="0"/>
                </a:rPr>
                <a:t> 01/04/2015</a:t>
              </a:r>
            </a:p>
          </p:txBody>
        </p:sp>
      </p:grpSp>
      <p:grpSp>
        <p:nvGrpSpPr>
          <p:cNvPr id="3" name="Group 2"/>
          <p:cNvGrpSpPr/>
          <p:nvPr/>
        </p:nvGrpSpPr>
        <p:grpSpPr>
          <a:xfrm>
            <a:off x="827087" y="2401743"/>
            <a:ext cx="6408165" cy="553561"/>
            <a:chOff x="827087" y="2401743"/>
            <a:chExt cx="6408165" cy="553561"/>
          </a:xfrm>
        </p:grpSpPr>
        <p:grpSp>
          <p:nvGrpSpPr>
            <p:cNvPr id="67630" name="Group 46"/>
            <p:cNvGrpSpPr>
              <a:grpSpLocks/>
            </p:cNvGrpSpPr>
            <p:nvPr/>
          </p:nvGrpSpPr>
          <p:grpSpPr bwMode="auto">
            <a:xfrm>
              <a:off x="827087" y="2772741"/>
              <a:ext cx="6259512" cy="182563"/>
              <a:chOff x="1239" y="1515"/>
              <a:chExt cx="3943" cy="115"/>
            </a:xfrm>
          </p:grpSpPr>
          <p:sp>
            <p:nvSpPr>
              <p:cNvPr id="67631" name="Line 47"/>
              <p:cNvSpPr>
                <a:spLocks noChangeShapeType="1"/>
              </p:cNvSpPr>
              <p:nvPr/>
            </p:nvSpPr>
            <p:spPr bwMode="auto">
              <a:xfrm flipV="1">
                <a:off x="1392" y="1573"/>
                <a:ext cx="3790" cy="9"/>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632" name="Group 48"/>
              <p:cNvGrpSpPr>
                <a:grpSpLocks/>
              </p:cNvGrpSpPr>
              <p:nvPr/>
            </p:nvGrpSpPr>
            <p:grpSpPr bwMode="auto">
              <a:xfrm>
                <a:off x="1239" y="1515"/>
                <a:ext cx="115" cy="115"/>
                <a:chOff x="1239" y="1515"/>
                <a:chExt cx="115" cy="115"/>
              </a:xfrm>
            </p:grpSpPr>
            <p:sp>
              <p:nvSpPr>
                <p:cNvPr id="67633" name="AutoShape 49"/>
                <p:cNvSpPr>
                  <a:spLocks noChangeArrowheads="1"/>
                </p:cNvSpPr>
                <p:nvPr/>
              </p:nvSpPr>
              <p:spPr bwMode="gray">
                <a:xfrm rot="2700000">
                  <a:off x="1239" y="1515"/>
                  <a:ext cx="115" cy="115"/>
                </a:xfrm>
                <a:prstGeom prst="rtTriangle">
                  <a:avLst/>
                </a:prstGeom>
                <a:solidFill>
                  <a:srgbClr val="80808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4" name="AutoShape 50"/>
                <p:cNvSpPr>
                  <a:spLocks noChangeArrowheads="1"/>
                </p:cNvSpPr>
                <p:nvPr/>
              </p:nvSpPr>
              <p:spPr bwMode="gray">
                <a:xfrm rot="18900000" flipH="1">
                  <a:off x="1239" y="1515"/>
                  <a:ext cx="115" cy="115"/>
                </a:xfrm>
                <a:prstGeom prst="rtTriangle">
                  <a:avLst/>
                </a:prstGeom>
                <a:solidFill>
                  <a:schemeClr val="folHlink"/>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6" name="Text Box 45"/>
            <p:cNvSpPr txBox="1">
              <a:spLocks noChangeArrowheads="1"/>
            </p:cNvSpPr>
            <p:nvPr/>
          </p:nvSpPr>
          <p:spPr bwMode="auto">
            <a:xfrm>
              <a:off x="1069974" y="2401743"/>
              <a:ext cx="61652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400" dirty="0" err="1">
                  <a:solidFill>
                    <a:srgbClr val="000000"/>
                  </a:solidFill>
                  <a:latin typeface="Times New Roman" pitchFamily="18" charset="0"/>
                  <a:cs typeface="Times New Roman" pitchFamily="18" charset="0"/>
                </a:rPr>
                <a:t>Nghị</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định</a:t>
              </a:r>
              <a:r>
                <a:rPr lang="en-US" sz="2400" dirty="0">
                  <a:solidFill>
                    <a:srgbClr val="000000"/>
                  </a:solidFill>
                  <a:latin typeface="Times New Roman" pitchFamily="18" charset="0"/>
                  <a:cs typeface="Times New Roman" pitchFamily="18" charset="0"/>
                </a:rPr>
                <a:t> </a:t>
              </a:r>
              <a:r>
                <a:rPr lang="en-US" sz="2400" dirty="0" err="1">
                  <a:solidFill>
                    <a:srgbClr val="000000"/>
                  </a:solidFill>
                  <a:latin typeface="Times New Roman" pitchFamily="18" charset="0"/>
                  <a:cs typeface="Times New Roman" pitchFamily="18" charset="0"/>
                </a:rPr>
                <a:t>số</a:t>
              </a:r>
              <a:r>
                <a:rPr lang="en-US" sz="2400" dirty="0">
                  <a:solidFill>
                    <a:srgbClr val="000000"/>
                  </a:solidFill>
                  <a:latin typeface="Times New Roman" pitchFamily="18" charset="0"/>
                  <a:cs typeface="Times New Roman" pitchFamily="18" charset="0"/>
                </a:rPr>
                <a:t> 134/2016/NĐ-CP </a:t>
              </a:r>
              <a:r>
                <a:rPr lang="en-US" sz="2400" dirty="0" err="1">
                  <a:solidFill>
                    <a:srgbClr val="000000"/>
                  </a:solidFill>
                  <a:latin typeface="Times New Roman" pitchFamily="18" charset="0"/>
                  <a:cs typeface="Times New Roman" pitchFamily="18" charset="0"/>
                </a:rPr>
                <a:t>ngày</a:t>
              </a:r>
              <a:r>
                <a:rPr lang="en-US" sz="2400" dirty="0">
                  <a:solidFill>
                    <a:srgbClr val="000000"/>
                  </a:solidFill>
                  <a:latin typeface="Times New Roman" pitchFamily="18" charset="0"/>
                  <a:cs typeface="Times New Roman" pitchFamily="18" charset="0"/>
                </a:rPr>
                <a:t> 01/09/2016</a:t>
              </a:r>
            </a:p>
          </p:txBody>
        </p:sp>
      </p:grpSp>
    </p:spTree>
    <p:extLst>
      <p:ext uri="{BB962C8B-B14F-4D97-AF65-F5344CB8AC3E}">
        <p14:creationId xmlns:p14="http://schemas.microsoft.com/office/powerpoint/2010/main" val="97866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circle(in)">
                                      <p:cBhvr>
                                        <p:cTn id="7" dur="20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7636"/>
                                        </p:tgtEl>
                                        <p:attrNameLst>
                                          <p:attrName>style.visibility</p:attrName>
                                        </p:attrNameLst>
                                      </p:cBhvr>
                                      <p:to>
                                        <p:strVal val="visible"/>
                                      </p:to>
                                    </p:set>
                                    <p:animEffect transition="in" filter="circle(in)">
                                      <p:cBhvr>
                                        <p:cTn id="22" dur="2000"/>
                                        <p:tgtEl>
                                          <p:spTgt spid="67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676400" y="122238"/>
            <a:ext cx="6553200" cy="563562"/>
          </a:xfrm>
        </p:spPr>
        <p:txBody>
          <a:bodyPr/>
          <a:lstStyle/>
          <a:p>
            <a:r>
              <a:rPr lang="en-US" sz="2800" dirty="0">
                <a:latin typeface="Times New Roman" panose="02020603050405020304" pitchFamily="18" charset="0"/>
                <a:cs typeface="Times New Roman" panose="02020603050405020304" pitchFamily="18" charset="0"/>
              </a:rPr>
              <a:t>4.1. </a:t>
            </a:r>
            <a:r>
              <a:rPr lang="en-US" sz="2800" dirty="0" err="1">
                <a:latin typeface="Times New Roman" panose="02020603050405020304" pitchFamily="18" charset="0"/>
                <a:cs typeface="Times New Roman" panose="02020603050405020304" pitchFamily="18" charset="0"/>
              </a:rPr>
              <a:t>Khái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khẩu</a:t>
            </a:r>
            <a:endParaRPr lang="en-US" sz="2800" dirty="0">
              <a:latin typeface="Times New Roman" panose="02020603050405020304" pitchFamily="18" charset="0"/>
              <a:cs typeface="Times New Roman" panose="02020603050405020304" pitchFamily="18" charset="0"/>
            </a:endParaRPr>
          </a:p>
        </p:txBody>
      </p:sp>
      <p:sp>
        <p:nvSpPr>
          <p:cNvPr id="89091"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89134"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9138" name="AutoShape 50"/>
          <p:cNvSpPr>
            <a:spLocks noChangeArrowheads="1"/>
          </p:cNvSpPr>
          <p:nvPr/>
        </p:nvSpPr>
        <p:spPr bwMode="gray">
          <a:xfrm>
            <a:off x="2362200" y="4343400"/>
            <a:ext cx="63246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2400" b="1" i="1" dirty="0" err="1">
                <a:solidFill>
                  <a:schemeClr val="tx2"/>
                </a:solidFill>
                <a:latin typeface="Times New Roman" pitchFamily="18" charset="0"/>
                <a:cs typeface="Times New Roman" pitchFamily="18" charset="0"/>
              </a:rPr>
              <a:t>Căn</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cứ</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và</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phương</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pháp</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tính</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thuế</a:t>
            </a:r>
            <a:r>
              <a:rPr lang="en-US" sz="2400" b="1" i="1" dirty="0">
                <a:solidFill>
                  <a:schemeClr val="tx2"/>
                </a:solidFill>
                <a:latin typeface="Times New Roman" pitchFamily="18" charset="0"/>
                <a:cs typeface="Times New Roman" pitchFamily="18" charset="0"/>
              </a:rPr>
              <a:t> XNK </a:t>
            </a:r>
          </a:p>
        </p:txBody>
      </p:sp>
      <p:sp>
        <p:nvSpPr>
          <p:cNvPr id="89140" name="AutoShape 52"/>
          <p:cNvSpPr>
            <a:spLocks noChangeArrowheads="1"/>
          </p:cNvSpPr>
          <p:nvPr/>
        </p:nvSpPr>
        <p:spPr bwMode="gray">
          <a:xfrm>
            <a:off x="2374900" y="2921000"/>
            <a:ext cx="63119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2400" b="1" i="1" dirty="0" err="1">
                <a:solidFill>
                  <a:schemeClr val="tx2"/>
                </a:solidFill>
                <a:latin typeface="Times New Roman" pitchFamily="18" charset="0"/>
                <a:cs typeface="Times New Roman" pitchFamily="18" charset="0"/>
              </a:rPr>
              <a:t>Khái</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niệm</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đặc</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điểm</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thuế</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xuất</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nhập</a:t>
            </a:r>
            <a:r>
              <a:rPr lang="en-US" sz="2400" b="1" i="1" dirty="0">
                <a:solidFill>
                  <a:schemeClr val="tx2"/>
                </a:solidFill>
                <a:latin typeface="Times New Roman" pitchFamily="18" charset="0"/>
                <a:cs typeface="Times New Roman" pitchFamily="18" charset="0"/>
              </a:rPr>
              <a:t> </a:t>
            </a:r>
            <a:r>
              <a:rPr lang="en-US" sz="2400" b="1" i="1" dirty="0" err="1">
                <a:solidFill>
                  <a:schemeClr val="tx2"/>
                </a:solidFill>
                <a:latin typeface="Times New Roman" pitchFamily="18" charset="0"/>
                <a:cs typeface="Times New Roman" pitchFamily="18" charset="0"/>
              </a:rPr>
              <a:t>khẩu</a:t>
            </a:r>
            <a:endParaRPr lang="en-US" sz="2400" b="1" i="1" dirty="0">
              <a:solidFill>
                <a:schemeClr val="tx2"/>
              </a:solidFill>
              <a:latin typeface="Times New Roman" pitchFamily="18" charset="0"/>
              <a:cs typeface="Times New Roman" pitchFamily="18" charset="0"/>
            </a:endParaRPr>
          </a:p>
        </p:txBody>
      </p:sp>
      <p:grpSp>
        <p:nvGrpSpPr>
          <p:cNvPr id="89141" name="Group 53"/>
          <p:cNvGrpSpPr>
            <a:grpSpLocks/>
          </p:cNvGrpSpPr>
          <p:nvPr/>
        </p:nvGrpSpPr>
        <p:grpSpPr bwMode="auto">
          <a:xfrm>
            <a:off x="2057400" y="3009900"/>
            <a:ext cx="381000" cy="381000"/>
            <a:chOff x="2078" y="1680"/>
            <a:chExt cx="1615" cy="1615"/>
          </a:xfrm>
        </p:grpSpPr>
        <p:sp>
          <p:nvSpPr>
            <p:cNvPr id="8914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4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55" name="Group 67"/>
          <p:cNvGrpSpPr>
            <a:grpSpLocks/>
          </p:cNvGrpSpPr>
          <p:nvPr/>
        </p:nvGrpSpPr>
        <p:grpSpPr bwMode="auto">
          <a:xfrm>
            <a:off x="2057400" y="4419600"/>
            <a:ext cx="381000" cy="381000"/>
            <a:chOff x="2078" y="1680"/>
            <a:chExt cx="1615" cy="1615"/>
          </a:xfrm>
        </p:grpSpPr>
        <p:sp>
          <p:nvSpPr>
            <p:cNvPr id="89156"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7"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8"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9"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60"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61"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Tree>
    <p:extLst>
      <p:ext uri="{BB962C8B-B14F-4D97-AF65-F5344CB8AC3E}">
        <p14:creationId xmlns:p14="http://schemas.microsoft.com/office/powerpoint/2010/main" val="72378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barn(inVertical)">
                                      <p:cBhvr>
                                        <p:cTn id="7" dur="500"/>
                                        <p:tgtEl>
                                          <p:spTgt spid="8909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9140"/>
                                        </p:tgtEl>
                                        <p:attrNameLst>
                                          <p:attrName>style.visibility</p:attrName>
                                        </p:attrNameLst>
                                      </p:cBhvr>
                                      <p:to>
                                        <p:strVal val="visible"/>
                                      </p:to>
                                    </p:set>
                                    <p:animEffect transition="in" filter="wheel(1)">
                                      <p:cBhvr>
                                        <p:cTn id="12" dur="2000"/>
                                        <p:tgtEl>
                                          <p:spTgt spid="8914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9138"/>
                                        </p:tgtEl>
                                        <p:attrNameLst>
                                          <p:attrName>style.visibility</p:attrName>
                                        </p:attrNameLst>
                                      </p:cBhvr>
                                      <p:to>
                                        <p:strVal val="visible"/>
                                      </p:to>
                                    </p:set>
                                    <p:animEffect transition="in" filter="wipe(down)">
                                      <p:cBhvr>
                                        <p:cTn id="17" dur="500"/>
                                        <p:tgtEl>
                                          <p:spTgt spid="89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P spid="89138" grpId="0" animBg="1"/>
      <p:bldP spid="89140"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685800" y="1447800"/>
            <a:ext cx="7543800" cy="4267200"/>
          </a:xfrm>
        </p:spPr>
        <p:txBody>
          <a:bodyPr/>
          <a:lstStyle/>
          <a:p>
            <a:pPr marL="0" indent="0">
              <a:buNone/>
            </a:pPr>
            <a:r>
              <a:rPr lang="en-US" sz="2400" i="1" dirty="0">
                <a:solidFill>
                  <a:schemeClr val="tx1"/>
                </a:solidFill>
                <a:latin typeface="Times New Roman" panose="02020603050405020304" pitchFamily="18" charset="0"/>
                <a:cs typeface="Times New Roman" panose="02020603050405020304" pitchFamily="18" charset="0"/>
              </a:rPr>
              <a:t>4.1.1. </a:t>
            </a:r>
            <a:r>
              <a:rPr lang="en-US" sz="2400" i="1" dirty="0" err="1">
                <a:solidFill>
                  <a:schemeClr val="tx1"/>
                </a:solidFill>
                <a:latin typeface="Times New Roman" panose="02020603050405020304" pitchFamily="18" charset="0"/>
                <a:cs typeface="Times New Roman" panose="02020603050405020304" pitchFamily="18" charset="0"/>
              </a:rPr>
              <a:t>Khái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niệm</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đặc</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điểm</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thuế</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xuất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nhập</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khẩu</a:t>
            </a:r>
            <a:endParaRPr lang="en-US" sz="2400" dirty="0">
              <a:solidFill>
                <a:schemeClr val="tx1"/>
              </a:solidFill>
              <a:latin typeface="Times New Roman" panose="02020603050405020304" pitchFamily="18" charset="0"/>
              <a:cs typeface="Times New Roman" panose="02020603050405020304" pitchFamily="18" charset="0"/>
            </a:endParaRPr>
          </a:p>
          <a:p>
            <a:pPr marL="0" lvl="1" indent="457200" algn="just">
              <a:lnSpc>
                <a:spcPct val="150000"/>
              </a:lnSpc>
              <a:spcBef>
                <a:spcPts val="0"/>
              </a:spcBef>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nằm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thổ</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coi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riêng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luật</a:t>
            </a:r>
            <a:r>
              <a:rPr lang="en-US" sz="2400" dirty="0">
                <a:latin typeface="Times New Roman" pitchFamily="18" charset="0"/>
                <a:cs typeface="Times New Roman" pitchFamily="18" charset="0"/>
              </a:rPr>
              <a:t>.</a:t>
            </a:r>
          </a:p>
          <a:p>
            <a:pPr marL="0" lvl="1" indent="457200" algn="just">
              <a:lnSpc>
                <a:spcPct val="150000"/>
              </a:lnSpc>
              <a:spcBef>
                <a:spcPts val="0"/>
              </a:spcBef>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khẩu</a:t>
            </a:r>
            <a:r>
              <a:rPr lang="en-US" sz="2400" dirty="0">
                <a:latin typeface="Times New Roman" pitchFamily="18" charset="0"/>
                <a:cs typeface="Times New Roman" pitchFamily="18" charset="0"/>
              </a:rPr>
              <a:t> qua </a:t>
            </a:r>
            <a:r>
              <a:rPr lang="en-US" sz="2400" dirty="0" err="1">
                <a:latin typeface="Times New Roman" pitchFamily="18" charset="0"/>
                <a:cs typeface="Times New Roman" pitchFamily="18" charset="0"/>
              </a:rPr>
              <a:t>cửa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Việt</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khu</a:t>
            </a:r>
            <a:r>
              <a:rPr lang="en-US" sz="2400" dirty="0">
                <a:latin typeface="Times New Roman" pitchFamily="18" charset="0"/>
                <a:cs typeface="Times New Roman" pitchFamily="18" charset="0"/>
              </a:rPr>
              <a:t> phi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p:txBody>
      </p:sp>
      <p:sp>
        <p:nvSpPr>
          <p:cNvPr id="5" name="Rectangle 2"/>
          <p:cNvSpPr>
            <a:spLocks noGrp="1" noChangeArrowheads="1"/>
          </p:cNvSpPr>
          <p:nvPr>
            <p:ph type="title"/>
          </p:nvPr>
        </p:nvSpPr>
        <p:spPr>
          <a:xfrm>
            <a:off x="1676400" y="122238"/>
            <a:ext cx="6553200" cy="563562"/>
          </a:xfrm>
        </p:spPr>
        <p:txBody>
          <a:bodyPr/>
          <a:lstStyle/>
          <a:p>
            <a:r>
              <a:rPr lang="en-US" sz="2800" dirty="0">
                <a:latin typeface="Times New Roman" panose="02020603050405020304" pitchFamily="18" charset="0"/>
                <a:cs typeface="Times New Roman" panose="02020603050405020304" pitchFamily="18" charset="0"/>
              </a:rPr>
              <a:t>4.1. </a:t>
            </a:r>
            <a:r>
              <a:rPr lang="en-US" sz="2800" dirty="0" err="1">
                <a:latin typeface="Times New Roman" panose="02020603050405020304" pitchFamily="18" charset="0"/>
                <a:cs typeface="Times New Roman" panose="02020603050405020304" pitchFamily="18" charset="0"/>
              </a:rPr>
              <a:t>Khái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khẩu</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781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9635">
                                            <p:txEl>
                                              <p:pRg st="1" end="1"/>
                                            </p:txEl>
                                          </p:spTgt>
                                        </p:tgtEl>
                                        <p:attrNameLst>
                                          <p:attrName>style.visibility</p:attrName>
                                        </p:attrNameLst>
                                      </p:cBhvr>
                                      <p:to>
                                        <p:strVal val="visible"/>
                                      </p:to>
                                    </p:set>
                                    <p:animEffect transition="in" filter="circle(in)">
                                      <p:cBhvr>
                                        <p:cTn id="10" dur="2000"/>
                                        <p:tgtEl>
                                          <p:spTgt spid="69635">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9635">
                                            <p:txEl>
                                              <p:pRg st="2" end="2"/>
                                            </p:txEl>
                                          </p:spTgt>
                                        </p:tgtEl>
                                        <p:attrNameLst>
                                          <p:attrName>style.visibility</p:attrName>
                                        </p:attrNameLst>
                                      </p:cBhvr>
                                      <p:to>
                                        <p:strVal val="visible"/>
                                      </p:to>
                                    </p:set>
                                    <p:animEffect transition="in" filter="circle(in)">
                                      <p:cBhvr>
                                        <p:cTn id="13" dur="20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4800600" y="1143000"/>
            <a:ext cx="4191000" cy="5257800"/>
          </a:xfrm>
          <a:prstGeom prst="roundRect">
            <a:avLst>
              <a:gd name="adj" fmla="val 5463"/>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157956" y="1143000"/>
            <a:ext cx="4261644" cy="5258995"/>
          </a:xfrm>
          <a:prstGeom prst="roundRect">
            <a:avLst>
              <a:gd name="adj" fmla="val 7471"/>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157957" y="1162443"/>
            <a:ext cx="4261643"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lnSpc>
                <a:spcPct val="110000"/>
              </a:lnSpc>
            </a:pPr>
            <a:r>
              <a:rPr lang="en-US" sz="1900" b="1" dirty="0" err="1">
                <a:solidFill>
                  <a:srgbClr val="000000"/>
                </a:solidFill>
                <a:latin typeface="Times New Roman" pitchFamily="18" charset="0"/>
                <a:cs typeface="Times New Roman" pitchFamily="18" charset="0"/>
              </a:rPr>
              <a:t>Thuế</a:t>
            </a:r>
            <a:r>
              <a:rPr lang="en-US" sz="1900" b="1" dirty="0">
                <a:solidFill>
                  <a:srgbClr val="000000"/>
                </a:solidFill>
                <a:latin typeface="Times New Roman" pitchFamily="18" charset="0"/>
                <a:cs typeface="Times New Roman" pitchFamily="18" charset="0"/>
              </a:rPr>
              <a:t> </a:t>
            </a:r>
            <a:r>
              <a:rPr lang="en-US" sz="1900" b="1" dirty="0" err="1">
                <a:solidFill>
                  <a:srgbClr val="000000"/>
                </a:solidFill>
                <a:latin typeface="Times New Roman" pitchFamily="18" charset="0"/>
                <a:cs typeface="Times New Roman" pitchFamily="18" charset="0"/>
              </a:rPr>
              <a:t>xuất</a:t>
            </a:r>
            <a:r>
              <a:rPr lang="en-US" sz="1900" b="1" dirty="0">
                <a:solidFill>
                  <a:srgbClr val="000000"/>
                </a:solidFill>
                <a:latin typeface="Times New Roman" pitchFamily="18" charset="0"/>
                <a:cs typeface="Times New Roman" pitchFamily="18" charset="0"/>
              </a:rPr>
              <a:t> </a:t>
            </a:r>
            <a:r>
              <a:rPr lang="en-US" sz="1900" b="1" dirty="0" err="1">
                <a:solidFill>
                  <a:srgbClr val="000000"/>
                </a:solidFill>
                <a:latin typeface="Times New Roman" pitchFamily="18" charset="0"/>
                <a:cs typeface="Times New Roman" pitchFamily="18" charset="0"/>
              </a:rPr>
              <a:t>khẩu</a:t>
            </a:r>
            <a:endParaRPr lang="en-US" sz="1900" b="1" dirty="0">
              <a:solidFill>
                <a:srgbClr val="000000"/>
              </a:solidFill>
              <a:latin typeface="Times New Roman" pitchFamily="18" charset="0"/>
              <a:cs typeface="Times New Roman" pitchFamily="18" charset="0"/>
            </a:endParaRPr>
          </a:p>
          <a:p>
            <a:pPr algn="just" eaLnBrk="0" hangingPunct="0">
              <a:lnSpc>
                <a:spcPct val="110000"/>
              </a:lnSpc>
            </a:pP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Chủ</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hàng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hóa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xuất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khẩu</a:t>
            </a:r>
            <a:r>
              <a:rPr lang="en-US" sz="1900" dirty="0">
                <a:latin typeface="Times New Roman" pitchFamily="18" charset="0"/>
                <a:cs typeface="Times New Roman" pitchFamily="18" charset="0"/>
              </a:rPr>
              <a:t>.</a:t>
            </a:r>
          </a:p>
          <a:p>
            <a:pPr algn="just" eaLnBrk="0" hangingPunct="0">
              <a:lnSpc>
                <a:spcPct val="110000"/>
              </a:lnSpc>
            </a:pPr>
            <a:r>
              <a:rPr lang="vi-VN" sz="1900" dirty="0">
                <a:latin typeface="Times New Roman" pitchFamily="18" charset="0"/>
                <a:cs typeface="Times New Roman" pitchFamily="18" charset="0"/>
              </a:rPr>
              <a:t>Trường hợp xuất khẩu ủy thác thì tổ chức </a:t>
            </a:r>
            <a:r>
              <a:rPr lang="vi-VN" sz="1900" b="1" dirty="0">
                <a:latin typeface="Times New Roman" pitchFamily="18" charset="0"/>
                <a:cs typeface="Times New Roman" pitchFamily="18" charset="0"/>
              </a:rPr>
              <a:t>nhận ủy thác </a:t>
            </a:r>
            <a:r>
              <a:rPr lang="vi-VN" sz="1900" b="1" i="1" dirty="0">
                <a:latin typeface="Times New Roman" pitchFamily="18" charset="0"/>
                <a:cs typeface="Times New Roman" pitchFamily="18" charset="0"/>
              </a:rPr>
              <a:t>chịu</a:t>
            </a:r>
            <a:r>
              <a:rPr lang="en-US" sz="1900" b="1" i="1" dirty="0">
                <a:latin typeface="Times New Roman" pitchFamily="18" charset="0"/>
                <a:cs typeface="Times New Roman" pitchFamily="18" charset="0"/>
              </a:rPr>
              <a:t> </a:t>
            </a:r>
            <a:r>
              <a:rPr lang="vi-VN" sz="1900" b="1" i="1" dirty="0">
                <a:latin typeface="Times New Roman" pitchFamily="18" charset="0"/>
                <a:cs typeface="Times New Roman" pitchFamily="18" charset="0"/>
              </a:rPr>
              <a:t>trách nhiệm </a:t>
            </a:r>
            <a:r>
              <a:rPr lang="vi-VN" sz="1900" dirty="0">
                <a:latin typeface="Times New Roman" pitchFamily="18" charset="0"/>
                <a:cs typeface="Times New Roman" pitchFamily="18" charset="0"/>
              </a:rPr>
              <a:t>nộp thuế </a:t>
            </a:r>
            <a:r>
              <a:rPr lang="vi-VN" sz="1900" b="1" i="1" dirty="0">
                <a:latin typeface="Times New Roman" pitchFamily="18" charset="0"/>
                <a:cs typeface="Times New Roman" pitchFamily="18" charset="0"/>
              </a:rPr>
              <a:t>hộ </a:t>
            </a:r>
            <a:r>
              <a:rPr lang="vi-VN" sz="1900" dirty="0">
                <a:latin typeface="Times New Roman" pitchFamily="18" charset="0"/>
                <a:cs typeface="Times New Roman" pitchFamily="18" charset="0"/>
              </a:rPr>
              <a:t>cho tổ chức ủy thác xuất khẩu.</a:t>
            </a:r>
            <a:endParaRPr lang="en-US" sz="1900" dirty="0">
              <a:latin typeface="Times New Roman" pitchFamily="18" charset="0"/>
              <a:cs typeface="Times New Roman" pitchFamily="18" charset="0"/>
            </a:endParaRPr>
          </a:p>
          <a:p>
            <a:pPr algn="just" eaLnBrk="0" hangingPunct="0">
              <a:lnSpc>
                <a:spcPct val="110000"/>
              </a:lnSpc>
            </a:pPr>
            <a:r>
              <a:rPr lang="en-US" sz="1900" dirty="0">
                <a:latin typeface="Times New Roman" pitchFamily="18" charset="0"/>
                <a:cs typeface="Times New Roman" pitchFamily="18" charset="0"/>
              </a:rPr>
              <a:t>-</a:t>
            </a:r>
            <a:r>
              <a:rPr lang="vi-VN" sz="1900" dirty="0">
                <a:latin typeface="Times New Roman" pitchFamily="18" charset="0"/>
                <a:cs typeface="Times New Roman" pitchFamily="18" charset="0"/>
              </a:rPr>
              <a:t> Các đại lý làm thủ tục hải quan được đối tượng nộp thuế ủy quyền</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nộp thuế.</a:t>
            </a:r>
            <a:endParaRPr lang="en-US" sz="1900" dirty="0">
              <a:latin typeface="Times New Roman" pitchFamily="18" charset="0"/>
              <a:cs typeface="Times New Roman" pitchFamily="18" charset="0"/>
            </a:endParaRPr>
          </a:p>
          <a:p>
            <a:pPr algn="just" eaLnBrk="0" hangingPunct="0">
              <a:lnSpc>
                <a:spcPct val="110000"/>
              </a:lnSpc>
            </a:pPr>
            <a:r>
              <a:rPr lang="en-US" sz="1900" dirty="0">
                <a:latin typeface="Times New Roman" pitchFamily="18" charset="0"/>
                <a:cs typeface="Times New Roman" pitchFamily="18" charset="0"/>
              </a:rPr>
              <a:t>-</a:t>
            </a:r>
            <a:r>
              <a:rPr lang="vi-VN" sz="1900" dirty="0">
                <a:latin typeface="Times New Roman" pitchFamily="18" charset="0"/>
                <a:cs typeface="Times New Roman" pitchFamily="18" charset="0"/>
              </a:rPr>
              <a:t> Doanh nghiệp cung cấp dịch vụ bưu chính, dịch vụ chuyển phát</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nhanh quốc tế trong trường hợp nộp thay thế cho đối tượng</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nộ</a:t>
            </a:r>
            <a:r>
              <a:rPr lang="en-US" sz="1900" dirty="0">
                <a:latin typeface="Times New Roman" pitchFamily="18" charset="0"/>
                <a:cs typeface="Times New Roman" pitchFamily="18" charset="0"/>
              </a:rPr>
              <a:t>p </a:t>
            </a:r>
            <a:r>
              <a:rPr lang="vi-VN" sz="1900" dirty="0">
                <a:latin typeface="Times New Roman" pitchFamily="18" charset="0"/>
                <a:cs typeface="Times New Roman" pitchFamily="18" charset="0"/>
              </a:rPr>
              <a:t>thuế.</a:t>
            </a:r>
            <a:endParaRPr lang="en-US" sz="1900" dirty="0">
              <a:latin typeface="Times New Roman" pitchFamily="18" charset="0"/>
              <a:cs typeface="Times New Roman" pitchFamily="18" charset="0"/>
            </a:endParaRPr>
          </a:p>
          <a:p>
            <a:pPr algn="just" eaLnBrk="0" hangingPunct="0">
              <a:lnSpc>
                <a:spcPct val="110000"/>
              </a:lnSpc>
            </a:pPr>
            <a:r>
              <a:rPr lang="en-US" sz="1900" dirty="0">
                <a:latin typeface="Times New Roman" pitchFamily="18" charset="0"/>
                <a:cs typeface="Times New Roman" pitchFamily="18" charset="0"/>
              </a:rPr>
              <a:t>-</a:t>
            </a:r>
            <a:r>
              <a:rPr lang="vi-VN" sz="1900" dirty="0">
                <a:latin typeface="Times New Roman" pitchFamily="18" charset="0"/>
                <a:cs typeface="Times New Roman" pitchFamily="18" charset="0"/>
              </a:rPr>
              <a:t> Trường hợp các tổ </a:t>
            </a:r>
            <a:r>
              <a:rPr lang="en-US" sz="1900" dirty="0" err="1">
                <a:latin typeface="Times New Roman" pitchFamily="18" charset="0"/>
                <a:cs typeface="Times New Roman" pitchFamily="18" charset="0"/>
              </a:rPr>
              <a:t>chức</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bảo lãnh thuế xuất khẩu cho các đối</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tượng phải nộp thuế. Nếu các đối tượng được bảo lãnh không</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thực hiện nghĩa vụ nộp thuế thì các tổ chức bảo lãnh phải nộp</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thuế cho </a:t>
            </a:r>
            <a:r>
              <a:rPr lang="en-US" sz="1900" dirty="0">
                <a:latin typeface="Times New Roman" pitchFamily="18" charset="0"/>
                <a:cs typeface="Times New Roman" pitchFamily="18" charset="0"/>
              </a:rPr>
              <a:t>NN</a:t>
            </a:r>
            <a:endParaRPr lang="en-US" sz="1900"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4191000" y="282575"/>
            <a:ext cx="451644"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572000" y="228600"/>
            <a:ext cx="541337"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48000" y="76200"/>
            <a:ext cx="2998788" cy="672943"/>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283897" y="164522"/>
            <a:ext cx="27628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b="1" dirty="0" err="1">
                <a:solidFill>
                  <a:srgbClr val="000000"/>
                </a:solidFill>
                <a:latin typeface="Times New Roman" pitchFamily="18" charset="0"/>
                <a:cs typeface="Times New Roman" pitchFamily="18" charset="0"/>
              </a:rPr>
              <a:t>Đối</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tượng</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nộp</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endParaRPr lang="en-US" sz="2400" dirty="0">
              <a:solidFill>
                <a:srgbClr val="000000"/>
              </a:solidFill>
              <a:latin typeface="Times New Roman" pitchFamily="18" charset="0"/>
              <a:cs typeface="Times New Roman" pitchFamily="18" charset="0"/>
            </a:endParaRPr>
          </a:p>
        </p:txBody>
      </p:sp>
      <p:sp>
        <p:nvSpPr>
          <p:cNvPr id="20" name="Text Box 6"/>
          <p:cNvSpPr txBox="1">
            <a:spLocks noChangeArrowheads="1"/>
          </p:cNvSpPr>
          <p:nvPr/>
        </p:nvSpPr>
        <p:spPr bwMode="auto">
          <a:xfrm>
            <a:off x="4879023" y="1295400"/>
            <a:ext cx="4036378" cy="5004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lnSpc>
                <a:spcPct val="120000"/>
              </a:lnSpc>
            </a:pPr>
            <a:r>
              <a:rPr lang="en-US" sz="1900" b="1" dirty="0" err="1">
                <a:solidFill>
                  <a:srgbClr val="000000"/>
                </a:solidFill>
                <a:latin typeface="Times New Roman" pitchFamily="18" charset="0"/>
                <a:cs typeface="Times New Roman" pitchFamily="18" charset="0"/>
              </a:rPr>
              <a:t>Thuế</a:t>
            </a:r>
            <a:r>
              <a:rPr lang="en-US" sz="1900" b="1" dirty="0">
                <a:solidFill>
                  <a:srgbClr val="000000"/>
                </a:solidFill>
                <a:latin typeface="Times New Roman" pitchFamily="18" charset="0"/>
                <a:cs typeface="Times New Roman" pitchFamily="18" charset="0"/>
              </a:rPr>
              <a:t> </a:t>
            </a:r>
            <a:r>
              <a:rPr lang="en-US" sz="1900" b="1" dirty="0" err="1">
                <a:solidFill>
                  <a:srgbClr val="000000"/>
                </a:solidFill>
                <a:latin typeface="Times New Roman" pitchFamily="18" charset="0"/>
                <a:cs typeface="Times New Roman" pitchFamily="18" charset="0"/>
              </a:rPr>
              <a:t>nhập</a:t>
            </a:r>
            <a:r>
              <a:rPr lang="en-US" sz="1900" b="1" dirty="0">
                <a:solidFill>
                  <a:srgbClr val="000000"/>
                </a:solidFill>
                <a:latin typeface="Times New Roman" pitchFamily="18" charset="0"/>
                <a:cs typeface="Times New Roman" pitchFamily="18" charset="0"/>
              </a:rPr>
              <a:t> </a:t>
            </a:r>
            <a:r>
              <a:rPr lang="en-US" sz="1900" b="1" dirty="0" err="1">
                <a:solidFill>
                  <a:srgbClr val="000000"/>
                </a:solidFill>
                <a:latin typeface="Times New Roman" pitchFamily="18" charset="0"/>
                <a:cs typeface="Times New Roman" pitchFamily="18" charset="0"/>
              </a:rPr>
              <a:t>khẩu</a:t>
            </a:r>
            <a:endParaRPr lang="en-US" sz="1900" b="1" dirty="0">
              <a:solidFill>
                <a:srgbClr val="000000"/>
              </a:solidFill>
              <a:latin typeface="Times New Roman" pitchFamily="18" charset="0"/>
              <a:cs typeface="Times New Roman" pitchFamily="18" charset="0"/>
            </a:endParaRPr>
          </a:p>
          <a:p>
            <a:pPr algn="just" eaLnBrk="0" hangingPunct="0">
              <a:lnSpc>
                <a:spcPct val="120000"/>
              </a:lnSpc>
            </a:pP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Chủ hàng hóa nhập khẩu.</a:t>
            </a:r>
            <a:endParaRPr lang="en-US" sz="1900" dirty="0">
              <a:latin typeface="Times New Roman" pitchFamily="18" charset="0"/>
              <a:cs typeface="Times New Roman" pitchFamily="18" charset="0"/>
            </a:endParaRPr>
          </a:p>
          <a:p>
            <a:pPr algn="just" eaLnBrk="0" hangingPunct="0">
              <a:lnSpc>
                <a:spcPct val="120000"/>
              </a:lnSpc>
            </a:pPr>
            <a:r>
              <a:rPr lang="en-US" sz="1900" dirty="0">
                <a:latin typeface="Times New Roman" pitchFamily="18" charset="0"/>
                <a:cs typeface="Times New Roman" pitchFamily="18" charset="0"/>
              </a:rPr>
              <a:t>-</a:t>
            </a:r>
            <a:r>
              <a:rPr lang="vi-VN" sz="1900" dirty="0">
                <a:latin typeface="Times New Roman" pitchFamily="18" charset="0"/>
                <a:cs typeface="Times New Roman" pitchFamily="18" charset="0"/>
              </a:rPr>
              <a:t> Trường hợp nhập khẩu ủy thác thì tổ chức </a:t>
            </a:r>
            <a:r>
              <a:rPr lang="vi-VN" sz="1900" b="1" dirty="0">
                <a:latin typeface="Times New Roman" pitchFamily="18" charset="0"/>
                <a:cs typeface="Times New Roman" pitchFamily="18" charset="0"/>
              </a:rPr>
              <a:t>nhận ủy thác</a:t>
            </a:r>
            <a:r>
              <a:rPr lang="en-US" sz="1900" b="1" dirty="0">
                <a:latin typeface="Times New Roman" pitchFamily="18" charset="0"/>
                <a:cs typeface="Times New Roman" pitchFamily="18" charset="0"/>
              </a:rPr>
              <a:t> </a:t>
            </a:r>
            <a:r>
              <a:rPr lang="vi-VN" sz="1900" b="1" i="1" dirty="0">
                <a:latin typeface="Times New Roman" pitchFamily="18" charset="0"/>
                <a:cs typeface="Times New Roman" pitchFamily="18" charset="0"/>
              </a:rPr>
              <a:t>chịu trách nhiệm </a:t>
            </a:r>
            <a:r>
              <a:rPr lang="vi-VN" sz="1900" dirty="0">
                <a:latin typeface="Times New Roman" pitchFamily="18" charset="0"/>
                <a:cs typeface="Times New Roman" pitchFamily="18" charset="0"/>
              </a:rPr>
              <a:t>nộp thuế </a:t>
            </a:r>
            <a:r>
              <a:rPr lang="vi-VN" sz="1900" b="1" i="1" dirty="0">
                <a:latin typeface="Times New Roman" pitchFamily="18" charset="0"/>
                <a:cs typeface="Times New Roman" pitchFamily="18" charset="0"/>
              </a:rPr>
              <a:t>hộ</a:t>
            </a:r>
            <a:r>
              <a:rPr lang="en-US" sz="1900" b="1" i="1" dirty="0">
                <a:latin typeface="Times New Roman" pitchFamily="18" charset="0"/>
                <a:cs typeface="Times New Roman" pitchFamily="18" charset="0"/>
              </a:rPr>
              <a:t> </a:t>
            </a:r>
            <a:r>
              <a:rPr lang="vi-VN" sz="1900" dirty="0">
                <a:latin typeface="Times New Roman" pitchFamily="18" charset="0"/>
                <a:cs typeface="Times New Roman" pitchFamily="18" charset="0"/>
              </a:rPr>
              <a:t>cho tổ chức ủy thác nhập</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khẩu.</a:t>
            </a:r>
            <a:endParaRPr lang="en-US" sz="1900" dirty="0">
              <a:latin typeface="Times New Roman" pitchFamily="18" charset="0"/>
              <a:cs typeface="Times New Roman" pitchFamily="18" charset="0"/>
            </a:endParaRPr>
          </a:p>
          <a:p>
            <a:pPr algn="just" eaLnBrk="0" hangingPunct="0">
              <a:lnSpc>
                <a:spcPct val="120000"/>
              </a:lnSpc>
            </a:pPr>
            <a:r>
              <a:rPr lang="en-US" sz="1900" dirty="0">
                <a:latin typeface="Times New Roman" pitchFamily="18" charset="0"/>
                <a:cs typeface="Times New Roman" pitchFamily="18" charset="0"/>
              </a:rPr>
              <a:t>-</a:t>
            </a:r>
            <a:r>
              <a:rPr lang="vi-VN" sz="1900" dirty="0">
                <a:latin typeface="Times New Roman" pitchFamily="18" charset="0"/>
                <a:cs typeface="Times New Roman" pitchFamily="18" charset="0"/>
              </a:rPr>
              <a:t> Các đại lý làm thủ tục hải quan được đối tượng nộp thuế ủy</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quyền nộp thuế.</a:t>
            </a:r>
            <a:endParaRPr lang="en-US" sz="1900" dirty="0">
              <a:latin typeface="Times New Roman" pitchFamily="18" charset="0"/>
              <a:cs typeface="Times New Roman" pitchFamily="18" charset="0"/>
            </a:endParaRPr>
          </a:p>
          <a:p>
            <a:pPr algn="just" eaLnBrk="0" hangingPunct="0">
              <a:lnSpc>
                <a:spcPct val="120000"/>
              </a:lnSpc>
            </a:pPr>
            <a:r>
              <a:rPr lang="en-US" sz="1900" dirty="0">
                <a:latin typeface="Times New Roman" pitchFamily="18" charset="0"/>
                <a:cs typeface="Times New Roman" pitchFamily="18" charset="0"/>
              </a:rPr>
              <a:t>-</a:t>
            </a:r>
            <a:r>
              <a:rPr lang="vi-VN" sz="1900" dirty="0">
                <a:latin typeface="Times New Roman" pitchFamily="18" charset="0"/>
                <a:cs typeface="Times New Roman" pitchFamily="18" charset="0"/>
              </a:rPr>
              <a:t> Trường hợp các tổ chức bảo lãnh thuế nhập khẩu cho các</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đối tượng phải nộp thuế. Nếu các đối tượng được bảo lãnh</a:t>
            </a:r>
            <a:br>
              <a:rPr lang="vi-VN" sz="1900" dirty="0">
                <a:latin typeface="Times New Roman" pitchFamily="18" charset="0"/>
                <a:cs typeface="Times New Roman" pitchFamily="18" charset="0"/>
              </a:rPr>
            </a:br>
            <a:r>
              <a:rPr lang="vi-VN" sz="1900" dirty="0">
                <a:latin typeface="Times New Roman" pitchFamily="18" charset="0"/>
                <a:cs typeface="Times New Roman" pitchFamily="18" charset="0"/>
              </a:rPr>
              <a:t>không thực hiện nghĩa vụ nộp thuế thì các tổ chức bảo lãnh</a:t>
            </a:r>
            <a:r>
              <a:rPr lang="en-US" sz="1900" dirty="0">
                <a:latin typeface="Times New Roman" pitchFamily="18" charset="0"/>
                <a:cs typeface="Times New Roman" pitchFamily="18" charset="0"/>
              </a:rPr>
              <a:t> </a:t>
            </a:r>
            <a:r>
              <a:rPr lang="vi-VN" sz="1900" dirty="0">
                <a:latin typeface="Times New Roman" pitchFamily="18" charset="0"/>
                <a:cs typeface="Times New Roman" pitchFamily="18" charset="0"/>
              </a:rPr>
              <a:t>phải nộp thuế cho Nhà nước</a:t>
            </a:r>
            <a:endParaRPr lang="en-US" sz="19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6640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0666"/>
                                        </p:tgtEl>
                                        <p:attrNameLst>
                                          <p:attrName>style.visibility</p:attrName>
                                        </p:attrNameLst>
                                      </p:cBhvr>
                                      <p:to>
                                        <p:strVal val="visible"/>
                                      </p:to>
                                    </p:set>
                                    <p:animEffect transition="in" filter="barn(inVertical)">
                                      <p:cBhvr>
                                        <p:cTn id="7" dur="500"/>
                                        <p:tgtEl>
                                          <p:spTgt spid="7066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0674"/>
                                        </p:tgtEl>
                                        <p:attrNameLst>
                                          <p:attrName>style.visibility</p:attrName>
                                        </p:attrNameLst>
                                      </p:cBhvr>
                                      <p:to>
                                        <p:strVal val="visible"/>
                                      </p:to>
                                    </p:set>
                                    <p:animEffect transition="in" filter="wipe(down)">
                                      <p:cBhvr>
                                        <p:cTn id="11" dur="500"/>
                                        <p:tgtEl>
                                          <p:spTgt spid="7067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70663"/>
                                        </p:tgtEl>
                                        <p:attrNameLst>
                                          <p:attrName>style.visibility</p:attrName>
                                        </p:attrNameLst>
                                      </p:cBhvr>
                                      <p:to>
                                        <p:strVal val="visible"/>
                                      </p:to>
                                    </p:set>
                                    <p:animEffect transition="in" filter="wipe(down)">
                                      <p:cBhvr>
                                        <p:cTn id="16" dur="500"/>
                                        <p:tgtEl>
                                          <p:spTgt spid="70663"/>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70662"/>
                                        </p:tgtEl>
                                        <p:attrNameLst>
                                          <p:attrName>style.visibility</p:attrName>
                                        </p:attrNameLst>
                                      </p:cBhvr>
                                      <p:to>
                                        <p:strVal val="visible"/>
                                      </p:to>
                                    </p:set>
                                    <p:animEffect transition="in" filter="fade">
                                      <p:cBhvr>
                                        <p:cTn id="19" dur="1000"/>
                                        <p:tgtEl>
                                          <p:spTgt spid="70662"/>
                                        </p:tgtEl>
                                      </p:cBhvr>
                                    </p:animEffect>
                                    <p:anim calcmode="lin" valueType="num">
                                      <p:cBhvr>
                                        <p:cTn id="20" dur="1000" fill="hold"/>
                                        <p:tgtEl>
                                          <p:spTgt spid="70662"/>
                                        </p:tgtEl>
                                        <p:attrNameLst>
                                          <p:attrName>ppt_x</p:attrName>
                                        </p:attrNameLst>
                                      </p:cBhvr>
                                      <p:tavLst>
                                        <p:tav tm="0">
                                          <p:val>
                                            <p:strVal val="#ppt_x"/>
                                          </p:val>
                                        </p:tav>
                                        <p:tav tm="100000">
                                          <p:val>
                                            <p:strVal val="#ppt_x"/>
                                          </p:val>
                                        </p:tav>
                                      </p:tavLst>
                                    </p:anim>
                                    <p:anim calcmode="lin" valueType="num">
                                      <p:cBhvr>
                                        <p:cTn id="21" dur="1000" fill="hold"/>
                                        <p:tgtEl>
                                          <p:spTgt spid="7066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0665"/>
                                        </p:tgtEl>
                                        <p:attrNameLst>
                                          <p:attrName>style.visibility</p:attrName>
                                        </p:attrNameLst>
                                      </p:cBhvr>
                                      <p:to>
                                        <p:strVal val="visible"/>
                                      </p:to>
                                    </p:set>
                                    <p:animEffect transition="in" filter="wipe(down)">
                                      <p:cBhvr>
                                        <p:cTn id="26" dur="500"/>
                                        <p:tgtEl>
                                          <p:spTgt spid="70665"/>
                                        </p:tgtEl>
                                      </p:cBhvr>
                                    </p:animEffect>
                                  </p:childTnLst>
                                </p:cTn>
                              </p:par>
                            </p:childTnLst>
                          </p:cTn>
                        </p:par>
                        <p:par>
                          <p:cTn id="27" fill="hold">
                            <p:stCondLst>
                              <p:cond delay="500"/>
                            </p:stCondLst>
                            <p:childTnLst>
                              <p:par>
                                <p:cTn id="28" presetID="6" presetClass="entr" presetSubtype="16"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circle(in)">
                                      <p:cBhvr>
                                        <p:cTn id="3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2" grpId="0"/>
      <p:bldP spid="70663" grpId="0" animBg="1"/>
      <p:bldP spid="70665" grpId="0" animBg="1"/>
      <p:bldP spid="70674" grpId="0"/>
      <p:bldP spid="20"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13"/>
          <p:cNvSpPr>
            <a:spLocks noChangeArrowheads="1"/>
          </p:cNvSpPr>
          <p:nvPr/>
        </p:nvSpPr>
        <p:spPr bwMode="gray">
          <a:xfrm>
            <a:off x="3048000" y="76200"/>
            <a:ext cx="2966091" cy="762000"/>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400" b="1" dirty="0" err="1">
                <a:solidFill>
                  <a:schemeClr val="bg1"/>
                </a:solidFill>
                <a:latin typeface="Times New Roman" pitchFamily="18" charset="0"/>
                <a:cs typeface="Times New Roman" pitchFamily="18" charset="0"/>
              </a:rPr>
              <a:t>Đối</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tượng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nộp</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thuế</a:t>
            </a:r>
            <a:endParaRPr lang="en-US" sz="2400" dirty="0">
              <a:solidFill>
                <a:schemeClr val="bg1"/>
              </a:solidFill>
              <a:latin typeface="Times New Roman" pitchFamily="18" charset="0"/>
              <a:cs typeface="Times New Roman" pitchFamily="18" charset="0"/>
            </a:endParaRPr>
          </a:p>
        </p:txBody>
      </p:sp>
      <p:sp>
        <p:nvSpPr>
          <p:cNvPr id="8" name="TextBox 7"/>
          <p:cNvSpPr txBox="1"/>
          <p:nvPr/>
        </p:nvSpPr>
        <p:spPr>
          <a:xfrm>
            <a:off x="685800" y="2133600"/>
            <a:ext cx="7315200" cy="3108543"/>
          </a:xfrm>
          <a:prstGeom prst="rect">
            <a:avLst/>
          </a:prstGeom>
          <a:noFill/>
        </p:spPr>
        <p:txBody>
          <a:bodyPr wrap="square" rtlCol="0">
            <a:spAutoFit/>
          </a:bodyPr>
          <a:lstStyle/>
          <a:p>
            <a:pPr algn="just"/>
            <a:r>
              <a:rPr lang="en-US" sz="2800" b="1" i="1" u="sng" dirty="0" err="1">
                <a:latin typeface="Times New Roman"/>
                <a:cs typeface="Times New Roman"/>
              </a:rPr>
              <a:t>Ví</a:t>
            </a:r>
            <a:r>
              <a:rPr lang="en-US" sz="2800" b="1" i="1" u="sng" dirty="0">
                <a:latin typeface="Times New Roman"/>
                <a:cs typeface="Times New Roman"/>
              </a:rPr>
              <a:t> </a:t>
            </a:r>
            <a:r>
              <a:rPr lang="en-US" sz="2800" b="1" i="1" u="sng" dirty="0" err="1">
                <a:latin typeface="Times New Roman"/>
                <a:cs typeface="Times New Roman"/>
              </a:rPr>
              <a:t>dụ</a:t>
            </a:r>
            <a:r>
              <a:rPr lang="en-US" sz="2800" b="1" i="1" u="sng" dirty="0">
                <a:latin typeface="Times New Roman"/>
                <a:cs typeface="Times New Roman"/>
              </a:rPr>
              <a:t> 1: </a:t>
            </a:r>
            <a:r>
              <a:rPr lang="en-US" sz="2800" dirty="0" err="1">
                <a:latin typeface="Times New Roman"/>
                <a:cs typeface="Times New Roman"/>
              </a:rPr>
              <a:t>Công</a:t>
            </a:r>
            <a:r>
              <a:rPr lang="en-US" sz="2800" dirty="0">
                <a:latin typeface="Times New Roman"/>
                <a:cs typeface="Times New Roman"/>
              </a:rPr>
              <a:t> </a:t>
            </a:r>
            <a:r>
              <a:rPr lang="en-US" sz="2800" dirty="0" err="1">
                <a:latin typeface="Times New Roman"/>
                <a:cs typeface="Times New Roman"/>
              </a:rPr>
              <a:t>ty</a:t>
            </a:r>
            <a:r>
              <a:rPr lang="en-US" sz="2800" dirty="0">
                <a:latin typeface="Times New Roman"/>
                <a:cs typeface="Times New Roman"/>
              </a:rPr>
              <a:t> TNHH A </a:t>
            </a:r>
            <a:r>
              <a:rPr lang="en-US" sz="2800" dirty="0" err="1">
                <a:latin typeface="Times New Roman"/>
                <a:cs typeface="Times New Roman"/>
              </a:rPr>
              <a:t>nhập</a:t>
            </a:r>
            <a:r>
              <a:rPr lang="en-US" sz="2800" dirty="0">
                <a:latin typeface="Times New Roman"/>
                <a:cs typeface="Times New Roman"/>
              </a:rPr>
              <a:t> </a:t>
            </a:r>
            <a:r>
              <a:rPr lang="en-US" sz="2800" dirty="0" err="1">
                <a:latin typeface="Times New Roman"/>
                <a:cs typeface="Times New Roman"/>
              </a:rPr>
              <a:t>khẩu</a:t>
            </a:r>
            <a:r>
              <a:rPr lang="en-US" sz="2800" dirty="0">
                <a:latin typeface="Times New Roman"/>
                <a:cs typeface="Times New Roman"/>
              </a:rPr>
              <a:t> 1 </a:t>
            </a:r>
            <a:r>
              <a:rPr lang="en-US" sz="2800" dirty="0" err="1">
                <a:latin typeface="Times New Roman"/>
                <a:cs typeface="Times New Roman"/>
              </a:rPr>
              <a:t>thiết</a:t>
            </a:r>
            <a:r>
              <a:rPr lang="en-US" sz="2800" dirty="0">
                <a:latin typeface="Times New Roman"/>
                <a:cs typeface="Times New Roman"/>
              </a:rPr>
              <a:t> </a:t>
            </a:r>
            <a:r>
              <a:rPr lang="en-US" sz="2800" dirty="0" err="1">
                <a:latin typeface="Times New Roman"/>
                <a:cs typeface="Times New Roman"/>
              </a:rPr>
              <a:t>bị</a:t>
            </a:r>
            <a:r>
              <a:rPr lang="en-US" sz="2800" dirty="0">
                <a:latin typeface="Times New Roman"/>
                <a:cs typeface="Times New Roman"/>
              </a:rPr>
              <a:t> </a:t>
            </a:r>
            <a:r>
              <a:rPr lang="en-US" sz="2800" dirty="0" err="1">
                <a:latin typeface="Times New Roman"/>
                <a:cs typeface="Times New Roman"/>
              </a:rPr>
              <a:t>sản</a:t>
            </a:r>
            <a:r>
              <a:rPr lang="en-US" sz="2800" dirty="0">
                <a:latin typeface="Times New Roman"/>
                <a:cs typeface="Times New Roman"/>
              </a:rPr>
              <a:t> </a:t>
            </a:r>
            <a:r>
              <a:rPr lang="en-US" sz="2800" dirty="0" err="1">
                <a:latin typeface="Times New Roman"/>
                <a:cs typeface="Times New Roman"/>
              </a:rPr>
              <a:t>xuất</a:t>
            </a:r>
            <a:r>
              <a:rPr lang="en-US" sz="2800" dirty="0">
                <a:latin typeface="Times New Roman"/>
                <a:cs typeface="Times New Roman"/>
              </a:rPr>
              <a:t> </a:t>
            </a:r>
            <a:r>
              <a:rPr lang="en-US" sz="2800" dirty="0" err="1">
                <a:latin typeface="Times New Roman"/>
                <a:cs typeface="Times New Roman"/>
              </a:rPr>
              <a:t>có</a:t>
            </a:r>
            <a:r>
              <a:rPr lang="en-US" sz="2800" dirty="0">
                <a:latin typeface="Times New Roman"/>
                <a:cs typeface="Times New Roman"/>
              </a:rPr>
              <a:t> </a:t>
            </a:r>
            <a:r>
              <a:rPr lang="en-US" sz="2800" dirty="0" err="1">
                <a:latin typeface="Times New Roman"/>
                <a:cs typeface="Times New Roman"/>
              </a:rPr>
              <a:t>trị</a:t>
            </a:r>
            <a:r>
              <a:rPr lang="en-US" sz="2800" dirty="0">
                <a:latin typeface="Times New Roman"/>
                <a:cs typeface="Times New Roman"/>
              </a:rPr>
              <a:t> </a:t>
            </a:r>
            <a:r>
              <a:rPr lang="en-US" sz="2800" dirty="0" err="1">
                <a:latin typeface="Times New Roman"/>
                <a:cs typeface="Times New Roman"/>
              </a:rPr>
              <a:t>giá</a:t>
            </a:r>
            <a:r>
              <a:rPr lang="en-US" sz="2800" dirty="0">
                <a:latin typeface="Times New Roman"/>
                <a:cs typeface="Times New Roman"/>
              </a:rPr>
              <a:t> </a:t>
            </a:r>
            <a:r>
              <a:rPr lang="en-US" sz="2800" dirty="0" err="1">
                <a:latin typeface="Times New Roman"/>
                <a:cs typeface="Times New Roman"/>
              </a:rPr>
              <a:t>là</a:t>
            </a:r>
            <a:r>
              <a:rPr lang="en-US" sz="2800" dirty="0">
                <a:latin typeface="Times New Roman"/>
                <a:cs typeface="Times New Roman"/>
              </a:rPr>
              <a:t> 5.000 USD. </a:t>
            </a:r>
            <a:r>
              <a:rPr lang="en-US" sz="2800" dirty="0" err="1">
                <a:latin typeface="Times New Roman"/>
                <a:cs typeface="Times New Roman"/>
              </a:rPr>
              <a:t>Công</a:t>
            </a:r>
            <a:r>
              <a:rPr lang="en-US" sz="2800" dirty="0">
                <a:latin typeface="Times New Roman"/>
                <a:cs typeface="Times New Roman"/>
              </a:rPr>
              <a:t> </a:t>
            </a:r>
            <a:r>
              <a:rPr lang="en-US" sz="2800" dirty="0" err="1">
                <a:latin typeface="Times New Roman"/>
                <a:cs typeface="Times New Roman"/>
              </a:rPr>
              <a:t>ty</a:t>
            </a:r>
            <a:r>
              <a:rPr lang="en-US" sz="2800" dirty="0">
                <a:latin typeface="Times New Roman"/>
                <a:cs typeface="Times New Roman"/>
              </a:rPr>
              <a:t> A </a:t>
            </a:r>
            <a:r>
              <a:rPr lang="en-US" sz="2800" dirty="0" err="1">
                <a:latin typeface="Times New Roman"/>
                <a:cs typeface="Times New Roman"/>
              </a:rPr>
              <a:t>bán</a:t>
            </a:r>
            <a:r>
              <a:rPr lang="en-US" sz="2800" dirty="0">
                <a:latin typeface="Times New Roman"/>
                <a:cs typeface="Times New Roman"/>
              </a:rPr>
              <a:t> </a:t>
            </a:r>
            <a:r>
              <a:rPr lang="en-US" sz="2800" dirty="0" err="1">
                <a:latin typeface="Times New Roman"/>
                <a:cs typeface="Times New Roman"/>
              </a:rPr>
              <a:t>ngay</a:t>
            </a:r>
            <a:r>
              <a:rPr lang="en-US" sz="2800" dirty="0">
                <a:latin typeface="Times New Roman"/>
                <a:cs typeface="Times New Roman"/>
              </a:rPr>
              <a:t> </a:t>
            </a:r>
            <a:r>
              <a:rPr lang="en-US" sz="2800" dirty="0" err="1">
                <a:latin typeface="Times New Roman"/>
                <a:cs typeface="Times New Roman"/>
              </a:rPr>
              <a:t>cho</a:t>
            </a:r>
            <a:r>
              <a:rPr lang="en-US" sz="2800" dirty="0">
                <a:latin typeface="Times New Roman"/>
                <a:cs typeface="Times New Roman"/>
              </a:rPr>
              <a:t> </a:t>
            </a:r>
            <a:r>
              <a:rPr lang="en-US" sz="2800" dirty="0" err="1">
                <a:latin typeface="Times New Roman"/>
                <a:cs typeface="Times New Roman"/>
              </a:rPr>
              <a:t>công</a:t>
            </a:r>
            <a:r>
              <a:rPr lang="en-US" sz="2800" dirty="0">
                <a:latin typeface="Times New Roman"/>
                <a:cs typeface="Times New Roman"/>
              </a:rPr>
              <a:t> </a:t>
            </a:r>
            <a:r>
              <a:rPr lang="en-US" sz="2800" dirty="0" err="1">
                <a:latin typeface="Times New Roman"/>
                <a:cs typeface="Times New Roman"/>
              </a:rPr>
              <a:t>ty</a:t>
            </a:r>
            <a:r>
              <a:rPr lang="en-US" sz="2800" dirty="0">
                <a:latin typeface="Times New Roman"/>
                <a:cs typeface="Times New Roman"/>
              </a:rPr>
              <a:t> B. </a:t>
            </a:r>
            <a:r>
              <a:rPr lang="en-US" sz="2800" dirty="0" err="1">
                <a:latin typeface="Times New Roman"/>
                <a:cs typeface="Times New Roman"/>
              </a:rPr>
              <a:t>Xác</a:t>
            </a:r>
            <a:r>
              <a:rPr lang="en-US" sz="2800" dirty="0">
                <a:latin typeface="Times New Roman"/>
                <a:cs typeface="Times New Roman"/>
              </a:rPr>
              <a:t> </a:t>
            </a:r>
            <a:r>
              <a:rPr lang="en-US" sz="2800" dirty="0" err="1">
                <a:latin typeface="Times New Roman"/>
                <a:cs typeface="Times New Roman"/>
              </a:rPr>
              <a:t>định</a:t>
            </a:r>
            <a:r>
              <a:rPr lang="en-US" sz="2800" dirty="0">
                <a:latin typeface="Times New Roman"/>
                <a:cs typeface="Times New Roman"/>
              </a:rPr>
              <a:t> </a:t>
            </a:r>
            <a:r>
              <a:rPr lang="en-US" sz="2800" dirty="0" err="1">
                <a:latin typeface="Times New Roman"/>
                <a:cs typeface="Times New Roman"/>
              </a:rPr>
              <a:t>đối</a:t>
            </a:r>
            <a:r>
              <a:rPr lang="en-US" sz="2800" dirty="0">
                <a:latin typeface="Times New Roman"/>
                <a:cs typeface="Times New Roman"/>
              </a:rPr>
              <a:t> </a:t>
            </a:r>
            <a:r>
              <a:rPr lang="en-US" sz="2800" dirty="0" err="1">
                <a:latin typeface="Times New Roman"/>
                <a:cs typeface="Times New Roman"/>
              </a:rPr>
              <a:t>tượng</a:t>
            </a:r>
            <a:r>
              <a:rPr lang="en-US" sz="2800" dirty="0">
                <a:latin typeface="Times New Roman"/>
                <a:cs typeface="Times New Roman"/>
              </a:rPr>
              <a:t> </a:t>
            </a:r>
            <a:r>
              <a:rPr lang="en-US" sz="2800" dirty="0" err="1">
                <a:latin typeface="Times New Roman"/>
                <a:cs typeface="Times New Roman"/>
              </a:rPr>
              <a:t>nội</a:t>
            </a:r>
            <a:r>
              <a:rPr lang="en-US" sz="2800" dirty="0">
                <a:latin typeface="Times New Roman"/>
                <a:cs typeface="Times New Roman"/>
              </a:rPr>
              <a:t> </a:t>
            </a:r>
            <a:r>
              <a:rPr lang="en-US" sz="2800" dirty="0" err="1">
                <a:latin typeface="Times New Roman"/>
                <a:cs typeface="Times New Roman"/>
              </a:rPr>
              <a:t>thuế</a:t>
            </a:r>
            <a:r>
              <a:rPr lang="en-US" sz="2800" dirty="0">
                <a:latin typeface="Times New Roman"/>
                <a:cs typeface="Times New Roman"/>
              </a:rPr>
              <a:t>?</a:t>
            </a:r>
          </a:p>
          <a:p>
            <a:pPr algn="just"/>
            <a:endParaRPr lang="en-US" sz="2800" dirty="0">
              <a:latin typeface="Times New Roman"/>
              <a:cs typeface="Times New Roman"/>
            </a:endParaRPr>
          </a:p>
          <a:p>
            <a:pPr algn="just"/>
            <a:r>
              <a:rPr lang="en-US" sz="2800" b="1" i="1" u="sng" dirty="0" err="1">
                <a:latin typeface="Times New Roman"/>
                <a:cs typeface="Times New Roman"/>
              </a:rPr>
              <a:t>Ví</a:t>
            </a:r>
            <a:r>
              <a:rPr lang="en-US" sz="2800" b="1" i="1" u="sng" dirty="0">
                <a:latin typeface="Times New Roman"/>
                <a:cs typeface="Times New Roman"/>
              </a:rPr>
              <a:t> </a:t>
            </a:r>
            <a:r>
              <a:rPr lang="en-US" sz="2800" b="1" i="1" u="sng" dirty="0" err="1">
                <a:latin typeface="Times New Roman"/>
                <a:cs typeface="Times New Roman"/>
              </a:rPr>
              <a:t>dụ</a:t>
            </a:r>
            <a:r>
              <a:rPr lang="en-US" sz="2800" b="1" i="1" u="sng" dirty="0">
                <a:latin typeface="Times New Roman"/>
                <a:cs typeface="Times New Roman"/>
              </a:rPr>
              <a:t> 2:</a:t>
            </a:r>
            <a:r>
              <a:rPr lang="en-US" sz="2800" dirty="0">
                <a:latin typeface="Times New Roman"/>
                <a:cs typeface="Times New Roman"/>
              </a:rPr>
              <a:t> </a:t>
            </a:r>
            <a:r>
              <a:rPr lang="en-US" sz="2800" dirty="0" err="1">
                <a:latin typeface="Times New Roman"/>
                <a:cs typeface="Times New Roman"/>
              </a:rPr>
              <a:t>Công</a:t>
            </a:r>
            <a:r>
              <a:rPr lang="en-US" sz="2800" dirty="0">
                <a:latin typeface="Times New Roman"/>
                <a:cs typeface="Times New Roman"/>
              </a:rPr>
              <a:t> ty TNHH A </a:t>
            </a:r>
            <a:r>
              <a:rPr lang="en-US" sz="2800" dirty="0" err="1">
                <a:latin typeface="Times New Roman"/>
                <a:cs typeface="Times New Roman"/>
              </a:rPr>
              <a:t>uỷ</a:t>
            </a:r>
            <a:r>
              <a:rPr lang="en-US" sz="2800" dirty="0">
                <a:latin typeface="Times New Roman"/>
                <a:cs typeface="Times New Roman"/>
              </a:rPr>
              <a:t> </a:t>
            </a:r>
            <a:r>
              <a:rPr lang="en-US" sz="2800" dirty="0" err="1">
                <a:latin typeface="Times New Roman"/>
                <a:cs typeface="Times New Roman"/>
              </a:rPr>
              <a:t>thác</a:t>
            </a:r>
            <a:r>
              <a:rPr lang="en-US" sz="2800" dirty="0">
                <a:latin typeface="Times New Roman"/>
                <a:cs typeface="Times New Roman"/>
              </a:rPr>
              <a:t> </a:t>
            </a:r>
            <a:r>
              <a:rPr lang="en-US" sz="2800" dirty="0" err="1">
                <a:latin typeface="Times New Roman"/>
                <a:cs typeface="Times New Roman"/>
              </a:rPr>
              <a:t>cho</a:t>
            </a:r>
            <a:r>
              <a:rPr lang="en-US" sz="2800" dirty="0">
                <a:latin typeface="Times New Roman"/>
                <a:cs typeface="Times New Roman"/>
              </a:rPr>
              <a:t> </a:t>
            </a:r>
            <a:r>
              <a:rPr lang="en-US" sz="2800" dirty="0" err="1">
                <a:latin typeface="Times New Roman"/>
                <a:cs typeface="Times New Roman"/>
              </a:rPr>
              <a:t>công</a:t>
            </a:r>
            <a:r>
              <a:rPr lang="en-US" sz="2800" dirty="0">
                <a:latin typeface="Times New Roman"/>
                <a:cs typeface="Times New Roman"/>
              </a:rPr>
              <a:t> ty B </a:t>
            </a:r>
            <a:r>
              <a:rPr lang="en-US" sz="2800" dirty="0" err="1">
                <a:latin typeface="Times New Roman"/>
                <a:cs typeface="Times New Roman"/>
              </a:rPr>
              <a:t>nhập</a:t>
            </a:r>
            <a:r>
              <a:rPr lang="en-US" sz="2800" dirty="0">
                <a:latin typeface="Times New Roman"/>
                <a:cs typeface="Times New Roman"/>
              </a:rPr>
              <a:t> </a:t>
            </a:r>
            <a:r>
              <a:rPr lang="en-US" sz="2800" dirty="0" err="1">
                <a:latin typeface="Times New Roman"/>
                <a:cs typeface="Times New Roman"/>
              </a:rPr>
              <a:t>khẩu</a:t>
            </a:r>
            <a:r>
              <a:rPr lang="en-US" sz="2800" dirty="0">
                <a:latin typeface="Times New Roman"/>
                <a:cs typeface="Times New Roman"/>
              </a:rPr>
              <a:t> </a:t>
            </a:r>
            <a:r>
              <a:rPr lang="en-US" sz="2800" dirty="0" err="1">
                <a:latin typeface="Times New Roman"/>
                <a:cs typeface="Times New Roman"/>
              </a:rPr>
              <a:t>một</a:t>
            </a:r>
            <a:r>
              <a:rPr lang="en-US" sz="2800" dirty="0">
                <a:latin typeface="Times New Roman"/>
                <a:cs typeface="Times New Roman"/>
              </a:rPr>
              <a:t> </a:t>
            </a:r>
            <a:r>
              <a:rPr lang="en-US" sz="2800" dirty="0" err="1">
                <a:latin typeface="Times New Roman"/>
                <a:cs typeface="Times New Roman"/>
              </a:rPr>
              <a:t>thiết</a:t>
            </a:r>
            <a:r>
              <a:rPr lang="en-US" sz="2800" dirty="0">
                <a:latin typeface="Times New Roman"/>
                <a:cs typeface="Times New Roman"/>
              </a:rPr>
              <a:t> </a:t>
            </a:r>
            <a:r>
              <a:rPr lang="en-US" sz="2800" dirty="0" err="1">
                <a:latin typeface="Times New Roman"/>
                <a:cs typeface="Times New Roman"/>
              </a:rPr>
              <a:t>bị</a:t>
            </a:r>
            <a:r>
              <a:rPr lang="en-US" sz="2800" dirty="0">
                <a:latin typeface="Times New Roman"/>
                <a:cs typeface="Times New Roman"/>
              </a:rPr>
              <a:t> </a:t>
            </a:r>
            <a:r>
              <a:rPr lang="en-US" sz="2800" dirty="0" err="1">
                <a:latin typeface="Times New Roman"/>
                <a:cs typeface="Times New Roman"/>
              </a:rPr>
              <a:t>sản</a:t>
            </a:r>
            <a:r>
              <a:rPr lang="en-US" sz="2800" dirty="0">
                <a:latin typeface="Times New Roman"/>
                <a:cs typeface="Times New Roman"/>
              </a:rPr>
              <a:t> </a:t>
            </a:r>
            <a:r>
              <a:rPr lang="en-US" sz="2800" dirty="0" err="1">
                <a:latin typeface="Times New Roman"/>
                <a:cs typeface="Times New Roman"/>
              </a:rPr>
              <a:t>xuất</a:t>
            </a:r>
            <a:r>
              <a:rPr lang="en-US" sz="2800" dirty="0">
                <a:latin typeface="Times New Roman"/>
                <a:cs typeface="Times New Roman"/>
              </a:rPr>
              <a:t> </a:t>
            </a:r>
            <a:r>
              <a:rPr lang="en-US" sz="2800" dirty="0" err="1">
                <a:latin typeface="Times New Roman"/>
                <a:cs typeface="Times New Roman"/>
              </a:rPr>
              <a:t>trị</a:t>
            </a:r>
            <a:r>
              <a:rPr lang="en-US" sz="2800" dirty="0">
                <a:latin typeface="Times New Roman"/>
                <a:cs typeface="Times New Roman"/>
              </a:rPr>
              <a:t> </a:t>
            </a:r>
            <a:r>
              <a:rPr lang="en-US" sz="2800" dirty="0" err="1">
                <a:latin typeface="Times New Roman"/>
                <a:cs typeface="Times New Roman"/>
              </a:rPr>
              <a:t>gái</a:t>
            </a:r>
            <a:r>
              <a:rPr lang="en-US" sz="2800" dirty="0">
                <a:latin typeface="Times New Roman"/>
                <a:cs typeface="Times New Roman"/>
              </a:rPr>
              <a:t> 5.000USD. </a:t>
            </a:r>
          </a:p>
          <a:p>
            <a:pPr algn="just"/>
            <a:r>
              <a:rPr lang="en-US" sz="2800" dirty="0" err="1">
                <a:latin typeface="Times New Roman"/>
                <a:cs typeface="Times New Roman"/>
              </a:rPr>
              <a:t>Xác</a:t>
            </a:r>
            <a:r>
              <a:rPr lang="en-US" sz="2800" dirty="0">
                <a:latin typeface="Times New Roman"/>
                <a:cs typeface="Times New Roman"/>
              </a:rPr>
              <a:t> </a:t>
            </a:r>
            <a:r>
              <a:rPr lang="en-US" sz="2800" dirty="0" err="1">
                <a:latin typeface="Times New Roman"/>
                <a:cs typeface="Times New Roman"/>
              </a:rPr>
              <a:t>định</a:t>
            </a:r>
            <a:r>
              <a:rPr lang="en-US" sz="2800" dirty="0">
                <a:latin typeface="Times New Roman"/>
                <a:cs typeface="Times New Roman"/>
              </a:rPr>
              <a:t> </a:t>
            </a:r>
            <a:r>
              <a:rPr lang="en-US" sz="2800" dirty="0" err="1">
                <a:latin typeface="Times New Roman"/>
                <a:cs typeface="Times New Roman"/>
              </a:rPr>
              <a:t>đối</a:t>
            </a:r>
            <a:r>
              <a:rPr lang="en-US" sz="2800" dirty="0">
                <a:latin typeface="Times New Roman"/>
                <a:cs typeface="Times New Roman"/>
              </a:rPr>
              <a:t> </a:t>
            </a:r>
            <a:r>
              <a:rPr lang="en-US" sz="2800" dirty="0" err="1">
                <a:latin typeface="Times New Roman"/>
                <a:cs typeface="Times New Roman"/>
              </a:rPr>
              <a:t>tượng</a:t>
            </a:r>
            <a:r>
              <a:rPr lang="en-US" sz="2800" dirty="0">
                <a:latin typeface="Times New Roman"/>
                <a:cs typeface="Times New Roman"/>
              </a:rPr>
              <a:t> </a:t>
            </a:r>
            <a:r>
              <a:rPr lang="en-US" sz="2800" dirty="0" err="1">
                <a:latin typeface="Times New Roman"/>
                <a:cs typeface="Times New Roman"/>
              </a:rPr>
              <a:t>nộp</a:t>
            </a:r>
            <a:r>
              <a:rPr lang="en-US" sz="2800" dirty="0">
                <a:latin typeface="Times New Roman"/>
                <a:cs typeface="Times New Roman"/>
              </a:rPr>
              <a:t> </a:t>
            </a:r>
            <a:r>
              <a:rPr lang="en-US" sz="2800" dirty="0" err="1">
                <a:latin typeface="Times New Roman"/>
                <a:cs typeface="Times New Roman"/>
              </a:rPr>
              <a:t>thuế</a:t>
            </a:r>
            <a:r>
              <a:rPr lang="en-US" sz="2800" dirty="0">
                <a:latin typeface="Times New Roman"/>
                <a:cs typeface="Times New Roman"/>
              </a:rPr>
              <a:t>?</a:t>
            </a:r>
          </a:p>
        </p:txBody>
      </p:sp>
    </p:spTree>
    <p:extLst>
      <p:ext uri="{BB962C8B-B14F-4D97-AF65-F5344CB8AC3E}">
        <p14:creationId xmlns:p14="http://schemas.microsoft.com/office/powerpoint/2010/main" val="383582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heel(1)">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wheel(1)">
                                      <p:cBhvr>
                                        <p:cTn id="12" dur="2000"/>
                                        <p:tgtEl>
                                          <p:spTgt spid="8">
                                            <p:txEl>
                                              <p:pRg st="2" end="2"/>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wheel(1)">
                                      <p:cBhvr>
                                        <p:cTn id="15" dur="20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AutoShape 3"/>
          <p:cNvSpPr>
            <a:spLocks noChangeArrowheads="1"/>
          </p:cNvSpPr>
          <p:nvPr/>
        </p:nvSpPr>
        <p:spPr bwMode="auto">
          <a:xfrm>
            <a:off x="4868863" y="1600200"/>
            <a:ext cx="3970337" cy="51054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457200" y="1600200"/>
            <a:ext cx="3880645" cy="5094624"/>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609599" y="1600200"/>
            <a:ext cx="350520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lnSpc>
                <a:spcPct val="150000"/>
              </a:lnSpc>
            </a:pP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xuất</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khẩu</a:t>
            </a:r>
            <a:endParaRPr lang="en-US" sz="2400" b="1" dirty="0">
              <a:solidFill>
                <a:srgbClr val="000000"/>
              </a:solidFill>
              <a:latin typeface="Times New Roman" pitchFamily="18" charset="0"/>
              <a:cs typeface="Times New Roman" pitchFamily="18" charset="0"/>
            </a:endParaRPr>
          </a:p>
          <a:p>
            <a:pPr eaLnBrk="0" hangingPunct="0">
              <a:lnSpc>
                <a:spcPct val="150000"/>
              </a:lnSpc>
            </a:pP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Hàng hoá XK qua cửa khẩu biên giới Việt</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Nam</a:t>
            </a:r>
            <a:br>
              <a:rPr lang="vi-VN"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Hàng hóa được đưa từ thị trường trong</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nước vào khu phi thuế quan</a:t>
            </a:r>
            <a:br>
              <a:rPr lang="vi-VN"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Hàng hóa mua bán, trao đổi khác được coi</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là hàng hóa xuất khẩu</a:t>
            </a:r>
            <a:endParaRPr lang="en-US" sz="2200"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4114800" y="762000"/>
            <a:ext cx="522288"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4493578" y="762000"/>
            <a:ext cx="611822" cy="1241425"/>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63875" y="152400"/>
            <a:ext cx="2998788" cy="672943"/>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096572" y="224135"/>
            <a:ext cx="2966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sz="2400" b="1" dirty="0" err="1">
                <a:solidFill>
                  <a:srgbClr val="000000"/>
                </a:solidFill>
                <a:latin typeface="Times New Roman" pitchFamily="18" charset="0"/>
                <a:cs typeface="Times New Roman" pitchFamily="18" charset="0"/>
              </a:rPr>
              <a:t>Đối</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tượng</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chịu</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thuế</a:t>
            </a:r>
            <a:endParaRPr lang="en-US" sz="2400" dirty="0">
              <a:solidFill>
                <a:srgbClr val="000000"/>
              </a:solidFill>
              <a:latin typeface="Times New Roman" pitchFamily="18" charset="0"/>
              <a:cs typeface="Times New Roman" pitchFamily="18" charset="0"/>
            </a:endParaRPr>
          </a:p>
        </p:txBody>
      </p:sp>
      <p:sp>
        <p:nvSpPr>
          <p:cNvPr id="20" name="Text Box 6"/>
          <p:cNvSpPr txBox="1">
            <a:spLocks noChangeArrowheads="1"/>
          </p:cNvSpPr>
          <p:nvPr/>
        </p:nvSpPr>
        <p:spPr bwMode="auto">
          <a:xfrm>
            <a:off x="4955223" y="1524000"/>
            <a:ext cx="3883977"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lnSpc>
                <a:spcPct val="150000"/>
              </a:lnSpc>
            </a:pPr>
            <a:r>
              <a:rPr lang="en-US" sz="2400" b="1" dirty="0" err="1">
                <a:solidFill>
                  <a:srgbClr val="000000"/>
                </a:solidFill>
                <a:latin typeface="Times New Roman" pitchFamily="18" charset="0"/>
                <a:cs typeface="Times New Roman" pitchFamily="18" charset="0"/>
              </a:rPr>
              <a:t>Thuế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nhập</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khẩu</a:t>
            </a:r>
            <a:endParaRPr lang="en-US" sz="2400" b="1" dirty="0">
              <a:solidFill>
                <a:srgbClr val="000000"/>
              </a:solidFill>
              <a:latin typeface="Times New Roman" pitchFamily="18" charset="0"/>
              <a:cs typeface="Times New Roman" pitchFamily="18" charset="0"/>
            </a:endParaRPr>
          </a:p>
          <a:p>
            <a:pPr eaLnBrk="0" hangingPunct="0">
              <a:lnSpc>
                <a:spcPct val="150000"/>
              </a:lnSpc>
            </a:pP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 Hàng hoá NK qua cửa khẩu biên giới Việt</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Nam</a:t>
            </a:r>
            <a:br>
              <a:rPr lang="vi-VN" sz="2400" dirty="0">
                <a:latin typeface="Times New Roman" pitchFamily="18" charset="0"/>
                <a:cs typeface="Times New Roman" pitchFamily="18" charset="0"/>
              </a:rPr>
            </a:b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Hàng hóa được đưa từ khu phi thuế quan</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vào thị trường trong nước</a:t>
            </a:r>
            <a:br>
              <a:rPr lang="vi-VN" sz="2400" dirty="0">
                <a:latin typeface="Times New Roman" pitchFamily="18" charset="0"/>
                <a:cs typeface="Times New Roman" pitchFamily="18" charset="0"/>
              </a:rPr>
            </a:b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Hàng hóa mua bán, trao đổi khác được coi</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là hàng hóa nhập khẩu </a:t>
            </a:r>
            <a:endParaRPr lang="en-US" sz="22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7903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0666"/>
                                        </p:tgtEl>
                                        <p:attrNameLst>
                                          <p:attrName>style.visibility</p:attrName>
                                        </p:attrNameLst>
                                      </p:cBhvr>
                                      <p:to>
                                        <p:strVal val="visible"/>
                                      </p:to>
                                    </p:set>
                                    <p:animEffect transition="in" filter="wipe(down)">
                                      <p:cBhvr>
                                        <p:cTn id="7" dur="500"/>
                                        <p:tgtEl>
                                          <p:spTgt spid="7066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0674"/>
                                        </p:tgtEl>
                                        <p:attrNameLst>
                                          <p:attrName>style.visibility</p:attrName>
                                        </p:attrNameLst>
                                      </p:cBhvr>
                                      <p:to>
                                        <p:strVal val="visible"/>
                                      </p:to>
                                    </p:set>
                                    <p:animEffect transition="in" filter="barn(inVertical)">
                                      <p:cBhvr>
                                        <p:cTn id="12" dur="500"/>
                                        <p:tgtEl>
                                          <p:spTgt spid="7067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0663"/>
                                        </p:tgtEl>
                                        <p:attrNameLst>
                                          <p:attrName>style.visibility</p:attrName>
                                        </p:attrNameLst>
                                      </p:cBhvr>
                                      <p:to>
                                        <p:strVal val="visible"/>
                                      </p:to>
                                    </p:set>
                                    <p:animEffect transition="in" filter="fade">
                                      <p:cBhvr>
                                        <p:cTn id="17" dur="1000"/>
                                        <p:tgtEl>
                                          <p:spTgt spid="70663"/>
                                        </p:tgtEl>
                                      </p:cBhvr>
                                    </p:animEffect>
                                    <p:anim calcmode="lin" valueType="num">
                                      <p:cBhvr>
                                        <p:cTn id="18" dur="1000" fill="hold"/>
                                        <p:tgtEl>
                                          <p:spTgt spid="70663"/>
                                        </p:tgtEl>
                                        <p:attrNameLst>
                                          <p:attrName>ppt_x</p:attrName>
                                        </p:attrNameLst>
                                      </p:cBhvr>
                                      <p:tavLst>
                                        <p:tav tm="0">
                                          <p:val>
                                            <p:strVal val="#ppt_x"/>
                                          </p:val>
                                        </p:tav>
                                        <p:tav tm="100000">
                                          <p:val>
                                            <p:strVal val="#ppt_x"/>
                                          </p:val>
                                        </p:tav>
                                      </p:tavLst>
                                    </p:anim>
                                    <p:anim calcmode="lin" valueType="num">
                                      <p:cBhvr>
                                        <p:cTn id="19" dur="1000" fill="hold"/>
                                        <p:tgtEl>
                                          <p:spTgt spid="70663"/>
                                        </p:tgtEl>
                                        <p:attrNameLst>
                                          <p:attrName>ppt_y</p:attrName>
                                        </p:attrNameLst>
                                      </p:cBhvr>
                                      <p:tavLst>
                                        <p:tav tm="0">
                                          <p:val>
                                            <p:strVal val="#ppt_y+.1"/>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70661"/>
                                        </p:tgtEl>
                                        <p:attrNameLst>
                                          <p:attrName>style.visibility</p:attrName>
                                        </p:attrNameLst>
                                      </p:cBhvr>
                                      <p:to>
                                        <p:strVal val="visible"/>
                                      </p:to>
                                    </p:set>
                                    <p:anim calcmode="lin" valueType="num">
                                      <p:cBhvr additive="base">
                                        <p:cTn id="22" dur="500" fill="hold"/>
                                        <p:tgtEl>
                                          <p:spTgt spid="70661"/>
                                        </p:tgtEl>
                                        <p:attrNameLst>
                                          <p:attrName>ppt_x</p:attrName>
                                        </p:attrNameLst>
                                      </p:cBhvr>
                                      <p:tavLst>
                                        <p:tav tm="0">
                                          <p:val>
                                            <p:strVal val="#ppt_x"/>
                                          </p:val>
                                        </p:tav>
                                        <p:tav tm="100000">
                                          <p:val>
                                            <p:strVal val="#ppt_x"/>
                                          </p:val>
                                        </p:tav>
                                      </p:tavLst>
                                    </p:anim>
                                    <p:anim calcmode="lin" valueType="num">
                                      <p:cBhvr additive="base">
                                        <p:cTn id="23" dur="500" fill="hold"/>
                                        <p:tgtEl>
                                          <p:spTgt spid="70661"/>
                                        </p:tgtEl>
                                        <p:attrNameLst>
                                          <p:attrName>ppt_y</p:attrName>
                                        </p:attrNameLst>
                                      </p:cBhvr>
                                      <p:tavLst>
                                        <p:tav tm="0">
                                          <p:val>
                                            <p:strVal val="1+#ppt_h/2"/>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70662"/>
                                        </p:tgtEl>
                                        <p:attrNameLst>
                                          <p:attrName>style.visibility</p:attrName>
                                        </p:attrNameLst>
                                      </p:cBhvr>
                                      <p:to>
                                        <p:strVal val="visible"/>
                                      </p:to>
                                    </p:set>
                                    <p:animEffect transition="in" filter="fade">
                                      <p:cBhvr>
                                        <p:cTn id="26" dur="500"/>
                                        <p:tgtEl>
                                          <p:spTgt spid="7066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0665"/>
                                        </p:tgtEl>
                                        <p:attrNameLst>
                                          <p:attrName>style.visibility</p:attrName>
                                        </p:attrNameLst>
                                      </p:cBhvr>
                                      <p:to>
                                        <p:strVal val="visible"/>
                                      </p:to>
                                    </p:set>
                                    <p:animEffect transition="in" filter="fade">
                                      <p:cBhvr>
                                        <p:cTn id="31" dur="1000"/>
                                        <p:tgtEl>
                                          <p:spTgt spid="70665"/>
                                        </p:tgtEl>
                                      </p:cBhvr>
                                    </p:animEffect>
                                    <p:anim calcmode="lin" valueType="num">
                                      <p:cBhvr>
                                        <p:cTn id="32" dur="1000" fill="hold"/>
                                        <p:tgtEl>
                                          <p:spTgt spid="70665"/>
                                        </p:tgtEl>
                                        <p:attrNameLst>
                                          <p:attrName>ppt_x</p:attrName>
                                        </p:attrNameLst>
                                      </p:cBhvr>
                                      <p:tavLst>
                                        <p:tav tm="0">
                                          <p:val>
                                            <p:strVal val="#ppt_x"/>
                                          </p:val>
                                        </p:tav>
                                        <p:tav tm="100000">
                                          <p:val>
                                            <p:strVal val="#ppt_x"/>
                                          </p:val>
                                        </p:tav>
                                      </p:tavLst>
                                    </p:anim>
                                    <p:anim calcmode="lin" valueType="num">
                                      <p:cBhvr>
                                        <p:cTn id="33" dur="1000" fill="hold"/>
                                        <p:tgtEl>
                                          <p:spTgt spid="70665"/>
                                        </p:tgtEl>
                                        <p:attrNameLst>
                                          <p:attrName>ppt_y</p:attrName>
                                        </p:attrNameLst>
                                      </p:cBhvr>
                                      <p:tavLst>
                                        <p:tav tm="0">
                                          <p:val>
                                            <p:strVal val="#ppt_y+.1"/>
                                          </p:val>
                                        </p:tav>
                                        <p:tav tm="100000">
                                          <p:val>
                                            <p:strVal val="#ppt_y"/>
                                          </p:val>
                                        </p:tav>
                                      </p:tavLst>
                                    </p:anim>
                                  </p:childTnLst>
                                </p:cTn>
                              </p:par>
                              <p:par>
                                <p:cTn id="34" presetID="6" presetClass="entr" presetSubtype="16"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circle(in)">
                                      <p:cBhvr>
                                        <p:cTn id="36" dur="2000"/>
                                        <p:tgtEl>
                                          <p:spTgt spid="20"/>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70659"/>
                                        </p:tgtEl>
                                        <p:attrNameLst>
                                          <p:attrName>style.visibility</p:attrName>
                                        </p:attrNameLst>
                                      </p:cBhvr>
                                      <p:to>
                                        <p:strVal val="visible"/>
                                      </p:to>
                                    </p:set>
                                    <p:animEffect transition="in" filter="circle(in)">
                                      <p:cBhvr>
                                        <p:cTn id="39" dur="2000"/>
                                        <p:tgtEl>
                                          <p:spTgt spid="70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animBg="1"/>
      <p:bldP spid="70661" grpId="0" animBg="1"/>
      <p:bldP spid="70662" grpId="0"/>
      <p:bldP spid="70663" grpId="0" animBg="1"/>
      <p:bldP spid="70665" grpId="0" animBg="1"/>
      <p:bldP spid="70674" grpId="0"/>
      <p:bldP spid="20" grpId="0"/>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04800" y="228600"/>
            <a:ext cx="8381999" cy="5867400"/>
          </a:xfrm>
        </p:spPr>
        <p:txBody>
          <a:bodyPr/>
          <a:lstStyle/>
          <a:p>
            <a:pPr marL="0" indent="457200" algn="ctr">
              <a:lnSpc>
                <a:spcPct val="130000"/>
              </a:lnSpc>
              <a:spcBef>
                <a:spcPts val="0"/>
              </a:spcBef>
              <a:buNone/>
            </a:pPr>
            <a:r>
              <a:rPr lang="en-US" sz="2400" i="1" u="sng" dirty="0" err="1">
                <a:solidFill>
                  <a:schemeClr val="bg1"/>
                </a:solidFill>
                <a:latin typeface="Times New Roman" pitchFamily="18" charset="0"/>
                <a:cs typeface="Times New Roman" pitchFamily="18" charset="0"/>
              </a:rPr>
              <a:t>Đối</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tượng</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không</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chịu</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thuế</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xuất</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nhập</a:t>
            </a:r>
            <a:r>
              <a:rPr lang="en-US" sz="2400" i="1" u="sng" dirty="0">
                <a:solidFill>
                  <a:schemeClr val="bg1"/>
                </a:solidFill>
                <a:latin typeface="Times New Roman" pitchFamily="18" charset="0"/>
                <a:cs typeface="Times New Roman" pitchFamily="18" charset="0"/>
              </a:rPr>
              <a:t> </a:t>
            </a:r>
            <a:r>
              <a:rPr lang="en-US" sz="2400" i="1" u="sng" dirty="0" err="1">
                <a:solidFill>
                  <a:schemeClr val="bg1"/>
                </a:solidFill>
                <a:latin typeface="Times New Roman" pitchFamily="18" charset="0"/>
                <a:cs typeface="Times New Roman" pitchFamily="18" charset="0"/>
              </a:rPr>
              <a:t>khẩu</a:t>
            </a:r>
            <a:r>
              <a:rPr lang="en-US" sz="2400" i="1" u="sng" dirty="0">
                <a:solidFill>
                  <a:schemeClr val="bg1"/>
                </a:solidFill>
                <a:latin typeface="Times New Roman" pitchFamily="18" charset="0"/>
                <a:cs typeface="Times New Roman" pitchFamily="18" charset="0"/>
              </a:rPr>
              <a:t> </a:t>
            </a:r>
          </a:p>
          <a:p>
            <a:pPr marL="0" indent="457200" algn="just">
              <a:lnSpc>
                <a:spcPct val="130000"/>
              </a:lnSpc>
              <a:spcBef>
                <a:spcPts val="0"/>
              </a:spcBef>
              <a:buNone/>
            </a:pPr>
            <a:endParaRPr lang="en-US" sz="2400" i="1" u="sng" dirty="0">
              <a:latin typeface="Times New Roman" pitchFamily="18" charset="0"/>
              <a:cs typeface="Times New Roman" pitchFamily="18" charset="0"/>
            </a:endParaRPr>
          </a:p>
          <a:p>
            <a:pPr marL="0" indent="457200" algn="just">
              <a:lnSpc>
                <a:spcPct val="130000"/>
              </a:lnSpc>
              <a:spcBef>
                <a:spcPts val="0"/>
              </a:spcBef>
              <a:buNone/>
            </a:pPr>
            <a:r>
              <a:rPr lang="vi-VN" sz="2400" b="0" spc="-30" dirty="0">
                <a:solidFill>
                  <a:srgbClr val="000000"/>
                </a:solidFill>
                <a:latin typeface="Times New Roman" panose="02020603050405020304" pitchFamily="18" charset="0"/>
                <a:cs typeface="Times New Roman" panose="02020603050405020304" pitchFamily="18" charset="0"/>
              </a:rPr>
              <a:t>1. Hàng hoá vận chuyển </a:t>
            </a:r>
            <a:r>
              <a:rPr lang="vi-VN" sz="2400" b="0" spc="-30" dirty="0">
                <a:solidFill>
                  <a:srgbClr val="FF0000"/>
                </a:solidFill>
                <a:latin typeface="Times New Roman" panose="02020603050405020304" pitchFamily="18" charset="0"/>
                <a:cs typeface="Times New Roman" panose="02020603050405020304" pitchFamily="18" charset="0"/>
              </a:rPr>
              <a:t>quá cảnh </a:t>
            </a:r>
            <a:r>
              <a:rPr lang="vi-VN" sz="2400" b="0" spc="-30" dirty="0">
                <a:solidFill>
                  <a:srgbClr val="000000"/>
                </a:solidFill>
                <a:latin typeface="Times New Roman" panose="02020603050405020304" pitchFamily="18" charset="0"/>
                <a:cs typeface="Times New Roman" panose="02020603050405020304" pitchFamily="18" charset="0"/>
              </a:rPr>
              <a:t>hoặc mượn đường qua cửa khẩu, biên giới Việt Nam , hàng hoá </a:t>
            </a:r>
            <a:r>
              <a:rPr lang="vi-VN" sz="2400" b="0" spc="-30" dirty="0">
                <a:solidFill>
                  <a:srgbClr val="FF0000"/>
                </a:solidFill>
                <a:latin typeface="Times New Roman" panose="02020603050405020304" pitchFamily="18" charset="0"/>
                <a:cs typeface="Times New Roman" panose="02020603050405020304" pitchFamily="18" charset="0"/>
              </a:rPr>
              <a:t>chuyển khẩu </a:t>
            </a:r>
            <a:r>
              <a:rPr lang="vi-VN" sz="2400" b="0" spc="-30" dirty="0">
                <a:solidFill>
                  <a:srgbClr val="000000"/>
                </a:solidFill>
                <a:latin typeface="Times New Roman" panose="02020603050405020304" pitchFamily="18" charset="0"/>
                <a:cs typeface="Times New Roman" panose="02020603050405020304" pitchFamily="18" charset="0"/>
              </a:rPr>
              <a:t>theo quy định của</a:t>
            </a:r>
            <a:r>
              <a:rPr lang="en-US" sz="2400" b="0" spc="-30" dirty="0">
                <a:solidFill>
                  <a:srgbClr val="000000"/>
                </a:solidFill>
                <a:latin typeface="Times New Roman" panose="02020603050405020304" pitchFamily="18" charset="0"/>
                <a:cs typeface="Times New Roman" panose="02020603050405020304" pitchFamily="18" charset="0"/>
              </a:rPr>
              <a:t> </a:t>
            </a:r>
            <a:r>
              <a:rPr lang="vi-VN" sz="2400" b="0" spc="-30" dirty="0">
                <a:solidFill>
                  <a:srgbClr val="000000"/>
                </a:solidFill>
                <a:latin typeface="Times New Roman" panose="02020603050405020304" pitchFamily="18" charset="0"/>
                <a:cs typeface="Times New Roman" panose="02020603050405020304" pitchFamily="18" charset="0"/>
              </a:rPr>
              <a:t>Chính phủ</a:t>
            </a:r>
            <a:r>
              <a:rPr lang="en-US" sz="2400" b="0" spc="-30" dirty="0">
                <a:solidFill>
                  <a:srgbClr val="000000"/>
                </a:solidFill>
                <a:latin typeface="Times New Roman" panose="02020603050405020304" pitchFamily="18" charset="0"/>
                <a:cs typeface="Times New Roman" panose="02020603050405020304" pitchFamily="18" charset="0"/>
              </a:rPr>
              <a:t>;</a:t>
            </a:r>
          </a:p>
          <a:p>
            <a:pPr marL="0" indent="457200" algn="just">
              <a:lnSpc>
                <a:spcPct val="130000"/>
              </a:lnSpc>
              <a:spcBef>
                <a:spcPts val="0"/>
              </a:spcBef>
              <a:buNone/>
            </a:pPr>
            <a:r>
              <a:rPr lang="vi-VN" sz="2400" b="0" spc="-30" dirty="0">
                <a:solidFill>
                  <a:srgbClr val="000000"/>
                </a:solidFill>
                <a:latin typeface="Times New Roman" panose="02020603050405020304" pitchFamily="18" charset="0"/>
                <a:cs typeface="Times New Roman" panose="02020603050405020304" pitchFamily="18" charset="0"/>
              </a:rPr>
              <a:t>2. Hàng hoá </a:t>
            </a:r>
            <a:r>
              <a:rPr lang="vi-VN" sz="2400" b="0" spc="-30" dirty="0">
                <a:solidFill>
                  <a:srgbClr val="FF0000"/>
                </a:solidFill>
                <a:latin typeface="Times New Roman" panose="02020603050405020304" pitchFamily="18" charset="0"/>
                <a:cs typeface="Times New Roman" panose="02020603050405020304" pitchFamily="18" charset="0"/>
              </a:rPr>
              <a:t>viện trợ nhân đạo</a:t>
            </a:r>
            <a:r>
              <a:rPr lang="vi-VN" sz="2400" b="0" spc="-30" dirty="0">
                <a:solidFill>
                  <a:srgbClr val="000000"/>
                </a:solidFill>
                <a:latin typeface="Times New Roman" panose="02020603050405020304" pitchFamily="18" charset="0"/>
                <a:cs typeface="Times New Roman" panose="02020603050405020304" pitchFamily="18" charset="0"/>
              </a:rPr>
              <a:t>, hàng hoá viện trợ không hoàn lại;</a:t>
            </a:r>
            <a:endParaRPr lang="en-US" sz="2400" b="0" spc="-30" dirty="0">
              <a:solidFill>
                <a:srgbClr val="000000"/>
              </a:solidFill>
              <a:latin typeface="Times New Roman" panose="02020603050405020304" pitchFamily="18" charset="0"/>
              <a:cs typeface="Times New Roman" panose="02020603050405020304" pitchFamily="18" charset="0"/>
            </a:endParaRPr>
          </a:p>
          <a:p>
            <a:pPr marL="0" indent="457200" algn="just">
              <a:lnSpc>
                <a:spcPct val="130000"/>
              </a:lnSpc>
              <a:spcBef>
                <a:spcPts val="0"/>
              </a:spcBef>
              <a:buNone/>
            </a:pPr>
            <a:r>
              <a:rPr lang="vi-VN" sz="2400" b="0" spc="-50" dirty="0">
                <a:solidFill>
                  <a:srgbClr val="000000"/>
                </a:solidFill>
                <a:latin typeface="Times New Roman" panose="02020603050405020304" pitchFamily="18" charset="0"/>
                <a:cs typeface="Times New Roman" panose="02020603050405020304" pitchFamily="18" charset="0"/>
              </a:rPr>
              <a:t>3. Hàng hóa từ </a:t>
            </a:r>
            <a:r>
              <a:rPr lang="vi-VN" sz="2400" b="0" spc="-50" dirty="0">
                <a:solidFill>
                  <a:srgbClr val="FF0000"/>
                </a:solidFill>
                <a:latin typeface="Times New Roman" panose="02020603050405020304" pitchFamily="18" charset="0"/>
                <a:cs typeface="Times New Roman" panose="02020603050405020304" pitchFamily="18" charset="0"/>
              </a:rPr>
              <a:t>khu phi thuế quan </a:t>
            </a:r>
            <a:r>
              <a:rPr lang="vi-VN" sz="2400" b="0" spc="-50" dirty="0">
                <a:solidFill>
                  <a:srgbClr val="000000"/>
                </a:solidFill>
                <a:latin typeface="Times New Roman" panose="02020603050405020304" pitchFamily="18" charset="0"/>
                <a:cs typeface="Times New Roman" panose="02020603050405020304" pitchFamily="18" charset="0"/>
              </a:rPr>
              <a:t>XK ra nước ngoài, hàng hóa </a:t>
            </a:r>
            <a:r>
              <a:rPr lang="en-US" sz="2400" b="0" spc="-50" dirty="0" err="1">
                <a:solidFill>
                  <a:srgbClr val="000000"/>
                </a:solidFill>
                <a:latin typeface="Times New Roman" panose="02020603050405020304" pitchFamily="18" charset="0"/>
                <a:cs typeface="Times New Roman" panose="02020603050405020304" pitchFamily="18" charset="0"/>
              </a:rPr>
              <a:t>nhập</a:t>
            </a:r>
            <a:r>
              <a:rPr lang="en-US" sz="2400" b="0" spc="-50" dirty="0">
                <a:solidFill>
                  <a:srgbClr val="000000"/>
                </a:solidFill>
                <a:latin typeface="Times New Roman" panose="02020603050405020304" pitchFamily="18" charset="0"/>
                <a:cs typeface="Times New Roman" panose="02020603050405020304" pitchFamily="18" charset="0"/>
              </a:rPr>
              <a:t> </a:t>
            </a:r>
            <a:r>
              <a:rPr lang="en-US" sz="2400" b="0" spc="-50" dirty="0" err="1">
                <a:solidFill>
                  <a:srgbClr val="000000"/>
                </a:solidFill>
                <a:latin typeface="Times New Roman" panose="02020603050405020304" pitchFamily="18" charset="0"/>
                <a:cs typeface="Times New Roman" panose="02020603050405020304" pitchFamily="18" charset="0"/>
              </a:rPr>
              <a:t>khẩu</a:t>
            </a:r>
            <a:r>
              <a:rPr lang="en-US" sz="2400" b="0" spc="-50" dirty="0">
                <a:solidFill>
                  <a:srgbClr val="000000"/>
                </a:solidFill>
                <a:latin typeface="Times New Roman" panose="02020603050405020304" pitchFamily="18" charset="0"/>
                <a:cs typeface="Times New Roman" panose="02020603050405020304" pitchFamily="18" charset="0"/>
              </a:rPr>
              <a:t> </a:t>
            </a:r>
            <a:r>
              <a:rPr lang="vi-VN" sz="2400" b="0" spc="-50" dirty="0">
                <a:solidFill>
                  <a:srgbClr val="000000"/>
                </a:solidFill>
                <a:latin typeface="Times New Roman" panose="02020603050405020304" pitchFamily="18" charset="0"/>
                <a:cs typeface="Times New Roman" panose="02020603050405020304" pitchFamily="18" charset="0"/>
              </a:rPr>
              <a:t>từ nước ngoài vào khu phi thuế quan và chỉ sử dụng trong khu phi thuế quan, hàng hóa đưa từ khu phi thuế quan này sang khu phi thuế quan khác;</a:t>
            </a:r>
            <a:endParaRPr lang="en-US" sz="2400" b="0" spc="-50" dirty="0">
              <a:solidFill>
                <a:srgbClr val="000000"/>
              </a:solidFill>
              <a:latin typeface="Times New Roman" panose="02020603050405020304" pitchFamily="18" charset="0"/>
              <a:cs typeface="Times New Roman" panose="02020603050405020304" pitchFamily="18" charset="0"/>
            </a:endParaRPr>
          </a:p>
          <a:p>
            <a:pPr marL="0" indent="457200" algn="just">
              <a:lnSpc>
                <a:spcPct val="130000"/>
              </a:lnSpc>
              <a:spcBef>
                <a:spcPts val="0"/>
              </a:spcBef>
              <a:buNone/>
            </a:pPr>
            <a:r>
              <a:rPr lang="vi-VN" sz="2400" b="0" dirty="0">
                <a:solidFill>
                  <a:srgbClr val="000000"/>
                </a:solidFill>
                <a:latin typeface="Times New Roman" panose="02020603050405020304" pitchFamily="18" charset="0"/>
                <a:cs typeface="Times New Roman" panose="02020603050405020304" pitchFamily="18" charset="0"/>
              </a:rPr>
              <a:t>4. Hàng hoá là phần dầu khí thuộc thuế tài nguyên của Nhà nước khi</a:t>
            </a:r>
            <a:r>
              <a:rPr lang="en-US" sz="2400" b="0" dirty="0">
                <a:solidFill>
                  <a:srgbClr val="000000"/>
                </a:solidFill>
                <a:latin typeface="Times New Roman" panose="02020603050405020304" pitchFamily="18" charset="0"/>
                <a:cs typeface="Times New Roman" panose="02020603050405020304" pitchFamily="18" charset="0"/>
              </a:rPr>
              <a:t> </a:t>
            </a:r>
            <a:r>
              <a:rPr lang="en-US" sz="2400" b="0" dirty="0" err="1">
                <a:solidFill>
                  <a:srgbClr val="000000"/>
                </a:solidFill>
                <a:latin typeface="Times New Roman" panose="02020603050405020304" pitchFamily="18" charset="0"/>
                <a:cs typeface="Times New Roman" panose="02020603050405020304" pitchFamily="18" charset="0"/>
              </a:rPr>
              <a:t>xuất</a:t>
            </a:r>
            <a:r>
              <a:rPr lang="en-US" sz="2400" b="0" dirty="0">
                <a:solidFill>
                  <a:srgbClr val="000000"/>
                </a:solidFill>
                <a:latin typeface="Times New Roman" panose="02020603050405020304" pitchFamily="18" charset="0"/>
                <a:cs typeface="Times New Roman" panose="02020603050405020304" pitchFamily="18" charset="0"/>
              </a:rPr>
              <a:t> </a:t>
            </a:r>
            <a:r>
              <a:rPr lang="en-US" sz="2400" b="0" dirty="0" err="1">
                <a:solidFill>
                  <a:srgbClr val="000000"/>
                </a:solidFill>
                <a:latin typeface="Times New Roman" panose="02020603050405020304" pitchFamily="18" charset="0"/>
                <a:cs typeface="Times New Roman" panose="02020603050405020304" pitchFamily="18" charset="0"/>
              </a:rPr>
              <a:t>khẩu</a:t>
            </a:r>
            <a:r>
              <a:rPr lang="en-US" sz="2400" b="0" dirty="0">
                <a:solidFill>
                  <a:srgbClr val="000000"/>
                </a:solidFill>
                <a:latin typeface="Times New Roman" panose="02020603050405020304" pitchFamily="18" charset="0"/>
                <a:cs typeface="Times New Roman" panose="02020603050405020304" pitchFamily="18" charset="0"/>
              </a:rPr>
              <a:t>. </a:t>
            </a:r>
            <a:endParaRPr lang="en-US" sz="2400" b="0" dirty="0">
              <a:latin typeface="Times New Roman" panose="02020603050405020304" pitchFamily="18" charset="0"/>
              <a:cs typeface="Times New Roman" panose="02020603050405020304" pitchFamily="18" charset="0"/>
            </a:endParaRPr>
          </a:p>
          <a:p>
            <a:pPr marL="457200" lvl="1" indent="0">
              <a:lnSpc>
                <a:spcPct val="130000"/>
              </a:lnSpc>
              <a:buNone/>
            </a:pPr>
            <a:endParaRPr lang="en-US" sz="2200" dirty="0">
              <a:latin typeface="Times New Roman" pitchFamily="18" charset="0"/>
              <a:cs typeface="Times New Roman" pitchFamily="18" charset="0"/>
            </a:endParaRPr>
          </a:p>
          <a:p>
            <a:pPr marL="457200" lvl="1" indent="0">
              <a:lnSpc>
                <a:spcPct val="130000"/>
              </a:lnSpc>
              <a:buNone/>
            </a:pP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428461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barn(inVertical)">
                                      <p:cBhvr>
                                        <p:cTn id="7" dur="5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9635">
                                            <p:txEl>
                                              <p:pRg st="2" end="2"/>
                                            </p:txEl>
                                          </p:spTgt>
                                        </p:tgtEl>
                                        <p:attrNameLst>
                                          <p:attrName>style.visibility</p:attrName>
                                        </p:attrNameLst>
                                      </p:cBhvr>
                                      <p:to>
                                        <p:strVal val="visible"/>
                                      </p:to>
                                    </p:set>
                                    <p:animEffect transition="in" filter="barn(inVertical)">
                                      <p:cBhvr>
                                        <p:cTn id="12" dur="500"/>
                                        <p:tgtEl>
                                          <p:spTgt spid="696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9635">
                                            <p:txEl>
                                              <p:pRg st="3" end="3"/>
                                            </p:txEl>
                                          </p:spTgt>
                                        </p:tgtEl>
                                        <p:attrNameLst>
                                          <p:attrName>style.visibility</p:attrName>
                                        </p:attrNameLst>
                                      </p:cBhvr>
                                      <p:to>
                                        <p:strVal val="visible"/>
                                      </p:to>
                                    </p:set>
                                    <p:animEffect transition="in" filter="barn(inVertical)">
                                      <p:cBhvr>
                                        <p:cTn id="17" dur="500"/>
                                        <p:tgtEl>
                                          <p:spTgt spid="6963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9635">
                                            <p:txEl>
                                              <p:pRg st="4" end="4"/>
                                            </p:txEl>
                                          </p:spTgt>
                                        </p:tgtEl>
                                        <p:attrNameLst>
                                          <p:attrName>style.visibility</p:attrName>
                                        </p:attrNameLst>
                                      </p:cBhvr>
                                      <p:to>
                                        <p:strVal val="visible"/>
                                      </p:to>
                                    </p:set>
                                    <p:animEffect transition="in" filter="barn(inVertical)">
                                      <p:cBhvr>
                                        <p:cTn id="22" dur="500"/>
                                        <p:tgtEl>
                                          <p:spTgt spid="6963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9635">
                                            <p:txEl>
                                              <p:pRg st="5" end="5"/>
                                            </p:txEl>
                                          </p:spTgt>
                                        </p:tgtEl>
                                        <p:attrNameLst>
                                          <p:attrName>style.visibility</p:attrName>
                                        </p:attrNameLst>
                                      </p:cBhvr>
                                      <p:to>
                                        <p:strVal val="visible"/>
                                      </p:to>
                                    </p:set>
                                    <p:animEffect transition="in" filter="barn(inVertical)">
                                      <p:cBhvr>
                                        <p:cTn id="27" dur="5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04800" y="1143000"/>
            <a:ext cx="4191000" cy="5105400"/>
          </a:xfrm>
        </p:spPr>
        <p:txBody>
          <a:bodyPr/>
          <a:lstStyle/>
          <a:p>
            <a:pPr marL="0" indent="457200" algn="just">
              <a:lnSpc>
                <a:spcPct val="150000"/>
              </a:lnSpc>
              <a:buNone/>
            </a:pP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Quá</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cảnh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chính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mượn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đường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mượn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lãnh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thổ</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kế</a:t>
            </a:r>
            <a:r>
              <a:rPr lang="en-US" sz="2400" b="0" dirty="0">
                <a:solidFill>
                  <a:schemeClr val="tx1"/>
                </a:solidFill>
                <a:latin typeface="Times New Roman" panose="02020603050405020304" pitchFamily="18" charset="0"/>
                <a:cs typeface="Times New Roman" panose="02020603050405020304" pitchFamily="18" charset="0"/>
              </a:rPr>
              <a:t>) VN </a:t>
            </a:r>
            <a:r>
              <a:rPr lang="en-US" sz="2400" b="0" dirty="0" err="1">
                <a:solidFill>
                  <a:schemeClr val="tx1"/>
                </a:solidFill>
                <a:latin typeface="Times New Roman" panose="02020603050405020304" pitchFamily="18" charset="0"/>
                <a:cs typeface="Times New Roman" panose="02020603050405020304" pitchFamily="18" charset="0"/>
              </a:rPr>
              <a:t>để</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vận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chuyển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hóa</a:t>
            </a:r>
            <a:r>
              <a:rPr lang="en-US" sz="2400" b="0" dirty="0">
                <a:solidFill>
                  <a:schemeClr val="tx1"/>
                </a:solidFill>
                <a:latin typeface="Times New Roman" panose="02020603050405020304" pitchFamily="18" charset="0"/>
                <a:cs typeface="Times New Roman" panose="02020603050405020304" pitchFamily="18" charset="0"/>
              </a:rPr>
              <a:t> sang </a:t>
            </a:r>
            <a:r>
              <a:rPr lang="en-US" sz="2400" b="0" dirty="0" err="1">
                <a:solidFill>
                  <a:schemeClr val="tx1"/>
                </a:solidFill>
                <a:latin typeface="Times New Roman" panose="02020603050405020304" pitchFamily="18" charset="0"/>
                <a:cs typeface="Times New Roman" panose="02020603050405020304" pitchFamily="18" charset="0"/>
              </a:rPr>
              <a:t>một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nước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thứ</a:t>
            </a:r>
            <a:r>
              <a:rPr lang="en-US" sz="2400" b="0" dirty="0">
                <a:solidFill>
                  <a:schemeClr val="tx1"/>
                </a:solidFill>
                <a:latin typeface="Times New Roman" panose="02020603050405020304" pitchFamily="18" charset="0"/>
                <a:cs typeface="Times New Roman" panose="02020603050405020304" pitchFamily="18" charset="0"/>
              </a:rPr>
              <a:t> 3 </a:t>
            </a:r>
            <a:r>
              <a:rPr lang="en-US" sz="2400" b="0" dirty="0" err="1">
                <a:solidFill>
                  <a:schemeClr val="tx1"/>
                </a:solidFill>
                <a:latin typeface="Times New Roman" panose="02020603050405020304" pitchFamily="18" charset="0"/>
                <a:cs typeface="Times New Roman" panose="02020603050405020304" pitchFamily="18" charset="0"/>
              </a:rPr>
              <a:t>mà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tiêu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thụ</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tại</a:t>
            </a:r>
            <a:r>
              <a:rPr lang="en-US" sz="2400" b="0" dirty="0">
                <a:solidFill>
                  <a:schemeClr val="tx1"/>
                </a:solidFill>
                <a:latin typeface="Times New Roman" panose="02020603050405020304" pitchFamily="18" charset="0"/>
                <a:cs typeface="Times New Roman" panose="02020603050405020304" pitchFamily="18" charset="0"/>
              </a:rPr>
              <a:t> VN.</a:t>
            </a:r>
          </a:p>
          <a:p>
            <a:pPr marL="0" indent="457200" algn="just">
              <a:lnSpc>
                <a:spcPct val="150000"/>
              </a:lnSpc>
              <a:spcBef>
                <a:spcPts val="600"/>
              </a:spcBef>
              <a:spcAft>
                <a:spcPts val="600"/>
              </a:spcAf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hóa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này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thực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hiện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độ</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niêm</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phong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kẹp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chì</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rất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nghiêm</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ngặt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thủ</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tục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vận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chuyển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cảnh</a:t>
            </a:r>
            <a:r>
              <a:rPr lang="en-US" sz="2400" b="0" dirty="0">
                <a:solidFill>
                  <a:schemeClr val="tx1"/>
                </a:solidFill>
                <a:latin typeface="Times New Roman" panose="02020603050405020304" pitchFamily="18" charset="0"/>
                <a:cs typeface="Times New Roman" panose="02020603050405020304" pitchFamily="18" charset="0"/>
              </a:rPr>
              <a:t>.</a:t>
            </a:r>
            <a:endParaRPr lang="en-US" sz="2200"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0" y="1150343"/>
            <a:ext cx="3962399" cy="5021857"/>
          </a:xfrm>
          <a:prstGeom prst="rect">
            <a:avLst/>
          </a:prstGeom>
        </p:spPr>
      </p:pic>
      <p:sp>
        <p:nvSpPr>
          <p:cNvPr id="4" name="Rectangle 3"/>
          <p:cNvSpPr/>
          <p:nvPr/>
        </p:nvSpPr>
        <p:spPr>
          <a:xfrm>
            <a:off x="2729919" y="0"/>
            <a:ext cx="3292889" cy="661207"/>
          </a:xfrm>
          <a:prstGeom prst="rect">
            <a:avLst/>
          </a:prstGeom>
        </p:spPr>
        <p:txBody>
          <a:bodyPr wrap="none">
            <a:spAutoFit/>
          </a:bodyPr>
          <a:lstStyle/>
          <a:p>
            <a:pPr marL="0" indent="457200" algn="just">
              <a:lnSpc>
                <a:spcPct val="150000"/>
              </a:lnSpc>
              <a:buNone/>
            </a:pPr>
            <a:r>
              <a:rPr lang="en-US" sz="2800" dirty="0" err="1">
                <a:solidFill>
                  <a:schemeClr val="bg1"/>
                </a:solidFill>
                <a:latin typeface="Times New Roman" pitchFamily="18" charset="0"/>
                <a:cs typeface="Times New Roman" pitchFamily="18" charset="0"/>
              </a:rPr>
              <a:t>Quá</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cảnh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là</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gì</a:t>
            </a:r>
            <a:r>
              <a:rPr lang="en-US" sz="2800"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11560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barn(inVertical)">
                                      <p:cBhvr>
                                        <p:cTn id="15" dur="5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barn(inVertical)">
                                      <p:cBhvr>
                                        <p:cTn id="20" dur="5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P spid="4"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81000" y="1447800"/>
            <a:ext cx="8153400" cy="3810000"/>
          </a:xfrm>
        </p:spPr>
        <p:txBody>
          <a:bodyPr/>
          <a:lstStyle/>
          <a:p>
            <a:pPr marL="0" indent="45720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HH kinh </a:t>
            </a:r>
            <a:r>
              <a:rPr lang="en-US" sz="2400" b="0" dirty="0" err="1">
                <a:solidFill>
                  <a:schemeClr val="tx1"/>
                </a:solidFill>
                <a:latin typeface="Times New Roman" panose="02020603050405020304" pitchFamily="18" charset="0"/>
                <a:cs typeface="Times New Roman" panose="02020603050405020304" pitchFamily="18" charset="0"/>
              </a:rPr>
              <a:t>doanh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mượn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ngoại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cửa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VN </a:t>
            </a:r>
            <a:r>
              <a:rPr lang="en-US" sz="2400" b="0" dirty="0" err="1">
                <a:solidFill>
                  <a:schemeClr val="tx1"/>
                </a:solidFill>
                <a:latin typeface="Times New Roman" panose="02020603050405020304" pitchFamily="18" charset="0"/>
                <a:cs typeface="Times New Roman" panose="02020603050405020304" pitchFamily="18" charset="0"/>
              </a:rPr>
              <a:t>để</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thực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hiện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việc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giao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phía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bạn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nước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ngoài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vì</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một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lý</a:t>
            </a:r>
            <a:r>
              <a:rPr lang="en-US" sz="2400" b="0" dirty="0">
                <a:solidFill>
                  <a:schemeClr val="tx1"/>
                </a:solidFill>
                <a:latin typeface="Times New Roman" panose="02020603050405020304" pitchFamily="18" charset="0"/>
                <a:cs typeface="Times New Roman" panose="02020603050405020304" pitchFamily="18" charset="0"/>
              </a:rPr>
              <a:t> do </a:t>
            </a:r>
            <a:r>
              <a:rPr lang="en-US" sz="2400" b="0" dirty="0" err="1">
                <a:solidFill>
                  <a:schemeClr val="tx1"/>
                </a:solidFill>
                <a:latin typeface="Times New Roman" panose="02020603050405020304" pitchFamily="18" charset="0"/>
                <a:cs typeface="Times New Roman" panose="02020603050405020304" pitchFamily="18" charset="0"/>
              </a:rPr>
              <a:t>nào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đó</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mà</a:t>
            </a:r>
            <a:r>
              <a:rPr lang="en-US" sz="2400" b="0" dirty="0">
                <a:solidFill>
                  <a:schemeClr val="tx1"/>
                </a:solidFill>
                <a:latin typeface="Times New Roman" panose="02020603050405020304" pitchFamily="18" charset="0"/>
                <a:cs typeface="Times New Roman" panose="02020603050405020304" pitchFamily="18" charset="0"/>
              </a:rPr>
              <a:t> HH </a:t>
            </a:r>
            <a:r>
              <a:rPr lang="en-US" sz="2400" b="0" dirty="0" err="1">
                <a:solidFill>
                  <a:schemeClr val="tx1"/>
                </a:solidFill>
                <a:latin typeface="Times New Roman" panose="02020603050405020304" pitchFamily="18" charset="0"/>
                <a:cs typeface="Times New Roman" panose="02020603050405020304" pitchFamily="18" charset="0"/>
              </a:rPr>
              <a:t>này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trong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trình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vận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chuyển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đưa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vào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ngoại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hoặc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cửa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VN </a:t>
            </a:r>
            <a:r>
              <a:rPr lang="en-US" sz="2400" b="0" dirty="0" err="1">
                <a:solidFill>
                  <a:schemeClr val="tx1"/>
                </a:solidFill>
                <a:latin typeface="Times New Roman" panose="02020603050405020304" pitchFamily="18" charset="0"/>
                <a:cs typeface="Times New Roman" panose="02020603050405020304" pitchFamily="18" charset="0"/>
              </a:rPr>
              <a:t>một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thời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gian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mới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tiếp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tục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vận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chuyển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ra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nước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ngoài</a:t>
            </a:r>
            <a:r>
              <a:rPr lang="en-US" sz="2400" b="0" dirty="0">
                <a:solidFill>
                  <a:schemeClr val="tx1"/>
                </a:solidFill>
                <a:latin typeface="Times New Roman" panose="02020603050405020304" pitchFamily="18" charset="0"/>
                <a:cs typeface="Times New Roman" panose="02020603050405020304" pitchFamily="18" charset="0"/>
              </a:rPr>
              <a:t>.</a:t>
            </a:r>
          </a:p>
          <a:p>
            <a:pPr marL="0" indent="457200" algn="just">
              <a:lnSpc>
                <a:spcPct val="150000"/>
              </a:lnSpc>
              <a:spcBef>
                <a:spcPts val="0"/>
              </a:spcBef>
              <a:buNone/>
            </a:pPr>
            <a:r>
              <a:rPr lang="en-US" sz="2400" i="1" u="sng" dirty="0" err="1">
                <a:solidFill>
                  <a:schemeClr val="tx1"/>
                </a:solidFill>
                <a:latin typeface="Times New Roman" panose="02020603050405020304" pitchFamily="18" charset="0"/>
                <a:cs typeface="Times New Roman" panose="02020603050405020304" pitchFamily="18" charset="0"/>
              </a:rPr>
              <a:t>Lưu</a:t>
            </a:r>
            <a:r>
              <a:rPr lang="en-US" sz="2400" i="1" u="sng" dirty="0">
                <a:solidFill>
                  <a:schemeClr val="tx1"/>
                </a:solidFill>
                <a:latin typeface="Times New Roman" panose="02020603050405020304" pitchFamily="18" charset="0"/>
                <a:cs typeface="Times New Roman" panose="02020603050405020304" pitchFamily="18" charset="0"/>
              </a:rPr>
              <a:t> ý:</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này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làm</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thủ</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tục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vào</a:t>
            </a:r>
            <a:r>
              <a:rPr lang="en-US" sz="2400" b="0" dirty="0">
                <a:solidFill>
                  <a:schemeClr val="tx1"/>
                </a:solidFill>
                <a:latin typeface="Times New Roman" panose="02020603050405020304" pitchFamily="18" charset="0"/>
                <a:cs typeface="Times New Roman" panose="02020603050405020304" pitchFamily="18" charset="0"/>
              </a:rPr>
              <a:t> VN.</a:t>
            </a:r>
          </a:p>
          <a:p>
            <a:pPr marL="0" indent="0" algn="just">
              <a:spcBef>
                <a:spcPts val="600"/>
              </a:spcBef>
              <a:spcAft>
                <a:spcPts val="600"/>
              </a:spcAft>
              <a:buNone/>
            </a:pPr>
            <a:endParaRPr lang="en-US" sz="2400" b="0" dirty="0">
              <a:solidFill>
                <a:schemeClr val="tx1"/>
              </a:solidFill>
              <a:latin typeface="Times New Roman" panose="02020603050405020304" pitchFamily="18" charset="0"/>
              <a:cs typeface="Times New Roman" panose="02020603050405020304" pitchFamily="18" charset="0"/>
            </a:endParaRPr>
          </a:p>
          <a:p>
            <a:pPr marL="0" indent="0">
              <a:lnSpc>
                <a:spcPct val="130000"/>
              </a:lnSpc>
              <a:buNone/>
            </a:pPr>
            <a:endParaRPr lang="en-US" sz="2400" dirty="0">
              <a:latin typeface="Times New Roman" pitchFamily="18" charset="0"/>
              <a:cs typeface="Times New Roman" pitchFamily="18" charset="0"/>
            </a:endParaRPr>
          </a:p>
          <a:p>
            <a:pPr marL="457200" lvl="1" indent="0">
              <a:lnSpc>
                <a:spcPct val="130000"/>
              </a:lnSpc>
              <a:buNone/>
            </a:pPr>
            <a:endParaRPr lang="en-US" sz="2200" dirty="0">
              <a:latin typeface="Times New Roman" pitchFamily="18" charset="0"/>
              <a:cs typeface="Times New Roman" pitchFamily="18" charset="0"/>
            </a:endParaRPr>
          </a:p>
        </p:txBody>
      </p:sp>
      <p:sp>
        <p:nvSpPr>
          <p:cNvPr id="3" name="Rectangle 2"/>
          <p:cNvSpPr/>
          <p:nvPr/>
        </p:nvSpPr>
        <p:spPr>
          <a:xfrm>
            <a:off x="2573568" y="0"/>
            <a:ext cx="3741730" cy="661207"/>
          </a:xfrm>
          <a:prstGeom prst="rect">
            <a:avLst/>
          </a:prstGeom>
        </p:spPr>
        <p:txBody>
          <a:bodyPr wrap="none">
            <a:spAutoFit/>
          </a:bodyPr>
          <a:lstStyle/>
          <a:p>
            <a:pPr marL="0" indent="457200" algn="just">
              <a:lnSpc>
                <a:spcPct val="150000"/>
              </a:lnSpc>
              <a:spcBef>
                <a:spcPts val="0"/>
              </a:spcBef>
              <a:buNone/>
            </a:pPr>
            <a:r>
              <a:rPr lang="en-US" sz="2800" dirty="0" err="1">
                <a:solidFill>
                  <a:schemeClr val="bg1"/>
                </a:solidFill>
                <a:latin typeface="Times New Roman" panose="02020603050405020304" pitchFamily="18" charset="0"/>
                <a:cs typeface="Times New Roman" panose="02020603050405020304" pitchFamily="18" charset="0"/>
              </a:rPr>
              <a:t>Chuyển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khẩu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gì</a:t>
            </a:r>
            <a:r>
              <a:rPr lang="en-US" sz="28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717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barn(inVertical)">
                                      <p:cBhvr>
                                        <p:cTn id="12" dur="500"/>
                                        <p:tgtEl>
                                          <p:spTgt spid="696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9635">
                                            <p:txEl>
                                              <p:pRg st="1" end="1"/>
                                            </p:txEl>
                                          </p:spTgt>
                                        </p:tgtEl>
                                        <p:attrNameLst>
                                          <p:attrName>style.visibility</p:attrName>
                                        </p:attrNameLst>
                                      </p:cBhvr>
                                      <p:to>
                                        <p:strVal val="visible"/>
                                      </p:to>
                                    </p:set>
                                    <p:animEffect transition="in" filter="barn(inVertical)">
                                      <p:cBhvr>
                                        <p:cTn id="17" dur="5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3"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1" y="914400"/>
            <a:ext cx="7924800" cy="2438400"/>
          </a:xfrm>
        </p:spPr>
        <p:txBody>
          <a:bodyPr/>
          <a:lstStyle/>
          <a:p>
            <a:pPr marL="0" indent="457200" algn="just">
              <a:lnSpc>
                <a:spcPct val="150000"/>
              </a:lnSpc>
              <a:spcBef>
                <a:spcPts val="0"/>
              </a:spcBef>
              <a:buNone/>
            </a:pP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vực</a:t>
            </a:r>
            <a:r>
              <a:rPr lang="en-US" sz="2400" b="0" dirty="0">
                <a:solidFill>
                  <a:schemeClr val="tx1"/>
                </a:solidFill>
                <a:latin typeface="Times New Roman" panose="02020603050405020304" pitchFamily="18" charset="0"/>
                <a:cs typeface="Times New Roman" panose="02020603050405020304" pitchFamily="18" charset="0"/>
              </a:rPr>
              <a:t> kinh </a:t>
            </a:r>
            <a:r>
              <a:rPr lang="en-US" sz="2400" b="0" dirty="0" err="1">
                <a:solidFill>
                  <a:schemeClr val="tx1"/>
                </a:solidFill>
                <a:latin typeface="Times New Roman" panose="02020603050405020304" pitchFamily="18" charset="0"/>
                <a:cs typeface="Times New Roman" panose="02020603050405020304" pitchFamily="18" charset="0"/>
              </a:rPr>
              <a:t>tế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nằm</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trong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lãnh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thổ</a:t>
            </a:r>
            <a:r>
              <a:rPr lang="en-US" sz="2400" b="0" dirty="0">
                <a:solidFill>
                  <a:schemeClr val="tx1"/>
                </a:solidFill>
                <a:latin typeface="Times New Roman" panose="02020603050405020304" pitchFamily="18" charset="0"/>
                <a:cs typeface="Times New Roman" panose="02020603050405020304" pitchFamily="18" charset="0"/>
              </a:rPr>
              <a:t> VN,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ranh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giới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lý</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xác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được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thành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quyết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của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thủ</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tướng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chính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phủ</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hệ</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mua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bán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trao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đổi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hóa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giữa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này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với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bên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ngoài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hệ</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xuất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p>
          <a:p>
            <a:pPr marL="0" indent="0" algn="just">
              <a:spcBef>
                <a:spcPts val="600"/>
              </a:spcBef>
              <a:spcAft>
                <a:spcPts val="600"/>
              </a:spcAft>
              <a:buNone/>
            </a:pPr>
            <a:endParaRPr lang="en-US" sz="2000" b="0" dirty="0">
              <a:solidFill>
                <a:schemeClr val="tx1"/>
              </a:solidFill>
              <a:latin typeface="Times New Roman" panose="02020603050405020304" pitchFamily="18" charset="0"/>
              <a:cs typeface="Times New Roman" panose="02020603050405020304" pitchFamily="18" charset="0"/>
            </a:endParaRPr>
          </a:p>
          <a:p>
            <a:pPr marL="0" indent="0">
              <a:lnSpc>
                <a:spcPct val="130000"/>
              </a:lnSpc>
              <a:buNone/>
            </a:pPr>
            <a:endParaRPr lang="en-US" sz="2000" b="0" dirty="0">
              <a:latin typeface="Times New Roman" pitchFamily="18" charset="0"/>
              <a:cs typeface="Times New Roman" pitchFamily="18" charset="0"/>
            </a:endParaRPr>
          </a:p>
          <a:p>
            <a:pPr marL="457200" lvl="1" indent="0">
              <a:lnSpc>
                <a:spcPct val="130000"/>
              </a:lnSpc>
              <a:buNone/>
            </a:pPr>
            <a:endParaRPr lang="en-US" sz="2000"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3429000"/>
            <a:ext cx="7239000" cy="3167743"/>
          </a:xfrm>
          <a:prstGeom prst="rect">
            <a:avLst/>
          </a:prstGeom>
        </p:spPr>
      </p:pic>
      <p:sp>
        <p:nvSpPr>
          <p:cNvPr id="4" name="Rectangle 3"/>
          <p:cNvSpPr/>
          <p:nvPr/>
        </p:nvSpPr>
        <p:spPr>
          <a:xfrm>
            <a:off x="2142045" y="24593"/>
            <a:ext cx="4182555" cy="661207"/>
          </a:xfrm>
          <a:prstGeom prst="rect">
            <a:avLst/>
          </a:prstGeom>
        </p:spPr>
        <p:txBody>
          <a:bodyPr wrap="none">
            <a:spAutoFit/>
          </a:bodyPr>
          <a:lstStyle/>
          <a:p>
            <a:pPr marL="0" indent="457200">
              <a:lnSpc>
                <a:spcPct val="150000"/>
              </a:lnSpc>
              <a:spcBef>
                <a:spcPts val="0"/>
              </a:spcBef>
              <a:buNone/>
            </a:pPr>
            <a:r>
              <a:rPr lang="en-US" sz="2800" dirty="0" err="1">
                <a:solidFill>
                  <a:schemeClr val="bg1"/>
                </a:solidFill>
                <a:latin typeface="Times New Roman" pitchFamily="18" charset="0"/>
                <a:cs typeface="Times New Roman" pitchFamily="18" charset="0"/>
              </a:rPr>
              <a:t>Khu</a:t>
            </a:r>
            <a:r>
              <a:rPr lang="en-US" sz="2800" dirty="0">
                <a:solidFill>
                  <a:schemeClr val="bg1"/>
                </a:solidFill>
                <a:latin typeface="Times New Roman" pitchFamily="18" charset="0"/>
                <a:cs typeface="Times New Roman" pitchFamily="18" charset="0"/>
              </a:rPr>
              <a:t> phi </a:t>
            </a:r>
            <a:r>
              <a:rPr lang="en-US" sz="2800" dirty="0" err="1">
                <a:solidFill>
                  <a:schemeClr val="bg1"/>
                </a:solidFill>
                <a:latin typeface="Times New Roman" pitchFamily="18" charset="0"/>
                <a:cs typeface="Times New Roman" pitchFamily="18" charset="0"/>
              </a:rPr>
              <a:t>thuế</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quan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là</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gì</a:t>
            </a:r>
            <a:r>
              <a:rPr lang="en-US" sz="2800" dirty="0">
                <a:solidFill>
                  <a:schemeClr val="bg1"/>
                </a:solidFill>
                <a:latin typeface="Times New Roman" pitchFamily="18" charset="0"/>
                <a:cs typeface="Times New Roman" pitchFamily="18" charset="0"/>
              </a:rPr>
              <a:t>?</a:t>
            </a:r>
          </a:p>
        </p:txBody>
      </p:sp>
    </p:spTree>
    <p:extLst>
      <p:ext uri="{BB962C8B-B14F-4D97-AF65-F5344CB8AC3E}">
        <p14:creationId xmlns:p14="http://schemas.microsoft.com/office/powerpoint/2010/main" val="327016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barn(inVertical)">
                                      <p:cBhvr>
                                        <p:cTn id="15" dur="5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52400"/>
            <a:ext cx="3505200" cy="563562"/>
          </a:xfrm>
        </p:spPr>
        <p:txBody>
          <a:bodyPr/>
          <a:lstStyle/>
          <a:p>
            <a:pPr algn="ct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sz="3600" dirty="0" err="1">
                <a:latin typeface="Times New Roman" pitchFamily="18" charset="0"/>
                <a:cs typeface="Times New Roman" pitchFamily="18" charset="0"/>
              </a:rPr>
              <a:t>thuế</a:t>
            </a:r>
            <a:endParaRPr lang="vi-VN" sz="3600" dirty="0"/>
          </a:p>
        </p:txBody>
      </p:sp>
      <p:graphicFrame>
        <p:nvGraphicFramePr>
          <p:cNvPr id="6" name="Table 5"/>
          <p:cNvGraphicFramePr>
            <a:graphicFrameLocks noGrp="1"/>
          </p:cNvGraphicFramePr>
          <p:nvPr/>
        </p:nvGraphicFramePr>
        <p:xfrm>
          <a:off x="76200" y="5181600"/>
          <a:ext cx="8686800" cy="609600"/>
        </p:xfrm>
        <a:graphic>
          <a:graphicData uri="http://schemas.openxmlformats.org/drawingml/2006/table">
            <a:tbl>
              <a:tblPr/>
              <a:tblGrid>
                <a:gridCol w="4109923">
                  <a:extLst>
                    <a:ext uri="{9D8B030D-6E8A-4147-A177-3AD203B41FA5}">
                      <a16:colId xmlns:a16="http://schemas.microsoft.com/office/drawing/2014/main" val="20000"/>
                    </a:ext>
                  </a:extLst>
                </a:gridCol>
                <a:gridCol w="466954">
                  <a:extLst>
                    <a:ext uri="{9D8B030D-6E8A-4147-A177-3AD203B41FA5}">
                      <a16:colId xmlns:a16="http://schemas.microsoft.com/office/drawing/2014/main" val="20001"/>
                    </a:ext>
                  </a:extLst>
                </a:gridCol>
                <a:gridCol w="4109923">
                  <a:extLst>
                    <a:ext uri="{9D8B030D-6E8A-4147-A177-3AD203B41FA5}">
                      <a16:colId xmlns:a16="http://schemas.microsoft.com/office/drawing/2014/main" val="20002"/>
                    </a:ext>
                  </a:extLst>
                </a:gridCol>
              </a:tblGrid>
              <a:tr h="0">
                <a:tc rowSpan="2">
                  <a:txBody>
                    <a:bodyPr/>
                    <a:lstStyle/>
                    <a:p>
                      <a:pPr algn="ctr">
                        <a:spcBef>
                          <a:spcPts val="600"/>
                        </a:spcBef>
                        <a:spcAft>
                          <a:spcPts val="0"/>
                        </a:spcAft>
                      </a:pP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ch</a:t>
                      </a:r>
                      <a:r>
                        <a:rPr lang="en-US" sz="2000" dirty="0" err="1">
                          <a:latin typeface="Times New Roman"/>
                          <a:ea typeface="Times New Roman"/>
                          <a:cs typeface="Arial"/>
                        </a:rPr>
                        <a:t>ư</a:t>
                      </a:r>
                      <a:r>
                        <a:rPr lang="en-US" sz="2000" dirty="0" err="1">
                          <a:latin typeface="Times New Roman"/>
                          <a:ea typeface="Times New Roman"/>
                          <a:cs typeface=".VnTime"/>
                        </a:rPr>
                        <a:t>a</a:t>
                      </a:r>
                      <a:r>
                        <a:rPr lang="en-US" sz="2000" dirty="0">
                          <a:latin typeface="Times New Roman"/>
                          <a:ea typeface="Times New Roman"/>
                          <a:cs typeface=".VnTime"/>
                        </a:rPr>
                        <a:t> </a:t>
                      </a:r>
                      <a:r>
                        <a:rPr lang="en-US" sz="2000" dirty="0" err="1">
                          <a:latin typeface="Times New Roman"/>
                          <a:ea typeface="Times New Roman"/>
                          <a:cs typeface="Times New Roman"/>
                        </a:rPr>
                        <a:t>có</a:t>
                      </a:r>
                      <a:r>
                        <a:rPr lang="en-US" sz="2000" dirty="0">
                          <a:latin typeface="Times New Roman"/>
                          <a:ea typeface="Times New Roman"/>
                          <a:cs typeface="Times New Roman"/>
                        </a:rPr>
                        <a:t> </a:t>
                      </a:r>
                      <a:r>
                        <a:rPr lang="en-US" sz="2000" dirty="0" err="1">
                          <a:latin typeface="Times New Roman"/>
                          <a:ea typeface="Times New Roman"/>
                          <a:cs typeface="Times New Roman"/>
                        </a:rPr>
                        <a:t>thu</a:t>
                      </a:r>
                      <a:r>
                        <a:rPr lang="en-US" sz="2000" dirty="0" err="1">
                          <a:latin typeface="Times New Roman"/>
                          <a:ea typeface="Times New Roman"/>
                          <a:cs typeface="Arial"/>
                        </a:rPr>
                        <a:t>ế</a:t>
                      </a:r>
                      <a:r>
                        <a:rPr lang="en-US" sz="2000" dirty="0">
                          <a:latin typeface="Times New Roman"/>
                          <a:ea typeface="Times New Roman"/>
                          <a:cs typeface="Times New Roman"/>
                        </a:rPr>
                        <a:t> GTGT</a:t>
                      </a:r>
                      <a:endParaRPr lang="vi-VN" sz="2000" dirty="0">
                        <a:latin typeface=".VnTime"/>
                        <a:ea typeface="Times New Roman"/>
                        <a:cs typeface="Times New Roman"/>
                      </a:endParaRPr>
                    </a:p>
                  </a:txBody>
                  <a:tcPr marL="68580" marR="68580" marT="0" marB="0" anchor="ctr">
                    <a:lnL>
                      <a:noFill/>
                    </a:lnL>
                    <a:lnR>
                      <a:noFill/>
                    </a:lnR>
                    <a:lnT>
                      <a:noFill/>
                    </a:lnT>
                    <a:lnB>
                      <a:noFill/>
                    </a:lnB>
                  </a:tcPr>
                </a:tc>
                <a:tc rowSpan="2">
                  <a:txBody>
                    <a:bodyPr/>
                    <a:lstStyle/>
                    <a:p>
                      <a:pPr algn="ctr">
                        <a:spcBef>
                          <a:spcPts val="600"/>
                        </a:spcBef>
                        <a:spcAft>
                          <a:spcPts val="0"/>
                        </a:spcAft>
                      </a:pPr>
                      <a:r>
                        <a:rPr lang="en-US" sz="2000" dirty="0">
                          <a:latin typeface="Times New Roman"/>
                          <a:ea typeface="Times New Roman"/>
                          <a:cs typeface="Times New Roman"/>
                        </a:rPr>
                        <a:t>=</a:t>
                      </a:r>
                      <a:endParaRPr lang="vi-VN" sz="2000" dirty="0">
                        <a:latin typeface=".VnTime"/>
                        <a:ea typeface="Times New Roman"/>
                        <a:cs typeface="Times New Roman"/>
                      </a:endParaRPr>
                    </a:p>
                  </a:txBody>
                  <a:tcPr marL="68580" marR="68580" marT="0" marB="0" anchor="ctr">
                    <a:lnL>
                      <a:noFill/>
                    </a:lnL>
                    <a:lnR>
                      <a:noFill/>
                    </a:lnR>
                    <a:lnT>
                      <a:noFill/>
                    </a:lnT>
                    <a:lnB>
                      <a:noFill/>
                    </a:lnB>
                  </a:tcPr>
                </a:tc>
                <a:tc>
                  <a:txBody>
                    <a:bodyPr/>
                    <a:lstStyle/>
                    <a:p>
                      <a:pPr algn="ctr">
                        <a:spcBef>
                          <a:spcPts val="600"/>
                        </a:spcBef>
                        <a:spcAft>
                          <a:spcPts val="0"/>
                        </a:spcAft>
                      </a:pPr>
                      <a:r>
                        <a:rPr lang="en-US" sz="2000" dirty="0" err="1">
                          <a:latin typeface="Times New Roman"/>
                          <a:ea typeface="Times New Roman"/>
                          <a:cs typeface="Times New Roman"/>
                        </a:rPr>
                        <a:t>Giá</a:t>
                      </a:r>
                      <a:r>
                        <a:rPr lang="en-US" sz="2000" dirty="0">
                          <a:latin typeface="Times New Roman"/>
                          <a:ea typeface="Times New Roman"/>
                          <a:cs typeface="Times New Roman"/>
                        </a:rPr>
                        <a:t> </a:t>
                      </a:r>
                      <a:r>
                        <a:rPr lang="en-US" sz="2000" dirty="0" err="1">
                          <a:latin typeface="Times New Roman"/>
                          <a:ea typeface="Times New Roman"/>
                          <a:cs typeface="Times New Roman"/>
                        </a:rPr>
                        <a:t>thanh</a:t>
                      </a:r>
                      <a:r>
                        <a:rPr lang="en-US" sz="2000" dirty="0">
                          <a:latin typeface="Times New Roman"/>
                          <a:ea typeface="Times New Roman"/>
                          <a:cs typeface="Times New Roman"/>
                        </a:rPr>
                        <a:t> </a:t>
                      </a:r>
                      <a:r>
                        <a:rPr lang="en-US" sz="2000" dirty="0" err="1">
                          <a:latin typeface="Times New Roman"/>
                          <a:ea typeface="Times New Roman"/>
                          <a:cs typeface="Times New Roman"/>
                        </a:rPr>
                        <a:t>toán</a:t>
                      </a:r>
                      <a:r>
                        <a:rPr lang="en-US" sz="2000" dirty="0">
                          <a:latin typeface="Times New Roman"/>
                          <a:ea typeface="Times New Roman"/>
                          <a:cs typeface="Times New Roman"/>
                        </a:rPr>
                        <a:t> (</a:t>
                      </a:r>
                      <a:r>
                        <a:rPr lang="en-US" sz="2000" dirty="0" err="1">
                          <a:latin typeface="Times New Roman"/>
                          <a:ea typeface="Times New Roman"/>
                          <a:cs typeface="Times New Roman"/>
                        </a:rPr>
                        <a:t>ti</a:t>
                      </a:r>
                      <a:r>
                        <a:rPr lang="en-US" sz="2000" dirty="0" err="1">
                          <a:latin typeface="Times New Roman"/>
                          <a:ea typeface="Times New Roman"/>
                          <a:cs typeface="Arial"/>
                        </a:rPr>
                        <a:t>ề</a:t>
                      </a:r>
                      <a:r>
                        <a:rPr lang="en-US" sz="2000" dirty="0" err="1">
                          <a:latin typeface="Times New Roman"/>
                          <a:ea typeface="Times New Roman"/>
                          <a:cs typeface="Times New Roman"/>
                        </a:rPr>
                        <a:t>n</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a:t>
                      </a:r>
                      <a:r>
                        <a:rPr lang="en-US" sz="2000" dirty="0" err="1">
                          <a:latin typeface="Times New Roman"/>
                          <a:ea typeface="Times New Roman"/>
                          <a:cs typeface="Times New Roman"/>
                        </a:rPr>
                        <a:t>vé</a:t>
                      </a:r>
                      <a:r>
                        <a:rPr lang="en-US" sz="2000" dirty="0">
                          <a:latin typeface="Times New Roman"/>
                          <a:ea typeface="Times New Roman"/>
                          <a:cs typeface="Times New Roman"/>
                        </a:rPr>
                        <a:t>, </a:t>
                      </a:r>
                      <a:r>
                        <a:rPr lang="en-US" sz="2000" dirty="0" err="1">
                          <a:latin typeface="Times New Roman"/>
                          <a:ea typeface="Times New Roman"/>
                          <a:cs typeface="Times New Roman"/>
                        </a:rPr>
                        <a:t>bán</a:t>
                      </a:r>
                      <a:r>
                        <a:rPr lang="en-US" sz="2000" dirty="0">
                          <a:latin typeface="Times New Roman"/>
                          <a:ea typeface="Times New Roman"/>
                          <a:cs typeface="Times New Roman"/>
                        </a:rPr>
                        <a:t> tem)</a:t>
                      </a:r>
                      <a:endParaRPr lang="vi-VN" sz="2000" dirty="0">
                        <a:latin typeface=".VnTime"/>
                        <a:ea typeface="Times New Roman"/>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vMerge="1">
                  <a:txBody>
                    <a:bodyPr/>
                    <a:lstStyle/>
                    <a:p>
                      <a:endParaRPr lang="vi-VN"/>
                    </a:p>
                  </a:txBody>
                  <a:tcPr/>
                </a:tc>
                <a:tc vMerge="1">
                  <a:txBody>
                    <a:bodyPr/>
                    <a:lstStyle/>
                    <a:p>
                      <a:endParaRPr lang="vi-VN"/>
                    </a:p>
                  </a:txBody>
                  <a:tcPr/>
                </a:tc>
                <a:tc>
                  <a:txBody>
                    <a:bodyPr/>
                    <a:lstStyle/>
                    <a:p>
                      <a:pPr algn="ctr">
                        <a:spcBef>
                          <a:spcPts val="600"/>
                        </a:spcBef>
                        <a:spcAft>
                          <a:spcPts val="0"/>
                        </a:spcAft>
                      </a:pPr>
                      <a:r>
                        <a:rPr lang="en-US" sz="2000" dirty="0">
                          <a:latin typeface="Times New Roman"/>
                          <a:ea typeface="Times New Roman"/>
                          <a:cs typeface="Times New Roman"/>
                        </a:rPr>
                        <a:t>1 + </a:t>
                      </a:r>
                      <a:r>
                        <a:rPr lang="en-US" sz="2000" dirty="0" err="1">
                          <a:latin typeface="Times New Roman"/>
                          <a:ea typeface="Times New Roman"/>
                          <a:cs typeface="Times New Roman"/>
                        </a:rPr>
                        <a:t>Thu</a:t>
                      </a:r>
                      <a:r>
                        <a:rPr lang="en-US" sz="2000" dirty="0" err="1">
                          <a:latin typeface="Times New Roman"/>
                          <a:ea typeface="Times New Roman"/>
                          <a:cs typeface="Arial"/>
                        </a:rPr>
                        <a:t>ế</a:t>
                      </a:r>
                      <a:r>
                        <a:rPr lang="en-US" sz="2000" dirty="0">
                          <a:latin typeface="Times New Roman"/>
                          <a:ea typeface="Times New Roman"/>
                          <a:cs typeface="Times New Roman"/>
                        </a:rPr>
                        <a:t> </a:t>
                      </a:r>
                      <a:r>
                        <a:rPr lang="en-US" sz="2000" dirty="0" err="1">
                          <a:latin typeface="Times New Roman"/>
                          <a:ea typeface="Times New Roman"/>
                          <a:cs typeface="Times New Roman"/>
                        </a:rPr>
                        <a:t>su</a:t>
                      </a:r>
                      <a:r>
                        <a:rPr lang="en-US" sz="2000" dirty="0" err="1">
                          <a:latin typeface="Times New Roman"/>
                          <a:ea typeface="Times New Roman"/>
                          <a:cs typeface="Arial"/>
                        </a:rPr>
                        <a:t>ấ</a:t>
                      </a:r>
                      <a:r>
                        <a:rPr lang="en-US" sz="2000" dirty="0" err="1">
                          <a:latin typeface="Times New Roman"/>
                          <a:ea typeface="Times New Roman"/>
                          <a:cs typeface="Times New Roman"/>
                        </a:rPr>
                        <a:t>t</a:t>
                      </a:r>
                      <a:r>
                        <a:rPr lang="en-US" sz="2000" dirty="0">
                          <a:latin typeface="Times New Roman"/>
                          <a:ea typeface="Times New Roman"/>
                          <a:cs typeface="Times New Roman"/>
                        </a:rPr>
                        <a:t> </a:t>
                      </a:r>
                      <a:r>
                        <a:rPr lang="en-US" sz="2000" dirty="0" err="1">
                          <a:latin typeface="Times New Roman"/>
                          <a:ea typeface="Times New Roman"/>
                          <a:cs typeface="Times New Roman"/>
                        </a:rPr>
                        <a:t>c</a:t>
                      </a:r>
                      <a:r>
                        <a:rPr lang="en-US" sz="2000" dirty="0" err="1">
                          <a:latin typeface="Times New Roman"/>
                          <a:ea typeface="Times New Roman"/>
                          <a:cs typeface="Arial"/>
                        </a:rPr>
                        <a:t>ủ</a:t>
                      </a:r>
                      <a:r>
                        <a:rPr lang="en-US" sz="2000" dirty="0" err="1">
                          <a:latin typeface="Times New Roman"/>
                          <a:ea typeface="Times New Roman"/>
                          <a:cs typeface="Times New Roman"/>
                        </a:rPr>
                        <a:t>a</a:t>
                      </a:r>
                      <a:r>
                        <a:rPr lang="en-US" sz="2000" dirty="0">
                          <a:latin typeface="Times New Roman"/>
                          <a:ea typeface="Times New Roman"/>
                          <a:cs typeface="Times New Roman"/>
                        </a:rPr>
                        <a:t> </a:t>
                      </a:r>
                      <a:r>
                        <a:rPr lang="en-US" sz="2000" dirty="0" err="1">
                          <a:latin typeface="Times New Roman"/>
                          <a:ea typeface="Times New Roman"/>
                          <a:cs typeface="Times New Roman"/>
                        </a:rPr>
                        <a:t>h</a:t>
                      </a:r>
                      <a:r>
                        <a:rPr lang="en-US" sz="2000" dirty="0" err="1">
                          <a:latin typeface="Times New Roman"/>
                          <a:ea typeface="Times New Roman"/>
                          <a:cs typeface="Arial"/>
                        </a:rPr>
                        <a:t>à</a:t>
                      </a:r>
                      <a:r>
                        <a:rPr lang="en-US" sz="2000" dirty="0" err="1">
                          <a:latin typeface="Times New Roman"/>
                          <a:ea typeface="Times New Roman"/>
                          <a:cs typeface=".VnTime"/>
                        </a:rPr>
                        <a:t>ng</a:t>
                      </a:r>
                      <a:r>
                        <a:rPr lang="en-US" sz="2000" dirty="0">
                          <a:latin typeface="Times New Roman"/>
                          <a:ea typeface="Times New Roman"/>
                          <a:cs typeface=".VnTime"/>
                        </a:rPr>
                        <a:t> </a:t>
                      </a:r>
                      <a:r>
                        <a:rPr lang="en-US" sz="2000" dirty="0" err="1">
                          <a:latin typeface="Times New Roman"/>
                          <a:ea typeface="Times New Roman"/>
                          <a:cs typeface=".VnTime"/>
                        </a:rPr>
                        <a:t>hóa</a:t>
                      </a:r>
                      <a:r>
                        <a:rPr lang="en-US" sz="2000" dirty="0">
                          <a:latin typeface="Times New Roman"/>
                          <a:ea typeface="Times New Roman"/>
                          <a:cs typeface=".VnTime"/>
                        </a:rPr>
                        <a:t>, </a:t>
                      </a:r>
                      <a:r>
                        <a:rPr lang="en-US" sz="2000" dirty="0" err="1">
                          <a:latin typeface="Times New Roman"/>
                          <a:ea typeface="Times New Roman"/>
                          <a:cs typeface=".VnTime"/>
                        </a:rPr>
                        <a:t>d</a:t>
                      </a:r>
                      <a:r>
                        <a:rPr lang="en-US" sz="2000" dirty="0" err="1">
                          <a:latin typeface="Times New Roman"/>
                          <a:ea typeface="Times New Roman"/>
                          <a:cs typeface="Arial"/>
                        </a:rPr>
                        <a:t>ị</a:t>
                      </a:r>
                      <a:r>
                        <a:rPr lang="en-US" sz="2000" dirty="0" err="1">
                          <a:latin typeface="Times New Roman"/>
                          <a:ea typeface="Times New Roman"/>
                          <a:cs typeface="Times New Roman"/>
                        </a:rPr>
                        <a:t>ch</a:t>
                      </a:r>
                      <a:r>
                        <a:rPr lang="en-US" sz="2000" dirty="0">
                          <a:latin typeface="Times New Roman"/>
                          <a:ea typeface="Times New Roman"/>
                          <a:cs typeface="Times New Roman"/>
                        </a:rPr>
                        <a:t> </a:t>
                      </a:r>
                      <a:r>
                        <a:rPr lang="en-US" sz="2000" dirty="0" err="1">
                          <a:latin typeface="Times New Roman"/>
                          <a:ea typeface="Times New Roman"/>
                          <a:cs typeface="Times New Roman"/>
                        </a:rPr>
                        <a:t>v</a:t>
                      </a:r>
                      <a:r>
                        <a:rPr lang="en-US" sz="2000" dirty="0" err="1">
                          <a:latin typeface="Times New Roman"/>
                          <a:ea typeface="Times New Roman"/>
                          <a:cs typeface="Arial"/>
                        </a:rPr>
                        <a:t>ụ</a:t>
                      </a:r>
                      <a:endParaRPr lang="vi-VN" sz="2000" dirty="0">
                        <a:latin typeface=".VnTime"/>
                        <a:ea typeface="Times New Roman"/>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bl>
          </a:graphicData>
        </a:graphic>
      </p:graphicFrame>
      <p:sp>
        <p:nvSpPr>
          <p:cNvPr id="2049" name="Rectangle 1"/>
          <p:cNvSpPr>
            <a:spLocks noChangeArrowheads="1"/>
          </p:cNvSpPr>
          <p:nvPr/>
        </p:nvSpPr>
        <p:spPr bwMode="auto">
          <a:xfrm>
            <a:off x="685800" y="1659790"/>
            <a:ext cx="78486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do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biệt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biệt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cửa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cộng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cộng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tiêu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biệt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cộng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bảo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vệ</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môi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cửa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về</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sử</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tem,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vé</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cước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vận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tải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vé</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xổ</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kiến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thiết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thì</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4" fill="hold" grpId="0" nodeType="clickEffect">
                                  <p:stCondLst>
                                    <p:cond delay="0"/>
                                  </p:stCondLst>
                                  <p:childTnLst>
                                    <p:set>
                                      <p:cBhvr>
                                        <p:cTn id="10" dur="1" fill="hold">
                                          <p:stCondLst>
                                            <p:cond delay="0"/>
                                          </p:stCondLst>
                                        </p:cTn>
                                        <p:tgtEl>
                                          <p:spTgt spid="2049"/>
                                        </p:tgtEl>
                                        <p:attrNameLst>
                                          <p:attrName>style.visibility</p:attrName>
                                        </p:attrNameLst>
                                      </p:cBhvr>
                                      <p:to>
                                        <p:strVal val="visible"/>
                                      </p:to>
                                    </p:set>
                                    <p:animEffect transition="in" filter="wheel(4)">
                                      <p:cBhvr>
                                        <p:cTn id="11" dur="2000"/>
                                        <p:tgtEl>
                                          <p:spTgt spid="2049"/>
                                        </p:tgtEl>
                                      </p:cBhvr>
                                    </p:animEffect>
                                  </p:childTnLst>
                                </p:cTn>
                              </p:par>
                              <p:par>
                                <p:cTn id="12" presetID="21" presetClass="entr" presetSubtype="4"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4)">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9"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1" y="1143000"/>
            <a:ext cx="7924800" cy="5029200"/>
          </a:xfrm>
        </p:spPr>
        <p:txBody>
          <a:bodyPr/>
          <a:lstStyle/>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Khu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chế</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xuất</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Doanh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nghiệp</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chế</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xuất</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Kho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bảo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thuế</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Khu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bảo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thuế</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Kho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ngoại</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quan</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Khu</a:t>
            </a:r>
            <a:r>
              <a:rPr lang="en-US" sz="2400" b="0" dirty="0">
                <a:latin typeface="Times New Roman" panose="02020603050405020304" pitchFamily="18" charset="0"/>
                <a:cs typeface="Times New Roman" panose="02020603050405020304" pitchFamily="18" charset="0"/>
              </a:rPr>
              <a:t> kinh </a:t>
            </a:r>
            <a:r>
              <a:rPr lang="en-US" sz="2400" b="0" dirty="0" err="1">
                <a:latin typeface="Times New Roman" panose="02020603050405020304" pitchFamily="18" charset="0"/>
                <a:cs typeface="Times New Roman" panose="02020603050405020304" pitchFamily="18" charset="0"/>
              </a:rPr>
              <a:t>tế</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thương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mại</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đặc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biệt</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Khu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thương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mại</a:t>
            </a:r>
            <a:r>
              <a:rPr lang="en-US" sz="2400" b="0" dirty="0">
                <a:latin typeface="Times New Roman" panose="02020603050405020304" pitchFamily="18" charset="0"/>
                <a:cs typeface="Times New Roman" panose="02020603050405020304" pitchFamily="18" charset="0"/>
              </a:rPr>
              <a:t> – </a:t>
            </a:r>
            <a:r>
              <a:rPr lang="en-US" sz="2400" b="0" dirty="0" err="1">
                <a:latin typeface="Times New Roman" panose="02020603050405020304" pitchFamily="18" charset="0"/>
                <a:cs typeface="Times New Roman" panose="02020603050405020304" pitchFamily="18" charset="0"/>
              </a:rPr>
              <a:t>khu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công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nghiệp</a:t>
            </a:r>
            <a:endParaRPr lang="en-US" sz="2400" b="0" dirty="0">
              <a:latin typeface="Times New Roman" panose="02020603050405020304" pitchFamily="18" charset="0"/>
              <a:cs typeface="Times New Roman" panose="02020603050405020304" pitchFamily="18" charset="0"/>
            </a:endParaRPr>
          </a:p>
          <a:p>
            <a:pPr lvl="1" algn="just">
              <a:lnSpc>
                <a:spcPct val="150000"/>
              </a:lnSpc>
              <a:spcBef>
                <a:spcPts val="0"/>
              </a:spcBef>
              <a:buFontTx/>
              <a:buChar char="-"/>
            </a:pPr>
            <a:r>
              <a:rPr lang="en-US" sz="2400" b="0" dirty="0" err="1">
                <a:latin typeface="Times New Roman" panose="02020603050405020304" pitchFamily="18" charset="0"/>
                <a:cs typeface="Times New Roman" panose="02020603050405020304" pitchFamily="18" charset="0"/>
              </a:rPr>
              <a:t>Các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khu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vực</a:t>
            </a:r>
            <a:r>
              <a:rPr lang="en-US" sz="2400" b="0" dirty="0">
                <a:latin typeface="Times New Roman" panose="02020603050405020304" pitchFamily="18" charset="0"/>
                <a:cs typeface="Times New Roman" panose="02020603050405020304" pitchFamily="18" charset="0"/>
              </a:rPr>
              <a:t> kinh </a:t>
            </a:r>
            <a:r>
              <a:rPr lang="en-US" sz="2400" b="0" dirty="0" err="1">
                <a:latin typeface="Times New Roman" panose="02020603050405020304" pitchFamily="18" charset="0"/>
                <a:cs typeface="Times New Roman" panose="02020603050405020304" pitchFamily="18" charset="0"/>
              </a:rPr>
              <a:t>tế</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khác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được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thành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lập</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theo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Quyết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định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của</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Thủ</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tướng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Chính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phủ</a:t>
            </a:r>
            <a:r>
              <a:rPr lang="en-US" sz="2400" b="0" dirty="0">
                <a:latin typeface="Times New Roman" panose="02020603050405020304" pitchFamily="18" charset="0"/>
                <a:cs typeface="Times New Roman" panose="02020603050405020304" pitchFamily="18" charset="0"/>
              </a:rPr>
              <a:t> </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p>
          <a:p>
            <a:pPr marL="0" indent="0" algn="just">
              <a:spcBef>
                <a:spcPts val="600"/>
              </a:spcBef>
              <a:spcAft>
                <a:spcPts val="600"/>
              </a:spcAft>
              <a:buNone/>
            </a:pPr>
            <a:endParaRPr lang="en-US" sz="2000" b="0" dirty="0">
              <a:solidFill>
                <a:schemeClr val="tx1"/>
              </a:solidFill>
              <a:latin typeface="Times New Roman" panose="02020603050405020304" pitchFamily="18" charset="0"/>
              <a:cs typeface="Times New Roman" panose="02020603050405020304" pitchFamily="18" charset="0"/>
            </a:endParaRPr>
          </a:p>
          <a:p>
            <a:pPr marL="0" indent="0">
              <a:lnSpc>
                <a:spcPct val="130000"/>
              </a:lnSpc>
              <a:buNone/>
            </a:pPr>
            <a:endParaRPr lang="en-US" sz="2000" b="0" dirty="0">
              <a:latin typeface="Times New Roman" pitchFamily="18" charset="0"/>
              <a:cs typeface="Times New Roman" pitchFamily="18" charset="0"/>
            </a:endParaRPr>
          </a:p>
          <a:p>
            <a:pPr marL="457200" lvl="1" indent="0">
              <a:lnSpc>
                <a:spcPct val="130000"/>
              </a:lnSpc>
              <a:buNone/>
            </a:pPr>
            <a:endParaRPr lang="en-US" sz="2000" dirty="0">
              <a:latin typeface="Times New Roman" pitchFamily="18" charset="0"/>
              <a:cs typeface="Times New Roman" pitchFamily="18" charset="0"/>
            </a:endParaRPr>
          </a:p>
        </p:txBody>
      </p:sp>
      <p:sp>
        <p:nvSpPr>
          <p:cNvPr id="6" name="Rectangle 5"/>
          <p:cNvSpPr/>
          <p:nvPr/>
        </p:nvSpPr>
        <p:spPr>
          <a:xfrm>
            <a:off x="2142045" y="24593"/>
            <a:ext cx="4742004" cy="738664"/>
          </a:xfrm>
          <a:prstGeom prst="rect">
            <a:avLst/>
          </a:prstGeom>
        </p:spPr>
        <p:txBody>
          <a:bodyPr wrap="none">
            <a:spAutoFit/>
          </a:bodyPr>
          <a:lstStyle/>
          <a:p>
            <a:pPr marL="0" indent="457200">
              <a:lnSpc>
                <a:spcPct val="150000"/>
              </a:lnSpc>
              <a:spcBef>
                <a:spcPts val="0"/>
              </a:spcBef>
              <a:buNone/>
            </a:pPr>
            <a:r>
              <a:rPr lang="en-US" sz="2800" dirty="0" err="1">
                <a:solidFill>
                  <a:schemeClr val="bg1"/>
                </a:solidFill>
                <a:latin typeface="Times New Roman" pitchFamily="18" charset="0"/>
                <a:cs typeface="Times New Roman" pitchFamily="18" charset="0"/>
              </a:rPr>
              <a:t>Khu</a:t>
            </a:r>
            <a:r>
              <a:rPr lang="en-US" sz="2800" dirty="0">
                <a:solidFill>
                  <a:schemeClr val="bg1"/>
                </a:solidFill>
                <a:latin typeface="Times New Roman" pitchFamily="18" charset="0"/>
                <a:cs typeface="Times New Roman" pitchFamily="18" charset="0"/>
              </a:rPr>
              <a:t> phi </a:t>
            </a:r>
            <a:r>
              <a:rPr lang="en-US" sz="2800" dirty="0" err="1">
                <a:solidFill>
                  <a:schemeClr val="bg1"/>
                </a:solidFill>
                <a:latin typeface="Times New Roman" pitchFamily="18" charset="0"/>
                <a:cs typeface="Times New Roman" pitchFamily="18" charset="0"/>
              </a:rPr>
              <a:t>thuế</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quan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bao</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gồm</a:t>
            </a:r>
            <a:r>
              <a:rPr lang="en-US" sz="2800" dirty="0">
                <a:solidFill>
                  <a:schemeClr val="bg1"/>
                </a:solidFill>
                <a:latin typeface="Times New Roman" pitchFamily="18" charset="0"/>
                <a:cs typeface="Times New Roman" pitchFamily="18" charset="0"/>
              </a:rPr>
              <a:t>:</a:t>
            </a:r>
          </a:p>
        </p:txBody>
      </p:sp>
    </p:spTree>
    <p:extLst>
      <p:ext uri="{BB962C8B-B14F-4D97-AF65-F5344CB8AC3E}">
        <p14:creationId xmlns:p14="http://schemas.microsoft.com/office/powerpoint/2010/main" val="205935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9635">
                                            <p:txEl>
                                              <p:pRg st="1" end="1"/>
                                            </p:txEl>
                                          </p:spTgt>
                                        </p:tgtEl>
                                        <p:attrNameLst>
                                          <p:attrName>style.visibility</p:attrName>
                                        </p:attrNameLst>
                                      </p:cBhvr>
                                      <p:to>
                                        <p:strVal val="visible"/>
                                      </p:to>
                                    </p:set>
                                    <p:animEffect transition="in" filter="circle(in)">
                                      <p:cBhvr>
                                        <p:cTn id="10" dur="2000"/>
                                        <p:tgtEl>
                                          <p:spTgt spid="69635">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9635">
                                            <p:txEl>
                                              <p:pRg st="2" end="2"/>
                                            </p:txEl>
                                          </p:spTgt>
                                        </p:tgtEl>
                                        <p:attrNameLst>
                                          <p:attrName>style.visibility</p:attrName>
                                        </p:attrNameLst>
                                      </p:cBhvr>
                                      <p:to>
                                        <p:strVal val="visible"/>
                                      </p:to>
                                    </p:set>
                                    <p:animEffect transition="in" filter="circle(in)">
                                      <p:cBhvr>
                                        <p:cTn id="13" dur="2000"/>
                                        <p:tgtEl>
                                          <p:spTgt spid="69635">
                                            <p:txEl>
                                              <p:pRg st="2" end="2"/>
                                            </p:tx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69635">
                                            <p:txEl>
                                              <p:pRg st="3" end="3"/>
                                            </p:txEl>
                                          </p:spTgt>
                                        </p:tgtEl>
                                        <p:attrNameLst>
                                          <p:attrName>style.visibility</p:attrName>
                                        </p:attrNameLst>
                                      </p:cBhvr>
                                      <p:to>
                                        <p:strVal val="visible"/>
                                      </p:to>
                                    </p:set>
                                    <p:animEffect transition="in" filter="circle(in)">
                                      <p:cBhvr>
                                        <p:cTn id="16" dur="2000"/>
                                        <p:tgtEl>
                                          <p:spTgt spid="69635">
                                            <p:txEl>
                                              <p:pRg st="3" end="3"/>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9635">
                                            <p:txEl>
                                              <p:pRg st="4" end="4"/>
                                            </p:txEl>
                                          </p:spTgt>
                                        </p:tgtEl>
                                        <p:attrNameLst>
                                          <p:attrName>style.visibility</p:attrName>
                                        </p:attrNameLst>
                                      </p:cBhvr>
                                      <p:to>
                                        <p:strVal val="visible"/>
                                      </p:to>
                                    </p:set>
                                    <p:animEffect transition="in" filter="circle(in)">
                                      <p:cBhvr>
                                        <p:cTn id="19" dur="2000"/>
                                        <p:tgtEl>
                                          <p:spTgt spid="69635">
                                            <p:txEl>
                                              <p:pRg st="4" end="4"/>
                                            </p:txEl>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69635">
                                            <p:txEl>
                                              <p:pRg st="5" end="5"/>
                                            </p:txEl>
                                          </p:spTgt>
                                        </p:tgtEl>
                                        <p:attrNameLst>
                                          <p:attrName>style.visibility</p:attrName>
                                        </p:attrNameLst>
                                      </p:cBhvr>
                                      <p:to>
                                        <p:strVal val="visible"/>
                                      </p:to>
                                    </p:set>
                                    <p:animEffect transition="in" filter="circle(in)">
                                      <p:cBhvr>
                                        <p:cTn id="22" dur="2000"/>
                                        <p:tgtEl>
                                          <p:spTgt spid="69635">
                                            <p:txEl>
                                              <p:pRg st="5" end="5"/>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69635">
                                            <p:txEl>
                                              <p:pRg st="6" end="6"/>
                                            </p:txEl>
                                          </p:spTgt>
                                        </p:tgtEl>
                                        <p:attrNameLst>
                                          <p:attrName>style.visibility</p:attrName>
                                        </p:attrNameLst>
                                      </p:cBhvr>
                                      <p:to>
                                        <p:strVal val="visible"/>
                                      </p:to>
                                    </p:set>
                                    <p:animEffect transition="in" filter="circle(in)">
                                      <p:cBhvr>
                                        <p:cTn id="25" dur="2000"/>
                                        <p:tgtEl>
                                          <p:spTgt spid="69635">
                                            <p:txEl>
                                              <p:pRg st="6" end="6"/>
                                            </p:txEl>
                                          </p:spTgt>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69635">
                                            <p:txEl>
                                              <p:pRg st="7" end="7"/>
                                            </p:txEl>
                                          </p:spTgt>
                                        </p:tgtEl>
                                        <p:attrNameLst>
                                          <p:attrName>style.visibility</p:attrName>
                                        </p:attrNameLst>
                                      </p:cBhvr>
                                      <p:to>
                                        <p:strVal val="visible"/>
                                      </p:to>
                                    </p:set>
                                    <p:animEffect transition="in" filter="circle(in)">
                                      <p:cBhvr>
                                        <p:cTn id="28" dur="2000"/>
                                        <p:tgtEl>
                                          <p:spTgt spid="69635">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69635">
                                            <p:txEl>
                                              <p:pRg st="8" end="8"/>
                                            </p:txEl>
                                          </p:spTgt>
                                        </p:tgtEl>
                                        <p:attrNameLst>
                                          <p:attrName>style.visibility</p:attrName>
                                        </p:attrNameLst>
                                      </p:cBhvr>
                                      <p:to>
                                        <p:strVal val="visible"/>
                                      </p:to>
                                    </p:set>
                                    <p:animEffect transition="in" filter="circle(in)">
                                      <p:cBhvr>
                                        <p:cTn id="33" dur="2000"/>
                                        <p:tgtEl>
                                          <p:spTgt spid="696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90600"/>
            <a:ext cx="8381999" cy="5715000"/>
          </a:xfrm>
        </p:spPr>
        <p:txBody>
          <a:bodyPr/>
          <a:lstStyle/>
          <a:p>
            <a:pPr algn="just">
              <a:spcBef>
                <a:spcPts val="600"/>
              </a:spcBef>
              <a:spcAft>
                <a:spcPts val="600"/>
              </a:spcAft>
            </a:pPr>
            <a:r>
              <a:rPr lang="en-US" sz="20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Đối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với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mặt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hàng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áp</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dụng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thuế</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suất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theo</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tỷ</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lệ</a:t>
            </a:r>
            <a:r>
              <a:rPr lang="en-US" sz="2400" i="1" dirty="0">
                <a:solidFill>
                  <a:schemeClr val="tx1"/>
                </a:solidFill>
                <a:latin typeface="Times New Roman" panose="02020603050405020304" pitchFamily="18" charset="0"/>
                <a:cs typeface="Times New Roman" panose="02020603050405020304" pitchFamily="18" charset="0"/>
              </a:rPr>
              <a:t> %: </a:t>
            </a: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a:t>
            </a:r>
          </a:p>
          <a:p>
            <a:pPr marL="0" indent="0" algn="just">
              <a:spcBef>
                <a:spcPts val="600"/>
              </a:spcBef>
              <a:spcAft>
                <a:spcPts val="600"/>
              </a:spcAft>
              <a:buNone/>
            </a:pPr>
            <a:endParaRPr lang="en-US" sz="2200" b="0" dirty="0">
              <a:solidFill>
                <a:schemeClr val="tx1"/>
              </a:solidFill>
              <a:latin typeface="Times New Roman" panose="02020603050405020304" pitchFamily="18" charset="0"/>
              <a:cs typeface="Times New Roman" panose="02020603050405020304" pitchFamily="18" charset="0"/>
            </a:endParaRPr>
          </a:p>
          <a:p>
            <a:pPr marL="0" indent="0" algn="just">
              <a:spcBef>
                <a:spcPts val="600"/>
              </a:spcBef>
              <a:spcAft>
                <a:spcPts val="600"/>
              </a:spcAft>
              <a:buNone/>
            </a:pPr>
            <a:r>
              <a:rPr lang="en-US" sz="2400" b="0" i="1" u="sng" dirty="0" err="1">
                <a:solidFill>
                  <a:schemeClr val="tx1"/>
                </a:solidFill>
                <a:latin typeface="Times New Roman" panose="02020603050405020304" pitchFamily="18" charset="0"/>
                <a:cs typeface="Times New Roman" panose="02020603050405020304" pitchFamily="18" charset="0"/>
              </a:rPr>
              <a:t>Trong</a:t>
            </a:r>
            <a:r>
              <a:rPr lang="en-US" sz="2400" b="0" i="1" u="sng" dirty="0">
                <a:solidFill>
                  <a:schemeClr val="tx1"/>
                </a:solidFill>
                <a:latin typeface="Times New Roman" panose="02020603050405020304" pitchFamily="18" charset="0"/>
                <a:cs typeface="Times New Roman" panose="02020603050405020304" pitchFamily="18" charset="0"/>
              </a:rPr>
              <a:t> </a:t>
            </a:r>
            <a:r>
              <a:rPr lang="en-US" sz="2400" b="0" i="1" u="sng" dirty="0" err="1">
                <a:solidFill>
                  <a:schemeClr val="tx1"/>
                </a:solidFill>
                <a:latin typeface="Times New Roman" panose="02020603050405020304" pitchFamily="18" charset="0"/>
                <a:cs typeface="Times New Roman" panose="02020603050405020304" pitchFamily="18" charset="0"/>
              </a:rPr>
              <a:t>đó</a:t>
            </a:r>
            <a:r>
              <a:rPr lang="en-US" sz="2400" b="0" i="1" u="sng" dirty="0">
                <a:solidFill>
                  <a:schemeClr val="tx1"/>
                </a:solidFill>
                <a:latin typeface="Times New Roman" panose="02020603050405020304" pitchFamily="18" charset="0"/>
                <a:cs typeface="Times New Roman" panose="02020603050405020304" pitchFamily="18" charset="0"/>
              </a:rPr>
              <a:t>:</a:t>
            </a: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Số</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lượng</a:t>
            </a:r>
            <a:r>
              <a:rPr lang="en-US" sz="2400" b="0" dirty="0">
                <a:solidFill>
                  <a:schemeClr val="tx1"/>
                </a:solidFill>
                <a:latin typeface="Times New Roman" panose="02020603050405020304" pitchFamily="18" charset="0"/>
                <a:cs typeface="Times New Roman" panose="02020603050405020304" pitchFamily="18" charset="0"/>
              </a:rPr>
              <a:t> HH: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số</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lượng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từng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mặt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thực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xuất</a:t>
            </a:r>
            <a:r>
              <a:rPr lang="en-US" sz="2400" b="0" dirty="0">
                <a:solidFill>
                  <a:schemeClr val="tx1"/>
                </a:solidFill>
                <a:latin typeface="Times New Roman" panose="02020603050405020304" pitchFamily="18" charset="0"/>
                <a:cs typeface="Times New Roman" panose="02020603050405020304" pitchFamily="18" charset="0"/>
              </a:rPr>
              <a:t> –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ghi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trong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tờ</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khai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tính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trị</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của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luật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quan</a:t>
            </a:r>
            <a:r>
              <a:rPr lang="en-US" sz="2400" b="0" dirty="0">
                <a:solidFill>
                  <a:schemeClr val="tx1"/>
                </a:solidFill>
                <a:latin typeface="Times New Roman" panose="02020603050405020304" pitchFamily="18" charset="0"/>
                <a:cs typeface="Times New Roman" panose="02020603050405020304" pitchFamily="18" charset="0"/>
              </a:rPr>
              <a:t>.</a:t>
            </a: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suất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Áp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dụng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đối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với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từng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mặt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biểu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suất</a:t>
            </a:r>
            <a:r>
              <a:rPr lang="en-US" sz="2400" b="0" dirty="0">
                <a:solidFill>
                  <a:schemeClr val="tx1"/>
                </a:solidFill>
                <a:latin typeface="Times New Roman" panose="02020603050405020304" pitchFamily="18" charset="0"/>
                <a:cs typeface="Times New Roman" panose="02020603050405020304" pitchFamily="18" charset="0"/>
              </a:rPr>
              <a:t>  TT 216/2009/TT – BTC </a:t>
            </a:r>
            <a:r>
              <a:rPr lang="en-US" sz="2400" b="0" dirty="0" err="1">
                <a:solidFill>
                  <a:schemeClr val="tx1"/>
                </a:solidFill>
                <a:latin typeface="Times New Roman" panose="02020603050405020304" pitchFamily="18" charset="0"/>
                <a:cs typeface="Times New Roman" panose="02020603050405020304" pitchFamily="18" charset="0"/>
              </a:rPr>
              <a:t>và</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itchFamily="18" charset="0"/>
                <a:cs typeface="Times New Roman" pitchFamily="18" charset="0"/>
              </a:rPr>
              <a:t>Quyết định 3291/QĐ-BTC</a:t>
            </a:r>
            <a:r>
              <a:rPr lang="en-US" sz="2400" b="0" dirty="0">
                <a:solidFill>
                  <a:schemeClr val="tx1"/>
                </a:solidFill>
                <a:latin typeface="Times New Roman" pitchFamily="18" charset="0"/>
                <a:cs typeface="Times New Roman" pitchFamily="18" charset="0"/>
              </a:rPr>
              <a:t> ban </a:t>
            </a:r>
            <a:r>
              <a:rPr lang="en-US" sz="2400" b="0" dirty="0" err="1">
                <a:solidFill>
                  <a:schemeClr val="tx1"/>
                </a:solidFill>
                <a:latin typeface="Times New Roman" pitchFamily="18" charset="0"/>
                <a:cs typeface="Times New Roman" pitchFamily="18" charset="0"/>
              </a:rPr>
              <a:t>hành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25/12/2009</a:t>
            </a:r>
            <a:endParaRPr lang="vi-VN" sz="2400" b="0" dirty="0">
              <a:solidFill>
                <a:schemeClr val="tx1"/>
              </a:solidFill>
              <a:latin typeface="Times New Roman" pitchFamily="18" charset="0"/>
              <a:cs typeface="Times New Roman" pitchFamily="18" charset="0"/>
            </a:endParaRPr>
          </a:p>
          <a:p>
            <a:pPr marL="0" indent="0" algn="just">
              <a:lnSpc>
                <a:spcPct val="150000"/>
              </a:lnSpc>
              <a:spcBef>
                <a:spcPts val="0"/>
              </a:spcBef>
              <a:spcAft>
                <a:spcPts val="0"/>
              </a:spcAft>
              <a:buNone/>
            </a:pPr>
            <a:endParaRPr lang="en-US" sz="2400" b="0" dirty="0">
              <a:solidFill>
                <a:schemeClr val="tx1"/>
              </a:solidFill>
              <a:latin typeface="Times New Roman" panose="02020603050405020304" pitchFamily="18" charset="0"/>
              <a:cs typeface="Times New Roman" panose="02020603050405020304" pitchFamily="18" charset="0"/>
            </a:endParaRPr>
          </a:p>
          <a:p>
            <a:pPr marL="457200" lvl="1" indent="0">
              <a:lnSpc>
                <a:spcPct val="130000"/>
              </a:lnSpc>
              <a:buNone/>
            </a:pPr>
            <a:endParaRPr lang="en-US" sz="22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00200"/>
            <a:ext cx="7772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4.1.2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264504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9635">
                                            <p:txEl>
                                              <p:pRg st="3" end="3"/>
                                            </p:txEl>
                                          </p:spTgt>
                                        </p:tgtEl>
                                        <p:attrNameLst>
                                          <p:attrName>style.visibility</p:attrName>
                                        </p:attrNameLst>
                                      </p:cBhvr>
                                      <p:to>
                                        <p:strVal val="visible"/>
                                      </p:to>
                                    </p:set>
                                    <p:animEffect transition="in" filter="fade">
                                      <p:cBhvr>
                                        <p:cTn id="24" dur="500"/>
                                        <p:tgtEl>
                                          <p:spTgt spid="69635">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fade">
                                      <p:cBhvr>
                                        <p:cTn id="27" dur="500"/>
                                        <p:tgtEl>
                                          <p:spTgt spid="69635">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9635">
                                            <p:txEl>
                                              <p:pRg st="5" end="5"/>
                                            </p:txEl>
                                          </p:spTgt>
                                        </p:tgtEl>
                                        <p:attrNameLst>
                                          <p:attrName>style.visibility</p:attrName>
                                        </p:attrNameLst>
                                      </p:cBhvr>
                                      <p:to>
                                        <p:strVal val="visible"/>
                                      </p:to>
                                    </p:set>
                                    <p:animEffect transition="in" filter="fade">
                                      <p:cBhvr>
                                        <p:cTn id="30" dur="500"/>
                                        <p:tgtEl>
                                          <p:spTgt spid="69635">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9635">
                                            <p:txEl>
                                              <p:pRg st="6" end="6"/>
                                            </p:txEl>
                                          </p:spTgt>
                                        </p:tgtEl>
                                        <p:attrNameLst>
                                          <p:attrName>style.visibility</p:attrName>
                                        </p:attrNameLst>
                                      </p:cBhvr>
                                      <p:to>
                                        <p:strVal val="visible"/>
                                      </p:to>
                                    </p:set>
                                    <p:animEffect transition="in" filter="fade">
                                      <p:cBhvr>
                                        <p:cTn id="33" dur="500"/>
                                        <p:tgtEl>
                                          <p:spTgt spid="696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609600" y="1295400"/>
            <a:ext cx="8077200" cy="3962400"/>
          </a:xfrm>
        </p:spPr>
        <p:txBody>
          <a:bodyPr/>
          <a:lstStyle/>
          <a:p>
            <a:pPr algn="just">
              <a:lnSpc>
                <a:spcPct val="150000"/>
              </a:lnSpc>
              <a:spcBef>
                <a:spcPts val="0"/>
              </a:spcBef>
              <a:spcAft>
                <a:spcPts val="0"/>
              </a:spcAft>
            </a:pP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Đối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với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mặt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hàng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áp</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dụng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thuế</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suất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tuyệt</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đối</a:t>
            </a:r>
            <a:endParaRPr lang="en-US" sz="2400" i="1"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 </a:t>
            </a:r>
            <a:r>
              <a:rPr lang="en-US" sz="2400" b="0" dirty="0" err="1">
                <a:solidFill>
                  <a:schemeClr val="tx1"/>
                </a:solidFill>
                <a:latin typeface="Times New Roman" panose="02020603050405020304" pitchFamily="18" charset="0"/>
                <a:cs typeface="Times New Roman" panose="02020603050405020304" pitchFamily="18" charset="0"/>
              </a:rPr>
              <a:t>Áp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dụng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trong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một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số</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trường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hợp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đặc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biệt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thể</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áp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dụng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suất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đặc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biệt</a:t>
            </a:r>
            <a:r>
              <a:rPr lang="en-US" sz="2400" b="0" dirty="0">
                <a:solidFill>
                  <a:schemeClr val="tx1"/>
                </a:solidFill>
                <a:latin typeface="Times New Roman" panose="02020603050405020304" pitchFamily="18" charset="0"/>
                <a:cs typeface="Times New Roman" panose="02020603050405020304" pitchFamily="18" charset="0"/>
              </a:rPr>
              <a:t>.</a:t>
            </a: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 </a:t>
            </a:r>
            <a:r>
              <a:rPr lang="en-US" sz="2400" b="0" dirty="0" err="1">
                <a:solidFill>
                  <a:schemeClr val="tx1"/>
                </a:solidFill>
                <a:latin typeface="Times New Roman" panose="02020603050405020304" pitchFamily="18" charset="0"/>
                <a:cs typeface="Times New Roman" panose="02020603050405020304" pitchFamily="18" charset="0"/>
              </a:rPr>
              <a:t>Vì</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xác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được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tính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Ví</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dụ</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dùng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rồi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liệu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đồ</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cũ</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spcBef>
                <a:spcPts val="600"/>
              </a:spcBef>
              <a:spcAft>
                <a:spcPts val="600"/>
              </a:spcAft>
              <a:buNone/>
            </a:pPr>
            <a:endParaRPr lang="en-US" sz="240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spcBef>
                <a:spcPts val="600"/>
              </a:spcBef>
              <a:spcAft>
                <a:spcPts val="600"/>
              </a:spcAft>
              <a:buNone/>
            </a:pPr>
            <a:endParaRPr lang="en-US" sz="2400" u="sng" dirty="0">
              <a:solidFill>
                <a:schemeClr val="tx1"/>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267199"/>
            <a:ext cx="7391400" cy="91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390461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90600"/>
            <a:ext cx="8381999" cy="5410200"/>
          </a:xfrm>
        </p:spPr>
        <p:txBody>
          <a:bodyPr/>
          <a:lstStyle/>
          <a:p>
            <a:pPr marL="0" indent="0" algn="just">
              <a:lnSpc>
                <a:spcPct val="150000"/>
              </a:lnSpc>
              <a:spcBef>
                <a:spcPts val="600"/>
              </a:spcBef>
              <a:spcAft>
                <a:spcPts val="600"/>
              </a:spcAft>
              <a:buNone/>
            </a:pPr>
            <a:r>
              <a:rPr lang="en-US" sz="2400"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Giá</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tính</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thuế</a:t>
            </a:r>
            <a:r>
              <a:rPr lang="en-US" sz="2400" u="sng" dirty="0">
                <a:solidFill>
                  <a:schemeClr val="tx1"/>
                </a:solidFill>
                <a:latin typeface="Times New Roman" panose="02020603050405020304" pitchFamily="18" charset="0"/>
                <a:cs typeface="Times New Roman" panose="02020603050405020304" pitchFamily="18" charset="0"/>
              </a:rPr>
              <a:t>:</a:t>
            </a:r>
          </a:p>
          <a:p>
            <a:pPr marL="0" indent="457200" algn="just">
              <a:lnSpc>
                <a:spcPct val="150000"/>
              </a:lnSpc>
              <a:buNone/>
            </a:pPr>
            <a:r>
              <a:rPr lang="vi-VN" sz="2400" b="0" dirty="0">
                <a:solidFill>
                  <a:srgbClr val="FF0000"/>
                </a:solidFill>
                <a:latin typeface="Times New Roman" panose="02020603050405020304" pitchFamily="18" charset="0"/>
                <a:cs typeface="Times New Roman" panose="02020603050405020304" pitchFamily="18" charset="0"/>
              </a:rPr>
              <a:t>1. Giá tính thuế đối với hàng hóa NK</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Giá</a:t>
            </a:r>
            <a:r>
              <a:rPr lang="en-US" sz="2400" b="0" dirty="0">
                <a:solidFill>
                  <a:srgbClr val="FF0000"/>
                </a:solidFill>
                <a:latin typeface="Times New Roman" panose="02020603050405020304" pitchFamily="18" charset="0"/>
                <a:cs typeface="Times New Roman" panose="02020603050405020304" pitchFamily="18" charset="0"/>
              </a:rPr>
              <a:t> CIF)</a:t>
            </a:r>
            <a:r>
              <a:rPr lang="vi-VN" sz="2400" b="0" dirty="0">
                <a:solidFill>
                  <a:srgbClr val="FF0000"/>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là giá thực tế phải trả tính đến cửa khẩu nhập đầu tiên theo hợp đồng, phù hợp với cam kết quốc tế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Bao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gồm</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cả</a:t>
            </a:r>
            <a:r>
              <a:rPr lang="en-US" sz="2400" b="0" dirty="0">
                <a:solidFill>
                  <a:schemeClr val="tx1"/>
                </a:solidFill>
                <a:latin typeface="Times New Roman" panose="02020603050405020304" pitchFamily="18" charset="0"/>
                <a:cs typeface="Times New Roman" panose="02020603050405020304" pitchFamily="18" charset="0"/>
              </a:rPr>
              <a:t>: Chi </a:t>
            </a:r>
            <a:r>
              <a:rPr lang="en-US" sz="2400" b="0" dirty="0" err="1">
                <a:solidFill>
                  <a:schemeClr val="tx1"/>
                </a:solidFill>
                <a:latin typeface="Times New Roman" panose="02020603050405020304" pitchFamily="18" charset="0"/>
                <a:cs typeface="Times New Roman" panose="02020603050405020304" pitchFamily="18" charset="0"/>
              </a:rPr>
              <a:t>phí</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vận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tải</a:t>
            </a:r>
            <a:r>
              <a:rPr lang="en-US" sz="2400" b="0" dirty="0">
                <a:solidFill>
                  <a:schemeClr val="tx1"/>
                </a:solidFill>
                <a:latin typeface="Times New Roman" panose="02020603050405020304" pitchFamily="18" charset="0"/>
                <a:cs typeface="Times New Roman" panose="02020603050405020304" pitchFamily="18" charset="0"/>
              </a:rPr>
              <a:t> (F) </a:t>
            </a:r>
            <a:r>
              <a:rPr lang="en-US" sz="2400" b="0" dirty="0" err="1">
                <a:solidFill>
                  <a:schemeClr val="tx1"/>
                </a:solidFill>
                <a:latin typeface="Times New Roman" panose="02020603050405020304" pitchFamily="18" charset="0"/>
                <a:cs typeface="Times New Roman" panose="02020603050405020304" pitchFamily="18" charset="0"/>
              </a:rPr>
              <a:t>và</a:t>
            </a:r>
            <a:r>
              <a:rPr lang="en-US" sz="2400" b="0" dirty="0">
                <a:solidFill>
                  <a:schemeClr val="tx1"/>
                </a:solidFill>
                <a:latin typeface="Times New Roman" panose="02020603050405020304" pitchFamily="18" charset="0"/>
                <a:cs typeface="Times New Roman" panose="02020603050405020304" pitchFamily="18" charset="0"/>
              </a:rPr>
              <a:t> chi </a:t>
            </a:r>
            <a:r>
              <a:rPr lang="en-US" sz="2400" b="0" dirty="0" err="1">
                <a:solidFill>
                  <a:schemeClr val="tx1"/>
                </a:solidFill>
                <a:latin typeface="Times New Roman" panose="02020603050405020304" pitchFamily="18" charset="0"/>
                <a:cs typeface="Times New Roman" panose="02020603050405020304" pitchFamily="18" charset="0"/>
              </a:rPr>
              <a:t>phí</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bảo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hiểm</a:t>
            </a:r>
            <a:r>
              <a:rPr lang="en-US" sz="2400" b="0" dirty="0">
                <a:solidFill>
                  <a:schemeClr val="tx1"/>
                </a:solidFill>
                <a:latin typeface="Times New Roman" panose="02020603050405020304" pitchFamily="18" charset="0"/>
                <a:cs typeface="Times New Roman" panose="02020603050405020304" pitchFamily="18" charset="0"/>
              </a:rPr>
              <a:t> (I) </a:t>
            </a:r>
            <a:r>
              <a:rPr lang="en-US" sz="2400" b="0" dirty="0" err="1">
                <a:solidFill>
                  <a:schemeClr val="tx1"/>
                </a:solidFill>
                <a:latin typeface="Times New Roman" panose="02020603050405020304" pitchFamily="18" charset="0"/>
                <a:cs typeface="Times New Roman" panose="02020603050405020304" pitchFamily="18" charset="0"/>
              </a:rPr>
              <a:t>từ</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cửa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đến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cửa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đến</a:t>
            </a:r>
            <a:r>
              <a:rPr lang="en-US" sz="2400" b="0" dirty="0">
                <a:solidFill>
                  <a:schemeClr val="tx1"/>
                </a:solidFill>
                <a:latin typeface="Times New Roman" panose="02020603050405020304" pitchFamily="18" charset="0"/>
                <a:cs typeface="Times New Roman" panose="02020603050405020304" pitchFamily="18" charset="0"/>
              </a:rPr>
              <a:t>.</a:t>
            </a:r>
          </a:p>
          <a:p>
            <a:pPr marL="0" indent="0" algn="ctr">
              <a:lnSpc>
                <a:spcPct val="150000"/>
              </a:lnSpc>
              <a:buNone/>
            </a:pPr>
            <a:r>
              <a:rPr lang="en-US" sz="2400" b="0" dirty="0">
                <a:solidFill>
                  <a:srgbClr val="FF0000"/>
                </a:solidFill>
                <a:latin typeface="Times New Roman" panose="02020603050405020304" pitchFamily="18" charset="0"/>
                <a:cs typeface="Times New Roman" panose="02020603050405020304" pitchFamily="18" charset="0"/>
              </a:rPr>
              <a:t>CIF = C + I + F</a:t>
            </a:r>
            <a:endParaRPr lang="vi-VN" sz="2400" b="0" dirty="0">
              <a:solidFill>
                <a:srgbClr val="FF0000"/>
              </a:solidFill>
              <a:latin typeface="Times New Roman" panose="02020603050405020304" pitchFamily="18" charset="0"/>
              <a:cs typeface="Times New Roman" panose="02020603050405020304" pitchFamily="18" charset="0"/>
            </a:endParaRPr>
          </a:p>
          <a:p>
            <a:pPr marL="0" indent="0" algn="just">
              <a:lnSpc>
                <a:spcPct val="150000"/>
              </a:lnSpc>
              <a:buNone/>
            </a:pPr>
            <a:r>
              <a:rPr lang="en-US" sz="2400" b="0" i="1" u="sng" dirty="0" err="1">
                <a:solidFill>
                  <a:schemeClr val="tx1"/>
                </a:solidFill>
                <a:latin typeface="Times New Roman" panose="02020603050405020304" pitchFamily="18" charset="0"/>
                <a:cs typeface="Times New Roman" panose="02020603050405020304" pitchFamily="18" charset="0"/>
              </a:rPr>
              <a:t>Trong</a:t>
            </a:r>
            <a:r>
              <a:rPr lang="en-US" sz="2400" b="0" i="1" u="sng" dirty="0">
                <a:solidFill>
                  <a:schemeClr val="tx1"/>
                </a:solidFill>
                <a:latin typeface="Times New Roman" panose="02020603050405020304" pitchFamily="18" charset="0"/>
                <a:cs typeface="Times New Roman" panose="02020603050405020304" pitchFamily="18" charset="0"/>
              </a:rPr>
              <a:t> </a:t>
            </a:r>
            <a:r>
              <a:rPr lang="en-US" sz="2400" b="0" i="1" u="sng" dirty="0" err="1">
                <a:solidFill>
                  <a:schemeClr val="tx1"/>
                </a:solidFill>
                <a:latin typeface="Times New Roman" panose="02020603050405020304" pitchFamily="18" charset="0"/>
                <a:cs typeface="Times New Roman" panose="02020603050405020304" pitchFamily="18" charset="0"/>
              </a:rPr>
              <a:t>đó</a:t>
            </a:r>
            <a:r>
              <a:rPr lang="en-US" sz="2400" b="0" i="1" u="sng" dirty="0">
                <a:solidFill>
                  <a:schemeClr val="tx1"/>
                </a:solidFill>
                <a:latin typeface="Times New Roman" panose="02020603050405020304" pitchFamily="18" charset="0"/>
                <a:cs typeface="Times New Roman" panose="02020603050405020304" pitchFamily="18" charset="0"/>
              </a:rPr>
              <a:t>:</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dirty="0">
                <a:solidFill>
                  <a:schemeClr val="tx1"/>
                </a:solidFill>
                <a:latin typeface="Times New Roman" panose="02020603050405020304" pitchFamily="18" charset="0"/>
                <a:cs typeface="Times New Roman" panose="02020603050405020304" pitchFamily="18" charset="0"/>
              </a:rPr>
              <a:t>C: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FOB </a:t>
            </a:r>
            <a:r>
              <a:rPr lang="en-US" sz="2400" b="0" dirty="0" err="1">
                <a:solidFill>
                  <a:schemeClr val="tx1"/>
                </a:solidFill>
                <a:latin typeface="Times New Roman" panose="02020603050405020304" pitchFamily="18" charset="0"/>
                <a:cs typeface="Times New Roman" panose="02020603050405020304" pitchFamily="18" charset="0"/>
              </a:rPr>
              <a:t>của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hóa</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		I: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phí</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bảo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hiểm</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		F: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cước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phí</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vận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tải</a:t>
            </a:r>
            <a:endParaRPr lang="vi-VN" sz="2400" b="0" dirty="0">
              <a:solidFill>
                <a:schemeClr val="tx1"/>
              </a:solidFill>
              <a:latin typeface="Times New Roman" panose="02020603050405020304" pitchFamily="18" charset="0"/>
              <a:cs typeface="Times New Roman" panose="02020603050405020304" pitchFamily="18" charset="0"/>
            </a:endParaRPr>
          </a:p>
          <a:p>
            <a:pPr marL="457200" lvl="1" indent="0">
              <a:lnSpc>
                <a:spcPct val="130000"/>
              </a:lnSpc>
              <a:buNone/>
            </a:pPr>
            <a:endParaRPr lang="en-US" sz="2400" dirty="0">
              <a:latin typeface="Times New Roman" pitchFamily="18" charset="0"/>
              <a:cs typeface="Times New Roman" pitchFamily="18" charset="0"/>
            </a:endParaRPr>
          </a:p>
        </p:txBody>
      </p:sp>
      <p:sp>
        <p:nvSpPr>
          <p:cNvPr id="5" name="Rectangle 4"/>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220199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9635">
                                            <p:txEl>
                                              <p:pRg st="1" end="1"/>
                                            </p:txEl>
                                          </p:spTgt>
                                        </p:tgtEl>
                                        <p:attrNameLst>
                                          <p:attrName>style.visibility</p:attrName>
                                        </p:attrNameLst>
                                      </p:cBhvr>
                                      <p:to>
                                        <p:strVal val="visible"/>
                                      </p:to>
                                    </p:set>
                                    <p:anim calcmode="lin" valueType="num">
                                      <p:cBhvr additive="base">
                                        <p:cTn id="11"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963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anim calcmode="lin" valueType="num">
                                      <p:cBhvr additive="base">
                                        <p:cTn id="15"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963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9635">
                                            <p:txEl>
                                              <p:pRg st="3" end="3"/>
                                            </p:txEl>
                                          </p:spTgt>
                                        </p:tgtEl>
                                        <p:attrNameLst>
                                          <p:attrName>style.visibility</p:attrName>
                                        </p:attrNameLst>
                                      </p:cBhvr>
                                      <p:to>
                                        <p:strVal val="visible"/>
                                      </p:to>
                                    </p:set>
                                    <p:anim calcmode="lin" valueType="num">
                                      <p:cBhvr additive="base">
                                        <p:cTn id="19"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9635">
                                            <p:txEl>
                                              <p:pRg st="4" end="4"/>
                                            </p:txEl>
                                          </p:spTgt>
                                        </p:tgtEl>
                                        <p:attrNameLst>
                                          <p:attrName>style.visibility</p:attrName>
                                        </p:attrNameLst>
                                      </p:cBhvr>
                                      <p:to>
                                        <p:strVal val="visible"/>
                                      </p:to>
                                    </p:set>
                                    <p:anim calcmode="lin" valueType="num">
                                      <p:cBhvr additive="base">
                                        <p:cTn id="23"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963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9635">
                                            <p:txEl>
                                              <p:pRg st="5" end="5"/>
                                            </p:txEl>
                                          </p:spTgt>
                                        </p:tgtEl>
                                        <p:attrNameLst>
                                          <p:attrName>style.visibility</p:attrName>
                                        </p:attrNameLst>
                                      </p:cBhvr>
                                      <p:to>
                                        <p:strVal val="visible"/>
                                      </p:to>
                                    </p:set>
                                    <p:anim calcmode="lin" valueType="num">
                                      <p:cBhvr additive="base">
                                        <p:cTn id="27" dur="5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96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dirty="0">
                <a:solidFill>
                  <a:schemeClr val="tx1"/>
                </a:solidFill>
                <a:latin typeface="Times New Roman"/>
                <a:cs typeface="Times New Roman"/>
              </a:rPr>
              <a:t>	</a:t>
            </a:r>
            <a:r>
              <a:rPr lang="en-US" u="sng" dirty="0" err="1">
                <a:solidFill>
                  <a:schemeClr val="tx1"/>
                </a:solidFill>
                <a:latin typeface="Times New Roman"/>
                <a:cs typeface="Times New Roman"/>
              </a:rPr>
              <a:t>Ví</a:t>
            </a:r>
            <a:r>
              <a:rPr lang="en-US" u="sng" dirty="0">
                <a:solidFill>
                  <a:schemeClr val="tx1"/>
                </a:solidFill>
                <a:latin typeface="Times New Roman"/>
                <a:cs typeface="Times New Roman"/>
              </a:rPr>
              <a:t> </a:t>
            </a:r>
            <a:r>
              <a:rPr lang="en-US" u="sng" dirty="0" err="1">
                <a:solidFill>
                  <a:schemeClr val="tx1"/>
                </a:solidFill>
                <a:latin typeface="Times New Roman"/>
                <a:cs typeface="Times New Roman"/>
              </a:rPr>
              <a:t>dụ</a:t>
            </a:r>
            <a:r>
              <a:rPr lang="en-US" u="sng" dirty="0">
                <a:solidFill>
                  <a:schemeClr val="tx1"/>
                </a:solidFill>
                <a:latin typeface="Times New Roman"/>
                <a:cs typeface="Times New Roman"/>
              </a:rPr>
              <a:t> 1: </a:t>
            </a:r>
          </a:p>
          <a:p>
            <a:pPr marL="0" indent="0" algn="just">
              <a:buNone/>
            </a:pP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Công</a:t>
            </a:r>
            <a:r>
              <a:rPr lang="en-US" b="0" dirty="0">
                <a:solidFill>
                  <a:schemeClr val="tx1"/>
                </a:solidFill>
                <a:latin typeface="Times New Roman"/>
                <a:cs typeface="Times New Roman"/>
              </a:rPr>
              <a:t> ty </a:t>
            </a:r>
            <a:r>
              <a:rPr lang="en-US" b="0" dirty="0" err="1">
                <a:solidFill>
                  <a:schemeClr val="tx1"/>
                </a:solidFill>
                <a:latin typeface="Times New Roman"/>
                <a:cs typeface="Times New Roman"/>
              </a:rPr>
              <a:t>Cổ</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phần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Thiên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Phong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nhập</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khẩu</a:t>
            </a:r>
            <a:r>
              <a:rPr lang="en-US" b="0" dirty="0">
                <a:solidFill>
                  <a:schemeClr val="tx1"/>
                </a:solidFill>
                <a:latin typeface="Times New Roman"/>
                <a:cs typeface="Times New Roman"/>
              </a:rPr>
              <a:t> 500 </a:t>
            </a:r>
            <a:r>
              <a:rPr lang="en-US" b="0" dirty="0" err="1">
                <a:solidFill>
                  <a:schemeClr val="tx1"/>
                </a:solidFill>
                <a:latin typeface="Times New Roman"/>
                <a:cs typeface="Times New Roman"/>
              </a:rPr>
              <a:t>chiếc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tủ</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lạnh</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của</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một</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Công</a:t>
            </a:r>
            <a:r>
              <a:rPr lang="en-US" b="0" dirty="0">
                <a:solidFill>
                  <a:schemeClr val="tx1"/>
                </a:solidFill>
                <a:latin typeface="Times New Roman"/>
                <a:cs typeface="Times New Roman"/>
              </a:rPr>
              <a:t> ty </a:t>
            </a:r>
            <a:r>
              <a:rPr lang="en-US" b="0" dirty="0" err="1">
                <a:solidFill>
                  <a:schemeClr val="tx1"/>
                </a:solidFill>
                <a:latin typeface="Times New Roman"/>
                <a:cs typeface="Times New Roman"/>
              </a:rPr>
              <a:t>tại</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Thái</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theo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thoả</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thuận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giá</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mua</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trên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hoá</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đơn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chưa</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bao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gồm</a:t>
            </a:r>
            <a:r>
              <a:rPr lang="en-US" b="0" dirty="0">
                <a:solidFill>
                  <a:schemeClr val="tx1"/>
                </a:solidFill>
                <a:latin typeface="Times New Roman"/>
                <a:cs typeface="Times New Roman"/>
              </a:rPr>
              <a:t> chi </a:t>
            </a:r>
            <a:r>
              <a:rPr lang="en-US" b="0" dirty="0" err="1">
                <a:solidFill>
                  <a:schemeClr val="tx1"/>
                </a:solidFill>
                <a:latin typeface="Times New Roman"/>
                <a:cs typeface="Times New Roman"/>
              </a:rPr>
              <a:t>phí</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vận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chuyển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và</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bảo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hiểm</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quốc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tế</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là</a:t>
            </a:r>
            <a:r>
              <a:rPr lang="en-US" b="0" dirty="0">
                <a:solidFill>
                  <a:schemeClr val="tx1"/>
                </a:solidFill>
                <a:latin typeface="Times New Roman"/>
                <a:cs typeface="Times New Roman"/>
              </a:rPr>
              <a:t> 125 USD/ </a:t>
            </a:r>
            <a:r>
              <a:rPr lang="en-US" b="0" dirty="0" err="1">
                <a:solidFill>
                  <a:schemeClr val="tx1"/>
                </a:solidFill>
                <a:latin typeface="Times New Roman"/>
                <a:cs typeface="Times New Roman"/>
              </a:rPr>
              <a:t>Chiếc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Công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ty</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đã</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thuê</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vận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chuyển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từ</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Thái</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về</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cảng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Hải</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Phòng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với</a:t>
            </a:r>
            <a:r>
              <a:rPr lang="en-US" b="0" dirty="0">
                <a:solidFill>
                  <a:schemeClr val="tx1"/>
                </a:solidFill>
                <a:latin typeface="Times New Roman"/>
                <a:cs typeface="Times New Roman"/>
              </a:rPr>
              <a:t> chi </a:t>
            </a:r>
            <a:r>
              <a:rPr lang="en-US" b="0" dirty="0" err="1">
                <a:solidFill>
                  <a:schemeClr val="tx1"/>
                </a:solidFill>
                <a:latin typeface="Times New Roman"/>
                <a:cs typeface="Times New Roman"/>
              </a:rPr>
              <a:t>phí</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là</a:t>
            </a:r>
            <a:r>
              <a:rPr lang="en-US" b="0" dirty="0">
                <a:solidFill>
                  <a:schemeClr val="tx1"/>
                </a:solidFill>
                <a:latin typeface="Times New Roman"/>
                <a:cs typeface="Times New Roman"/>
              </a:rPr>
              <a:t> 10.500 USD </a:t>
            </a:r>
            <a:r>
              <a:rPr lang="en-US" b="0" dirty="0" err="1">
                <a:solidFill>
                  <a:schemeClr val="tx1"/>
                </a:solidFill>
                <a:latin typeface="Times New Roman"/>
                <a:cs typeface="Times New Roman"/>
              </a:rPr>
              <a:t>cho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cả</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lô</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hàng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và</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mua</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phí</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bảo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hiểm</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quốc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tế</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cho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cả</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lô</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hàng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là</a:t>
            </a:r>
            <a:r>
              <a:rPr lang="en-US" b="0" dirty="0">
                <a:solidFill>
                  <a:schemeClr val="tx1"/>
                </a:solidFill>
                <a:latin typeface="Times New Roman"/>
                <a:cs typeface="Times New Roman"/>
              </a:rPr>
              <a:t> 5.000 USD. Chi </a:t>
            </a:r>
            <a:r>
              <a:rPr lang="en-US" b="0" dirty="0" err="1">
                <a:solidFill>
                  <a:schemeClr val="tx1"/>
                </a:solidFill>
                <a:latin typeface="Times New Roman"/>
                <a:cs typeface="Times New Roman"/>
              </a:rPr>
              <a:t>phí</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vận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chuyển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từ</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cảng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về</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là</a:t>
            </a:r>
            <a:r>
              <a:rPr lang="en-US" b="0" dirty="0">
                <a:solidFill>
                  <a:schemeClr val="tx1"/>
                </a:solidFill>
                <a:latin typeface="Times New Roman"/>
                <a:cs typeface="Times New Roman"/>
              </a:rPr>
              <a:t> 25trđ.</a:t>
            </a:r>
          </a:p>
          <a:p>
            <a:pPr marL="0" indent="0" algn="just">
              <a:buNone/>
            </a:pP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Hãy</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xác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định</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giá</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tính</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thuế</a:t>
            </a:r>
            <a:r>
              <a:rPr lang="en-US" b="0" dirty="0">
                <a:solidFill>
                  <a:schemeClr val="tx1"/>
                </a:solidFill>
                <a:latin typeface="Times New Roman"/>
                <a:cs typeface="Times New Roman"/>
              </a:rPr>
              <a:t>?</a:t>
            </a:r>
          </a:p>
        </p:txBody>
      </p:sp>
      <p:sp>
        <p:nvSpPr>
          <p:cNvPr id="6" name="Title 5"/>
          <p:cNvSpPr>
            <a:spLocks noGrp="1"/>
          </p:cNvSpPr>
          <p:nvPr>
            <p:ph type="title"/>
          </p:nvPr>
        </p:nvSpPr>
        <p:spPr>
          <a:xfrm>
            <a:off x="1295400" y="98931"/>
            <a:ext cx="7162800" cy="584776"/>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224617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90600"/>
            <a:ext cx="8839200" cy="5715000"/>
          </a:xfrm>
        </p:spPr>
        <p:txBody>
          <a:bodyPr/>
          <a:lstStyle/>
          <a:p>
            <a:pPr marL="0" indent="0" algn="just">
              <a:buNone/>
            </a:pPr>
            <a:r>
              <a:rPr lang="en-US" sz="2400" b="0" dirty="0">
                <a:solidFill>
                  <a:schemeClr val="tx1"/>
                </a:solidFill>
                <a:latin typeface="Times New Roman"/>
                <a:cs typeface="Times New Roman"/>
              </a:rPr>
              <a:t>	</a:t>
            </a:r>
            <a:r>
              <a:rPr lang="en-US" sz="2400" u="sng" dirty="0" err="1">
                <a:solidFill>
                  <a:schemeClr val="tx1"/>
                </a:solidFill>
                <a:latin typeface="Times New Roman"/>
                <a:cs typeface="Times New Roman"/>
              </a:rPr>
              <a:t>Ví</a:t>
            </a:r>
            <a:r>
              <a:rPr lang="en-US" sz="2400" u="sng" dirty="0">
                <a:solidFill>
                  <a:schemeClr val="tx1"/>
                </a:solidFill>
                <a:latin typeface="Times New Roman"/>
                <a:cs typeface="Times New Roman"/>
              </a:rPr>
              <a:t> </a:t>
            </a:r>
            <a:r>
              <a:rPr lang="en-US" sz="2400" u="sng" dirty="0" err="1">
                <a:solidFill>
                  <a:schemeClr val="tx1"/>
                </a:solidFill>
                <a:latin typeface="Times New Roman"/>
                <a:cs typeface="Times New Roman"/>
              </a:rPr>
              <a:t>dụ</a:t>
            </a:r>
            <a:r>
              <a:rPr lang="en-US" sz="2400" u="sng" dirty="0">
                <a:solidFill>
                  <a:schemeClr val="tx1"/>
                </a:solidFill>
                <a:latin typeface="Times New Roman"/>
                <a:cs typeface="Times New Roman"/>
              </a:rPr>
              <a:t> 2: </a:t>
            </a:r>
          </a:p>
          <a:p>
            <a:pPr marL="0" indent="0" algn="just">
              <a:buNone/>
            </a:pP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Công</a:t>
            </a:r>
            <a:r>
              <a:rPr lang="en-US" sz="2400" b="0" dirty="0">
                <a:solidFill>
                  <a:schemeClr val="tx1"/>
                </a:solidFill>
                <a:latin typeface="Times New Roman"/>
                <a:cs typeface="Times New Roman"/>
              </a:rPr>
              <a:t> ty A </a:t>
            </a:r>
            <a:r>
              <a:rPr lang="en-US" sz="2400" b="0" dirty="0" err="1">
                <a:solidFill>
                  <a:schemeClr val="tx1"/>
                </a:solidFill>
                <a:latin typeface="Times New Roman"/>
                <a:cs typeface="Times New Roman"/>
              </a:rPr>
              <a:t>nhập</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khẩu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một</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loại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quẳng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chưa</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đóng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gói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chuyên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chở</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bằng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tàu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biển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có</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tài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liệu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như</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sau</a:t>
            </a:r>
            <a:r>
              <a:rPr lang="en-US" sz="2400" b="0" dirty="0">
                <a:solidFill>
                  <a:schemeClr val="tx1"/>
                </a:solidFill>
                <a:latin typeface="Times New Roman"/>
                <a:cs typeface="Times New Roman"/>
              </a:rPr>
              <a:t>:</a:t>
            </a:r>
          </a:p>
          <a:p>
            <a:pPr marL="0" indent="0" algn="just">
              <a:buNone/>
            </a:pP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Giá</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mua</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trên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hoá</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đơn</a:t>
            </a:r>
            <a:r>
              <a:rPr lang="en-US" sz="2400" b="0" dirty="0">
                <a:solidFill>
                  <a:schemeClr val="tx1"/>
                </a:solidFill>
                <a:latin typeface="Times New Roman"/>
                <a:cs typeface="Times New Roman"/>
              </a:rPr>
              <a:t>: 150.000 USD, </a:t>
            </a:r>
            <a:r>
              <a:rPr lang="en-US" sz="2400" b="0" dirty="0" err="1">
                <a:solidFill>
                  <a:schemeClr val="tx1"/>
                </a:solidFill>
                <a:latin typeface="Times New Roman"/>
                <a:cs typeface="Times New Roman"/>
              </a:rPr>
              <a:t>số</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tiền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này</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phải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thanh</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toán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cho</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bên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xuất</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khẩu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làm</a:t>
            </a:r>
            <a:r>
              <a:rPr lang="en-US" sz="2400" b="0" dirty="0">
                <a:solidFill>
                  <a:schemeClr val="tx1"/>
                </a:solidFill>
                <a:latin typeface="Times New Roman"/>
                <a:cs typeface="Times New Roman"/>
              </a:rPr>
              <a:t> 2 </a:t>
            </a:r>
            <a:r>
              <a:rPr lang="en-US" sz="2400" b="0" dirty="0" err="1">
                <a:solidFill>
                  <a:schemeClr val="tx1"/>
                </a:solidFill>
                <a:latin typeface="Times New Roman"/>
                <a:cs typeface="Times New Roman"/>
              </a:rPr>
              <a:t>lần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cách</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nhau</a:t>
            </a:r>
            <a:r>
              <a:rPr lang="en-US" sz="2400" b="0" dirty="0">
                <a:solidFill>
                  <a:schemeClr val="tx1"/>
                </a:solidFill>
                <a:latin typeface="Times New Roman"/>
                <a:cs typeface="Times New Roman"/>
              </a:rPr>
              <a:t> 6 </a:t>
            </a:r>
            <a:r>
              <a:rPr lang="en-US" sz="2400" b="0" dirty="0" err="1">
                <a:solidFill>
                  <a:schemeClr val="tx1"/>
                </a:solidFill>
                <a:latin typeface="Times New Roman"/>
                <a:cs typeface="Times New Roman"/>
              </a:rPr>
              <a:t>tháng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lần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trả</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đầu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tiên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là</a:t>
            </a:r>
            <a:r>
              <a:rPr lang="en-US" sz="2400" b="0" dirty="0">
                <a:solidFill>
                  <a:schemeClr val="tx1"/>
                </a:solidFill>
                <a:latin typeface="Times New Roman"/>
                <a:cs typeface="Times New Roman"/>
              </a:rPr>
              <a:t> 80.000 USD, </a:t>
            </a:r>
            <a:r>
              <a:rPr lang="en-US" sz="2400" b="0" dirty="0" err="1">
                <a:solidFill>
                  <a:schemeClr val="tx1"/>
                </a:solidFill>
                <a:latin typeface="Times New Roman"/>
                <a:cs typeface="Times New Roman"/>
              </a:rPr>
              <a:t>số</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tiền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trên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bao</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gồm</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tiền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lãi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mua</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trả</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chậm</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là</a:t>
            </a:r>
            <a:r>
              <a:rPr lang="en-US" sz="2400" b="0" dirty="0">
                <a:solidFill>
                  <a:schemeClr val="tx1"/>
                </a:solidFill>
                <a:latin typeface="Times New Roman"/>
                <a:cs typeface="Times New Roman"/>
              </a:rPr>
              <a:t> 2.500 USD.</a:t>
            </a:r>
          </a:p>
          <a:p>
            <a:pPr marL="0" indent="0" algn="just">
              <a:buNone/>
            </a:pP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Các</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khoản</a:t>
            </a:r>
            <a:r>
              <a:rPr lang="en-US" sz="2400" b="0" dirty="0">
                <a:solidFill>
                  <a:schemeClr val="tx1"/>
                </a:solidFill>
                <a:latin typeface="Times New Roman"/>
                <a:cs typeface="Times New Roman"/>
              </a:rPr>
              <a:t> chi </a:t>
            </a:r>
            <a:r>
              <a:rPr lang="en-US" sz="2400" b="0" dirty="0" err="1">
                <a:solidFill>
                  <a:schemeClr val="tx1"/>
                </a:solidFill>
                <a:latin typeface="Times New Roman"/>
                <a:cs typeface="Times New Roman"/>
              </a:rPr>
              <a:t>phí</a:t>
            </a:r>
            <a:r>
              <a:rPr lang="en-US" sz="2400" b="0" dirty="0">
                <a:solidFill>
                  <a:schemeClr val="tx1"/>
                </a:solidFill>
                <a:latin typeface="Times New Roman"/>
                <a:cs typeface="Times New Roman"/>
              </a:rPr>
              <a:t> do </a:t>
            </a:r>
            <a:r>
              <a:rPr lang="en-US" sz="2400" b="0" dirty="0" err="1">
                <a:solidFill>
                  <a:schemeClr val="tx1"/>
                </a:solidFill>
                <a:latin typeface="Times New Roman"/>
                <a:cs typeface="Times New Roman"/>
              </a:rPr>
              <a:t>người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nhập</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khẩu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tự</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thanh</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toán</a:t>
            </a:r>
            <a:r>
              <a:rPr lang="en-US" sz="2400" b="0" dirty="0">
                <a:solidFill>
                  <a:schemeClr val="tx1"/>
                </a:solidFill>
                <a:latin typeface="Times New Roman"/>
                <a:cs typeface="Times New Roman"/>
              </a:rPr>
              <a:t>:</a:t>
            </a:r>
          </a:p>
          <a:p>
            <a:pPr marL="0" indent="0" algn="just">
              <a:buNone/>
            </a:pPr>
            <a:r>
              <a:rPr lang="en-US" sz="2400" b="0" dirty="0">
                <a:solidFill>
                  <a:schemeClr val="tx1"/>
                </a:solidFill>
                <a:latin typeface="Times New Roman"/>
                <a:cs typeface="Times New Roman"/>
              </a:rPr>
              <a:t>	+ Chi </a:t>
            </a:r>
            <a:r>
              <a:rPr lang="en-US" sz="2400" b="0" dirty="0" err="1">
                <a:solidFill>
                  <a:schemeClr val="tx1"/>
                </a:solidFill>
                <a:latin typeface="Times New Roman"/>
                <a:cs typeface="Times New Roman"/>
              </a:rPr>
              <a:t>phí</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vận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chuyển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bảo</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hiểm</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hàng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đến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cửa</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khẩu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nhập</a:t>
            </a:r>
            <a:r>
              <a:rPr lang="en-US" sz="2400" b="0" dirty="0">
                <a:solidFill>
                  <a:schemeClr val="tx1"/>
                </a:solidFill>
                <a:latin typeface="Times New Roman"/>
                <a:cs typeface="Times New Roman"/>
              </a:rPr>
              <a:t>: 10.000USD</a:t>
            </a:r>
          </a:p>
          <a:p>
            <a:pPr marL="0" indent="0" algn="just">
              <a:buNone/>
            </a:pPr>
            <a:r>
              <a:rPr lang="en-US" sz="2400" b="0" dirty="0">
                <a:solidFill>
                  <a:schemeClr val="tx1"/>
                </a:solidFill>
                <a:latin typeface="Times New Roman"/>
                <a:cs typeface="Times New Roman"/>
              </a:rPr>
              <a:t>	+ Chi </a:t>
            </a:r>
            <a:r>
              <a:rPr lang="en-US" sz="2400" b="0" dirty="0" err="1">
                <a:solidFill>
                  <a:schemeClr val="tx1"/>
                </a:solidFill>
                <a:latin typeface="Times New Roman"/>
                <a:cs typeface="Times New Roman"/>
              </a:rPr>
              <a:t>phí</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vận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chuyển</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từ</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cửa</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khẩu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về</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kho</a:t>
            </a:r>
            <a:r>
              <a:rPr lang="en-US" sz="2400" b="0" dirty="0">
                <a:solidFill>
                  <a:schemeClr val="tx1"/>
                </a:solidFill>
                <a:latin typeface="Times New Roman"/>
                <a:cs typeface="Times New Roman"/>
              </a:rPr>
              <a:t>: 25trđ</a:t>
            </a:r>
          </a:p>
          <a:p>
            <a:pPr marL="0" indent="0" algn="just">
              <a:buNone/>
            </a:pPr>
            <a:r>
              <a:rPr lang="en-US" sz="2400" b="0" dirty="0">
                <a:solidFill>
                  <a:schemeClr val="tx1"/>
                </a:solidFill>
                <a:latin typeface="Times New Roman"/>
                <a:cs typeface="Times New Roman"/>
              </a:rPr>
              <a:t>	+ Chi </a:t>
            </a:r>
            <a:r>
              <a:rPr lang="en-US" sz="2400" b="0" dirty="0" err="1">
                <a:solidFill>
                  <a:schemeClr val="tx1"/>
                </a:solidFill>
                <a:latin typeface="Times New Roman"/>
                <a:cs typeface="Times New Roman"/>
              </a:rPr>
              <a:t>phí</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bao</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bì</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để</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đóng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gói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hàng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khi</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tiêu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thụ</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trong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nước</a:t>
            </a:r>
            <a:r>
              <a:rPr lang="en-US" sz="2400" b="0" dirty="0">
                <a:solidFill>
                  <a:schemeClr val="tx1"/>
                </a:solidFill>
                <a:latin typeface="Times New Roman"/>
                <a:cs typeface="Times New Roman"/>
              </a:rPr>
              <a:t>: 160trđ</a:t>
            </a:r>
          </a:p>
          <a:p>
            <a:pPr marL="0" indent="0" algn="just">
              <a:buNone/>
            </a:pPr>
            <a:r>
              <a:rPr lang="en-US" sz="2400" b="0" dirty="0" err="1">
                <a:solidFill>
                  <a:schemeClr val="tx1"/>
                </a:solidFill>
                <a:latin typeface="Times New Roman"/>
                <a:cs typeface="Times New Roman"/>
              </a:rPr>
              <a:t>Xác</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định</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trị</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giá</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tính</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thuế</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hàng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nhập</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khẩu</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của</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lô</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hàng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Biết</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rằng</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tỷ</a:t>
            </a:r>
            <a:r>
              <a:rPr lang="en-US" sz="2400" b="0" dirty="0">
                <a:solidFill>
                  <a:schemeClr val="tx1"/>
                </a:solidFill>
                <a:latin typeface="Times New Roman"/>
                <a:cs typeface="Times New Roman"/>
              </a:rPr>
              <a:t> </a:t>
            </a:r>
            <a:r>
              <a:rPr lang="en-US" sz="2400" b="0" dirty="0" err="1">
                <a:solidFill>
                  <a:schemeClr val="tx1"/>
                </a:solidFill>
                <a:latin typeface="Times New Roman"/>
                <a:cs typeface="Times New Roman"/>
              </a:rPr>
              <a:t>giá</a:t>
            </a:r>
            <a:r>
              <a:rPr lang="en-US" sz="2400" b="0" dirty="0">
                <a:solidFill>
                  <a:schemeClr val="tx1"/>
                </a:solidFill>
                <a:latin typeface="Times New Roman"/>
                <a:cs typeface="Times New Roman"/>
              </a:rPr>
              <a:t> 1USD = 20.000VNĐ.</a:t>
            </a:r>
          </a:p>
        </p:txBody>
      </p:sp>
      <p:sp>
        <p:nvSpPr>
          <p:cNvPr id="6" name="Title 5"/>
          <p:cNvSpPr>
            <a:spLocks noGrp="1"/>
          </p:cNvSpPr>
          <p:nvPr>
            <p:ph type="title"/>
          </p:nvPr>
        </p:nvSpPr>
        <p:spPr>
          <a:xfrm>
            <a:off x="1143000" y="98931"/>
            <a:ext cx="7315200" cy="584776"/>
          </a:xfrm>
          <a:prstGeom prst="rect">
            <a:avLst/>
          </a:prstGeom>
        </p:spPr>
        <p:txBody>
          <a:bodyPr wrap="square">
            <a:spAutoFit/>
          </a:bodyPr>
          <a:lstStyle/>
          <a:p>
            <a:pPr marL="0" indent="0" algn="just">
              <a:buNone/>
            </a:pPr>
            <a:r>
              <a:rPr lang="en-US" i="1" dirty="0">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i="1" dirty="0">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352798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533401" y="914400"/>
            <a:ext cx="8381999" cy="5410200"/>
          </a:xfrm>
        </p:spPr>
        <p:txBody>
          <a:bodyPr/>
          <a:lstStyle/>
          <a:p>
            <a:pPr marL="0" indent="457200" algn="just">
              <a:lnSpc>
                <a:spcPct val="150000"/>
              </a:lnSpc>
              <a:spcBef>
                <a:spcPts val="600"/>
              </a:spcBef>
              <a:spcAft>
                <a:spcPts val="600"/>
              </a:spcAft>
              <a:buNone/>
            </a:pPr>
            <a:r>
              <a:rPr lang="en-US" sz="2400" u="sng" dirty="0" err="1">
                <a:solidFill>
                  <a:schemeClr val="tx1"/>
                </a:solidFill>
                <a:latin typeface="Times New Roman" panose="02020603050405020304" pitchFamily="18" charset="0"/>
                <a:cs typeface="Times New Roman" panose="02020603050405020304" pitchFamily="18" charset="0"/>
              </a:rPr>
              <a:t>Giá</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tính</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thuế</a:t>
            </a:r>
            <a:r>
              <a:rPr lang="en-US" sz="2400" u="sng" dirty="0">
                <a:solidFill>
                  <a:schemeClr val="tx1"/>
                </a:solidFill>
                <a:latin typeface="Times New Roman" panose="02020603050405020304" pitchFamily="18" charset="0"/>
                <a:cs typeface="Times New Roman" panose="02020603050405020304" pitchFamily="18" charset="0"/>
              </a:rPr>
              <a:t>:</a:t>
            </a:r>
          </a:p>
          <a:p>
            <a:pPr marL="0" indent="457200" algn="just">
              <a:lnSpc>
                <a:spcPct val="150000"/>
              </a:lnSpc>
              <a:buNone/>
            </a:pPr>
            <a:r>
              <a:rPr lang="en-US" sz="2400" b="0" dirty="0">
                <a:solidFill>
                  <a:srgbClr val="FF0000"/>
                </a:solidFill>
                <a:latin typeface="Times New Roman" panose="02020603050405020304" pitchFamily="18" charset="0"/>
                <a:cs typeface="Times New Roman" panose="02020603050405020304" pitchFamily="18" charset="0"/>
              </a:rPr>
              <a:t>2</a:t>
            </a:r>
            <a:r>
              <a:rPr lang="vi-VN" sz="2400" b="0" dirty="0">
                <a:solidFill>
                  <a:srgbClr val="FF0000"/>
                </a:solidFill>
                <a:latin typeface="Times New Roman" panose="02020603050405020304" pitchFamily="18" charset="0"/>
                <a:cs typeface="Times New Roman" panose="02020603050405020304" pitchFamily="18" charset="0"/>
              </a:rPr>
              <a:t>. Giá tính thuế đối với hàng hoá XK</a:t>
            </a:r>
            <a:r>
              <a:rPr lang="en-US" sz="2400" b="0" dirty="0">
                <a:solidFill>
                  <a:srgbClr val="FF0000"/>
                </a:solidFill>
                <a:latin typeface="Times New Roman" panose="02020603050405020304" pitchFamily="18" charset="0"/>
                <a:cs typeface="Times New Roman" panose="02020603050405020304" pitchFamily="18" charset="0"/>
              </a:rPr>
              <a:t>:</a:t>
            </a:r>
            <a:r>
              <a:rPr lang="vi-VN" sz="2400" b="0" dirty="0">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là giá bán tại cửa khẩu xuất theo hợp đồng.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a:solidFill>
                  <a:srgbClr val="FF0000"/>
                </a:solidFill>
                <a:latin typeface="Times New Roman" panose="02020603050405020304" pitchFamily="18" charset="0"/>
                <a:cs typeface="Times New Roman" panose="02020603050405020304" pitchFamily="18" charset="0"/>
              </a:rPr>
              <a:t>FOB = CIF - I - F</a:t>
            </a:r>
            <a:endParaRPr lang="vi-VN" sz="2400" b="0" dirty="0">
              <a:solidFill>
                <a:srgbClr val="FF0000"/>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TH: Chi </a:t>
            </a:r>
            <a:r>
              <a:rPr lang="en-US" sz="2400" b="0" dirty="0" err="1">
                <a:solidFill>
                  <a:schemeClr val="tx1"/>
                </a:solidFill>
                <a:latin typeface="Times New Roman" panose="02020603050405020304" pitchFamily="18" charset="0"/>
                <a:cs typeface="Times New Roman" panose="02020603050405020304" pitchFamily="18" charset="0"/>
              </a:rPr>
              <a:t>phí</a:t>
            </a:r>
            <a:r>
              <a:rPr lang="en-US" sz="2400" b="0" dirty="0">
                <a:solidFill>
                  <a:schemeClr val="tx1"/>
                </a:solidFill>
                <a:latin typeface="Times New Roman" panose="02020603050405020304" pitchFamily="18" charset="0"/>
                <a:cs typeface="Times New Roman" panose="02020603050405020304" pitchFamily="18" charset="0"/>
              </a:rPr>
              <a:t> I, F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đủ</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chứng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từ</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được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chấp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nhận</a:t>
            </a:r>
            <a:endParaRPr lang="en-US" sz="2400" b="0"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 -&gt;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thể</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xác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thức</a:t>
            </a:r>
            <a:r>
              <a:rPr lang="en-US" sz="2400" b="0" dirty="0">
                <a:solidFill>
                  <a:schemeClr val="tx1"/>
                </a:solidFill>
                <a:latin typeface="Times New Roman" panose="02020603050405020304" pitchFamily="18" charset="0"/>
                <a:cs typeface="Times New Roman" panose="02020603050405020304" pitchFamily="18" charset="0"/>
              </a:rPr>
              <a:t>:</a:t>
            </a:r>
          </a:p>
          <a:p>
            <a:pPr marL="0" indent="457200" algn="ctr">
              <a:lnSpc>
                <a:spcPct val="150000"/>
              </a:lnSpc>
              <a:buNone/>
            </a:pPr>
            <a:r>
              <a:rPr lang="en-US" sz="2400" b="0" dirty="0">
                <a:solidFill>
                  <a:srgbClr val="FF0000"/>
                </a:solidFill>
                <a:latin typeface="Times New Roman" panose="02020603050405020304" pitchFamily="18" charset="0"/>
                <a:cs typeface="Times New Roman" panose="02020603050405020304" pitchFamily="18" charset="0"/>
              </a:rPr>
              <a:t>CIF = (C + F)/(1-R)</a:t>
            </a:r>
          </a:p>
          <a:p>
            <a:pPr marL="0" indent="457200" algn="ctr">
              <a:lnSpc>
                <a:spcPct val="150000"/>
              </a:lnSpc>
              <a:buNone/>
            </a:pP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vi-VN" sz="2400" dirty="0">
                <a:solidFill>
                  <a:schemeClr val="tx2">
                    <a:lumMod val="75000"/>
                  </a:schemeClr>
                </a:solidFill>
                <a:latin typeface="Times New Roman" panose="02020603050405020304" pitchFamily="18" charset="0"/>
                <a:cs typeface="Times New Roman" panose="02020603050405020304" pitchFamily="18" charset="0"/>
              </a:rPr>
              <a:t>Giá tính thuế đối với hàng hoá XK</a:t>
            </a:r>
            <a:r>
              <a:rPr lang="en-US" sz="2400" dirty="0">
                <a:solidFill>
                  <a:schemeClr val="tx2">
                    <a:lumMod val="75000"/>
                  </a:schemeClr>
                </a:solidFill>
                <a:latin typeface="Times New Roman" panose="02020603050405020304" pitchFamily="18" charset="0"/>
                <a:cs typeface="Times New Roman" panose="02020603050405020304" pitchFamily="18" charset="0"/>
              </a:rPr>
              <a:t>, NK </a:t>
            </a:r>
            <a:r>
              <a:rPr lang="en-US" sz="2400" dirty="0" err="1">
                <a:solidFill>
                  <a:schemeClr val="tx2">
                    <a:lumMod val="75000"/>
                  </a:schemeClr>
                </a:solidFill>
                <a:latin typeface="Times New Roman" panose="02020603050405020304" pitchFamily="18" charset="0"/>
                <a:cs typeface="Times New Roman" panose="02020603050405020304" pitchFamily="18" charset="0"/>
              </a:rPr>
              <a:t>là</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trị</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giá</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hải</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quan</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theo</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quy</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định</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của</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luật</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hải</a:t>
            </a:r>
            <a:r>
              <a:rPr lang="en-US" sz="2400" dirty="0">
                <a:solidFill>
                  <a:schemeClr val="tx2">
                    <a:lumMod val="75000"/>
                  </a:schemeClr>
                </a:solidFill>
                <a:latin typeface="Times New Roman" panose="02020603050405020304" pitchFamily="18" charset="0"/>
                <a:cs typeface="Times New Roman" panose="02020603050405020304" pitchFamily="18" charset="0"/>
              </a:rPr>
              <a:t> </a:t>
            </a:r>
            <a:r>
              <a:rPr lang="en-US" sz="2400" dirty="0" err="1">
                <a:solidFill>
                  <a:schemeClr val="tx2">
                    <a:lumMod val="75000"/>
                  </a:schemeClr>
                </a:solidFill>
                <a:latin typeface="Times New Roman" panose="02020603050405020304" pitchFamily="18" charset="0"/>
                <a:cs typeface="Times New Roman" panose="02020603050405020304" pitchFamily="18" charset="0"/>
              </a:rPr>
              <a:t>quan</a:t>
            </a:r>
            <a:r>
              <a:rPr lang="en-US" sz="2400" dirty="0">
                <a:solidFill>
                  <a:schemeClr val="tx2">
                    <a:lumMod val="75000"/>
                  </a:schemeClr>
                </a:solidFill>
                <a:latin typeface="Times New Roman" panose="02020603050405020304" pitchFamily="18" charset="0"/>
                <a:cs typeface="Times New Roman" panose="02020603050405020304" pitchFamily="18" charset="0"/>
              </a:rPr>
              <a:t>.</a:t>
            </a:r>
          </a:p>
          <a:p>
            <a:pPr marL="457200" lvl="1" indent="0">
              <a:lnSpc>
                <a:spcPct val="130000"/>
              </a:lnSpc>
              <a:buNone/>
            </a:pPr>
            <a:endParaRPr lang="en-US"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420276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wheel(1)">
                                      <p:cBhvr>
                                        <p:cTn id="7" dur="2000"/>
                                        <p:tgtEl>
                                          <p:spTgt spid="69635">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wheel(1)">
                                      <p:cBhvr>
                                        <p:cTn id="10" dur="2000"/>
                                        <p:tgtEl>
                                          <p:spTgt spid="69635">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9635">
                                            <p:txEl>
                                              <p:pRg st="3" end="3"/>
                                            </p:txEl>
                                          </p:spTgt>
                                        </p:tgtEl>
                                        <p:attrNameLst>
                                          <p:attrName>style.visibility</p:attrName>
                                        </p:attrNameLst>
                                      </p:cBhvr>
                                      <p:to>
                                        <p:strVal val="visible"/>
                                      </p:to>
                                    </p:set>
                                    <p:animEffect transition="in" filter="wheel(1)">
                                      <p:cBhvr>
                                        <p:cTn id="13" dur="2000"/>
                                        <p:tgtEl>
                                          <p:spTgt spid="69635">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9635">
                                            <p:txEl>
                                              <p:pRg st="4" end="4"/>
                                            </p:txEl>
                                          </p:spTgt>
                                        </p:tgtEl>
                                        <p:attrNameLst>
                                          <p:attrName>style.visibility</p:attrName>
                                        </p:attrNameLst>
                                      </p:cBhvr>
                                      <p:to>
                                        <p:strVal val="visible"/>
                                      </p:to>
                                    </p:set>
                                    <p:animEffect transition="in" filter="wheel(1)">
                                      <p:cBhvr>
                                        <p:cTn id="16" dur="2000"/>
                                        <p:tgtEl>
                                          <p:spTgt spid="69635">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69635">
                                            <p:txEl>
                                              <p:pRg st="5" end="5"/>
                                            </p:txEl>
                                          </p:spTgt>
                                        </p:tgtEl>
                                        <p:attrNameLst>
                                          <p:attrName>style.visibility</p:attrName>
                                        </p:attrNameLst>
                                      </p:cBhvr>
                                      <p:to>
                                        <p:strVal val="visible"/>
                                      </p:to>
                                    </p:set>
                                    <p:animEffect transition="in" filter="wheel(1)">
                                      <p:cBhvr>
                                        <p:cTn id="21"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4038600" cy="5714999"/>
          </a:xfrm>
        </p:spPr>
        <p:txBody>
          <a:bodyPr/>
          <a:lstStyle/>
          <a:p>
            <a:pPr marL="0" indent="0" algn="just">
              <a:buNone/>
            </a:pPr>
            <a:r>
              <a:rPr lang="en-US" sz="2600" dirty="0">
                <a:solidFill>
                  <a:schemeClr val="tx1"/>
                </a:solidFill>
                <a:latin typeface="Times New Roman"/>
                <a:cs typeface="Times New Roman"/>
              </a:rPr>
              <a:t>	</a:t>
            </a:r>
            <a:r>
              <a:rPr lang="en-US" sz="2600" u="sng" dirty="0" err="1">
                <a:solidFill>
                  <a:schemeClr val="tx1"/>
                </a:solidFill>
                <a:latin typeface="Times New Roman"/>
                <a:cs typeface="Times New Roman"/>
              </a:rPr>
              <a:t>Ví</a:t>
            </a:r>
            <a:r>
              <a:rPr lang="en-US" sz="2600" u="sng" dirty="0">
                <a:solidFill>
                  <a:schemeClr val="tx1"/>
                </a:solidFill>
                <a:latin typeface="Times New Roman"/>
                <a:cs typeface="Times New Roman"/>
              </a:rPr>
              <a:t> </a:t>
            </a:r>
            <a:r>
              <a:rPr lang="en-US" sz="2600" u="sng" dirty="0" err="1">
                <a:solidFill>
                  <a:schemeClr val="tx1"/>
                </a:solidFill>
                <a:latin typeface="Times New Roman"/>
                <a:cs typeface="Times New Roman"/>
              </a:rPr>
              <a:t>dụ</a:t>
            </a:r>
            <a:r>
              <a:rPr lang="en-US" sz="2600" u="sng" dirty="0">
                <a:solidFill>
                  <a:schemeClr val="tx1"/>
                </a:solidFill>
                <a:latin typeface="Times New Roman"/>
                <a:cs typeface="Times New Roman"/>
              </a:rPr>
              <a:t> 3:</a:t>
            </a:r>
            <a:r>
              <a:rPr lang="en-US" sz="2600" dirty="0">
                <a:solidFill>
                  <a:schemeClr val="tx1"/>
                </a:solidFill>
                <a:latin typeface="Times New Roman"/>
                <a:cs typeface="Times New Roman"/>
              </a:rPr>
              <a:t> </a:t>
            </a:r>
          </a:p>
          <a:p>
            <a:pPr marL="0" indent="0" algn="just">
              <a:buNone/>
            </a:pP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Công</a:t>
            </a:r>
            <a:r>
              <a:rPr lang="en-US" sz="2600" b="0" dirty="0">
                <a:solidFill>
                  <a:schemeClr val="tx1"/>
                </a:solidFill>
                <a:latin typeface="Times New Roman"/>
                <a:cs typeface="Times New Roman"/>
              </a:rPr>
              <a:t> ty </a:t>
            </a:r>
            <a:r>
              <a:rPr lang="en-US" sz="2600" b="0" dirty="0" err="1">
                <a:solidFill>
                  <a:schemeClr val="tx1"/>
                </a:solidFill>
                <a:latin typeface="Times New Roman"/>
                <a:cs typeface="Times New Roman"/>
              </a:rPr>
              <a:t>cà</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phê</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Trung</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Nguyên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xuất</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khẩu</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lô</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hàng</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gồm</a:t>
            </a:r>
            <a:r>
              <a:rPr lang="en-US" sz="2600" b="0" dirty="0">
                <a:solidFill>
                  <a:schemeClr val="tx1"/>
                </a:solidFill>
                <a:latin typeface="Times New Roman"/>
                <a:cs typeface="Times New Roman"/>
              </a:rPr>
              <a:t> 5 container </a:t>
            </a:r>
            <a:r>
              <a:rPr lang="en-US" sz="2600" b="0" dirty="0" err="1">
                <a:solidFill>
                  <a:schemeClr val="tx1"/>
                </a:solidFill>
                <a:latin typeface="Times New Roman"/>
                <a:cs typeface="Times New Roman"/>
              </a:rPr>
              <a:t>cà</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phê</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hộp</a:t>
            </a:r>
            <a:r>
              <a:rPr lang="en-US" sz="2600" b="0" dirty="0">
                <a:solidFill>
                  <a:schemeClr val="tx1"/>
                </a:solidFill>
                <a:latin typeface="Times New Roman"/>
                <a:cs typeface="Times New Roman"/>
              </a:rPr>
              <a:t> sang </a:t>
            </a:r>
            <a:r>
              <a:rPr lang="en-US" sz="2600" b="0" dirty="0" err="1">
                <a:solidFill>
                  <a:schemeClr val="tx1"/>
                </a:solidFill>
                <a:latin typeface="Times New Roman"/>
                <a:cs typeface="Times New Roman"/>
              </a:rPr>
              <a:t>Hàn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Quốc</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Hai</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bên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thanh</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toán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theo</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giá</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mua</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tại</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cảng</a:t>
            </a:r>
            <a:r>
              <a:rPr lang="en-US" sz="2600" b="0" dirty="0">
                <a:solidFill>
                  <a:schemeClr val="tx1"/>
                </a:solidFill>
                <a:latin typeface="Times New Roman"/>
                <a:cs typeface="Times New Roman"/>
              </a:rPr>
              <a:t> Pusan, </a:t>
            </a:r>
            <a:r>
              <a:rPr lang="en-US" sz="2600" b="0" dirty="0" err="1">
                <a:solidFill>
                  <a:schemeClr val="tx1"/>
                </a:solidFill>
                <a:latin typeface="Times New Roman"/>
                <a:cs typeface="Times New Roman"/>
              </a:rPr>
              <a:t>Hàn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Quốc</a:t>
            </a:r>
            <a:r>
              <a:rPr lang="en-US" sz="2600" b="0" dirty="0">
                <a:solidFill>
                  <a:schemeClr val="tx1"/>
                </a:solidFill>
                <a:latin typeface="Times New Roman"/>
                <a:cs typeface="Times New Roman"/>
              </a:rPr>
              <a:t>. Chi </a:t>
            </a:r>
            <a:r>
              <a:rPr lang="en-US" sz="2600" b="0" dirty="0" err="1">
                <a:solidFill>
                  <a:schemeClr val="tx1"/>
                </a:solidFill>
                <a:latin typeface="Times New Roman"/>
                <a:cs typeface="Times New Roman"/>
              </a:rPr>
              <a:t>phí</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vận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chuyển</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quốc</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tế</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là</a:t>
            </a:r>
            <a:r>
              <a:rPr lang="en-US" sz="2600" b="0" dirty="0">
                <a:solidFill>
                  <a:schemeClr val="tx1"/>
                </a:solidFill>
                <a:latin typeface="Times New Roman"/>
                <a:cs typeface="Times New Roman"/>
              </a:rPr>
              <a:t> 500USD/Cont. Chi </a:t>
            </a:r>
            <a:r>
              <a:rPr lang="en-US" sz="2600" b="0" dirty="0" err="1">
                <a:solidFill>
                  <a:schemeClr val="tx1"/>
                </a:solidFill>
                <a:latin typeface="Times New Roman"/>
                <a:cs typeface="Times New Roman"/>
              </a:rPr>
              <a:t>phí</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bảo</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hiểm</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cho</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cả</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lô</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hàng</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hoá</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là</a:t>
            </a:r>
            <a:r>
              <a:rPr lang="en-US" sz="2600" b="0" dirty="0">
                <a:solidFill>
                  <a:schemeClr val="tx1"/>
                </a:solidFill>
                <a:latin typeface="Times New Roman"/>
                <a:cs typeface="Times New Roman"/>
              </a:rPr>
              <a:t> 1.700 USD. </a:t>
            </a:r>
            <a:r>
              <a:rPr lang="en-US" sz="2600" b="0" dirty="0" err="1">
                <a:solidFill>
                  <a:schemeClr val="tx1"/>
                </a:solidFill>
                <a:latin typeface="Times New Roman"/>
                <a:cs typeface="Times New Roman"/>
              </a:rPr>
              <a:t>Tổng</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giá</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trị</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hợp</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đồng</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là</a:t>
            </a:r>
            <a:r>
              <a:rPr lang="en-US" sz="2600" b="0" dirty="0">
                <a:solidFill>
                  <a:schemeClr val="tx1"/>
                </a:solidFill>
                <a:latin typeface="Times New Roman"/>
                <a:cs typeface="Times New Roman"/>
              </a:rPr>
              <a:t> 25.000 USD. </a:t>
            </a:r>
            <a:r>
              <a:rPr lang="en-US" sz="2600" b="0" dirty="0" err="1">
                <a:solidFill>
                  <a:schemeClr val="tx1"/>
                </a:solidFill>
                <a:latin typeface="Times New Roman"/>
                <a:cs typeface="Times New Roman"/>
              </a:rPr>
              <a:t>Hãy</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xác</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định</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giá</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tính</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thuế</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của</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lô</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hàng</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xuất</a:t>
            </a:r>
            <a:r>
              <a:rPr lang="en-US" sz="2600" b="0" dirty="0">
                <a:solidFill>
                  <a:schemeClr val="tx1"/>
                </a:solidFill>
                <a:latin typeface="Times New Roman"/>
                <a:cs typeface="Times New Roman"/>
              </a:rPr>
              <a:t> </a:t>
            </a:r>
            <a:r>
              <a:rPr lang="en-US" sz="2600" b="0" dirty="0" err="1">
                <a:solidFill>
                  <a:schemeClr val="tx1"/>
                </a:solidFill>
                <a:latin typeface="Times New Roman"/>
                <a:cs typeface="Times New Roman"/>
              </a:rPr>
              <a:t>khẩu</a:t>
            </a:r>
            <a:r>
              <a:rPr lang="en-US" sz="2600" b="0" dirty="0">
                <a:solidFill>
                  <a:schemeClr val="tx1"/>
                </a:solidFill>
                <a:latin typeface="Times New Roman"/>
                <a:cs typeface="Times New Roman"/>
              </a:rPr>
              <a:t>?</a:t>
            </a:r>
          </a:p>
        </p:txBody>
      </p:sp>
      <p:sp>
        <p:nvSpPr>
          <p:cNvPr id="6" name="Title 5"/>
          <p:cNvSpPr>
            <a:spLocks noGrp="1"/>
          </p:cNvSpPr>
          <p:nvPr>
            <p:ph type="title"/>
          </p:nvPr>
        </p:nvSpPr>
        <p:spPr>
          <a:xfrm>
            <a:off x="914400" y="98931"/>
            <a:ext cx="7543800" cy="584776"/>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pic>
        <p:nvPicPr>
          <p:cNvPr id="3074" name="Picture 2" descr="Đặng Lê Nguyên Vũ bị tước quyền: Cà phê Trung Nguyên nói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7800"/>
            <a:ext cx="44196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31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wheel(1)">
                                      <p:cBhvr>
                                        <p:cTn id="15"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4400" y="1219200"/>
            <a:ext cx="4191000" cy="5334000"/>
          </a:xfrm>
        </p:spPr>
        <p:txBody>
          <a:bodyPr/>
          <a:lstStyle/>
          <a:p>
            <a:pPr marL="0" indent="0" algn="just">
              <a:buNone/>
            </a:pPr>
            <a:r>
              <a:rPr lang="en-US" dirty="0">
                <a:solidFill>
                  <a:schemeClr val="tx1"/>
                </a:solidFill>
                <a:latin typeface="Times New Roman"/>
                <a:cs typeface="Times New Roman"/>
              </a:rPr>
              <a:t>	</a:t>
            </a:r>
            <a:r>
              <a:rPr lang="en-US" u="sng" dirty="0" err="1">
                <a:solidFill>
                  <a:schemeClr val="tx1"/>
                </a:solidFill>
                <a:latin typeface="Times New Roman"/>
                <a:cs typeface="Times New Roman"/>
              </a:rPr>
              <a:t>Ví</a:t>
            </a:r>
            <a:r>
              <a:rPr lang="en-US" u="sng" dirty="0">
                <a:solidFill>
                  <a:schemeClr val="tx1"/>
                </a:solidFill>
                <a:latin typeface="Times New Roman"/>
                <a:cs typeface="Times New Roman"/>
              </a:rPr>
              <a:t> </a:t>
            </a:r>
            <a:r>
              <a:rPr lang="en-US" u="sng" dirty="0" err="1">
                <a:solidFill>
                  <a:schemeClr val="tx1"/>
                </a:solidFill>
                <a:latin typeface="Times New Roman"/>
                <a:cs typeface="Times New Roman"/>
              </a:rPr>
              <a:t>dụ</a:t>
            </a:r>
            <a:r>
              <a:rPr lang="en-US" u="sng" dirty="0">
                <a:solidFill>
                  <a:schemeClr val="tx1"/>
                </a:solidFill>
                <a:latin typeface="Times New Roman"/>
                <a:cs typeface="Times New Roman"/>
              </a:rPr>
              <a:t> 4:</a:t>
            </a:r>
            <a:r>
              <a:rPr lang="en-US" dirty="0">
                <a:solidFill>
                  <a:schemeClr val="tx1"/>
                </a:solidFill>
                <a:latin typeface="Times New Roman"/>
                <a:cs typeface="Times New Roman"/>
              </a:rPr>
              <a:t> </a:t>
            </a:r>
          </a:p>
          <a:p>
            <a:pPr marL="0" indent="0" algn="just">
              <a:buNone/>
            </a:pPr>
            <a:r>
              <a:rPr lang="en-US" dirty="0">
                <a:solidFill>
                  <a:schemeClr val="tx1"/>
                </a:solidFill>
                <a:latin typeface="Times New Roman"/>
                <a:cs typeface="Times New Roman"/>
              </a:rPr>
              <a:t>	</a:t>
            </a:r>
            <a:r>
              <a:rPr lang="en-US" b="0" dirty="0">
                <a:solidFill>
                  <a:schemeClr val="tx1"/>
                </a:solidFill>
                <a:latin typeface="Times New Roman"/>
                <a:cs typeface="Times New Roman"/>
              </a:rPr>
              <a:t>Công ty </a:t>
            </a:r>
            <a:r>
              <a:rPr lang="en-US" b="0" dirty="0" err="1">
                <a:solidFill>
                  <a:schemeClr val="tx1"/>
                </a:solidFill>
                <a:latin typeface="Times New Roman"/>
                <a:cs typeface="Times New Roman"/>
              </a:rPr>
              <a:t>lương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thực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miền</a:t>
            </a:r>
            <a:r>
              <a:rPr lang="en-US" b="0" dirty="0">
                <a:solidFill>
                  <a:schemeClr val="tx1"/>
                </a:solidFill>
                <a:latin typeface="Times New Roman"/>
                <a:cs typeface="Times New Roman"/>
              </a:rPr>
              <a:t> Bắc </a:t>
            </a:r>
            <a:r>
              <a:rPr lang="en-US" b="0" dirty="0" err="1">
                <a:solidFill>
                  <a:schemeClr val="tx1"/>
                </a:solidFill>
                <a:latin typeface="Times New Roman"/>
                <a:cs typeface="Times New Roman"/>
              </a:rPr>
              <a:t>xuất</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khẩu</a:t>
            </a:r>
            <a:r>
              <a:rPr lang="en-US" b="0" dirty="0">
                <a:solidFill>
                  <a:schemeClr val="tx1"/>
                </a:solidFill>
                <a:latin typeface="Times New Roman"/>
                <a:cs typeface="Times New Roman"/>
              </a:rPr>
              <a:t> 1.000 </a:t>
            </a:r>
            <a:r>
              <a:rPr lang="en-US" b="0" dirty="0" err="1">
                <a:solidFill>
                  <a:schemeClr val="tx1"/>
                </a:solidFill>
                <a:latin typeface="Times New Roman"/>
                <a:cs typeface="Times New Roman"/>
              </a:rPr>
              <a:t>tấn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gạo</a:t>
            </a:r>
            <a:r>
              <a:rPr lang="en-US" b="0" dirty="0">
                <a:solidFill>
                  <a:schemeClr val="tx1"/>
                </a:solidFill>
                <a:latin typeface="Times New Roman"/>
                <a:cs typeface="Times New Roman"/>
              </a:rPr>
              <a:t> sang Trung Quốc. </a:t>
            </a:r>
            <a:r>
              <a:rPr lang="en-US" b="0" dirty="0" err="1">
                <a:solidFill>
                  <a:schemeClr val="tx1"/>
                </a:solidFill>
                <a:latin typeface="Times New Roman"/>
                <a:cs typeface="Times New Roman"/>
              </a:rPr>
              <a:t>Giá</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thanh</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toán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tại</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cửa</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khẩu</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Tân</a:t>
            </a:r>
            <a:r>
              <a:rPr lang="en-US" b="0" dirty="0">
                <a:solidFill>
                  <a:schemeClr val="tx1"/>
                </a:solidFill>
                <a:latin typeface="Times New Roman"/>
                <a:cs typeface="Times New Roman"/>
              </a:rPr>
              <a:t> Thanh </a:t>
            </a:r>
            <a:r>
              <a:rPr lang="en-US" b="0" dirty="0" err="1">
                <a:solidFill>
                  <a:schemeClr val="tx1"/>
                </a:solidFill>
                <a:latin typeface="Times New Roman"/>
                <a:cs typeface="Times New Roman"/>
              </a:rPr>
              <a:t>là</a:t>
            </a:r>
            <a:r>
              <a:rPr lang="en-US" b="0" dirty="0">
                <a:solidFill>
                  <a:schemeClr val="tx1"/>
                </a:solidFill>
                <a:latin typeface="Times New Roman"/>
                <a:cs typeface="Times New Roman"/>
              </a:rPr>
              <a:t> 410USD/</a:t>
            </a:r>
            <a:r>
              <a:rPr lang="en-US" b="0" dirty="0" err="1">
                <a:solidFill>
                  <a:schemeClr val="tx1"/>
                </a:solidFill>
                <a:latin typeface="Times New Roman"/>
                <a:cs typeface="Times New Roman"/>
              </a:rPr>
              <a:t>tấn</a:t>
            </a:r>
            <a:r>
              <a:rPr lang="en-US" b="0" dirty="0">
                <a:solidFill>
                  <a:schemeClr val="tx1"/>
                </a:solidFill>
                <a:latin typeface="Times New Roman"/>
                <a:cs typeface="Times New Roman"/>
              </a:rPr>
              <a:t>. Chi </a:t>
            </a:r>
            <a:r>
              <a:rPr lang="en-US" b="0" dirty="0" err="1">
                <a:solidFill>
                  <a:schemeClr val="tx1"/>
                </a:solidFill>
                <a:latin typeface="Times New Roman"/>
                <a:cs typeface="Times New Roman"/>
              </a:rPr>
              <a:t>phí</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vận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chuyển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từ</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kho</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đến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cửa</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khẩu</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là</a:t>
            </a:r>
            <a:r>
              <a:rPr lang="en-US" b="0" dirty="0">
                <a:solidFill>
                  <a:schemeClr val="tx1"/>
                </a:solidFill>
                <a:latin typeface="Times New Roman"/>
                <a:cs typeface="Times New Roman"/>
              </a:rPr>
              <a:t> 50.000 </a:t>
            </a:r>
            <a:r>
              <a:rPr lang="en-US" b="0" dirty="0" err="1">
                <a:solidFill>
                  <a:schemeClr val="tx1"/>
                </a:solidFill>
                <a:latin typeface="Times New Roman"/>
                <a:cs typeface="Times New Roman"/>
              </a:rPr>
              <a:t>đồng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tấn</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Xác</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định</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giá</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tính</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thuế</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xuất</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khẩu</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Biết</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rằng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tỷ</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giá</a:t>
            </a:r>
            <a:r>
              <a:rPr lang="en-US" b="0" dirty="0">
                <a:solidFill>
                  <a:schemeClr val="tx1"/>
                </a:solidFill>
                <a:latin typeface="Times New Roman"/>
                <a:cs typeface="Times New Roman"/>
              </a:rPr>
              <a:t> 1 USD = 20.500 VNĐ.</a:t>
            </a:r>
          </a:p>
        </p:txBody>
      </p:sp>
      <p:sp>
        <p:nvSpPr>
          <p:cNvPr id="6" name="Title 5"/>
          <p:cNvSpPr>
            <a:spLocks noGrp="1"/>
          </p:cNvSpPr>
          <p:nvPr>
            <p:ph type="title"/>
          </p:nvPr>
        </p:nvSpPr>
        <p:spPr>
          <a:xfrm>
            <a:off x="1066800" y="98931"/>
            <a:ext cx="7391400" cy="584776"/>
          </a:xfrm>
          <a:prstGeom prst="rect">
            <a:avLst/>
          </a:prstGeom>
        </p:spPr>
        <p:txBody>
          <a:bodyPr wrap="square">
            <a:spAutoFit/>
          </a:bodyPr>
          <a:lstStyle/>
          <a:p>
            <a:pPr marL="0" indent="0" algn="just">
              <a:buNone/>
            </a:pPr>
            <a:r>
              <a:rPr lang="en-US" i="1" dirty="0">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i="1" dirty="0">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pic>
        <p:nvPicPr>
          <p:cNvPr id="2050" name="Picture 2" descr="VINAFOOD1: Phấn đấu trở thành tập đoàn lương thực, thực phẩm hàng đầu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204" y="1143000"/>
            <a:ext cx="4336596"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03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heel(1)">
                                      <p:cBhvr>
                                        <p:cTn id="15"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14400"/>
            <a:ext cx="8381999" cy="5410200"/>
          </a:xfrm>
        </p:spPr>
        <p:txBody>
          <a:bodyPr/>
          <a:lstStyle/>
          <a:p>
            <a:pPr marL="0" indent="457200" algn="just">
              <a:lnSpc>
                <a:spcPct val="150000"/>
              </a:lnSpc>
              <a:spcBef>
                <a:spcPts val="600"/>
              </a:spcBef>
              <a:spcAft>
                <a:spcPts val="600"/>
              </a:spcAft>
              <a:buNone/>
            </a:pPr>
            <a:r>
              <a:rPr lang="en-US" sz="2400" u="sng" dirty="0" err="1">
                <a:solidFill>
                  <a:schemeClr val="tx1"/>
                </a:solidFill>
                <a:latin typeface="Times New Roman" panose="02020603050405020304" pitchFamily="18" charset="0"/>
                <a:cs typeface="Times New Roman" panose="02020603050405020304" pitchFamily="18" charset="0"/>
              </a:rPr>
              <a:t>Thuế</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suất</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thuế</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xuất</a:t>
            </a:r>
            <a:r>
              <a:rPr lang="en-US" sz="2400" u="sng" dirty="0">
                <a:solidFill>
                  <a:schemeClr val="tx1"/>
                </a:solidFill>
                <a:latin typeface="Times New Roman" panose="02020603050405020304" pitchFamily="18" charset="0"/>
                <a:cs typeface="Times New Roman" panose="02020603050405020304" pitchFamily="18" charset="0"/>
              </a:rPr>
              <a:t> - </a:t>
            </a:r>
            <a:r>
              <a:rPr lang="en-US" sz="2400" u="sng" dirty="0" err="1">
                <a:solidFill>
                  <a:schemeClr val="tx1"/>
                </a:solidFill>
                <a:latin typeface="Times New Roman" panose="02020603050405020304" pitchFamily="18" charset="0"/>
                <a:cs typeface="Times New Roman" panose="02020603050405020304" pitchFamily="18" charset="0"/>
              </a:rPr>
              <a:t>nhập</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khẩu</a:t>
            </a:r>
            <a:endParaRPr lang="en-US" sz="2400" u="sng"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b="0" i="1" dirty="0">
                <a:solidFill>
                  <a:srgbClr val="000000"/>
                </a:solidFill>
                <a:latin typeface="Times New Roman" panose="02020603050405020304" pitchFamily="18" charset="0"/>
                <a:cs typeface="Times New Roman" panose="02020603050405020304" pitchFamily="18" charset="0"/>
              </a:rPr>
              <a:t>1. </a:t>
            </a:r>
            <a:r>
              <a:rPr lang="en-US" sz="2400" b="0" i="1" dirty="0" err="1">
                <a:solidFill>
                  <a:srgbClr val="000000"/>
                </a:solidFill>
                <a:latin typeface="Times New Roman" panose="02020603050405020304" pitchFamily="18" charset="0"/>
                <a:cs typeface="Times New Roman" panose="02020603050405020304" pitchFamily="18" charset="0"/>
              </a:rPr>
              <a:t>Đối</a:t>
            </a:r>
            <a:r>
              <a:rPr lang="en-US" sz="2400" b="0" i="1" dirty="0">
                <a:solidFill>
                  <a:srgbClr val="000000"/>
                </a:solidFill>
                <a:latin typeface="Times New Roman" panose="02020603050405020304" pitchFamily="18" charset="0"/>
                <a:cs typeface="Times New Roman" panose="02020603050405020304" pitchFamily="18" charset="0"/>
              </a:rPr>
              <a:t> </a:t>
            </a:r>
            <a:r>
              <a:rPr lang="en-US" sz="2400" b="0" i="1" dirty="0" err="1">
                <a:solidFill>
                  <a:srgbClr val="000000"/>
                </a:solidFill>
                <a:latin typeface="Times New Roman" panose="02020603050405020304" pitchFamily="18" charset="0"/>
                <a:cs typeface="Times New Roman" panose="02020603050405020304" pitchFamily="18" charset="0"/>
              </a:rPr>
              <a:t>với</a:t>
            </a:r>
            <a:r>
              <a:rPr lang="en-US" sz="2400" b="0" i="1" dirty="0">
                <a:solidFill>
                  <a:srgbClr val="000000"/>
                </a:solidFill>
                <a:latin typeface="Times New Roman" panose="02020603050405020304" pitchFamily="18" charset="0"/>
                <a:cs typeface="Times New Roman" panose="02020603050405020304" pitchFamily="18" charset="0"/>
              </a:rPr>
              <a:t> </a:t>
            </a:r>
            <a:r>
              <a:rPr lang="en-US" sz="2400" b="0" i="1" dirty="0" err="1">
                <a:solidFill>
                  <a:srgbClr val="000000"/>
                </a:solidFill>
                <a:latin typeface="Times New Roman" panose="02020603050405020304" pitchFamily="18" charset="0"/>
                <a:cs typeface="Times New Roman" panose="02020603050405020304" pitchFamily="18" charset="0"/>
              </a:rPr>
              <a:t>hàng</a:t>
            </a:r>
            <a:r>
              <a:rPr lang="en-US" sz="2400" b="0" i="1" dirty="0">
                <a:solidFill>
                  <a:srgbClr val="000000"/>
                </a:solidFill>
                <a:latin typeface="Times New Roman" panose="02020603050405020304" pitchFamily="18" charset="0"/>
                <a:cs typeface="Times New Roman" panose="02020603050405020304" pitchFamily="18" charset="0"/>
              </a:rPr>
              <a:t> </a:t>
            </a:r>
            <a:r>
              <a:rPr lang="en-US" sz="2400" b="0" i="1" dirty="0" err="1">
                <a:solidFill>
                  <a:srgbClr val="000000"/>
                </a:solidFill>
                <a:latin typeface="Times New Roman" panose="02020603050405020304" pitchFamily="18" charset="0"/>
                <a:cs typeface="Times New Roman" panose="02020603050405020304" pitchFamily="18" charset="0"/>
              </a:rPr>
              <a:t>xuất</a:t>
            </a:r>
            <a:r>
              <a:rPr lang="en-US" sz="2400" b="0" i="1" dirty="0">
                <a:solidFill>
                  <a:srgbClr val="000000"/>
                </a:solidFill>
                <a:latin typeface="Times New Roman" panose="02020603050405020304" pitchFamily="18" charset="0"/>
                <a:cs typeface="Times New Roman" panose="02020603050405020304" pitchFamily="18" charset="0"/>
              </a:rPr>
              <a:t> </a:t>
            </a:r>
            <a:r>
              <a:rPr lang="en-US" sz="2400" b="0" i="1" dirty="0" err="1">
                <a:solidFill>
                  <a:srgbClr val="000000"/>
                </a:solidFill>
                <a:latin typeface="Times New Roman" panose="02020603050405020304" pitchFamily="18" charset="0"/>
                <a:cs typeface="Times New Roman" panose="02020603050405020304" pitchFamily="18" charset="0"/>
              </a:rPr>
              <a:t>khẩu</a:t>
            </a:r>
            <a:r>
              <a:rPr lang="en-US" sz="2400" b="0" i="1" dirty="0">
                <a:solidFill>
                  <a:srgbClr val="000000"/>
                </a:solidFill>
                <a:latin typeface="Times New Roman" panose="02020603050405020304" pitchFamily="18" charset="0"/>
                <a:cs typeface="Times New Roman" panose="02020603050405020304" pitchFamily="18" charset="0"/>
              </a:rPr>
              <a:t>:</a:t>
            </a:r>
            <a:r>
              <a:rPr lang="en-US" sz="2400" b="0" dirty="0">
                <a:solidFill>
                  <a:srgbClr val="000000"/>
                </a:solidFill>
                <a:latin typeface="Times New Roman" panose="02020603050405020304" pitchFamily="18" charset="0"/>
                <a:cs typeface="Times New Roman" panose="02020603050405020304" pitchFamily="18" charset="0"/>
              </a:rPr>
              <a:t> </a:t>
            </a:r>
          </a:p>
          <a:p>
            <a:pPr marL="0" indent="457200" algn="just">
              <a:lnSpc>
                <a:spcPct val="150000"/>
              </a:lnSpc>
              <a:buNone/>
            </a:pPr>
            <a:r>
              <a:rPr lang="en-US" sz="2400" b="0" dirty="0">
                <a:solidFill>
                  <a:srgbClr val="000000"/>
                </a:solidFill>
                <a:latin typeface="Times New Roman" panose="02020603050405020304" pitchFamily="18" charset="0"/>
                <a:cs typeface="Times New Roman" panose="02020603050405020304" pitchFamily="18" charset="0"/>
              </a:rPr>
              <a:t>Đ</a:t>
            </a:r>
            <a:r>
              <a:rPr lang="vi-VN" sz="2400" b="0" dirty="0">
                <a:solidFill>
                  <a:srgbClr val="000000"/>
                </a:solidFill>
                <a:latin typeface="Times New Roman" panose="02020603050405020304" pitchFamily="18" charset="0"/>
                <a:cs typeface="Times New Roman" panose="02020603050405020304" pitchFamily="18" charset="0"/>
              </a:rPr>
              <a:t>ược quy định cụ thể cho từng mặt hàng tại Biểu thuế </a:t>
            </a:r>
            <a:r>
              <a:rPr lang="en-US" sz="2400" b="0" dirty="0" err="1">
                <a:solidFill>
                  <a:srgbClr val="000000"/>
                </a:solidFill>
                <a:latin typeface="Times New Roman" panose="02020603050405020304" pitchFamily="18" charset="0"/>
                <a:cs typeface="Times New Roman" panose="02020603050405020304" pitchFamily="18" charset="0"/>
              </a:rPr>
              <a:t>xuất</a:t>
            </a:r>
            <a:r>
              <a:rPr lang="en-US" sz="2400" b="0" dirty="0">
                <a:solidFill>
                  <a:srgbClr val="000000"/>
                </a:solidFill>
                <a:latin typeface="Times New Roman" panose="02020603050405020304" pitchFamily="18" charset="0"/>
                <a:cs typeface="Times New Roman" panose="02020603050405020304" pitchFamily="18" charset="0"/>
              </a:rPr>
              <a:t> </a:t>
            </a:r>
            <a:r>
              <a:rPr lang="en-US" sz="2400" b="0" dirty="0" err="1">
                <a:solidFill>
                  <a:srgbClr val="000000"/>
                </a:solidFill>
                <a:latin typeface="Times New Roman" panose="02020603050405020304" pitchFamily="18" charset="0"/>
                <a:cs typeface="Times New Roman" panose="02020603050405020304" pitchFamily="18" charset="0"/>
              </a:rPr>
              <a:t>khẩu</a:t>
            </a:r>
            <a:r>
              <a:rPr lang="vi-VN" sz="2400" b="0" dirty="0">
                <a:solidFill>
                  <a:srgbClr val="000000"/>
                </a:solidFill>
                <a:latin typeface="Times New Roman" panose="02020603050405020304" pitchFamily="18" charset="0"/>
                <a:cs typeface="Times New Roman" panose="02020603050405020304" pitchFamily="18" charset="0"/>
              </a:rPr>
              <a:t>.</a:t>
            </a:r>
          </a:p>
          <a:p>
            <a:pPr marL="0" indent="457200" algn="just">
              <a:lnSpc>
                <a:spcPct val="150000"/>
              </a:lnSpc>
              <a:buNone/>
            </a:pPr>
            <a:r>
              <a:rPr lang="vi-VN" sz="2400" b="0" i="1" dirty="0">
                <a:solidFill>
                  <a:srgbClr val="000000"/>
                </a:solidFill>
                <a:latin typeface="Times New Roman" panose="02020603050405020304" pitchFamily="18" charset="0"/>
                <a:cs typeface="Times New Roman" panose="02020603050405020304" pitchFamily="18" charset="0"/>
              </a:rPr>
              <a:t>2. </a:t>
            </a:r>
            <a:r>
              <a:rPr lang="en-US" sz="2400" b="0" i="1" dirty="0" err="1">
                <a:solidFill>
                  <a:srgbClr val="000000"/>
                </a:solidFill>
                <a:latin typeface="Times New Roman" panose="02020603050405020304" pitchFamily="18" charset="0"/>
                <a:cs typeface="Times New Roman" panose="02020603050405020304" pitchFamily="18" charset="0"/>
              </a:rPr>
              <a:t>Đối</a:t>
            </a:r>
            <a:r>
              <a:rPr lang="en-US" sz="2400" b="0" i="1" dirty="0">
                <a:solidFill>
                  <a:srgbClr val="000000"/>
                </a:solidFill>
                <a:latin typeface="Times New Roman" panose="02020603050405020304" pitchFamily="18" charset="0"/>
                <a:cs typeface="Times New Roman" panose="02020603050405020304" pitchFamily="18" charset="0"/>
              </a:rPr>
              <a:t> </a:t>
            </a:r>
            <a:r>
              <a:rPr lang="vi-VN" sz="2400" b="0" i="1" dirty="0">
                <a:solidFill>
                  <a:srgbClr val="000000"/>
                </a:solidFill>
                <a:latin typeface="Times New Roman" panose="02020603050405020304" pitchFamily="18" charset="0"/>
                <a:cs typeface="Times New Roman" panose="02020603050405020304" pitchFamily="18" charset="0"/>
              </a:rPr>
              <a:t>với hàng hóa </a:t>
            </a:r>
            <a:r>
              <a:rPr lang="en-US" sz="2400" b="0" i="1" dirty="0" err="1">
                <a:solidFill>
                  <a:srgbClr val="000000"/>
                </a:solidFill>
                <a:latin typeface="Times New Roman" panose="02020603050405020304" pitchFamily="18" charset="0"/>
                <a:cs typeface="Times New Roman" panose="02020603050405020304" pitchFamily="18" charset="0"/>
              </a:rPr>
              <a:t>nhập</a:t>
            </a:r>
            <a:r>
              <a:rPr lang="en-US" sz="2400" b="0" i="1" dirty="0">
                <a:solidFill>
                  <a:srgbClr val="000000"/>
                </a:solidFill>
                <a:latin typeface="Times New Roman" panose="02020603050405020304" pitchFamily="18" charset="0"/>
                <a:cs typeface="Times New Roman" panose="02020603050405020304" pitchFamily="18" charset="0"/>
              </a:rPr>
              <a:t> </a:t>
            </a:r>
            <a:r>
              <a:rPr lang="en-US" sz="2400" b="0" i="1" dirty="0" err="1">
                <a:solidFill>
                  <a:srgbClr val="000000"/>
                </a:solidFill>
                <a:latin typeface="Times New Roman" panose="02020603050405020304" pitchFamily="18" charset="0"/>
                <a:cs typeface="Times New Roman" panose="02020603050405020304" pitchFamily="18" charset="0"/>
              </a:rPr>
              <a:t>khẩu</a:t>
            </a:r>
            <a:endParaRPr lang="en-US" sz="2400" b="0" i="1" dirty="0">
              <a:solidFill>
                <a:srgbClr val="000000"/>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a:t>
            </a:r>
            <a:r>
              <a:rPr lang="en-US" sz="2400" i="1" dirty="0" err="1">
                <a:solidFill>
                  <a:srgbClr val="000000"/>
                </a:solidFill>
                <a:latin typeface="Times New Roman" panose="02020603050405020304" pitchFamily="18" charset="0"/>
                <a:cs typeface="Times New Roman" panose="02020603050405020304" pitchFamily="18" charset="0"/>
              </a:rPr>
              <a:t>nhất</a:t>
            </a:r>
            <a:r>
              <a:rPr lang="en-US" sz="2400" i="1" dirty="0">
                <a:solidFill>
                  <a:srgbClr val="000000"/>
                </a:solidFill>
                <a:latin typeface="Times New Roman" panose="02020603050405020304" pitchFamily="18" charset="0"/>
                <a:cs typeface="Times New Roman" panose="02020603050405020304" pitchFamily="18" charset="0"/>
              </a:rPr>
              <a:t>: </a:t>
            </a:r>
            <a:r>
              <a:rPr lang="vi-VN" sz="2400" i="1" dirty="0">
                <a:solidFill>
                  <a:srgbClr val="000000"/>
                </a:solidFill>
                <a:latin typeface="Times New Roman" panose="02020603050405020304" pitchFamily="18" charset="0"/>
                <a:cs typeface="Times New Roman" panose="02020603050405020304" pitchFamily="18" charset="0"/>
              </a:rPr>
              <a:t>Thuế suất ưu đãi</a:t>
            </a:r>
            <a:endParaRPr lang="en-US" sz="2400" i="1" dirty="0">
              <a:solidFill>
                <a:srgbClr val="000000"/>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b="0" dirty="0">
                <a:solidFill>
                  <a:srgbClr val="000000"/>
                </a:solidFill>
                <a:latin typeface="Times New Roman" panose="02020603050405020304" pitchFamily="18" charset="0"/>
                <a:cs typeface="Times New Roman" panose="02020603050405020304" pitchFamily="18" charset="0"/>
              </a:rPr>
              <a:t>Đ</a:t>
            </a:r>
            <a:r>
              <a:rPr lang="vi-VN" sz="2400" b="0" dirty="0">
                <a:solidFill>
                  <a:srgbClr val="000000"/>
                </a:solidFill>
                <a:latin typeface="Times New Roman" panose="02020603050405020304" pitchFamily="18" charset="0"/>
                <a:cs typeface="Times New Roman" panose="02020603050405020304" pitchFamily="18" charset="0"/>
              </a:rPr>
              <a:t>ối với hàng hóa NK có xuất xứ từ nước, nhóm nước hoặc vùng lãnh thổ thực hiện đối xử tối huệ quốc trong quan hệ thương mại với Việt Nam;</a:t>
            </a:r>
            <a:endParaRPr lang="en-US" sz="2400" dirty="0">
              <a:latin typeface="Times New Roman" pitchFamily="18" charset="0"/>
              <a:cs typeface="Times New Roman" pitchFamily="18" charset="0"/>
            </a:endParaRPr>
          </a:p>
          <a:p>
            <a:pPr marL="0" indent="0" algn="just">
              <a:buNone/>
            </a:pPr>
            <a:endParaRPr lang="vi-VN" sz="2000" b="0" dirty="0">
              <a:solidFill>
                <a:srgbClr val="0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156098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anim calcmode="lin" valueType="num">
                                      <p:cBhvr additive="base">
                                        <p:cTn id="13"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 calcmode="lin" valueType="num">
                                      <p:cBhvr additive="base">
                                        <p:cTn id="17"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9635">
                                            <p:txEl>
                                              <p:pRg st="3" end="3"/>
                                            </p:txEl>
                                          </p:spTgt>
                                        </p:tgtEl>
                                        <p:attrNameLst>
                                          <p:attrName>style.visibility</p:attrName>
                                        </p:attrNameLst>
                                      </p:cBhvr>
                                      <p:to>
                                        <p:strVal val="visible"/>
                                      </p:to>
                                    </p:set>
                                    <p:anim calcmode="lin" valueType="num">
                                      <p:cBhvr additive="base">
                                        <p:cTn id="23"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9635">
                                            <p:txEl>
                                              <p:pRg st="4" end="4"/>
                                            </p:txEl>
                                          </p:spTgt>
                                        </p:tgtEl>
                                        <p:attrNameLst>
                                          <p:attrName>style.visibility</p:attrName>
                                        </p:attrNameLst>
                                      </p:cBhvr>
                                      <p:to>
                                        <p:strVal val="visible"/>
                                      </p:to>
                                    </p:set>
                                    <p:anim calcmode="lin" valueType="num">
                                      <p:cBhvr additive="base">
                                        <p:cTn id="29"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9635">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9635">
                                            <p:txEl>
                                              <p:pRg st="5" end="5"/>
                                            </p:txEl>
                                          </p:spTgt>
                                        </p:tgtEl>
                                        <p:attrNameLst>
                                          <p:attrName>style.visibility</p:attrName>
                                        </p:attrNameLst>
                                      </p:cBhvr>
                                      <p:to>
                                        <p:strVal val="visible"/>
                                      </p:to>
                                    </p:set>
                                    <p:anim calcmode="lin" valueType="num">
                                      <p:cBhvr additive="base">
                                        <p:cTn id="33" dur="5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96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841712"/>
            <a:ext cx="4419600" cy="5940088"/>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TÀI LIỆU THAM KHẢO</a:t>
            </a:r>
            <a:r>
              <a:rPr lang="en-US" sz="2000" dirty="0">
                <a:latin typeface="Times New Roman" panose="02020603050405020304" pitchFamily="18" charset="0"/>
                <a:cs typeface="Times New Roman" panose="02020603050405020304" pitchFamily="18" charset="0"/>
              </a:rPr>
              <a:t> </a:t>
            </a:r>
          </a:p>
          <a:p>
            <a:pPr algn="just"/>
            <a:r>
              <a:rPr lang="en-US" sz="2000" dirty="0">
                <a:latin typeface="Times New Roman" panose="02020603050405020304" pitchFamily="18" charset="0"/>
                <a:cs typeface="Times New Roman" panose="02020603050405020304" pitchFamily="18" charset="0"/>
              </a:rPr>
              <a:t>1. TS </a:t>
            </a:r>
            <a:r>
              <a:rPr lang="en-US" sz="2000" dirty="0" err="1">
                <a:latin typeface="Times New Roman" panose="02020603050405020304" pitchFamily="18" charset="0"/>
                <a:cs typeface="Times New Roman" panose="02020603050405020304" pitchFamily="18" charset="0"/>
              </a:rPr>
              <a:t>Lưu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Tuyên</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Hướng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dẫn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thực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hành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thuế</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Kế</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toán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Nxb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Thống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kê</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2006.</a:t>
            </a:r>
          </a:p>
          <a:p>
            <a:pPr algn="just"/>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Bộ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Hệ</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thống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văn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bản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pháp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luật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về</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thuế</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giá</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trị</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gia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tăng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thuế</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nhập</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doanh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nghiệp</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Nxb</a:t>
            </a:r>
            <a:r>
              <a:rPr lang="en-US" sz="2000" dirty="0">
                <a:latin typeface="Times New Roman" panose="02020603050405020304" pitchFamily="18" charset="0"/>
                <a:cs typeface="Times New Roman" panose="02020603050405020304" pitchFamily="18" charset="0"/>
              </a:rPr>
              <a:t> Lao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2009.</a:t>
            </a:r>
          </a:p>
          <a:p>
            <a:pPr algn="just"/>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Tổng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thuế</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Luật</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quản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lý</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thuế</a:t>
            </a:r>
            <a:r>
              <a:rPr lang="en-US" sz="2000" i="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Nxb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Tài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2008.</a:t>
            </a:r>
          </a:p>
          <a:p>
            <a:pPr algn="just"/>
            <a:r>
              <a:rPr lang="en-US" sz="2000" dirty="0">
                <a:latin typeface="Times New Roman" panose="02020603050405020304" pitchFamily="18" charset="0"/>
                <a:cs typeface="Times New Roman" panose="02020603050405020304" pitchFamily="18" charset="0"/>
              </a:rPr>
              <a:t>4.</a:t>
            </a:r>
            <a:r>
              <a:rPr lang="vi-VN" sz="2000" dirty="0">
                <a:latin typeface="Times New Roman" panose="02020603050405020304" pitchFamily="18" charset="0"/>
                <a:cs typeface="Times New Roman" panose="02020603050405020304" pitchFamily="18" charset="0"/>
              </a:rPr>
              <a:t> PGS.TS Đặng Thị Loan, </a:t>
            </a:r>
            <a:r>
              <a:rPr lang="en-US" sz="2000" i="1" dirty="0" err="1">
                <a:latin typeface="Times New Roman" panose="02020603050405020304" pitchFamily="18" charset="0"/>
                <a:cs typeface="Times New Roman" panose="02020603050405020304" pitchFamily="18" charset="0"/>
              </a:rPr>
              <a:t>Hạch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toán</a:t>
            </a:r>
            <a:r>
              <a:rPr lang="en-US" sz="2000" i="1" dirty="0">
                <a:latin typeface="Times New Roman" panose="02020603050405020304" pitchFamily="18" charset="0"/>
                <a:cs typeface="Times New Roman" panose="02020603050405020304" pitchFamily="18" charset="0"/>
              </a:rPr>
              <a:t> k</a:t>
            </a:r>
            <a:r>
              <a:rPr lang="vi-VN" sz="2000" i="1" dirty="0">
                <a:latin typeface="Times New Roman" panose="02020603050405020304" pitchFamily="18" charset="0"/>
                <a:cs typeface="Times New Roman" panose="02020603050405020304" pitchFamily="18" charset="0"/>
              </a:rPr>
              <a:t>ế toán trong các doanh nghiệp</a:t>
            </a:r>
            <a:r>
              <a:rPr lang="vi-VN" sz="2000" dirty="0">
                <a:latin typeface="Times New Roman" panose="02020603050405020304" pitchFamily="18" charset="0"/>
                <a:cs typeface="Times New Roman" panose="02020603050405020304" pitchFamily="18" charset="0"/>
              </a:rPr>
              <a:t>, Nxb Đại học Kinh Tế Quốc Dân, 201</a:t>
            </a:r>
            <a:r>
              <a:rPr lang="en-US" sz="2000" dirty="0">
                <a:latin typeface="Times New Roman" panose="02020603050405020304" pitchFamily="18" charset="0"/>
                <a:cs typeface="Times New Roman" panose="02020603050405020304" pitchFamily="18" charset="0"/>
              </a:rPr>
              <a:t>6</a:t>
            </a:r>
            <a:r>
              <a:rPr lang="vi-VN"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a:t>
            </a:r>
            <a:r>
              <a:rPr lang="vi-VN" sz="2000" dirty="0">
                <a:latin typeface="Times New Roman" panose="02020603050405020304" pitchFamily="18" charset="0"/>
                <a:cs typeface="Times New Roman" panose="02020603050405020304" pitchFamily="18" charset="0"/>
              </a:rPr>
              <a:t> Bộ tài chính, </a:t>
            </a:r>
            <a:r>
              <a:rPr lang="vi-VN" sz="2000" i="1" dirty="0">
                <a:latin typeface="Times New Roman" panose="02020603050405020304" pitchFamily="18" charset="0"/>
                <a:cs typeface="Times New Roman" panose="02020603050405020304" pitchFamily="18" charset="0"/>
              </a:rPr>
              <a:t>Chế độ kế toán doanh nghiệp (Quyển 1,2),</a:t>
            </a:r>
            <a:r>
              <a:rPr lang="vi-VN" sz="2000" dirty="0">
                <a:latin typeface="Times New Roman" panose="02020603050405020304" pitchFamily="18" charset="0"/>
                <a:cs typeface="Times New Roman" panose="02020603050405020304" pitchFamily="18" charset="0"/>
              </a:rPr>
              <a:t> Nxb Tài chính, 2012.</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a:t>
            </a:r>
            <a:r>
              <a:rPr lang="vi-VN" sz="2000" dirty="0">
                <a:latin typeface="Times New Roman" panose="02020603050405020304" pitchFamily="18" charset="0"/>
                <a:cs typeface="Times New Roman" panose="02020603050405020304" pitchFamily="18" charset="0"/>
              </a:rPr>
              <a:t> TS. Thái Bá Công - TS Trương Thị Thuỷ, </a:t>
            </a:r>
            <a:r>
              <a:rPr lang="vi-VN" sz="2000" i="1" dirty="0">
                <a:latin typeface="Times New Roman" panose="02020603050405020304" pitchFamily="18" charset="0"/>
                <a:cs typeface="Times New Roman" panose="02020603050405020304" pitchFamily="18" charset="0"/>
              </a:rPr>
              <a:t>Kế toán Tài chính</a:t>
            </a:r>
            <a:r>
              <a:rPr lang="vi-VN" sz="2000" dirty="0">
                <a:latin typeface="Times New Roman" panose="02020603050405020304" pitchFamily="18" charset="0"/>
                <a:cs typeface="Times New Roman" panose="02020603050405020304" pitchFamily="18" charset="0"/>
              </a:rPr>
              <a:t>, NXB Tài chính, 2016.</a:t>
            </a:r>
            <a:endParaRPr lang="en-US" sz="2000" dirty="0">
              <a:latin typeface="Times New Roman" panose="02020603050405020304" pitchFamily="18" charset="0"/>
              <a:cs typeface="Times New Roman" panose="02020603050405020304" pitchFamily="18" charset="0"/>
            </a:endParaRPr>
          </a:p>
        </p:txBody>
      </p:sp>
      <p:sp>
        <p:nvSpPr>
          <p:cNvPr id="7" name="Rectangle 2"/>
          <p:cNvSpPr>
            <a:spLocks noGrp="1" noChangeArrowheads="1"/>
          </p:cNvSpPr>
          <p:nvPr>
            <p:ph type="title"/>
          </p:nvPr>
        </p:nvSpPr>
        <p:spPr>
          <a:xfrm>
            <a:off x="2667000" y="109538"/>
            <a:ext cx="4038600" cy="563562"/>
          </a:xfrm>
        </p:spPr>
        <p:txBody>
          <a:bodyPr/>
          <a:lstStyle/>
          <a:p>
            <a:pPr algn="ctr"/>
            <a:r>
              <a:rPr lang="en-US" sz="3600" dirty="0">
                <a:latin typeface="Times New Roman" pitchFamily="18" charset="0"/>
                <a:cs typeface="Times New Roman" pitchFamily="18" charset="0"/>
              </a:rPr>
              <a:t>KẾ TOÁN THUẾ</a:t>
            </a:r>
            <a:endParaRPr lang="en-US" sz="3600" dirty="0">
              <a:solidFill>
                <a:schemeClr val="accent1"/>
              </a:solidFill>
              <a:latin typeface="Times New Roman" pitchFamily="18" charset="0"/>
              <a:cs typeface="Times New Roman" pitchFamily="18" charset="0"/>
            </a:endParaRPr>
          </a:p>
        </p:txBody>
      </p:sp>
      <p:sp>
        <p:nvSpPr>
          <p:cNvPr id="8" name="AutoShape 2" descr="Thuế là gì? Các loại thuế? Tác dụng của thuế?"/>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Thuế là gì? Các loại thuế? Tác dụng của thuế?"/>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Thuế là gì? Các loại thuế? Tác dụng của thuế?"/>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Thuế là gì? Các loại thuế? Tác dụng của thuế?"/>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descr="Các loại thuế và cách tính thuế trong nhập khẩu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350" y="1142999"/>
            <a:ext cx="4286250" cy="556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8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8"/>
                                        </p:tgtEl>
                                        <p:attrNameLst>
                                          <p:attrName>style.visibility</p:attrName>
                                        </p:attrNameLst>
                                      </p:cBhvr>
                                      <p:to>
                                        <p:strVal val="visible"/>
                                      </p:to>
                                    </p:set>
                                    <p:animEffect transition="in" filter="wheel(1)">
                                      <p:cBhvr>
                                        <p:cTn id="12" dur="2000"/>
                                        <p:tgtEl>
                                          <p:spTgt spid="2058"/>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
        <p:nvSpPr>
          <p:cNvPr id="3" name="Content Placeholder 2"/>
          <p:cNvSpPr>
            <a:spLocks noGrp="1"/>
          </p:cNvSpPr>
          <p:nvPr>
            <p:ph idx="1"/>
          </p:nvPr>
        </p:nvSpPr>
        <p:spPr>
          <a:xfrm>
            <a:off x="-76200" y="990600"/>
            <a:ext cx="6019800" cy="5715000"/>
          </a:xfrm>
        </p:spPr>
        <p:txBody>
          <a:bodyPr/>
          <a:lstStyle/>
          <a:p>
            <a:pPr algn="just">
              <a:buNone/>
            </a:pP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Hiện</a:t>
            </a:r>
            <a:r>
              <a:rPr lang="en-US" sz="2000" b="0" dirty="0">
                <a:solidFill>
                  <a:schemeClr val="tx1"/>
                </a:solidFill>
                <a:latin typeface="Times New Roman" pitchFamily="18" charset="0"/>
                <a:cs typeface="Times New Roman" pitchFamily="18" charset="0"/>
              </a:rPr>
              <a:t> nay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3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GTGT, </a:t>
            </a:r>
            <a:r>
              <a:rPr lang="en-US" sz="2000" b="0" dirty="0" err="1">
                <a:solidFill>
                  <a:schemeClr val="tx1"/>
                </a:solidFill>
                <a:latin typeface="Times New Roman" pitchFamily="18" charset="0"/>
                <a:cs typeface="Times New Roman" pitchFamily="18" charset="0"/>
              </a:rPr>
              <a:t>đó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5%,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10%.</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động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xây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dựng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lắp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đặt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trình</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ngoài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khu</a:t>
            </a:r>
            <a:r>
              <a:rPr lang="en-US" sz="2000" b="0" dirty="0">
                <a:solidFill>
                  <a:schemeClr val="tx1"/>
                </a:solidFill>
                <a:latin typeface="Times New Roman" pitchFamily="18" charset="0"/>
                <a:cs typeface="Times New Roman" pitchFamily="18" charset="0"/>
              </a:rPr>
              <a:t> phi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quan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Vận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tải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thuộc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GTGT </a:t>
            </a:r>
            <a:r>
              <a:rPr lang="en-US" sz="2000" b="0" dirty="0" err="1">
                <a:solidFill>
                  <a:schemeClr val="tx1"/>
                </a:solidFill>
                <a:latin typeface="Times New Roman" pitchFamily="18" charset="0"/>
                <a:cs typeface="Times New Roman" pitchFamily="18" charset="0"/>
              </a:rPr>
              <a:t>khi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khẩu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trừ</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hợp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5%: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yếu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đời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sống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như</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lương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thực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nước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phục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xuất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sinh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hoạt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thuốc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chữa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bệnh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sách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phân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bón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sản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sơ</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nhất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có</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bổ</a:t>
            </a:r>
            <a:r>
              <a:rPr lang="en-US" sz="2000" b="0" dirty="0">
                <a:solidFill>
                  <a:schemeClr val="tx1"/>
                </a:solidFill>
                <a:latin typeface="Times New Roman" pitchFamily="18" charset="0"/>
                <a:cs typeface="Times New Roman" pitchFamily="18" charset="0"/>
              </a:rPr>
              <a:t> sung </a:t>
            </a:r>
            <a:r>
              <a:rPr lang="en-US" sz="2000" b="0" dirty="0" err="1">
                <a:solidFill>
                  <a:schemeClr val="tx1"/>
                </a:solidFill>
                <a:latin typeface="Times New Roman" pitchFamily="18" charset="0"/>
                <a:cs typeface="Times New Roman" pitchFamily="18" charset="0"/>
              </a:rPr>
              <a:t>thêm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tượng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bán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thuê</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mua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nhà</a:t>
            </a:r>
            <a:r>
              <a:rPr lang="en-US" sz="2000" b="0" dirty="0">
                <a:solidFill>
                  <a:schemeClr val="tx1"/>
                </a:solidFill>
                <a:latin typeface="Times New Roman" pitchFamily="18" charset="0"/>
                <a:cs typeface="Times New Roman" pitchFamily="18" charset="0"/>
              </a:rPr>
              <a:t> ở </a:t>
            </a:r>
            <a:r>
              <a:rPr lang="en-US" sz="2000" b="0" dirty="0" err="1">
                <a:solidFill>
                  <a:schemeClr val="tx1"/>
                </a:solidFill>
                <a:latin typeface="Times New Roman" pitchFamily="18" charset="0"/>
                <a:cs typeface="Times New Roman" pitchFamily="18" charset="0"/>
              </a:rPr>
              <a:t>xã</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hội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theo</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quy</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định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của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Luật</a:t>
            </a:r>
            <a:endParaRPr lang="vi-VN" sz="2000" b="0" dirty="0">
              <a:solidFill>
                <a:schemeClr val="tx1"/>
              </a:solidFill>
              <a:latin typeface="Times New Roman" pitchFamily="18" charset="0"/>
              <a:cs typeface="Times New Roman" pitchFamily="18" charset="0"/>
            </a:endParaRPr>
          </a:p>
          <a:p>
            <a:pPr algn="just"/>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10% </a:t>
            </a:r>
            <a:r>
              <a:rPr lang="en-US" sz="2000" b="0" dirty="0" err="1">
                <a:solidFill>
                  <a:schemeClr val="tx1"/>
                </a:solidFill>
                <a:latin typeface="Times New Roman" pitchFamily="18" charset="0"/>
                <a:cs typeface="Times New Roman" pitchFamily="18" charset="0"/>
              </a:rPr>
              <a:t>áp</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dụng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đối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với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hóa</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dịch</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vụ</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thường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loại</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hàng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thiết</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yếu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không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nằm</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trong</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diện</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chịu</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các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mức</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thuế</a:t>
            </a:r>
            <a:r>
              <a:rPr lang="en-US" sz="2000" b="0" dirty="0">
                <a:solidFill>
                  <a:schemeClr val="tx1"/>
                </a:solidFill>
                <a:latin typeface="Times New Roman" pitchFamily="18" charset="0"/>
                <a:cs typeface="Times New Roman" pitchFamily="18" charset="0"/>
              </a:rPr>
              <a:t> </a:t>
            </a:r>
            <a:r>
              <a:rPr lang="en-US" sz="2000" b="0" dirty="0" err="1">
                <a:solidFill>
                  <a:schemeClr val="tx1"/>
                </a:solidFill>
                <a:latin typeface="Times New Roman" pitchFamily="18" charset="0"/>
                <a:cs typeface="Times New Roman" pitchFamily="18" charset="0"/>
              </a:rPr>
              <a:t>suất</a:t>
            </a:r>
            <a:r>
              <a:rPr lang="en-US" sz="2000" b="0" dirty="0">
                <a:solidFill>
                  <a:schemeClr val="tx1"/>
                </a:solidFill>
                <a:latin typeface="Times New Roman" pitchFamily="18" charset="0"/>
                <a:cs typeface="Times New Roman" pitchFamily="18" charset="0"/>
              </a:rPr>
              <a:t> 0% </a:t>
            </a:r>
            <a:r>
              <a:rPr lang="en-US" sz="2000" b="0" dirty="0" err="1">
                <a:solidFill>
                  <a:schemeClr val="tx1"/>
                </a:solidFill>
                <a:latin typeface="Times New Roman" pitchFamily="18" charset="0"/>
                <a:cs typeface="Times New Roman" pitchFamily="18" charset="0"/>
              </a:rPr>
              <a:t>và</a:t>
            </a:r>
            <a:r>
              <a:rPr lang="en-US" sz="2000" b="0" dirty="0">
                <a:solidFill>
                  <a:schemeClr val="tx1"/>
                </a:solidFill>
                <a:latin typeface="Times New Roman" pitchFamily="18" charset="0"/>
                <a:cs typeface="Times New Roman" pitchFamily="18" charset="0"/>
              </a:rPr>
              <a:t> 5%.</a:t>
            </a:r>
            <a:endParaRPr lang="vi-VN" sz="2000" b="0" dirty="0">
              <a:solidFill>
                <a:schemeClr val="tx1"/>
              </a:solidFill>
              <a:latin typeface="Times New Roman" pitchFamily="18" charset="0"/>
              <a:cs typeface="Times New Roman" pitchFamily="18" charset="0"/>
            </a:endParaRPr>
          </a:p>
          <a:p>
            <a:pPr algn="just"/>
            <a:endParaRPr lang="vi-VN" sz="2000" b="0" dirty="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3600" y="1828800"/>
            <a:ext cx="3048000" cy="3886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4)">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4)">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4)">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14400"/>
            <a:ext cx="8381999" cy="5410200"/>
          </a:xfrm>
        </p:spPr>
        <p:txBody>
          <a:bodyPr/>
          <a:lstStyle/>
          <a:p>
            <a:pPr marL="0" indent="457200" algn="just">
              <a:lnSpc>
                <a:spcPct val="150000"/>
              </a:lnSpc>
              <a:spcBef>
                <a:spcPts val="600"/>
              </a:spcBef>
              <a:spcAft>
                <a:spcPts val="600"/>
              </a:spcAft>
              <a:buNone/>
            </a:pPr>
            <a:r>
              <a:rPr lang="en-US" sz="2400" u="sng" dirty="0" err="1">
                <a:solidFill>
                  <a:schemeClr val="tx1"/>
                </a:solidFill>
                <a:latin typeface="Times New Roman" panose="02020603050405020304" pitchFamily="18" charset="0"/>
                <a:cs typeface="Times New Roman" panose="02020603050405020304" pitchFamily="18" charset="0"/>
              </a:rPr>
              <a:t>Thuế</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suất</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thuế</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xuất</a:t>
            </a:r>
            <a:r>
              <a:rPr lang="en-US" sz="2400" u="sng" dirty="0">
                <a:solidFill>
                  <a:schemeClr val="tx1"/>
                </a:solidFill>
                <a:latin typeface="Times New Roman" panose="02020603050405020304" pitchFamily="18" charset="0"/>
                <a:cs typeface="Times New Roman" panose="02020603050405020304" pitchFamily="18" charset="0"/>
              </a:rPr>
              <a:t> - </a:t>
            </a:r>
            <a:r>
              <a:rPr lang="en-US" sz="2400" u="sng" dirty="0" err="1">
                <a:solidFill>
                  <a:schemeClr val="tx1"/>
                </a:solidFill>
                <a:latin typeface="Times New Roman" panose="02020603050405020304" pitchFamily="18" charset="0"/>
                <a:cs typeface="Times New Roman" panose="02020603050405020304" pitchFamily="18" charset="0"/>
              </a:rPr>
              <a:t>nhập</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khẩu</a:t>
            </a:r>
            <a:endParaRPr lang="en-US" sz="2400" u="sng"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2: </a:t>
            </a:r>
            <a:r>
              <a:rPr lang="vi-VN" sz="2400" i="1" dirty="0">
                <a:solidFill>
                  <a:srgbClr val="000000"/>
                </a:solidFill>
                <a:latin typeface="Times New Roman" panose="02020603050405020304" pitchFamily="18" charset="0"/>
                <a:cs typeface="Times New Roman" panose="02020603050405020304" pitchFamily="18" charset="0"/>
              </a:rPr>
              <a:t>Thuế suất ưu đãi đặc biệt</a:t>
            </a:r>
            <a:endParaRPr lang="en-US" sz="2400" i="1" dirty="0">
              <a:solidFill>
                <a:srgbClr val="000000"/>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b="0" spc="-40" dirty="0" err="1">
                <a:solidFill>
                  <a:srgbClr val="000000"/>
                </a:solidFill>
                <a:latin typeface="Times New Roman" panose="02020603050405020304" pitchFamily="18" charset="0"/>
                <a:cs typeface="Times New Roman" panose="02020603050405020304" pitchFamily="18" charset="0"/>
              </a:rPr>
              <a:t>Đối</a:t>
            </a:r>
            <a:r>
              <a:rPr lang="en-US" sz="2400" b="0" spc="-40" dirty="0">
                <a:solidFill>
                  <a:srgbClr val="000000"/>
                </a:solidFill>
                <a:latin typeface="Times New Roman" panose="02020603050405020304" pitchFamily="18" charset="0"/>
                <a:cs typeface="Times New Roman" panose="02020603050405020304" pitchFamily="18" charset="0"/>
              </a:rPr>
              <a:t> </a:t>
            </a:r>
            <a:r>
              <a:rPr lang="vi-VN" sz="2400" b="0" spc="-40" dirty="0">
                <a:solidFill>
                  <a:srgbClr val="000000"/>
                </a:solidFill>
                <a:latin typeface="Times New Roman" panose="02020603050405020304" pitchFamily="18" charset="0"/>
                <a:cs typeface="Times New Roman" panose="02020603050405020304" pitchFamily="18" charset="0"/>
              </a:rPr>
              <a:t>với hàng hóa NK có xuất xứ từ nước, nhóm nước hoặc vùng lãnh thổ thực hiện ưu đãi đặc biệt về thuế </a:t>
            </a:r>
            <a:r>
              <a:rPr lang="en-US" sz="2400" b="0" spc="-40" dirty="0" err="1">
                <a:solidFill>
                  <a:srgbClr val="000000"/>
                </a:solidFill>
                <a:latin typeface="Times New Roman" panose="02020603050405020304" pitchFamily="18" charset="0"/>
                <a:cs typeface="Times New Roman" panose="02020603050405020304" pitchFamily="18" charset="0"/>
              </a:rPr>
              <a:t>nhập</a:t>
            </a:r>
            <a:r>
              <a:rPr lang="en-US" sz="2400" b="0" spc="-40" dirty="0">
                <a:solidFill>
                  <a:srgbClr val="000000"/>
                </a:solidFill>
                <a:latin typeface="Times New Roman" panose="02020603050405020304" pitchFamily="18" charset="0"/>
                <a:cs typeface="Times New Roman" panose="02020603050405020304" pitchFamily="18" charset="0"/>
              </a:rPr>
              <a:t> </a:t>
            </a:r>
            <a:r>
              <a:rPr lang="en-US" sz="2400" b="0" spc="-40" dirty="0" err="1">
                <a:solidFill>
                  <a:srgbClr val="000000"/>
                </a:solidFill>
                <a:latin typeface="Times New Roman" panose="02020603050405020304" pitchFamily="18" charset="0"/>
                <a:cs typeface="Times New Roman" panose="02020603050405020304" pitchFamily="18" charset="0"/>
              </a:rPr>
              <a:t>khẩu</a:t>
            </a:r>
            <a:r>
              <a:rPr lang="vi-VN" sz="2400" b="0" spc="-40" dirty="0">
                <a:solidFill>
                  <a:srgbClr val="000000"/>
                </a:solidFill>
                <a:latin typeface="Times New Roman" panose="02020603050405020304" pitchFamily="18" charset="0"/>
                <a:cs typeface="Times New Roman" panose="02020603050405020304" pitchFamily="18" charset="0"/>
              </a:rPr>
              <a:t> với Việt Nam;</a:t>
            </a:r>
          </a:p>
          <a:p>
            <a:pPr marL="0" indent="457200" algn="just">
              <a:lnSpc>
                <a:spcPct val="150000"/>
              </a:lnSpc>
              <a:buNone/>
            </a:pPr>
            <a:r>
              <a:rPr lang="en-US" sz="2400" i="1" dirty="0" err="1">
                <a:solidFill>
                  <a:srgbClr val="000000"/>
                </a:solidFill>
                <a:latin typeface="Times New Roman" panose="02020603050405020304" pitchFamily="18" charset="0"/>
                <a:cs typeface="Times New Roman" panose="02020603050405020304" pitchFamily="18" charset="0"/>
              </a:rPr>
              <a:t>Thứ</a:t>
            </a:r>
            <a:r>
              <a:rPr lang="en-US" sz="2400" i="1" dirty="0">
                <a:solidFill>
                  <a:srgbClr val="000000"/>
                </a:solidFill>
                <a:latin typeface="Times New Roman" panose="02020603050405020304" pitchFamily="18" charset="0"/>
                <a:cs typeface="Times New Roman" panose="02020603050405020304" pitchFamily="18" charset="0"/>
              </a:rPr>
              <a:t> 3: </a:t>
            </a:r>
            <a:r>
              <a:rPr lang="vi-VN" sz="2400" i="1" dirty="0">
                <a:solidFill>
                  <a:srgbClr val="000000"/>
                </a:solidFill>
                <a:latin typeface="Times New Roman" panose="02020603050405020304" pitchFamily="18" charset="0"/>
                <a:cs typeface="Times New Roman" panose="02020603050405020304" pitchFamily="18" charset="0"/>
              </a:rPr>
              <a:t>Thuế suất thông thường</a:t>
            </a:r>
            <a:endParaRPr lang="en-US" sz="2400" i="1" dirty="0">
              <a:solidFill>
                <a:srgbClr val="000000"/>
              </a:solidFill>
              <a:latin typeface="Times New Roman" panose="02020603050405020304" pitchFamily="18" charset="0"/>
              <a:cs typeface="Times New Roman" panose="02020603050405020304" pitchFamily="18" charset="0"/>
            </a:endParaRPr>
          </a:p>
          <a:p>
            <a:pPr marL="0" indent="457200" algn="just">
              <a:lnSpc>
                <a:spcPct val="150000"/>
              </a:lnSpc>
              <a:buNone/>
            </a:pPr>
            <a:r>
              <a:rPr lang="en-US" sz="2400" b="0" dirty="0" err="1">
                <a:solidFill>
                  <a:srgbClr val="000000"/>
                </a:solidFill>
                <a:latin typeface="Times New Roman" panose="02020603050405020304" pitchFamily="18" charset="0"/>
                <a:cs typeface="Times New Roman" panose="02020603050405020304" pitchFamily="18" charset="0"/>
              </a:rPr>
              <a:t>Đối</a:t>
            </a:r>
            <a:r>
              <a:rPr lang="en-US" sz="2400" b="0" dirty="0">
                <a:solidFill>
                  <a:srgbClr val="000000"/>
                </a:solidFill>
                <a:latin typeface="Times New Roman" panose="02020603050405020304" pitchFamily="18" charset="0"/>
                <a:cs typeface="Times New Roman" panose="02020603050405020304" pitchFamily="18" charset="0"/>
              </a:rPr>
              <a:t> </a:t>
            </a:r>
            <a:r>
              <a:rPr lang="vi-VN" sz="2400" b="0" dirty="0">
                <a:solidFill>
                  <a:srgbClr val="000000"/>
                </a:solidFill>
                <a:latin typeface="Times New Roman" panose="02020603050405020304" pitchFamily="18" charset="0"/>
                <a:cs typeface="Times New Roman" panose="02020603050405020304" pitchFamily="18" charset="0"/>
              </a:rPr>
              <a:t>với hàng hóa NK có xuất xứ từ nước, nhóm nước hoặc vùng lãnh thổ không thực hiện đối xử tối huệ quốc và không thực hiện ưu đãi đặc biệt về thuế </a:t>
            </a:r>
            <a:r>
              <a:rPr lang="en-US" sz="2400" b="0" dirty="0" err="1">
                <a:solidFill>
                  <a:srgbClr val="000000"/>
                </a:solidFill>
                <a:latin typeface="Times New Roman" panose="02020603050405020304" pitchFamily="18" charset="0"/>
                <a:cs typeface="Times New Roman" panose="02020603050405020304" pitchFamily="18" charset="0"/>
              </a:rPr>
              <a:t>nhập</a:t>
            </a:r>
            <a:r>
              <a:rPr lang="en-US" sz="2400" b="0" dirty="0">
                <a:solidFill>
                  <a:srgbClr val="000000"/>
                </a:solidFill>
                <a:latin typeface="Times New Roman" panose="02020603050405020304" pitchFamily="18" charset="0"/>
                <a:cs typeface="Times New Roman" panose="02020603050405020304" pitchFamily="18" charset="0"/>
              </a:rPr>
              <a:t> </a:t>
            </a:r>
            <a:r>
              <a:rPr lang="en-US" sz="2400" b="0" dirty="0" err="1">
                <a:solidFill>
                  <a:srgbClr val="000000"/>
                </a:solidFill>
                <a:latin typeface="Times New Roman" panose="02020603050405020304" pitchFamily="18" charset="0"/>
                <a:cs typeface="Times New Roman" panose="02020603050405020304" pitchFamily="18" charset="0"/>
              </a:rPr>
              <a:t>khẩu</a:t>
            </a:r>
            <a:r>
              <a:rPr lang="vi-VN" sz="2400" b="0" dirty="0">
                <a:solidFill>
                  <a:srgbClr val="000000"/>
                </a:solidFill>
                <a:latin typeface="Times New Roman" panose="02020603050405020304" pitchFamily="18" charset="0"/>
                <a:cs typeface="Times New Roman" panose="02020603050405020304" pitchFamily="18" charset="0"/>
              </a:rPr>
              <a:t> với </a:t>
            </a:r>
            <a:r>
              <a:rPr lang="en-US" sz="2400" b="0" dirty="0" err="1">
                <a:solidFill>
                  <a:srgbClr val="000000"/>
                </a:solidFill>
                <a:latin typeface="Times New Roman" panose="02020603050405020304" pitchFamily="18" charset="0"/>
                <a:cs typeface="Times New Roman" panose="02020603050405020304" pitchFamily="18" charset="0"/>
              </a:rPr>
              <a:t>Việt</a:t>
            </a:r>
            <a:r>
              <a:rPr lang="en-US" sz="2400" b="0" dirty="0">
                <a:solidFill>
                  <a:srgbClr val="000000"/>
                </a:solidFill>
                <a:latin typeface="Times New Roman" panose="02020603050405020304" pitchFamily="18" charset="0"/>
                <a:cs typeface="Times New Roman" panose="02020603050405020304" pitchFamily="18" charset="0"/>
              </a:rPr>
              <a:t> Nam.</a:t>
            </a:r>
          </a:p>
          <a:p>
            <a:pPr marL="0" indent="457200">
              <a:lnSpc>
                <a:spcPct val="150000"/>
              </a:lnSpc>
              <a:buNone/>
            </a:pP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Thuế</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suất</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thông</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thường</a:t>
            </a:r>
            <a:r>
              <a:rPr lang="en-US" sz="2400" b="0" dirty="0">
                <a:solidFill>
                  <a:srgbClr val="FF0000"/>
                </a:solidFill>
                <a:latin typeface="Times New Roman" panose="02020603050405020304" pitchFamily="18" charset="0"/>
                <a:cs typeface="Times New Roman" panose="02020603050405020304" pitchFamily="18" charset="0"/>
              </a:rPr>
              <a:t> = </a:t>
            </a:r>
            <a:r>
              <a:rPr lang="en-US" sz="2400" b="0" dirty="0" err="1">
                <a:solidFill>
                  <a:srgbClr val="FF0000"/>
                </a:solidFill>
                <a:latin typeface="Times New Roman" panose="02020603050405020304" pitchFamily="18" charset="0"/>
                <a:cs typeface="Times New Roman" panose="02020603050405020304" pitchFamily="18" charset="0"/>
              </a:rPr>
              <a:t>Thuế</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suất</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ưu</a:t>
            </a:r>
            <a:r>
              <a:rPr lang="en-US" sz="2400" b="0" dirty="0">
                <a:solidFill>
                  <a:srgbClr val="FF0000"/>
                </a:solidFill>
                <a:latin typeface="Times New Roman" panose="02020603050405020304" pitchFamily="18" charset="0"/>
                <a:cs typeface="Times New Roman" panose="02020603050405020304" pitchFamily="18" charset="0"/>
              </a:rPr>
              <a:t> </a:t>
            </a:r>
            <a:r>
              <a:rPr lang="en-US" sz="2400" b="0" dirty="0" err="1">
                <a:solidFill>
                  <a:srgbClr val="FF0000"/>
                </a:solidFill>
                <a:latin typeface="Times New Roman" panose="02020603050405020304" pitchFamily="18" charset="0"/>
                <a:cs typeface="Times New Roman" panose="02020603050405020304" pitchFamily="18" charset="0"/>
              </a:rPr>
              <a:t>đãi</a:t>
            </a:r>
            <a:r>
              <a:rPr lang="en-US" sz="2400" b="0" dirty="0">
                <a:solidFill>
                  <a:srgbClr val="FF0000"/>
                </a:solidFill>
                <a:latin typeface="Times New Roman" panose="02020603050405020304" pitchFamily="18" charset="0"/>
                <a:cs typeface="Times New Roman" panose="02020603050405020304" pitchFamily="18" charset="0"/>
              </a:rPr>
              <a:t> x 150%</a:t>
            </a:r>
          </a:p>
          <a:p>
            <a:pPr marL="0" indent="0" algn="just">
              <a:buNone/>
            </a:pPr>
            <a:endParaRPr lang="vi-VN" sz="2000" b="0" dirty="0">
              <a:solidFill>
                <a:srgbClr val="0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421998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wheel(1)">
                                      <p:cBhvr>
                                        <p:cTn id="7" dur="2000"/>
                                        <p:tgtEl>
                                          <p:spTgt spid="69635">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wheel(1)">
                                      <p:cBhvr>
                                        <p:cTn id="10" dur="2000"/>
                                        <p:tgtEl>
                                          <p:spTgt spid="6963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9635">
                                            <p:txEl>
                                              <p:pRg st="3" end="3"/>
                                            </p:txEl>
                                          </p:spTgt>
                                        </p:tgtEl>
                                        <p:attrNameLst>
                                          <p:attrName>style.visibility</p:attrName>
                                        </p:attrNameLst>
                                      </p:cBhvr>
                                      <p:to>
                                        <p:strVal val="visible"/>
                                      </p:to>
                                    </p:set>
                                    <p:animEffect transition="in" filter="wheel(1)">
                                      <p:cBhvr>
                                        <p:cTn id="15" dur="2000"/>
                                        <p:tgtEl>
                                          <p:spTgt spid="69635">
                                            <p:txEl>
                                              <p:pRg st="3" end="3"/>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69635">
                                            <p:txEl>
                                              <p:pRg st="4" end="4"/>
                                            </p:txEl>
                                          </p:spTgt>
                                        </p:tgtEl>
                                        <p:attrNameLst>
                                          <p:attrName>style.visibility</p:attrName>
                                        </p:attrNameLst>
                                      </p:cBhvr>
                                      <p:to>
                                        <p:strVal val="visible"/>
                                      </p:to>
                                    </p:set>
                                    <p:animEffect transition="in" filter="wheel(1)">
                                      <p:cBhvr>
                                        <p:cTn id="18" dur="2000"/>
                                        <p:tgtEl>
                                          <p:spTgt spid="6963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69635">
                                            <p:txEl>
                                              <p:pRg st="5" end="5"/>
                                            </p:txEl>
                                          </p:spTgt>
                                        </p:tgtEl>
                                        <p:attrNameLst>
                                          <p:attrName>style.visibility</p:attrName>
                                        </p:attrNameLst>
                                      </p:cBhvr>
                                      <p:to>
                                        <p:strVal val="visible"/>
                                      </p:to>
                                    </p:set>
                                    <p:animEffect transition="in" filter="wheel(1)">
                                      <p:cBhvr>
                                        <p:cTn id="23"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1" y="914400"/>
            <a:ext cx="8077200" cy="5334000"/>
          </a:xfrm>
        </p:spPr>
        <p:txBody>
          <a:bodyPr/>
          <a:lstStyle/>
          <a:p>
            <a:pPr marL="0" indent="0" eaLnBrk="0" hangingPunct="0">
              <a:lnSpc>
                <a:spcPct val="150000"/>
              </a:lnSpc>
              <a:spcBef>
                <a:spcPts val="0"/>
              </a:spcBef>
              <a:buNone/>
            </a:pPr>
            <a:r>
              <a:rPr lang="en-US" sz="2400" u="sng" dirty="0" err="1">
                <a:solidFill>
                  <a:schemeClr val="tx1"/>
                </a:solidFill>
                <a:latin typeface="Times New Roman" pitchFamily="18" charset="0"/>
                <a:ea typeface="Calibri" pitchFamily="34" charset="0"/>
                <a:cs typeface="Times New Roman" pitchFamily="18" charset="0"/>
              </a:rPr>
              <a:t>Ví</a:t>
            </a:r>
            <a:r>
              <a:rPr lang="en-US" sz="2400" u="sng" dirty="0">
                <a:solidFill>
                  <a:schemeClr val="tx1"/>
                </a:solidFill>
                <a:latin typeface="Times New Roman" pitchFamily="18" charset="0"/>
                <a:ea typeface="Calibri" pitchFamily="34" charset="0"/>
                <a:cs typeface="Times New Roman" pitchFamily="18" charset="0"/>
              </a:rPr>
              <a:t> </a:t>
            </a:r>
            <a:r>
              <a:rPr lang="en-US" sz="2400" u="sng" dirty="0" err="1">
                <a:solidFill>
                  <a:schemeClr val="tx1"/>
                </a:solidFill>
                <a:latin typeface="Times New Roman" pitchFamily="18" charset="0"/>
                <a:ea typeface="Calibri" pitchFamily="34" charset="0"/>
                <a:cs typeface="Times New Roman" pitchFamily="18" charset="0"/>
              </a:rPr>
              <a:t>dụ</a:t>
            </a:r>
            <a:r>
              <a:rPr lang="en-US" sz="2400" u="sng" dirty="0">
                <a:solidFill>
                  <a:schemeClr val="tx1"/>
                </a:solidFill>
                <a:latin typeface="Times New Roman" pitchFamily="18" charset="0"/>
                <a:ea typeface="Calibri" pitchFamily="34" charset="0"/>
                <a:cs typeface="Times New Roman" pitchFamily="18" charset="0"/>
              </a:rPr>
              <a:t> 1:</a:t>
            </a:r>
            <a:r>
              <a:rPr lang="en-US" sz="2400" b="0" dirty="0">
                <a:solidFill>
                  <a:schemeClr val="tx1"/>
                </a:solidFill>
                <a:latin typeface="Times New Roman" pitchFamily="18" charset="0"/>
                <a:ea typeface="Calibri" pitchFamily="34" charset="0"/>
                <a:cs typeface="Times New Roman" pitchFamily="18" charset="0"/>
              </a:rPr>
              <a:t> </a:t>
            </a:r>
          </a:p>
          <a:p>
            <a:pPr marL="0" indent="0" eaLnBrk="0" hangingPunct="0">
              <a:lnSpc>
                <a:spcPct val="150000"/>
              </a:lnSpc>
              <a:spcBef>
                <a:spcPts val="0"/>
              </a:spcBef>
              <a:buNone/>
            </a:pP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Công</a:t>
            </a:r>
            <a:r>
              <a:rPr lang="en-US" sz="2400" b="0" dirty="0">
                <a:solidFill>
                  <a:schemeClr val="tx1"/>
                </a:solidFill>
                <a:latin typeface="Times New Roman" pitchFamily="18" charset="0"/>
                <a:ea typeface="Calibri" pitchFamily="34" charset="0"/>
                <a:cs typeface="Times New Roman" pitchFamily="18" charset="0"/>
              </a:rPr>
              <a:t> ty kinh </a:t>
            </a:r>
            <a:r>
              <a:rPr lang="en-US" sz="2400" b="0" dirty="0" err="1">
                <a:solidFill>
                  <a:schemeClr val="tx1"/>
                </a:solidFill>
                <a:latin typeface="Times New Roman" pitchFamily="18" charset="0"/>
                <a:ea typeface="Calibri" pitchFamily="34" charset="0"/>
                <a:cs typeface="Times New Roman" pitchFamily="18" charset="0"/>
              </a:rPr>
              <a:t>doanh</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xuất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nhập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có</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tài</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liệu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như</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sau</a:t>
            </a:r>
            <a:r>
              <a:rPr lang="en-US" sz="2400" b="0" dirty="0">
                <a:solidFill>
                  <a:schemeClr val="tx1"/>
                </a:solidFill>
                <a:latin typeface="Times New Roman" pitchFamily="18" charset="0"/>
                <a:ea typeface="Calibri" pitchFamily="34" charset="0"/>
                <a:cs typeface="Times New Roman" pitchFamily="18" charset="0"/>
              </a:rPr>
              <a:t>:</a:t>
            </a:r>
          </a:p>
          <a:p>
            <a:pPr marL="0" indent="457200" eaLnBrk="0" hangingPunct="0">
              <a:lnSpc>
                <a:spcPct val="150000"/>
              </a:lnSpc>
              <a:spcBef>
                <a:spcPts val="0"/>
              </a:spcBef>
              <a:buNone/>
            </a:pPr>
            <a:r>
              <a:rPr lang="en-US" sz="2400" b="0" dirty="0">
                <a:solidFill>
                  <a:schemeClr val="tx1"/>
                </a:solidFill>
                <a:latin typeface="Times New Roman" pitchFamily="18" charset="0"/>
                <a:ea typeface="Calibri" pitchFamily="34" charset="0"/>
                <a:cs typeface="Times New Roman" pitchFamily="18" charset="0"/>
              </a:rPr>
              <a:t>	1. </a:t>
            </a:r>
            <a:r>
              <a:rPr lang="en-US" sz="2400" b="0" dirty="0" err="1">
                <a:solidFill>
                  <a:schemeClr val="tx1"/>
                </a:solidFill>
                <a:latin typeface="Times New Roman" pitchFamily="18" charset="0"/>
                <a:ea typeface="Calibri" pitchFamily="34" charset="0"/>
                <a:cs typeface="Times New Roman" pitchFamily="18" charset="0"/>
              </a:rPr>
              <a:t>Trực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tiếp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xuất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lô</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hàng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gồm</a:t>
            </a:r>
            <a:r>
              <a:rPr lang="en-US" sz="2400" b="0" dirty="0">
                <a:solidFill>
                  <a:schemeClr val="tx1"/>
                </a:solidFill>
                <a:latin typeface="Times New Roman" pitchFamily="18" charset="0"/>
                <a:ea typeface="Calibri" pitchFamily="34" charset="0"/>
                <a:cs typeface="Times New Roman" pitchFamily="18" charset="0"/>
              </a:rPr>
              <a:t> 500 SPA </a:t>
            </a:r>
            <a:r>
              <a:rPr lang="en-US" sz="2400" b="0" dirty="0" err="1">
                <a:solidFill>
                  <a:schemeClr val="tx1"/>
                </a:solidFill>
                <a:latin typeface="Times New Roman" pitchFamily="18" charset="0"/>
                <a:ea typeface="Calibri" pitchFamily="34" charset="0"/>
                <a:cs typeface="Times New Roman" pitchFamily="18" charset="0"/>
              </a:rPr>
              <a:t>hợp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đồng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FOB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10USD/SP. </a:t>
            </a:r>
            <a:r>
              <a:rPr lang="en-US" sz="2400" b="0" dirty="0" err="1">
                <a:solidFill>
                  <a:schemeClr val="tx1"/>
                </a:solidFill>
                <a:latin typeface="Times New Roman" pitchFamily="18" charset="0"/>
                <a:ea typeface="Calibri" pitchFamily="34" charset="0"/>
                <a:cs typeface="Times New Roman" pitchFamily="18" charset="0"/>
              </a:rPr>
              <a:t>Tỷ</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tính</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thuế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18.000đ/USD.</a:t>
            </a:r>
          </a:p>
          <a:p>
            <a:pPr marL="0" indent="457200" eaLnBrk="0" hangingPunct="0">
              <a:lnSpc>
                <a:spcPct val="150000"/>
              </a:lnSpc>
              <a:spcBef>
                <a:spcPts val="0"/>
              </a:spcBef>
              <a:buNone/>
            </a:pPr>
            <a:r>
              <a:rPr lang="en-US" sz="2400" b="0" dirty="0">
                <a:solidFill>
                  <a:schemeClr val="tx1"/>
                </a:solidFill>
                <a:latin typeface="Times New Roman" pitchFamily="18" charset="0"/>
                <a:ea typeface="Calibri" pitchFamily="34" charset="0"/>
                <a:cs typeface="Times New Roman" pitchFamily="18" charset="0"/>
              </a:rPr>
              <a:t>	2. </a:t>
            </a:r>
            <a:r>
              <a:rPr lang="en-US" sz="2400" b="0" dirty="0" err="1">
                <a:solidFill>
                  <a:schemeClr val="tx1"/>
                </a:solidFill>
                <a:latin typeface="Times New Roman" pitchFamily="18" charset="0"/>
                <a:ea typeface="Calibri" pitchFamily="34" charset="0"/>
                <a:cs typeface="Times New Roman" pitchFamily="18" charset="0"/>
              </a:rPr>
              <a:t>Nhận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nhập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ủy</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thác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lô</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hàng</a:t>
            </a:r>
            <a:r>
              <a:rPr lang="en-US" sz="2400" b="0" dirty="0">
                <a:solidFill>
                  <a:schemeClr val="tx1"/>
                </a:solidFill>
                <a:latin typeface="Times New Roman" pitchFamily="18" charset="0"/>
                <a:ea typeface="Calibri" pitchFamily="34" charset="0"/>
                <a:cs typeface="Times New Roman" pitchFamily="18" charset="0"/>
              </a:rPr>
              <a:t> B </a:t>
            </a:r>
            <a:r>
              <a:rPr lang="en-US" sz="2400" b="0" dirty="0" err="1">
                <a:solidFill>
                  <a:schemeClr val="tx1"/>
                </a:solidFill>
                <a:latin typeface="Times New Roman" pitchFamily="18" charset="0"/>
                <a:ea typeface="Calibri" pitchFamily="34" charset="0"/>
                <a:cs typeface="Times New Roman" pitchFamily="18" charset="0"/>
              </a:rPr>
              <a:t>theo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tổng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trị</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mua</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với</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CIF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30.000USD. </a:t>
            </a:r>
            <a:r>
              <a:rPr lang="en-US" sz="2400" b="0" dirty="0" err="1">
                <a:solidFill>
                  <a:schemeClr val="tx1"/>
                </a:solidFill>
                <a:latin typeface="Times New Roman" pitchFamily="18" charset="0"/>
                <a:ea typeface="Calibri" pitchFamily="34" charset="0"/>
                <a:cs typeface="Times New Roman" pitchFamily="18" charset="0"/>
              </a:rPr>
              <a:t>Tỷ</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tính</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thuế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18.500đ/ USD.</a:t>
            </a:r>
          </a:p>
          <a:p>
            <a:pPr marL="0" indent="457200" eaLnBrk="0" hangingPunct="0">
              <a:lnSpc>
                <a:spcPct val="150000"/>
              </a:lnSpc>
              <a:spcBef>
                <a:spcPts val="0"/>
              </a:spcBef>
              <a:buNone/>
            </a:pPr>
            <a:r>
              <a:rPr lang="en-US" sz="2400" b="0" dirty="0">
                <a:solidFill>
                  <a:schemeClr val="tx1"/>
                </a:solidFill>
                <a:latin typeface="Times New Roman" pitchFamily="18" charset="0"/>
                <a:ea typeface="Calibri" pitchFamily="34" charset="0"/>
                <a:cs typeface="Times New Roman" pitchFamily="18" charset="0"/>
              </a:rPr>
              <a:t>	3. </a:t>
            </a:r>
            <a:r>
              <a:rPr lang="en-US" sz="2400" b="0" dirty="0" err="1">
                <a:solidFill>
                  <a:schemeClr val="tx1"/>
                </a:solidFill>
                <a:latin typeface="Times New Roman" pitchFamily="18" charset="0"/>
                <a:ea typeface="Calibri" pitchFamily="34" charset="0"/>
                <a:cs typeface="Times New Roman" pitchFamily="18" charset="0"/>
              </a:rPr>
              <a:t>Nhập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5000 SP C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hợp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dồng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theo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FOB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8 USD/ SP, </a:t>
            </a:r>
            <a:r>
              <a:rPr lang="en-US" sz="2400" b="0" dirty="0" err="1">
                <a:solidFill>
                  <a:schemeClr val="tx1"/>
                </a:solidFill>
                <a:latin typeface="Times New Roman" pitchFamily="18" charset="0"/>
                <a:ea typeface="Calibri" pitchFamily="34" charset="0"/>
                <a:cs typeface="Times New Roman" pitchFamily="18" charset="0"/>
              </a:rPr>
              <a:t>phí</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vận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chuyển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vào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bảo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hiểm</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quốc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2 USD/SP. 	</a:t>
            </a:r>
            <a:r>
              <a:rPr lang="en-US" sz="2400" b="0" dirty="0" err="1">
                <a:solidFill>
                  <a:schemeClr val="tx1"/>
                </a:solidFill>
                <a:latin typeface="Times New Roman" pitchFamily="18" charset="0"/>
                <a:ea typeface="Calibri" pitchFamily="34" charset="0"/>
                <a:cs typeface="Times New Roman" pitchFamily="18" charset="0"/>
              </a:rPr>
              <a:t>Tỷ</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tính</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thuế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18.000đ/USD.</a:t>
            </a:r>
            <a:endParaRPr lang="vi-VN" sz="2000" b="0" dirty="0">
              <a:solidFill>
                <a:schemeClr val="tx1"/>
              </a:solidFill>
              <a:latin typeface="Times New Roman" panose="02020603050405020304" pitchFamily="18" charset="0"/>
              <a:cs typeface="Times New Roman" panose="02020603050405020304" pitchFamily="18" charset="0"/>
            </a:endParaRPr>
          </a:p>
        </p:txBody>
      </p:sp>
      <p:sp>
        <p:nvSpPr>
          <p:cNvPr id="3" name="Rectangle 2"/>
          <p:cNvSpPr/>
          <p:nvPr/>
        </p:nvSpPr>
        <p:spPr>
          <a:xfrm>
            <a:off x="762000" y="55179"/>
            <a:ext cx="7239000" cy="584775"/>
          </a:xfrm>
          <a:prstGeom prst="rect">
            <a:avLst/>
          </a:prstGeom>
        </p:spPr>
        <p:txBody>
          <a:bodyPr wrap="square">
            <a:spAutoFit/>
          </a:bodyPr>
          <a:lstStyle/>
          <a:p>
            <a:pPr marL="0" indent="0" algn="just">
              <a:buNone/>
            </a:pPr>
            <a:r>
              <a:rPr lang="en-US" sz="3200" b="1" i="1" dirty="0">
                <a:solidFill>
                  <a:schemeClr val="bg1"/>
                </a:solidFill>
                <a:latin typeface="Times New Roman" pitchFamily="18" charset="0"/>
                <a:cs typeface="Times New Roman" pitchFamily="18" charset="0"/>
              </a:rPr>
              <a:t>4</a:t>
            </a:r>
            <a:r>
              <a:rPr lang="vi-VN" sz="3200" b="1" i="1" dirty="0">
                <a:solidFill>
                  <a:schemeClr val="bg1"/>
                </a:solidFill>
                <a:latin typeface="Times New Roman" pitchFamily="18" charset="0"/>
                <a:cs typeface="Times New Roman" pitchFamily="18" charset="0"/>
              </a:rPr>
              <a:t>.1.</a:t>
            </a:r>
            <a:r>
              <a:rPr lang="en-US" sz="3200" b="1" i="1" dirty="0">
                <a:solidFill>
                  <a:schemeClr val="bg1"/>
                </a:solidFill>
                <a:latin typeface="Times New Roman" pitchFamily="18" charset="0"/>
                <a:cs typeface="Times New Roman" pitchFamily="18" charset="0"/>
              </a:rPr>
              <a:t>2</a:t>
            </a:r>
            <a:r>
              <a:rPr lang="vi-VN"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Căn</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cứ</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và</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phương</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pháp</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tính</a:t>
            </a:r>
            <a:r>
              <a:rPr lang="en-US" sz="3200" b="1" i="1" dirty="0">
                <a:solidFill>
                  <a:schemeClr val="bg1"/>
                </a:solidFill>
                <a:latin typeface="Times New Roman" pitchFamily="18" charset="0"/>
                <a:cs typeface="Times New Roman" pitchFamily="18" charset="0"/>
              </a:rPr>
              <a:t> </a:t>
            </a:r>
            <a:r>
              <a:rPr lang="en-US" sz="3200" b="1" i="1" dirty="0" err="1">
                <a:solidFill>
                  <a:schemeClr val="bg1"/>
                </a:solidFill>
                <a:latin typeface="Times New Roman" pitchFamily="18" charset="0"/>
                <a:cs typeface="Times New Roman" pitchFamily="18" charset="0"/>
              </a:rPr>
              <a:t>thuế</a:t>
            </a:r>
            <a:r>
              <a:rPr lang="en-US" sz="32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314925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9635">
                                            <p:txEl>
                                              <p:pRg st="1" end="1"/>
                                            </p:txEl>
                                          </p:spTgt>
                                        </p:tgtEl>
                                        <p:attrNameLst>
                                          <p:attrName>style.visibility</p:attrName>
                                        </p:attrNameLst>
                                      </p:cBhvr>
                                      <p:to>
                                        <p:strVal val="visible"/>
                                      </p:to>
                                    </p:set>
                                    <p:anim calcmode="lin" valueType="num">
                                      <p:cBhvr additive="base">
                                        <p:cTn id="11"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963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anim calcmode="lin" valueType="num">
                                      <p:cBhvr additive="base">
                                        <p:cTn id="15"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963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9635">
                                            <p:txEl>
                                              <p:pRg st="3" end="3"/>
                                            </p:txEl>
                                          </p:spTgt>
                                        </p:tgtEl>
                                        <p:attrNameLst>
                                          <p:attrName>style.visibility</p:attrName>
                                        </p:attrNameLst>
                                      </p:cBhvr>
                                      <p:to>
                                        <p:strVal val="visible"/>
                                      </p:to>
                                    </p:set>
                                    <p:anim calcmode="lin" valueType="num">
                                      <p:cBhvr additive="base">
                                        <p:cTn id="19"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9635">
                                            <p:txEl>
                                              <p:pRg st="4" end="4"/>
                                            </p:txEl>
                                          </p:spTgt>
                                        </p:tgtEl>
                                        <p:attrNameLst>
                                          <p:attrName>style.visibility</p:attrName>
                                        </p:attrNameLst>
                                      </p:cBhvr>
                                      <p:to>
                                        <p:strVal val="visible"/>
                                      </p:to>
                                    </p:set>
                                    <p:anim calcmode="lin" valueType="num">
                                      <p:cBhvr additive="base">
                                        <p:cTn id="23"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14400"/>
            <a:ext cx="8381999" cy="5410200"/>
          </a:xfrm>
        </p:spPr>
        <p:txBody>
          <a:bodyPr/>
          <a:lstStyle/>
          <a:p>
            <a:pPr marL="0" indent="0" algn="just" eaLnBrk="0" hangingPunct="0">
              <a:lnSpc>
                <a:spcPct val="150000"/>
              </a:lnSpc>
              <a:spcBef>
                <a:spcPts val="0"/>
              </a:spcBef>
              <a:buNone/>
            </a:pPr>
            <a:r>
              <a:rPr lang="en-US" sz="2400" u="sng" dirty="0" err="1">
                <a:solidFill>
                  <a:schemeClr val="tx1"/>
                </a:solidFill>
                <a:latin typeface="Times New Roman" pitchFamily="18" charset="0"/>
                <a:ea typeface="Calibri" pitchFamily="34" charset="0"/>
                <a:cs typeface="Times New Roman" pitchFamily="18" charset="0"/>
              </a:rPr>
              <a:t>Ví</a:t>
            </a:r>
            <a:r>
              <a:rPr lang="en-US" sz="2400" u="sng" dirty="0">
                <a:solidFill>
                  <a:schemeClr val="tx1"/>
                </a:solidFill>
                <a:latin typeface="Times New Roman" pitchFamily="18" charset="0"/>
                <a:ea typeface="Calibri" pitchFamily="34" charset="0"/>
                <a:cs typeface="Times New Roman" pitchFamily="18" charset="0"/>
              </a:rPr>
              <a:t> </a:t>
            </a:r>
            <a:r>
              <a:rPr lang="en-US" sz="2400" u="sng" dirty="0" err="1">
                <a:solidFill>
                  <a:schemeClr val="tx1"/>
                </a:solidFill>
                <a:latin typeface="Times New Roman" pitchFamily="18" charset="0"/>
                <a:ea typeface="Calibri" pitchFamily="34" charset="0"/>
                <a:cs typeface="Times New Roman" pitchFamily="18" charset="0"/>
              </a:rPr>
              <a:t>dụ</a:t>
            </a:r>
            <a:r>
              <a:rPr lang="en-US" sz="2400" u="sng" dirty="0">
                <a:solidFill>
                  <a:schemeClr val="tx1"/>
                </a:solidFill>
                <a:latin typeface="Times New Roman" pitchFamily="18" charset="0"/>
                <a:ea typeface="Calibri" pitchFamily="34" charset="0"/>
                <a:cs typeface="Times New Roman" pitchFamily="18" charset="0"/>
              </a:rPr>
              <a:t> 1: </a:t>
            </a:r>
          </a:p>
          <a:p>
            <a:pPr marL="0" indent="457200" algn="just" eaLnBrk="0" hangingPunct="0">
              <a:lnSpc>
                <a:spcPct val="150000"/>
              </a:lnSpc>
              <a:spcBef>
                <a:spcPts val="0"/>
              </a:spcBef>
              <a:buNone/>
            </a:pPr>
            <a:r>
              <a:rPr lang="en-US" sz="2400" b="0" dirty="0">
                <a:solidFill>
                  <a:schemeClr val="tx1"/>
                </a:solidFill>
                <a:latin typeface="Times New Roman" pitchFamily="18" charset="0"/>
                <a:ea typeface="Calibri" pitchFamily="34" charset="0"/>
                <a:cs typeface="Times New Roman" pitchFamily="18" charset="0"/>
              </a:rPr>
              <a:t>4. </a:t>
            </a:r>
            <a:r>
              <a:rPr lang="en-US" sz="2400" b="0" dirty="0" err="1">
                <a:solidFill>
                  <a:schemeClr val="tx1"/>
                </a:solidFill>
                <a:latin typeface="Times New Roman" pitchFamily="18" charset="0"/>
                <a:ea typeface="Calibri" pitchFamily="34" charset="0"/>
                <a:cs typeface="Times New Roman" pitchFamily="18" charset="0"/>
              </a:rPr>
              <a:t>Trực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tiếp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xuất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10.000 SP D </a:t>
            </a:r>
            <a:r>
              <a:rPr lang="en-US" sz="2400" b="0" dirty="0" err="1">
                <a:solidFill>
                  <a:schemeClr val="tx1"/>
                </a:solidFill>
                <a:latin typeface="Times New Roman" pitchFamily="18" charset="0"/>
                <a:ea typeface="Calibri" pitchFamily="34" charset="0"/>
                <a:cs typeface="Times New Roman" pitchFamily="18" charset="0"/>
              </a:rPr>
              <a:t>theo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điều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kiện</a:t>
            </a:r>
            <a:r>
              <a:rPr lang="en-US" sz="2400" b="0" dirty="0">
                <a:solidFill>
                  <a:schemeClr val="tx1"/>
                </a:solidFill>
                <a:latin typeface="Times New Roman" pitchFamily="18" charset="0"/>
                <a:ea typeface="Calibri" pitchFamily="34" charset="0"/>
                <a:cs typeface="Times New Roman" pitchFamily="18" charset="0"/>
              </a:rPr>
              <a:t> CIF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5USD/SP, </a:t>
            </a:r>
            <a:r>
              <a:rPr lang="en-US" sz="2400" b="0" dirty="0" err="1">
                <a:solidFill>
                  <a:schemeClr val="tx1"/>
                </a:solidFill>
                <a:latin typeface="Times New Roman" pitchFamily="18" charset="0"/>
                <a:ea typeface="Calibri" pitchFamily="34" charset="0"/>
                <a:cs typeface="Times New Roman" pitchFamily="18" charset="0"/>
              </a:rPr>
              <a:t>phí</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vận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chuyển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và</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bảo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hiểm</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quốc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5000đ/SP. </a:t>
            </a:r>
            <a:r>
              <a:rPr lang="en-US" sz="2400" b="0" dirty="0" err="1">
                <a:solidFill>
                  <a:schemeClr val="tx1"/>
                </a:solidFill>
                <a:latin typeface="Times New Roman" pitchFamily="18" charset="0"/>
                <a:ea typeface="Calibri" pitchFamily="34" charset="0"/>
                <a:cs typeface="Times New Roman" pitchFamily="18" charset="0"/>
              </a:rPr>
              <a:t>Tỷ</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tính</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thuế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16.500đ/USD</a:t>
            </a:r>
          </a:p>
          <a:p>
            <a:pPr marL="0" indent="457200" algn="just" eaLnBrk="0" hangingPunct="0">
              <a:lnSpc>
                <a:spcPct val="150000"/>
              </a:lnSpc>
              <a:spcBef>
                <a:spcPts val="0"/>
              </a:spcBef>
              <a:buNone/>
            </a:pPr>
            <a:r>
              <a:rPr lang="en-US" sz="2400" b="0" dirty="0">
                <a:solidFill>
                  <a:schemeClr val="tx1"/>
                </a:solidFill>
                <a:latin typeface="Times New Roman" pitchFamily="18" charset="0"/>
                <a:ea typeface="Calibri" pitchFamily="34" charset="0"/>
                <a:cs typeface="Times New Roman" pitchFamily="18" charset="0"/>
              </a:rPr>
              <a:t>5. </a:t>
            </a:r>
            <a:r>
              <a:rPr lang="en-US" sz="2400" b="0" dirty="0" err="1">
                <a:solidFill>
                  <a:schemeClr val="tx1"/>
                </a:solidFill>
                <a:latin typeface="Times New Roman" pitchFamily="18" charset="0"/>
                <a:ea typeface="Calibri" pitchFamily="34" charset="0"/>
                <a:cs typeface="Times New Roman" pitchFamily="18" charset="0"/>
              </a:rPr>
              <a:t>Nhập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nguyên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vật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liệu</a:t>
            </a:r>
            <a:r>
              <a:rPr lang="en-US" sz="2400" b="0" dirty="0">
                <a:solidFill>
                  <a:schemeClr val="tx1"/>
                </a:solidFill>
                <a:latin typeface="Times New Roman" pitchFamily="18" charset="0"/>
                <a:ea typeface="Calibri" pitchFamily="34" charset="0"/>
                <a:cs typeface="Times New Roman" pitchFamily="18" charset="0"/>
              </a:rPr>
              <a:t> E </a:t>
            </a:r>
            <a:r>
              <a:rPr lang="en-US" sz="2400" b="0" dirty="0" err="1">
                <a:solidFill>
                  <a:schemeClr val="tx1"/>
                </a:solidFill>
                <a:latin typeface="Times New Roman" pitchFamily="18" charset="0"/>
                <a:ea typeface="Calibri" pitchFamily="34" charset="0"/>
                <a:cs typeface="Times New Roman" pitchFamily="18" charset="0"/>
              </a:rPr>
              <a:t>để</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gia</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công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cho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phía</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nước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ngoài</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theo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hợp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đồng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gia</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công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đã</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ký</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trị</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giá</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lô</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hàng</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theo</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điều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kiện</a:t>
            </a:r>
            <a:r>
              <a:rPr lang="en-US" sz="2400" b="0" dirty="0">
                <a:solidFill>
                  <a:schemeClr val="tx1"/>
                </a:solidFill>
                <a:latin typeface="Times New Roman" pitchFamily="18" charset="0"/>
                <a:ea typeface="Calibri" pitchFamily="34" charset="0"/>
                <a:cs typeface="Times New Roman" pitchFamily="18" charset="0"/>
              </a:rPr>
              <a:t> CIF </a:t>
            </a:r>
            <a:r>
              <a:rPr lang="en-US" sz="2400" b="0" dirty="0" err="1">
                <a:solidFill>
                  <a:schemeClr val="tx1"/>
                </a:solidFill>
                <a:latin typeface="Times New Roman" pitchFamily="18" charset="0"/>
                <a:ea typeface="Calibri" pitchFamily="34" charset="0"/>
                <a:cs typeface="Times New Roman" pitchFamily="18" charset="0"/>
              </a:rPr>
              <a:t>quy</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ra</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tiền</a:t>
            </a:r>
            <a:r>
              <a:rPr lang="en-US" sz="2400" b="0" dirty="0">
                <a:solidFill>
                  <a:schemeClr val="tx1"/>
                </a:solidFill>
                <a:latin typeface="Times New Roman" pitchFamily="18" charset="0"/>
                <a:ea typeface="Calibri" pitchFamily="34" charset="0"/>
                <a:cs typeface="Times New Roman" pitchFamily="18" charset="0"/>
              </a:rPr>
              <a:t> VN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300.000 </a:t>
            </a:r>
            <a:r>
              <a:rPr lang="en-US" sz="2400" b="0" dirty="0" err="1">
                <a:solidFill>
                  <a:schemeClr val="tx1"/>
                </a:solidFill>
                <a:latin typeface="Times New Roman" pitchFamily="18" charset="0"/>
                <a:ea typeface="Calibri" pitchFamily="34" charset="0"/>
                <a:cs typeface="Times New Roman" pitchFamily="18" charset="0"/>
              </a:rPr>
              <a:t>đồng</a:t>
            </a:r>
            <a:r>
              <a:rPr lang="en-US" sz="2400" b="0" dirty="0">
                <a:solidFill>
                  <a:schemeClr val="tx1"/>
                </a:solidFill>
                <a:latin typeface="Times New Roman" pitchFamily="18" charset="0"/>
                <a:ea typeface="Calibri" pitchFamily="34" charset="0"/>
                <a:cs typeface="Times New Roman" pitchFamily="18" charset="0"/>
              </a:rPr>
              <a:t>.</a:t>
            </a:r>
          </a:p>
          <a:p>
            <a:pPr marL="0" indent="457200" algn="just" eaLnBrk="0" hangingPunct="0">
              <a:lnSpc>
                <a:spcPct val="150000"/>
              </a:lnSpc>
              <a:spcBef>
                <a:spcPts val="0"/>
              </a:spcBef>
              <a:buNone/>
            </a:pPr>
            <a:r>
              <a:rPr lang="en-US" sz="2400" i="1" u="sng" dirty="0" err="1">
                <a:solidFill>
                  <a:schemeClr val="tx1"/>
                </a:solidFill>
                <a:latin typeface="Times New Roman" pitchFamily="18" charset="0"/>
                <a:ea typeface="Calibri" pitchFamily="34" charset="0"/>
                <a:cs typeface="Times New Roman" pitchFamily="18" charset="0"/>
              </a:rPr>
              <a:t>Yêu</a:t>
            </a:r>
            <a:r>
              <a:rPr lang="en-US" sz="2400" i="1" u="sng" dirty="0">
                <a:solidFill>
                  <a:schemeClr val="tx1"/>
                </a:solidFill>
                <a:latin typeface="Times New Roman" pitchFamily="18" charset="0"/>
                <a:ea typeface="Calibri" pitchFamily="34" charset="0"/>
                <a:cs typeface="Times New Roman" pitchFamily="18" charset="0"/>
              </a:rPr>
              <a:t> </a:t>
            </a:r>
            <a:r>
              <a:rPr lang="en-US" sz="2400" i="1" u="sng" dirty="0" err="1">
                <a:solidFill>
                  <a:schemeClr val="tx1"/>
                </a:solidFill>
                <a:latin typeface="Times New Roman" pitchFamily="18" charset="0"/>
                <a:ea typeface="Calibri" pitchFamily="34" charset="0"/>
                <a:cs typeface="Times New Roman" pitchFamily="18" charset="0"/>
              </a:rPr>
              <a:t>cầu</a:t>
            </a:r>
            <a:r>
              <a:rPr lang="en-US" sz="2400" i="1" u="sng" dirty="0">
                <a:solidFill>
                  <a:schemeClr val="tx1"/>
                </a:solidFill>
                <a:latin typeface="Times New Roman" pitchFamily="18" charset="0"/>
                <a:ea typeface="Calibri" pitchFamily="34" charset="0"/>
                <a:cs typeface="Times New Roman" pitchFamily="18" charset="0"/>
              </a:rPr>
              <a: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Xác</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định</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số</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thuế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xuất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nhập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phải</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nộp</a:t>
            </a:r>
            <a:r>
              <a:rPr lang="en-US" sz="2400" b="0" dirty="0">
                <a:solidFill>
                  <a:schemeClr val="tx1"/>
                </a:solidFill>
                <a:latin typeface="Times New Roman" pitchFamily="18" charset="0"/>
                <a:ea typeface="Calibri" pitchFamily="34" charset="0"/>
                <a:cs typeface="Times New Roman" pitchFamily="18" charset="0"/>
              </a:rPr>
              <a:t>. </a:t>
            </a:r>
          </a:p>
          <a:p>
            <a:pPr marL="0" indent="457200" algn="just" eaLnBrk="0" hangingPunct="0">
              <a:lnSpc>
                <a:spcPct val="150000"/>
              </a:lnSpc>
              <a:spcBef>
                <a:spcPts val="0"/>
              </a:spcBef>
              <a:buNone/>
            </a:pPr>
            <a:r>
              <a:rPr lang="en-US" sz="2400" b="0" i="1" dirty="0" err="1">
                <a:solidFill>
                  <a:schemeClr val="tx1"/>
                </a:solidFill>
                <a:latin typeface="Times New Roman" pitchFamily="18" charset="0"/>
                <a:ea typeface="Calibri" pitchFamily="34" charset="0"/>
                <a:cs typeface="Times New Roman" pitchFamily="18" charset="0"/>
              </a:rPr>
              <a:t>Biết</a:t>
            </a:r>
            <a:r>
              <a:rPr lang="en-US" sz="2400" b="0" i="1" dirty="0">
                <a:solidFill>
                  <a:schemeClr val="tx1"/>
                </a:solidFill>
                <a:latin typeface="Times New Roman" pitchFamily="18" charset="0"/>
                <a:ea typeface="Calibri" pitchFamily="34" charset="0"/>
                <a:cs typeface="Times New Roman" pitchFamily="18" charset="0"/>
              </a:rPr>
              <a:t> </a:t>
            </a:r>
            <a:r>
              <a:rPr lang="en-US" sz="2400" b="0" i="1" dirty="0" err="1">
                <a:solidFill>
                  <a:schemeClr val="tx1"/>
                </a:solidFill>
                <a:latin typeface="Times New Roman" pitchFamily="18" charset="0"/>
                <a:ea typeface="Calibri" pitchFamily="34" charset="0"/>
                <a:cs typeface="Times New Roman" pitchFamily="18" charset="0"/>
              </a:rPr>
              <a:t>rằng</a:t>
            </a:r>
            <a:r>
              <a:rPr lang="en-US" sz="2400" b="0" i="1"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Thuế</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xuất</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nhập</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khẩu</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Sản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phẩm</a:t>
            </a:r>
            <a:r>
              <a:rPr lang="en-US" sz="2400" b="0" dirty="0">
                <a:solidFill>
                  <a:schemeClr val="tx1"/>
                </a:solidFill>
                <a:latin typeface="Times New Roman" pitchFamily="18" charset="0"/>
                <a:ea typeface="Calibri" pitchFamily="34" charset="0"/>
                <a:cs typeface="Times New Roman" pitchFamily="18" charset="0"/>
              </a:rPr>
              <a:t> A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2%, </a:t>
            </a:r>
            <a:r>
              <a:rPr lang="en-US" sz="2400" b="0" dirty="0" err="1">
                <a:solidFill>
                  <a:schemeClr val="tx1"/>
                </a:solidFill>
                <a:latin typeface="Times New Roman" pitchFamily="18" charset="0"/>
                <a:ea typeface="Calibri" pitchFamily="34" charset="0"/>
                <a:cs typeface="Times New Roman" pitchFamily="18" charset="0"/>
              </a:rPr>
              <a:t>Sản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phẩm</a:t>
            </a:r>
            <a:r>
              <a:rPr lang="en-US" sz="2400" b="0" dirty="0">
                <a:solidFill>
                  <a:schemeClr val="tx1"/>
                </a:solidFill>
                <a:latin typeface="Times New Roman" pitchFamily="18" charset="0"/>
                <a:ea typeface="Calibri" pitchFamily="34" charset="0"/>
                <a:cs typeface="Times New Roman" pitchFamily="18" charset="0"/>
              </a:rPr>
              <a:t> B </a:t>
            </a:r>
            <a:r>
              <a:rPr lang="en-US" sz="2400" b="0" dirty="0" err="1">
                <a:solidFill>
                  <a:schemeClr val="tx1"/>
                </a:solidFill>
                <a:latin typeface="Times New Roman" pitchFamily="18" charset="0"/>
                <a:ea typeface="Calibri" pitchFamily="34" charset="0"/>
                <a:cs typeface="Times New Roman" pitchFamily="18" charset="0"/>
              </a:rPr>
              <a:t>và</a:t>
            </a:r>
            <a:r>
              <a:rPr lang="en-US" sz="2400" b="0" dirty="0">
                <a:solidFill>
                  <a:schemeClr val="tx1"/>
                </a:solidFill>
                <a:latin typeface="Times New Roman" pitchFamily="18" charset="0"/>
                <a:ea typeface="Calibri" pitchFamily="34" charset="0"/>
                <a:cs typeface="Times New Roman" pitchFamily="18" charset="0"/>
              </a:rPr>
              <a:t> E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10%, </a:t>
            </a:r>
            <a:r>
              <a:rPr lang="en-US" sz="2400" b="0" dirty="0" err="1">
                <a:solidFill>
                  <a:schemeClr val="tx1"/>
                </a:solidFill>
                <a:latin typeface="Times New Roman" pitchFamily="18" charset="0"/>
                <a:ea typeface="Calibri" pitchFamily="34" charset="0"/>
                <a:cs typeface="Times New Roman" pitchFamily="18" charset="0"/>
              </a:rPr>
              <a:t>Sản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phẩm</a:t>
            </a:r>
            <a:r>
              <a:rPr lang="en-US" sz="2400" b="0" dirty="0">
                <a:solidFill>
                  <a:schemeClr val="tx1"/>
                </a:solidFill>
                <a:latin typeface="Times New Roman" pitchFamily="18" charset="0"/>
                <a:ea typeface="Calibri" pitchFamily="34" charset="0"/>
                <a:cs typeface="Times New Roman" pitchFamily="18" charset="0"/>
              </a:rPr>
              <a:t> C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15%, </a:t>
            </a:r>
            <a:r>
              <a:rPr lang="en-US" sz="2400" b="0" dirty="0" err="1">
                <a:solidFill>
                  <a:schemeClr val="tx1"/>
                </a:solidFill>
                <a:latin typeface="Times New Roman" pitchFamily="18" charset="0"/>
                <a:ea typeface="Calibri" pitchFamily="34" charset="0"/>
                <a:cs typeface="Times New Roman" pitchFamily="18" charset="0"/>
              </a:rPr>
              <a:t>Sản</a:t>
            </a:r>
            <a:r>
              <a:rPr lang="en-US" sz="2400" b="0" dirty="0">
                <a:solidFill>
                  <a:schemeClr val="tx1"/>
                </a:solidFill>
                <a:latin typeface="Times New Roman" pitchFamily="18" charset="0"/>
                <a:ea typeface="Calibri" pitchFamily="34" charset="0"/>
                <a:cs typeface="Times New Roman" pitchFamily="18" charset="0"/>
              </a:rPr>
              <a:t> </a:t>
            </a:r>
            <a:r>
              <a:rPr lang="en-US" sz="2400" b="0" dirty="0" err="1">
                <a:solidFill>
                  <a:schemeClr val="tx1"/>
                </a:solidFill>
                <a:latin typeface="Times New Roman" pitchFamily="18" charset="0"/>
                <a:ea typeface="Calibri" pitchFamily="34" charset="0"/>
                <a:cs typeface="Times New Roman" pitchFamily="18" charset="0"/>
              </a:rPr>
              <a:t>phẩm</a:t>
            </a:r>
            <a:r>
              <a:rPr lang="en-US" sz="2400" b="0" dirty="0">
                <a:solidFill>
                  <a:schemeClr val="tx1"/>
                </a:solidFill>
                <a:latin typeface="Times New Roman" pitchFamily="18" charset="0"/>
                <a:ea typeface="Calibri" pitchFamily="34" charset="0"/>
                <a:cs typeface="Times New Roman" pitchFamily="18" charset="0"/>
              </a:rPr>
              <a:t> D </a:t>
            </a:r>
            <a:r>
              <a:rPr lang="en-US" sz="2400" b="0" dirty="0" err="1">
                <a:solidFill>
                  <a:schemeClr val="tx1"/>
                </a:solidFill>
                <a:latin typeface="Times New Roman" pitchFamily="18" charset="0"/>
                <a:ea typeface="Calibri" pitchFamily="34" charset="0"/>
                <a:cs typeface="Times New Roman" pitchFamily="18" charset="0"/>
              </a:rPr>
              <a:t>là</a:t>
            </a:r>
            <a:r>
              <a:rPr lang="en-US" sz="2400" b="0" dirty="0">
                <a:solidFill>
                  <a:schemeClr val="tx1"/>
                </a:solidFill>
                <a:latin typeface="Times New Roman" pitchFamily="18" charset="0"/>
                <a:ea typeface="Calibri" pitchFamily="34" charset="0"/>
                <a:cs typeface="Times New Roman" pitchFamily="18" charset="0"/>
              </a:rPr>
              <a:t> 2%.</a:t>
            </a:r>
          </a:p>
          <a:p>
            <a:pPr marL="0" indent="0" algn="just">
              <a:lnSpc>
                <a:spcPct val="120000"/>
              </a:lnSpc>
              <a:buNone/>
            </a:pPr>
            <a:endParaRPr lang="vi-VN" sz="2000" b="0" dirty="0">
              <a:solidFill>
                <a:schemeClr val="tx1"/>
              </a:solidFill>
              <a:latin typeface="Times New Roman" panose="02020603050405020304" pitchFamily="18" charset="0"/>
              <a:cs typeface="Times New Roman" panose="02020603050405020304" pitchFamily="18" charset="0"/>
            </a:endParaRPr>
          </a:p>
        </p:txBody>
      </p:sp>
      <p:sp>
        <p:nvSpPr>
          <p:cNvPr id="2" name="Rectangle 1"/>
          <p:cNvSpPr/>
          <p:nvPr/>
        </p:nvSpPr>
        <p:spPr>
          <a:xfrm>
            <a:off x="1615102" y="25485"/>
            <a:ext cx="5913798" cy="742511"/>
          </a:xfrm>
          <a:prstGeom prst="rect">
            <a:avLst/>
          </a:prstGeom>
        </p:spPr>
        <p:txBody>
          <a:bodyPr wrap="none">
            <a:spAutoFit/>
          </a:bodyPr>
          <a:lstStyle/>
          <a:p>
            <a:pPr marL="0" indent="457200" algn="just">
              <a:lnSpc>
                <a:spcPct val="150000"/>
              </a:lnSpc>
              <a:spcBef>
                <a:spcPts val="600"/>
              </a:spcBef>
              <a:spcAft>
                <a:spcPts val="600"/>
              </a:spcAft>
              <a:buNone/>
            </a:pP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suất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xuất</a:t>
            </a:r>
            <a:r>
              <a:rPr lang="en-US" sz="3200" dirty="0">
                <a:solidFill>
                  <a:schemeClr val="bg1"/>
                </a:solidFill>
                <a:latin typeface="Times New Roman" panose="02020603050405020304" pitchFamily="18" charset="0"/>
                <a:cs typeface="Times New Roman" panose="02020603050405020304" pitchFamily="18" charset="0"/>
              </a:rPr>
              <a:t> - </a:t>
            </a:r>
            <a:r>
              <a:rPr lang="en-US" sz="3200" dirty="0" err="1">
                <a:solidFill>
                  <a:schemeClr val="bg1"/>
                </a:solidFill>
                <a:latin typeface="Times New Roman" panose="02020603050405020304" pitchFamily="18" charset="0"/>
                <a:cs typeface="Times New Roman" panose="02020603050405020304" pitchFamily="18" charset="0"/>
              </a:rPr>
              <a:t>nhập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khẩu</a:t>
            </a:r>
            <a:endParaRPr lang="en-US"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476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barn(inVertical)">
                                      <p:cBhvr>
                                        <p:cTn id="7" dur="500"/>
                                        <p:tgtEl>
                                          <p:spTgt spid="696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9635">
                                            <p:txEl>
                                              <p:pRg st="2" end="2"/>
                                            </p:txEl>
                                          </p:spTgt>
                                        </p:tgtEl>
                                        <p:attrNameLst>
                                          <p:attrName>style.visibility</p:attrName>
                                        </p:attrNameLst>
                                      </p:cBhvr>
                                      <p:to>
                                        <p:strVal val="visible"/>
                                      </p:to>
                                    </p:set>
                                    <p:animEffect transition="in" filter="barn(inVertical)">
                                      <p:cBhvr>
                                        <p:cTn id="12" dur="500"/>
                                        <p:tgtEl>
                                          <p:spTgt spid="696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9635">
                                            <p:txEl>
                                              <p:pRg st="3" end="3"/>
                                            </p:txEl>
                                          </p:spTgt>
                                        </p:tgtEl>
                                        <p:attrNameLst>
                                          <p:attrName>style.visibility</p:attrName>
                                        </p:attrNameLst>
                                      </p:cBhvr>
                                      <p:to>
                                        <p:strVal val="visible"/>
                                      </p:to>
                                    </p:set>
                                    <p:animEffect transition="in" filter="barn(inVertical)">
                                      <p:cBhvr>
                                        <p:cTn id="17" dur="500"/>
                                        <p:tgtEl>
                                          <p:spTgt spid="6963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9635">
                                            <p:txEl>
                                              <p:pRg st="4" end="4"/>
                                            </p:txEl>
                                          </p:spTgt>
                                        </p:tgtEl>
                                        <p:attrNameLst>
                                          <p:attrName>style.visibility</p:attrName>
                                        </p:attrNameLst>
                                      </p:cBhvr>
                                      <p:to>
                                        <p:strVal val="visible"/>
                                      </p:to>
                                    </p:set>
                                    <p:animEffect transition="in" filter="barn(inVertical)">
                                      <p:cBhvr>
                                        <p:cTn id="22" dur="5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533400" y="914400"/>
            <a:ext cx="7696200" cy="2819400"/>
          </a:xfrm>
        </p:spPr>
        <p:txBody>
          <a:bodyPr/>
          <a:lstStyle/>
          <a:p>
            <a:pPr marL="0" indent="0">
              <a:buNone/>
            </a:pPr>
            <a:r>
              <a:rPr lang="en-US" sz="2400" u="sng" dirty="0" err="1">
                <a:solidFill>
                  <a:schemeClr val="tx1"/>
                </a:solidFill>
                <a:latin typeface="Times New Roman" pitchFamily="18" charset="0"/>
                <a:cs typeface="Times New Roman" pitchFamily="18" charset="0"/>
              </a:rPr>
              <a:t>Trả</a:t>
            </a:r>
            <a:r>
              <a:rPr lang="en-US" sz="2400" u="sng" dirty="0">
                <a:solidFill>
                  <a:schemeClr val="tx1"/>
                </a:solidFill>
                <a:latin typeface="Times New Roman" pitchFamily="18" charset="0"/>
                <a:cs typeface="Times New Roman" pitchFamily="18" charset="0"/>
              </a:rPr>
              <a:t> </a:t>
            </a:r>
            <a:r>
              <a:rPr lang="en-US" sz="2400" u="sng" dirty="0" err="1">
                <a:solidFill>
                  <a:schemeClr val="tx1"/>
                </a:solidFill>
                <a:latin typeface="Times New Roman" pitchFamily="18" charset="0"/>
                <a:cs typeface="Times New Roman" pitchFamily="18" charset="0"/>
              </a:rPr>
              <a:t>lời</a:t>
            </a:r>
            <a:r>
              <a:rPr lang="en-US" sz="2400" u="sng" dirty="0">
                <a:solidFill>
                  <a:schemeClr val="tx1"/>
                </a:solidFill>
                <a:latin typeface="Times New Roman" pitchFamily="18" charset="0"/>
                <a:cs typeface="Times New Roman" pitchFamily="18" charset="0"/>
              </a:rPr>
              <a:t>:</a:t>
            </a:r>
            <a:r>
              <a:rPr lang="en-US" sz="240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mà</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a:t>
            </a:r>
          </a:p>
          <a:p>
            <a:pPr marL="0" indent="0">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NV1: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khẩu</a:t>
            </a:r>
            <a:r>
              <a:rPr lang="en-US" sz="2400" b="0" dirty="0">
                <a:solidFill>
                  <a:schemeClr val="tx1"/>
                </a:solidFill>
                <a:latin typeface="Times New Roman" pitchFamily="18" charset="0"/>
                <a:cs typeface="Times New Roman" pitchFamily="18" charset="0"/>
              </a:rPr>
              <a:t> 500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phẩm</a:t>
            </a:r>
            <a:r>
              <a:rPr lang="en-US" sz="2400" b="0" dirty="0">
                <a:solidFill>
                  <a:schemeClr val="tx1"/>
                </a:solidFill>
                <a:latin typeface="Times New Roman" pitchFamily="18" charset="0"/>
                <a:cs typeface="Times New Roman" pitchFamily="18" charset="0"/>
              </a:rPr>
              <a:t> A</a:t>
            </a:r>
          </a:p>
          <a:p>
            <a:pPr marL="0" indent="0">
              <a:lnSpc>
                <a:spcPct val="150000"/>
              </a:lnSpc>
              <a:spcBef>
                <a:spcPts val="0"/>
              </a:spcBef>
              <a:buNone/>
            </a:pP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 500 x 18.500 x 10% = 55.500.000 </a:t>
            </a:r>
            <a:r>
              <a:rPr lang="en-US" sz="2400" b="0" dirty="0" err="1">
                <a:solidFill>
                  <a:schemeClr val="tx1"/>
                </a:solidFill>
                <a:latin typeface="Times New Roman" pitchFamily="18" charset="0"/>
                <a:cs typeface="Times New Roman" pitchFamily="18" charset="0"/>
              </a:rPr>
              <a:t>đồng</a:t>
            </a:r>
            <a:endParaRPr lang="en-US" sz="2400" b="0" dirty="0">
              <a:solidFill>
                <a:schemeClr val="tx1"/>
              </a:solidFill>
              <a:latin typeface="Times New Roman" pitchFamily="18" charset="0"/>
              <a:cs typeface="Times New Roman" pitchFamily="18" charset="0"/>
            </a:endParaRPr>
          </a:p>
          <a:p>
            <a:pPr marL="0" indent="0">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NV2: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khẩu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lô</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B</a:t>
            </a:r>
          </a:p>
          <a:p>
            <a:pPr marL="0" indent="0">
              <a:lnSpc>
                <a:spcPct val="150000"/>
              </a:lnSpc>
              <a:spcBef>
                <a:spcPts val="0"/>
              </a:spcBef>
              <a:buNone/>
            </a:pP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 500 x 1.800 x 10 x 2% = 1.800.000 </a:t>
            </a:r>
            <a:r>
              <a:rPr lang="en-US" sz="2400" b="0" dirty="0" err="1">
                <a:solidFill>
                  <a:schemeClr val="tx1"/>
                </a:solidFill>
                <a:latin typeface="Times New Roman" pitchFamily="18" charset="0"/>
                <a:cs typeface="Times New Roman" pitchFamily="18" charset="0"/>
              </a:rPr>
              <a:t>đồng</a:t>
            </a:r>
            <a:r>
              <a:rPr lang="en-US" sz="2400" b="0" dirty="0">
                <a:solidFill>
                  <a:schemeClr val="tx1"/>
                </a:solidFill>
                <a:latin typeface="Times New Roman" pitchFamily="18" charset="0"/>
                <a:cs typeface="Times New Roman" pitchFamily="18" charset="0"/>
              </a:rPr>
              <a:t> </a:t>
            </a:r>
          </a:p>
          <a:p>
            <a:endParaRPr lang="en-US" sz="2000" b="0" dirty="0">
              <a:solidFill>
                <a:schemeClr val="tx1"/>
              </a:solidFill>
              <a:latin typeface="Times New Roman" pitchFamily="18" charset="0"/>
              <a:cs typeface="Times New Roman" pitchFamily="18" charset="0"/>
            </a:endParaRPr>
          </a:p>
          <a:p>
            <a:pPr marL="0" indent="0" algn="just">
              <a:lnSpc>
                <a:spcPct val="120000"/>
              </a:lnSpc>
              <a:buNone/>
            </a:pPr>
            <a:endParaRPr lang="vi-VN" sz="2000" b="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615102" y="25485"/>
            <a:ext cx="5913798" cy="742511"/>
          </a:xfrm>
          <a:prstGeom prst="rect">
            <a:avLst/>
          </a:prstGeom>
        </p:spPr>
        <p:txBody>
          <a:bodyPr wrap="none">
            <a:spAutoFit/>
          </a:bodyPr>
          <a:lstStyle/>
          <a:p>
            <a:pPr marL="0" indent="457200" algn="just">
              <a:lnSpc>
                <a:spcPct val="150000"/>
              </a:lnSpc>
              <a:spcBef>
                <a:spcPts val="600"/>
              </a:spcBef>
              <a:spcAft>
                <a:spcPts val="600"/>
              </a:spcAft>
              <a:buNone/>
            </a:pP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suất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xuất</a:t>
            </a:r>
            <a:r>
              <a:rPr lang="en-US" sz="3200" dirty="0">
                <a:solidFill>
                  <a:schemeClr val="bg1"/>
                </a:solidFill>
                <a:latin typeface="Times New Roman" panose="02020603050405020304" pitchFamily="18" charset="0"/>
                <a:cs typeface="Times New Roman" panose="02020603050405020304" pitchFamily="18" charset="0"/>
              </a:rPr>
              <a:t> - </a:t>
            </a:r>
            <a:r>
              <a:rPr lang="en-US" sz="3200" dirty="0" err="1">
                <a:solidFill>
                  <a:schemeClr val="bg1"/>
                </a:solidFill>
                <a:latin typeface="Times New Roman" panose="02020603050405020304" pitchFamily="18" charset="0"/>
                <a:cs typeface="Times New Roman" panose="02020603050405020304" pitchFamily="18" charset="0"/>
              </a:rPr>
              <a:t>nhập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khẩu</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2050" name="Picture 2" descr="BIỂU THUẾ XUẤT NHẬP KHẨU 2020 - Ha Le Exim Training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3" y="3581400"/>
            <a:ext cx="8562975"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32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wheel(1)">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wheel(1)">
                                      <p:cBhvr>
                                        <p:cTn id="12" dur="2000"/>
                                        <p:tgtEl>
                                          <p:spTgt spid="69635">
                                            <p:txEl>
                                              <p:pRg st="1" end="1"/>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animEffect transition="in" filter="wheel(1)">
                                      <p:cBhvr>
                                        <p:cTn id="15" dur="2000"/>
                                        <p:tgtEl>
                                          <p:spTgt spid="6963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69635">
                                            <p:txEl>
                                              <p:pRg st="3" end="3"/>
                                            </p:txEl>
                                          </p:spTgt>
                                        </p:tgtEl>
                                        <p:attrNameLst>
                                          <p:attrName>style.visibility</p:attrName>
                                        </p:attrNameLst>
                                      </p:cBhvr>
                                      <p:to>
                                        <p:strVal val="visible"/>
                                      </p:to>
                                    </p:set>
                                    <p:animEffect transition="in" filter="wheel(1)">
                                      <p:cBhvr>
                                        <p:cTn id="20" dur="2000"/>
                                        <p:tgtEl>
                                          <p:spTgt spid="69635">
                                            <p:txEl>
                                              <p:pRg st="3" end="3"/>
                                            </p:txEl>
                                          </p:spTgt>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69635">
                                            <p:txEl>
                                              <p:pRg st="4" end="4"/>
                                            </p:txEl>
                                          </p:spTgt>
                                        </p:tgtEl>
                                        <p:attrNameLst>
                                          <p:attrName>style.visibility</p:attrName>
                                        </p:attrNameLst>
                                      </p:cBhvr>
                                      <p:to>
                                        <p:strVal val="visible"/>
                                      </p:to>
                                    </p:set>
                                    <p:animEffect transition="in" filter="wheel(1)">
                                      <p:cBhvr>
                                        <p:cTn id="23" dur="20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609601" y="1066800"/>
            <a:ext cx="8077199" cy="4876800"/>
          </a:xfrm>
        </p:spPr>
        <p:txBody>
          <a:bodyPr/>
          <a:lstStyle/>
          <a:p>
            <a:pPr marL="0" indent="0">
              <a:lnSpc>
                <a:spcPct val="150000"/>
              </a:lnSpc>
              <a:buNone/>
            </a:pPr>
            <a:r>
              <a:rPr lang="en-US" sz="2400" u="sng" dirty="0" err="1">
                <a:solidFill>
                  <a:schemeClr val="tx1"/>
                </a:solidFill>
                <a:latin typeface="Times New Roman" pitchFamily="18" charset="0"/>
                <a:cs typeface="Times New Roman" pitchFamily="18" charset="0"/>
              </a:rPr>
              <a:t>Trả</a:t>
            </a:r>
            <a:r>
              <a:rPr lang="en-US" sz="2400" u="sng" dirty="0">
                <a:solidFill>
                  <a:schemeClr val="tx1"/>
                </a:solidFill>
                <a:latin typeface="Times New Roman" pitchFamily="18" charset="0"/>
                <a:cs typeface="Times New Roman" pitchFamily="18" charset="0"/>
              </a:rPr>
              <a:t> </a:t>
            </a:r>
            <a:r>
              <a:rPr lang="en-US" sz="2400" u="sng" dirty="0" err="1">
                <a:solidFill>
                  <a:schemeClr val="tx1"/>
                </a:solidFill>
                <a:latin typeface="Times New Roman" pitchFamily="18" charset="0"/>
                <a:cs typeface="Times New Roman" pitchFamily="18" charset="0"/>
              </a:rPr>
              <a:t>lời</a:t>
            </a:r>
            <a:r>
              <a:rPr lang="en-US" sz="2400" u="sng" dirty="0">
                <a:solidFill>
                  <a:schemeClr val="tx1"/>
                </a:solidFill>
                <a:latin typeface="Times New Roman" pitchFamily="18" charset="0"/>
                <a:cs typeface="Times New Roman" pitchFamily="18" charset="0"/>
              </a:rPr>
              <a:t>: </a:t>
            </a:r>
          </a:p>
          <a:p>
            <a:pPr marL="0" indent="0">
              <a:lnSpc>
                <a:spcPct val="150000"/>
              </a:lnSpc>
              <a:buNone/>
            </a:pPr>
            <a:r>
              <a:rPr lang="en-US" sz="2400" b="0" dirty="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NV3: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khẩu</a:t>
            </a:r>
            <a:r>
              <a:rPr lang="en-US" sz="2400" b="0" dirty="0">
                <a:solidFill>
                  <a:schemeClr val="tx1"/>
                </a:solidFill>
                <a:latin typeface="Times New Roman" pitchFamily="18" charset="0"/>
                <a:cs typeface="Times New Roman" pitchFamily="18" charset="0"/>
              </a:rPr>
              <a:t> 5000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phẩm</a:t>
            </a:r>
            <a:r>
              <a:rPr lang="en-US" sz="2400" b="0" dirty="0">
                <a:solidFill>
                  <a:schemeClr val="tx1"/>
                </a:solidFill>
                <a:latin typeface="Times New Roman" pitchFamily="18" charset="0"/>
                <a:cs typeface="Times New Roman" pitchFamily="18" charset="0"/>
              </a:rPr>
              <a:t> C</a:t>
            </a:r>
          </a:p>
          <a:p>
            <a:pPr marL="0" indent="0">
              <a:lnSpc>
                <a:spcPct val="150000"/>
              </a:lnSpc>
              <a:buNone/>
            </a:pPr>
            <a:r>
              <a:rPr lang="en-US" sz="2400" b="0" spc="-40" dirty="0" err="1">
                <a:solidFill>
                  <a:schemeClr val="tx1"/>
                </a:solidFill>
                <a:latin typeface="Times New Roman" pitchFamily="18" charset="0"/>
                <a:cs typeface="Times New Roman" pitchFamily="18" charset="0"/>
              </a:rPr>
              <a:t>Số</a:t>
            </a:r>
            <a:r>
              <a:rPr lang="en-US" sz="2400" b="0" spc="-40" dirty="0">
                <a:solidFill>
                  <a:schemeClr val="tx1"/>
                </a:solidFill>
                <a:latin typeface="Times New Roman" pitchFamily="18" charset="0"/>
                <a:cs typeface="Times New Roman" pitchFamily="18" charset="0"/>
              </a:rPr>
              <a:t> </a:t>
            </a:r>
            <a:r>
              <a:rPr lang="en-US" sz="2400" b="0" spc="-40" dirty="0" err="1">
                <a:solidFill>
                  <a:schemeClr val="tx1"/>
                </a:solidFill>
                <a:latin typeface="Times New Roman" pitchFamily="18" charset="0"/>
                <a:cs typeface="Times New Roman" pitchFamily="18" charset="0"/>
              </a:rPr>
              <a:t>thuế</a:t>
            </a:r>
            <a:r>
              <a:rPr lang="en-US" sz="2400" b="0" spc="-40" dirty="0">
                <a:solidFill>
                  <a:schemeClr val="tx1"/>
                </a:solidFill>
                <a:latin typeface="Times New Roman" pitchFamily="18" charset="0"/>
                <a:cs typeface="Times New Roman" pitchFamily="18" charset="0"/>
              </a:rPr>
              <a:t> </a:t>
            </a:r>
            <a:r>
              <a:rPr lang="en-US" sz="2400" b="0" spc="-40" dirty="0" err="1">
                <a:solidFill>
                  <a:schemeClr val="tx1"/>
                </a:solidFill>
                <a:latin typeface="Times New Roman" pitchFamily="18" charset="0"/>
                <a:cs typeface="Times New Roman" pitchFamily="18" charset="0"/>
              </a:rPr>
              <a:t>phải</a:t>
            </a:r>
            <a:r>
              <a:rPr lang="en-US" sz="2400" b="0" spc="-40" dirty="0">
                <a:solidFill>
                  <a:schemeClr val="tx1"/>
                </a:solidFill>
                <a:latin typeface="Times New Roman" pitchFamily="18" charset="0"/>
                <a:cs typeface="Times New Roman" pitchFamily="18" charset="0"/>
              </a:rPr>
              <a:t> </a:t>
            </a:r>
            <a:r>
              <a:rPr lang="en-US" sz="2400" b="0" spc="-40" dirty="0" err="1">
                <a:solidFill>
                  <a:schemeClr val="tx1"/>
                </a:solidFill>
                <a:latin typeface="Times New Roman" pitchFamily="18" charset="0"/>
                <a:cs typeface="Times New Roman" pitchFamily="18" charset="0"/>
              </a:rPr>
              <a:t>nộp</a:t>
            </a:r>
            <a:r>
              <a:rPr lang="en-US" sz="2400" b="0" spc="-40" dirty="0">
                <a:solidFill>
                  <a:schemeClr val="tx1"/>
                </a:solidFill>
                <a:latin typeface="Times New Roman" pitchFamily="18" charset="0"/>
                <a:cs typeface="Times New Roman" pitchFamily="18" charset="0"/>
              </a:rPr>
              <a:t> = 5.000 x 10 x 18.000 x 15% = 135.000.000 </a:t>
            </a:r>
            <a:r>
              <a:rPr lang="en-US" sz="2400" b="0" spc="-40" dirty="0" err="1">
                <a:solidFill>
                  <a:schemeClr val="tx1"/>
                </a:solidFill>
                <a:latin typeface="Times New Roman" pitchFamily="18" charset="0"/>
                <a:cs typeface="Times New Roman" pitchFamily="18" charset="0"/>
              </a:rPr>
              <a:t>đồng</a:t>
            </a:r>
            <a:r>
              <a:rPr lang="en-US" sz="2400" b="0" spc="-40" dirty="0">
                <a:solidFill>
                  <a:schemeClr val="tx1"/>
                </a:solidFill>
                <a:latin typeface="Times New Roman" pitchFamily="18" charset="0"/>
                <a:cs typeface="Times New Roman" pitchFamily="18" charset="0"/>
              </a:rPr>
              <a:t> </a:t>
            </a:r>
          </a:p>
          <a:p>
            <a:pPr marL="0" indent="0">
              <a:lnSpc>
                <a:spcPct val="150000"/>
              </a:lnSpc>
              <a:buNone/>
            </a:pPr>
            <a:r>
              <a:rPr lang="en-US" sz="2400" b="0" dirty="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NV4: </a:t>
            </a:r>
            <a:r>
              <a:rPr lang="en-US" sz="2400" b="0" dirty="0" err="1">
                <a:solidFill>
                  <a:schemeClr val="tx1"/>
                </a:solidFill>
                <a:latin typeface="Times New Roman" pitchFamily="18" charset="0"/>
                <a:cs typeface="Times New Roman" pitchFamily="18" charset="0"/>
              </a:rPr>
              <a:t>Xuất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khẩu</a:t>
            </a:r>
            <a:r>
              <a:rPr lang="en-US" sz="2400" b="0" dirty="0">
                <a:solidFill>
                  <a:schemeClr val="tx1"/>
                </a:solidFill>
                <a:latin typeface="Times New Roman" pitchFamily="18" charset="0"/>
                <a:cs typeface="Times New Roman" pitchFamily="18" charset="0"/>
              </a:rPr>
              <a:t> 10000 </a:t>
            </a:r>
            <a:r>
              <a:rPr lang="en-US" sz="2400" b="0" dirty="0" err="1">
                <a:solidFill>
                  <a:schemeClr val="tx1"/>
                </a:solidFill>
                <a:latin typeface="Times New Roman" pitchFamily="18" charset="0"/>
                <a:cs typeface="Times New Roman" pitchFamily="18" charset="0"/>
              </a:rPr>
              <a:t>sản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phẩm</a:t>
            </a:r>
            <a:r>
              <a:rPr lang="en-US" sz="2400" b="0" dirty="0">
                <a:solidFill>
                  <a:schemeClr val="tx1"/>
                </a:solidFill>
                <a:latin typeface="Times New Roman" pitchFamily="18" charset="0"/>
                <a:cs typeface="Times New Roman" pitchFamily="18" charset="0"/>
              </a:rPr>
              <a:t> D</a:t>
            </a:r>
          </a:p>
          <a:p>
            <a:pPr marL="0" indent="0">
              <a:lnSpc>
                <a:spcPct val="150000"/>
              </a:lnSpc>
              <a:buNone/>
            </a:pPr>
            <a:r>
              <a:rPr lang="en-US" sz="2400" b="0" spc="-80" dirty="0" err="1">
                <a:solidFill>
                  <a:schemeClr val="tx1"/>
                </a:solidFill>
                <a:latin typeface="Times New Roman" pitchFamily="18" charset="0"/>
                <a:cs typeface="Times New Roman" pitchFamily="18" charset="0"/>
              </a:rPr>
              <a:t>Số</a:t>
            </a:r>
            <a:r>
              <a:rPr lang="en-US" sz="2400" b="0" spc="-80" dirty="0">
                <a:solidFill>
                  <a:schemeClr val="tx1"/>
                </a:solidFill>
                <a:latin typeface="Times New Roman" pitchFamily="18" charset="0"/>
                <a:cs typeface="Times New Roman" pitchFamily="18" charset="0"/>
              </a:rPr>
              <a:t> </a:t>
            </a:r>
            <a:r>
              <a:rPr lang="en-US" sz="2400" b="0" spc="-80" dirty="0" err="1">
                <a:solidFill>
                  <a:schemeClr val="tx1"/>
                </a:solidFill>
                <a:latin typeface="Times New Roman" pitchFamily="18" charset="0"/>
                <a:cs typeface="Times New Roman" pitchFamily="18" charset="0"/>
              </a:rPr>
              <a:t>thuế</a:t>
            </a:r>
            <a:r>
              <a:rPr lang="en-US" sz="2400" b="0" spc="-80" dirty="0">
                <a:solidFill>
                  <a:schemeClr val="tx1"/>
                </a:solidFill>
                <a:latin typeface="Times New Roman" pitchFamily="18" charset="0"/>
                <a:cs typeface="Times New Roman" pitchFamily="18" charset="0"/>
              </a:rPr>
              <a:t> </a:t>
            </a:r>
            <a:r>
              <a:rPr lang="en-US" sz="2400" b="0" spc="-80" dirty="0" err="1">
                <a:solidFill>
                  <a:schemeClr val="tx1"/>
                </a:solidFill>
                <a:latin typeface="Times New Roman" pitchFamily="18" charset="0"/>
                <a:cs typeface="Times New Roman" pitchFamily="18" charset="0"/>
              </a:rPr>
              <a:t>phải</a:t>
            </a:r>
            <a:r>
              <a:rPr lang="en-US" sz="2400" b="0" spc="-80" dirty="0">
                <a:solidFill>
                  <a:schemeClr val="tx1"/>
                </a:solidFill>
                <a:latin typeface="Times New Roman" pitchFamily="18" charset="0"/>
                <a:cs typeface="Times New Roman" pitchFamily="18" charset="0"/>
              </a:rPr>
              <a:t> </a:t>
            </a:r>
            <a:r>
              <a:rPr lang="en-US" sz="2400" b="0" spc="-80" dirty="0" err="1">
                <a:solidFill>
                  <a:schemeClr val="tx1"/>
                </a:solidFill>
                <a:latin typeface="Times New Roman" pitchFamily="18" charset="0"/>
                <a:cs typeface="Times New Roman" pitchFamily="18" charset="0"/>
              </a:rPr>
              <a:t>nộp</a:t>
            </a:r>
            <a:r>
              <a:rPr lang="en-US" sz="2400" b="0" spc="-80" dirty="0">
                <a:solidFill>
                  <a:schemeClr val="tx1"/>
                </a:solidFill>
                <a:latin typeface="Times New Roman" pitchFamily="18" charset="0"/>
                <a:cs typeface="Times New Roman" pitchFamily="18" charset="0"/>
              </a:rPr>
              <a:t> = 10.000 x (5 x 16.500 – 500) x 2% = 15.500.000 </a:t>
            </a:r>
            <a:r>
              <a:rPr lang="en-US" sz="2400" b="0" spc="-80" dirty="0" err="1">
                <a:solidFill>
                  <a:schemeClr val="tx1"/>
                </a:solidFill>
                <a:latin typeface="Times New Roman" pitchFamily="18" charset="0"/>
                <a:cs typeface="Times New Roman" pitchFamily="18" charset="0"/>
              </a:rPr>
              <a:t>đồng</a:t>
            </a:r>
            <a:r>
              <a:rPr lang="en-US" sz="2400" b="0" spc="-80" dirty="0">
                <a:solidFill>
                  <a:schemeClr val="tx1"/>
                </a:solidFill>
                <a:latin typeface="Times New Roman" pitchFamily="18" charset="0"/>
                <a:cs typeface="Times New Roman" pitchFamily="18" charset="0"/>
              </a:rPr>
              <a:t> </a:t>
            </a:r>
          </a:p>
          <a:p>
            <a:pPr marL="0" indent="0">
              <a:lnSpc>
                <a:spcPct val="150000"/>
              </a:lnSpc>
              <a:buNone/>
            </a:pPr>
            <a:r>
              <a:rPr lang="en-US" sz="2400" b="0" dirty="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NV5</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Nguyên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vật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liệu</a:t>
            </a:r>
            <a:r>
              <a:rPr lang="en-US" sz="2400" b="0" dirty="0">
                <a:solidFill>
                  <a:schemeClr val="tx1"/>
                </a:solidFill>
                <a:latin typeface="Times New Roman" pitchFamily="18" charset="0"/>
                <a:cs typeface="Times New Roman" pitchFamily="18" charset="0"/>
              </a:rPr>
              <a:t> E </a:t>
            </a:r>
            <a:r>
              <a:rPr lang="en-US" sz="2400" b="0" dirty="0" err="1">
                <a:solidFill>
                  <a:schemeClr val="tx1"/>
                </a:solidFill>
                <a:latin typeface="Times New Roman" pitchFamily="18" charset="0"/>
                <a:cs typeface="Times New Roman" pitchFamily="18" charset="0"/>
              </a:rPr>
              <a:t>được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miễn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a:t>
            </a:r>
          </a:p>
          <a:p>
            <a:pPr marL="0" indent="0" algn="just">
              <a:lnSpc>
                <a:spcPct val="120000"/>
              </a:lnSpc>
              <a:buNone/>
            </a:pPr>
            <a:endParaRPr lang="vi-VN" sz="2000" b="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615102" y="25485"/>
            <a:ext cx="5913798" cy="742511"/>
          </a:xfrm>
          <a:prstGeom prst="rect">
            <a:avLst/>
          </a:prstGeom>
        </p:spPr>
        <p:txBody>
          <a:bodyPr wrap="none">
            <a:spAutoFit/>
          </a:bodyPr>
          <a:lstStyle/>
          <a:p>
            <a:pPr marL="0" indent="457200" algn="just">
              <a:lnSpc>
                <a:spcPct val="150000"/>
              </a:lnSpc>
              <a:spcBef>
                <a:spcPts val="600"/>
              </a:spcBef>
              <a:spcAft>
                <a:spcPts val="600"/>
              </a:spcAft>
              <a:buNone/>
            </a:pP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suất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xuất</a:t>
            </a:r>
            <a:r>
              <a:rPr lang="en-US" sz="3200" dirty="0">
                <a:solidFill>
                  <a:schemeClr val="bg1"/>
                </a:solidFill>
                <a:latin typeface="Times New Roman" panose="02020603050405020304" pitchFamily="18" charset="0"/>
                <a:cs typeface="Times New Roman" panose="02020603050405020304" pitchFamily="18" charset="0"/>
              </a:rPr>
              <a:t> - </a:t>
            </a:r>
            <a:r>
              <a:rPr lang="en-US" sz="3200" dirty="0" err="1">
                <a:solidFill>
                  <a:schemeClr val="bg1"/>
                </a:solidFill>
                <a:latin typeface="Times New Roman" panose="02020603050405020304" pitchFamily="18" charset="0"/>
                <a:cs typeface="Times New Roman" panose="02020603050405020304" pitchFamily="18" charset="0"/>
              </a:rPr>
              <a:t>nhập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khẩu</a:t>
            </a:r>
            <a:endParaRPr lang="en-US"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475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wipe(down)">
                                      <p:cBhvr>
                                        <p:cTn id="7" dur="500"/>
                                        <p:tgtEl>
                                          <p:spTgt spid="69635">
                                            <p:txEl>
                                              <p:pRg st="1" end="1"/>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wipe(down)">
                                      <p:cBhvr>
                                        <p:cTn id="10" dur="500"/>
                                        <p:tgtEl>
                                          <p:spTgt spid="6963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9635">
                                            <p:txEl>
                                              <p:pRg st="3" end="3"/>
                                            </p:txEl>
                                          </p:spTgt>
                                        </p:tgtEl>
                                        <p:attrNameLst>
                                          <p:attrName>style.visibility</p:attrName>
                                        </p:attrNameLst>
                                      </p:cBhvr>
                                      <p:to>
                                        <p:strVal val="visible"/>
                                      </p:to>
                                    </p:set>
                                    <p:animEffect transition="in" filter="wipe(down)">
                                      <p:cBhvr>
                                        <p:cTn id="15" dur="500"/>
                                        <p:tgtEl>
                                          <p:spTgt spid="69635">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9635">
                                            <p:txEl>
                                              <p:pRg st="4" end="4"/>
                                            </p:txEl>
                                          </p:spTgt>
                                        </p:tgtEl>
                                        <p:attrNameLst>
                                          <p:attrName>style.visibility</p:attrName>
                                        </p:attrNameLst>
                                      </p:cBhvr>
                                      <p:to>
                                        <p:strVal val="visible"/>
                                      </p:to>
                                    </p:set>
                                    <p:animEffect transition="in" filter="wipe(down)">
                                      <p:cBhvr>
                                        <p:cTn id="18" dur="500"/>
                                        <p:tgtEl>
                                          <p:spTgt spid="6963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9635">
                                            <p:txEl>
                                              <p:pRg st="5" end="5"/>
                                            </p:txEl>
                                          </p:spTgt>
                                        </p:tgtEl>
                                        <p:attrNameLst>
                                          <p:attrName>style.visibility</p:attrName>
                                        </p:attrNameLst>
                                      </p:cBhvr>
                                      <p:to>
                                        <p:strVal val="visible"/>
                                      </p:to>
                                    </p:set>
                                    <p:animEffect transition="in" filter="wipe(down)">
                                      <p:cBhvr>
                                        <p:cTn id="23" dur="5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idx="1"/>
          </p:nvPr>
        </p:nvSpPr>
        <p:spPr>
          <a:xfrm>
            <a:off x="457200" y="914400"/>
            <a:ext cx="8229600" cy="2971800"/>
          </a:xfrm>
        </p:spPr>
        <p:txBody>
          <a:bodyPr/>
          <a:lstStyle/>
          <a:p>
            <a:pPr algn="ctr" eaLnBrk="1" hangingPunct="1">
              <a:buFont typeface="Arial" pitchFamily="34" charset="0"/>
              <a:buNone/>
            </a:pPr>
            <a:r>
              <a:rPr lang="en-US" sz="2400" dirty="0" err="1">
                <a:solidFill>
                  <a:schemeClr val="tx1"/>
                </a:solidFill>
                <a:latin typeface="Times New Roman" pitchFamily="18" charset="0"/>
                <a:cs typeface="Times New Roman" pitchFamily="18" charset="0"/>
              </a:rPr>
              <a:t>Kết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luận</a:t>
            </a:r>
            <a:r>
              <a:rPr lang="en-US" sz="2400" dirty="0">
                <a:solidFill>
                  <a:schemeClr val="tx1"/>
                </a:solidFill>
                <a:latin typeface="Times New Roman" pitchFamily="18" charset="0"/>
                <a:cs typeface="Times New Roman" pitchFamily="18" charset="0"/>
              </a:rPr>
              <a:t>:  </a:t>
            </a:r>
          </a:p>
          <a:p>
            <a:pPr marL="0" indent="0" eaLnBrk="1" hangingPunct="1">
              <a:lnSpc>
                <a:spcPct val="150000"/>
              </a:lnSpc>
              <a:buNone/>
            </a:pPr>
            <a:r>
              <a:rPr lang="en-US" sz="240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Tổng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XK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a:t>
            </a:r>
          </a:p>
          <a:p>
            <a:pPr marL="0" indent="0" eaLnBrk="1" hangingPunct="1">
              <a:lnSpc>
                <a:spcPct val="150000"/>
              </a:lnSpc>
              <a:buNone/>
            </a:pPr>
            <a:r>
              <a:rPr lang="en-US" sz="2400" b="0" dirty="0">
                <a:solidFill>
                  <a:schemeClr val="tx1"/>
                </a:solidFill>
                <a:latin typeface="Times New Roman" pitchFamily="18" charset="0"/>
                <a:cs typeface="Times New Roman" pitchFamily="18" charset="0"/>
              </a:rPr>
              <a:t>                  1.800.000 + 15.500.000 = 17.300.000  </a:t>
            </a:r>
            <a:r>
              <a:rPr lang="en-US" sz="2400" b="0" dirty="0" err="1">
                <a:solidFill>
                  <a:schemeClr val="tx1"/>
                </a:solidFill>
                <a:latin typeface="Times New Roman" pitchFamily="18" charset="0"/>
                <a:cs typeface="Times New Roman" pitchFamily="18" charset="0"/>
              </a:rPr>
              <a:t>đồng</a:t>
            </a:r>
            <a:endParaRPr lang="en-US" sz="2400" b="0" dirty="0">
              <a:solidFill>
                <a:schemeClr val="tx1"/>
              </a:solidFill>
              <a:latin typeface="Times New Roman" pitchFamily="18" charset="0"/>
              <a:cs typeface="Times New Roman" pitchFamily="18" charset="0"/>
            </a:endParaRPr>
          </a:p>
          <a:p>
            <a:pPr marL="0" indent="0" eaLnBrk="1" hangingPunct="1">
              <a:lnSpc>
                <a:spcPct val="150000"/>
              </a:lnSpc>
              <a:buNone/>
            </a:pPr>
            <a:r>
              <a:rPr lang="en-US" sz="2400" dirty="0">
                <a:solidFill>
                  <a:schemeClr val="tx1"/>
                </a:solidFill>
                <a:latin typeface="Times New Roman" pitchFamily="18" charset="0"/>
                <a:cs typeface="Times New Roman" pitchFamily="18" charset="0"/>
              </a:rPr>
              <a: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Tổng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khẩu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a:t>
            </a:r>
          </a:p>
          <a:p>
            <a:pPr marL="0" indent="0" eaLnBrk="1" hangingPunct="1">
              <a:lnSpc>
                <a:spcPct val="150000"/>
              </a:lnSpc>
              <a:buNone/>
            </a:pPr>
            <a:r>
              <a:rPr lang="en-US" sz="2400" b="0" dirty="0">
                <a:solidFill>
                  <a:schemeClr val="tx1"/>
                </a:solidFill>
                <a:latin typeface="Times New Roman" pitchFamily="18" charset="0"/>
                <a:cs typeface="Times New Roman" pitchFamily="18" charset="0"/>
              </a:rPr>
              <a:t>                55.500.000 + 13.500.000 = 190.500.000 </a:t>
            </a:r>
            <a:r>
              <a:rPr lang="en-US" sz="2400" b="0" dirty="0" err="1">
                <a:solidFill>
                  <a:schemeClr val="tx1"/>
                </a:solidFill>
                <a:latin typeface="Times New Roman" pitchFamily="18" charset="0"/>
                <a:cs typeface="Times New Roman" pitchFamily="18" charset="0"/>
              </a:rPr>
              <a:t>đồng</a:t>
            </a:r>
            <a:endParaRPr lang="en-US" sz="2400" b="0" dirty="0">
              <a:solidFill>
                <a:schemeClr val="tx1"/>
              </a:solidFill>
              <a:latin typeface="Times New Roman" pitchFamily="18" charset="0"/>
              <a:cs typeface="Times New Roman" pitchFamily="18" charset="0"/>
            </a:endParaRPr>
          </a:p>
          <a:p>
            <a:pPr eaLnBrk="1" hangingPunct="1"/>
            <a:endParaRPr lang="en-US" sz="2400" dirty="0">
              <a:solidFill>
                <a:schemeClr val="tx1"/>
              </a:solidFill>
            </a:endParaRPr>
          </a:p>
        </p:txBody>
      </p:sp>
      <p:sp>
        <p:nvSpPr>
          <p:cNvPr id="4" name="Rectangle 3"/>
          <p:cNvSpPr/>
          <p:nvPr/>
        </p:nvSpPr>
        <p:spPr>
          <a:xfrm>
            <a:off x="1615102" y="25485"/>
            <a:ext cx="5913798" cy="742511"/>
          </a:xfrm>
          <a:prstGeom prst="rect">
            <a:avLst/>
          </a:prstGeom>
        </p:spPr>
        <p:txBody>
          <a:bodyPr wrap="none">
            <a:spAutoFit/>
          </a:bodyPr>
          <a:lstStyle/>
          <a:p>
            <a:pPr marL="0" indent="457200" algn="just">
              <a:lnSpc>
                <a:spcPct val="150000"/>
              </a:lnSpc>
              <a:spcBef>
                <a:spcPts val="600"/>
              </a:spcBef>
              <a:spcAft>
                <a:spcPts val="600"/>
              </a:spcAft>
              <a:buNone/>
            </a:pP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suất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thuế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xuất</a:t>
            </a:r>
            <a:r>
              <a:rPr lang="en-US" sz="3200" dirty="0">
                <a:solidFill>
                  <a:schemeClr val="bg1"/>
                </a:solidFill>
                <a:latin typeface="Times New Roman" panose="02020603050405020304" pitchFamily="18" charset="0"/>
                <a:cs typeface="Times New Roman" panose="02020603050405020304" pitchFamily="18" charset="0"/>
              </a:rPr>
              <a:t> - </a:t>
            </a:r>
            <a:r>
              <a:rPr lang="en-US" sz="3200" dirty="0" err="1">
                <a:solidFill>
                  <a:schemeClr val="bg1"/>
                </a:solidFill>
                <a:latin typeface="Times New Roman" panose="02020603050405020304" pitchFamily="18" charset="0"/>
                <a:cs typeface="Times New Roman" panose="02020603050405020304" pitchFamily="18" charset="0"/>
              </a:rPr>
              <a:t>nhập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khẩu</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2" name="AutoShape 2" descr="Danh mục hàng hóa và biểu thuế xuất nhập khẩu năm 2017 có gì mớ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nh mục hàng hóa và biểu thuế xuất nhập khẩu năm 2017 có gì m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Danh mục hàng hóa và biểu thuế xuất nhập khẩu năm 2017 có gì mớ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660" y="3962400"/>
            <a:ext cx="8266339"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09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wheel(1)">
                                      <p:cBhvr>
                                        <p:cTn id="7" dur="2000"/>
                                        <p:tgtEl>
                                          <p:spTgt spid="51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122">
                                            <p:txEl>
                                              <p:pRg st="1" end="1"/>
                                            </p:txEl>
                                          </p:spTgt>
                                        </p:tgtEl>
                                        <p:attrNameLst>
                                          <p:attrName>style.visibility</p:attrName>
                                        </p:attrNameLst>
                                      </p:cBhvr>
                                      <p:to>
                                        <p:strVal val="visible"/>
                                      </p:to>
                                    </p:set>
                                    <p:animEffect transition="in" filter="wheel(1)">
                                      <p:cBhvr>
                                        <p:cTn id="12" dur="2000"/>
                                        <p:tgtEl>
                                          <p:spTgt spid="5122">
                                            <p:txEl>
                                              <p:pRg st="1" end="1"/>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5122">
                                            <p:txEl>
                                              <p:pRg st="2" end="2"/>
                                            </p:txEl>
                                          </p:spTgt>
                                        </p:tgtEl>
                                        <p:attrNameLst>
                                          <p:attrName>style.visibility</p:attrName>
                                        </p:attrNameLst>
                                      </p:cBhvr>
                                      <p:to>
                                        <p:strVal val="visible"/>
                                      </p:to>
                                    </p:set>
                                    <p:animEffect transition="in" filter="wheel(1)">
                                      <p:cBhvr>
                                        <p:cTn id="15" dur="2000"/>
                                        <p:tgtEl>
                                          <p:spTgt spid="512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122">
                                            <p:txEl>
                                              <p:pRg st="3" end="3"/>
                                            </p:txEl>
                                          </p:spTgt>
                                        </p:tgtEl>
                                        <p:attrNameLst>
                                          <p:attrName>style.visibility</p:attrName>
                                        </p:attrNameLst>
                                      </p:cBhvr>
                                      <p:to>
                                        <p:strVal val="visible"/>
                                      </p:to>
                                    </p:set>
                                    <p:animEffect transition="in" filter="wheel(1)">
                                      <p:cBhvr>
                                        <p:cTn id="20" dur="2000"/>
                                        <p:tgtEl>
                                          <p:spTgt spid="5122">
                                            <p:txEl>
                                              <p:pRg st="3" end="3"/>
                                            </p:txEl>
                                          </p:spTgt>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5122">
                                            <p:txEl>
                                              <p:pRg st="4" end="4"/>
                                            </p:txEl>
                                          </p:spTgt>
                                        </p:tgtEl>
                                        <p:attrNameLst>
                                          <p:attrName>style.visibility</p:attrName>
                                        </p:attrNameLst>
                                      </p:cBhvr>
                                      <p:to>
                                        <p:strVal val="visible"/>
                                      </p:to>
                                    </p:set>
                                    <p:animEffect transition="in" filter="wheel(1)">
                                      <p:cBhvr>
                                        <p:cTn id="23" dur="2000"/>
                                        <p:tgtEl>
                                          <p:spTgt spid="51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uiExpand="1" build="p"/>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04800" y="1600200"/>
            <a:ext cx="4038600" cy="3429000"/>
          </a:xfrm>
        </p:spPr>
        <p:txBody>
          <a:bodyPr/>
          <a:lstStyle/>
          <a:p>
            <a:pPr marL="0" indent="45720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tại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Điều</a:t>
            </a:r>
            <a:r>
              <a:rPr lang="en-US" sz="2400" b="0" dirty="0">
                <a:solidFill>
                  <a:schemeClr val="tx1"/>
                </a:solidFill>
                <a:latin typeface="Times New Roman" panose="02020603050405020304" pitchFamily="18" charset="0"/>
                <a:cs typeface="Times New Roman" panose="02020603050405020304" pitchFamily="18" charset="0"/>
              </a:rPr>
              <a:t> 16, 18,19 – </a:t>
            </a:r>
            <a:r>
              <a:rPr lang="en-US" sz="2400" b="0" dirty="0" err="1">
                <a:solidFill>
                  <a:schemeClr val="tx1"/>
                </a:solidFill>
                <a:latin typeface="Times New Roman" panose="02020603050405020304" pitchFamily="18" charset="0"/>
                <a:cs typeface="Times New Roman" panose="02020603050405020304" pitchFamily="18" charset="0"/>
              </a:rPr>
              <a:t>Luật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xuất</a:t>
            </a:r>
            <a:r>
              <a:rPr lang="en-US" sz="2400" b="0" dirty="0">
                <a:solidFill>
                  <a:schemeClr val="tx1"/>
                </a:solidFill>
                <a:latin typeface="Times New Roman" panose="02020603050405020304" pitchFamily="18" charset="0"/>
                <a:cs typeface="Times New Roman" panose="02020603050405020304" pitchFamily="18" charset="0"/>
              </a:rPr>
              <a:t> –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p>
          <a:p>
            <a:pPr marL="0" indent="45720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Chương</a:t>
            </a:r>
            <a:r>
              <a:rPr lang="en-US" sz="2400" b="0" dirty="0">
                <a:solidFill>
                  <a:schemeClr val="tx1"/>
                </a:solidFill>
                <a:latin typeface="Times New Roman" panose="02020603050405020304" pitchFamily="18" charset="0"/>
                <a:cs typeface="Times New Roman" panose="02020603050405020304" pitchFamily="18" charset="0"/>
              </a:rPr>
              <a:t> IV </a:t>
            </a:r>
            <a:r>
              <a:rPr lang="en-US" sz="2400" b="0" dirty="0" err="1">
                <a:solidFill>
                  <a:schemeClr val="tx1"/>
                </a:solidFill>
                <a:latin typeface="Times New Roman" panose="02020603050405020304" pitchFamily="18" charset="0"/>
                <a:cs typeface="Times New Roman" panose="02020603050405020304" pitchFamily="18" charset="0"/>
              </a:rPr>
              <a:t>Nghị</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134/2016 </a:t>
            </a:r>
            <a:r>
              <a:rPr lang="en-US" sz="2400" b="0" dirty="0" err="1">
                <a:solidFill>
                  <a:schemeClr val="tx1"/>
                </a:solidFill>
                <a:latin typeface="Times New Roman" panose="02020603050405020304" pitchFamily="18" charset="0"/>
                <a:cs typeface="Times New Roman" panose="02020603050405020304" pitchFamily="18" charset="0"/>
              </a:rPr>
              <a:t>Hướng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dẫn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Luật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xuất</a:t>
            </a:r>
            <a:r>
              <a:rPr lang="en-US" sz="2400" b="0" dirty="0">
                <a:solidFill>
                  <a:schemeClr val="tx1"/>
                </a:solidFill>
                <a:latin typeface="Times New Roman" panose="02020603050405020304" pitchFamily="18" charset="0"/>
                <a:cs typeface="Times New Roman" panose="02020603050405020304" pitchFamily="18" charset="0"/>
              </a:rPr>
              <a:t> –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a:t>
            </a:r>
            <a:endParaRPr lang="vi-VN" sz="2400" b="0" dirty="0">
              <a:solidFill>
                <a:schemeClr val="tx1"/>
              </a:solidFill>
              <a:latin typeface="Times New Roman" panose="02020603050405020304" pitchFamily="18" charset="0"/>
              <a:cs typeface="Times New Roman" panose="02020603050405020304" pitchFamily="18" charset="0"/>
            </a:endParaRPr>
          </a:p>
          <a:p>
            <a:pPr algn="just">
              <a:spcBef>
                <a:spcPts val="600"/>
              </a:spcBef>
              <a:spcAft>
                <a:spcPts val="600"/>
              </a:spcAft>
            </a:pPr>
            <a:endParaRPr lang="en-US" sz="24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vi-VN" sz="2500" b="0" dirty="0">
              <a:solidFill>
                <a:schemeClr val="tx1"/>
              </a:solidFill>
              <a:latin typeface="Times New Roman" panose="02020603050405020304" pitchFamily="18" charset="0"/>
              <a:cs typeface="Times New Roman" panose="02020603050405020304" pitchFamily="18" charset="0"/>
            </a:endParaRPr>
          </a:p>
        </p:txBody>
      </p:sp>
      <p:sp>
        <p:nvSpPr>
          <p:cNvPr id="6" name="Rectangle 2"/>
          <p:cNvSpPr>
            <a:spLocks noGrp="1" noChangeArrowheads="1"/>
          </p:cNvSpPr>
          <p:nvPr>
            <p:ph type="title"/>
          </p:nvPr>
        </p:nvSpPr>
        <p:spPr>
          <a:xfrm>
            <a:off x="838200" y="152400"/>
            <a:ext cx="7391400" cy="563562"/>
          </a:xfrm>
        </p:spPr>
        <p:txBody>
          <a:bodyPr/>
          <a:lstStyle/>
          <a:p>
            <a:pPr algn="ct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khẩu</a:t>
            </a:r>
            <a:r>
              <a:rPr lang="en-US" sz="2400" dirty="0">
                <a:latin typeface="Times New Roman" panose="02020603050405020304" pitchFamily="18" charset="0"/>
                <a:cs typeface="Times New Roman" panose="02020603050405020304" pitchFamily="18" charset="0"/>
              </a:rPr>
              <a:t>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1355834"/>
            <a:ext cx="4459014" cy="4071914"/>
          </a:xfrm>
          <a:prstGeom prst="rect">
            <a:avLst/>
          </a:prstGeom>
        </p:spPr>
      </p:pic>
    </p:spTree>
    <p:extLst>
      <p:ext uri="{BB962C8B-B14F-4D97-AF65-F5344CB8AC3E}">
        <p14:creationId xmlns:p14="http://schemas.microsoft.com/office/powerpoint/2010/main" val="300255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circle(in)">
                                      <p:cBhvr>
                                        <p:cTn id="20" dur="20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6"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89134"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9136" name="AutoShape 48"/>
          <p:cNvSpPr>
            <a:spLocks noChangeArrowheads="1"/>
          </p:cNvSpPr>
          <p:nvPr/>
        </p:nvSpPr>
        <p:spPr bwMode="gray">
          <a:xfrm>
            <a:off x="1822450" y="5099050"/>
            <a:ext cx="503555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Sổ</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toán</a:t>
            </a:r>
            <a:endParaRPr lang="en-US" sz="2400" b="1" dirty="0">
              <a:solidFill>
                <a:schemeClr val="tx2"/>
              </a:solidFill>
              <a:latin typeface="Times New Roman" pitchFamily="18" charset="0"/>
              <a:cs typeface="Times New Roman" pitchFamily="18" charset="0"/>
            </a:endParaRPr>
          </a:p>
        </p:txBody>
      </p:sp>
      <p:sp>
        <p:nvSpPr>
          <p:cNvPr id="89138" name="AutoShape 50"/>
          <p:cNvSpPr>
            <a:spLocks noChangeArrowheads="1"/>
          </p:cNvSpPr>
          <p:nvPr/>
        </p:nvSpPr>
        <p:spPr bwMode="gray">
          <a:xfrm>
            <a:off x="2438400" y="3459163"/>
            <a:ext cx="44196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Tài</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khoản</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chuyên</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dùng</a:t>
            </a:r>
            <a:endParaRPr lang="en-US" sz="2400" b="1" dirty="0">
              <a:solidFill>
                <a:schemeClr val="tx2"/>
              </a:solidFill>
              <a:latin typeface="Times New Roman" pitchFamily="18" charset="0"/>
              <a:cs typeface="Times New Roman" pitchFamily="18" charset="0"/>
            </a:endParaRPr>
          </a:p>
        </p:txBody>
      </p:sp>
      <p:sp>
        <p:nvSpPr>
          <p:cNvPr id="89140" name="AutoShape 52"/>
          <p:cNvSpPr>
            <a:spLocks noChangeArrowheads="1"/>
          </p:cNvSpPr>
          <p:nvPr/>
        </p:nvSpPr>
        <p:spPr bwMode="gray">
          <a:xfrm>
            <a:off x="1765300" y="1820863"/>
            <a:ext cx="50927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Chứng</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từ</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toán</a:t>
            </a:r>
            <a:endParaRPr lang="en-US" sz="2400" b="1" dirty="0">
              <a:solidFill>
                <a:schemeClr val="tx2"/>
              </a:solidFill>
              <a:latin typeface="Times New Roman" pitchFamily="18" charset="0"/>
              <a:cs typeface="Times New Roman" pitchFamily="18" charset="0"/>
            </a:endParaRPr>
          </a:p>
        </p:txBody>
      </p:sp>
      <p:grpSp>
        <p:nvGrpSpPr>
          <p:cNvPr id="89141" name="Group 53"/>
          <p:cNvGrpSpPr>
            <a:grpSpLocks/>
          </p:cNvGrpSpPr>
          <p:nvPr/>
        </p:nvGrpSpPr>
        <p:grpSpPr bwMode="auto">
          <a:xfrm>
            <a:off x="1447800" y="1909763"/>
            <a:ext cx="381000" cy="381000"/>
            <a:chOff x="2078" y="1680"/>
            <a:chExt cx="1615" cy="1615"/>
          </a:xfrm>
        </p:grpSpPr>
        <p:sp>
          <p:nvSpPr>
            <p:cNvPr id="8914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4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55" name="Group 67"/>
          <p:cNvGrpSpPr>
            <a:grpSpLocks/>
          </p:cNvGrpSpPr>
          <p:nvPr/>
        </p:nvGrpSpPr>
        <p:grpSpPr bwMode="auto">
          <a:xfrm>
            <a:off x="2133600" y="3535363"/>
            <a:ext cx="381000" cy="381000"/>
            <a:chOff x="2078" y="1680"/>
            <a:chExt cx="1615" cy="1615"/>
          </a:xfrm>
        </p:grpSpPr>
        <p:sp>
          <p:nvSpPr>
            <p:cNvPr id="89156"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7"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8"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9"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60"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61"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69" name="Group 81"/>
          <p:cNvGrpSpPr>
            <a:grpSpLocks/>
          </p:cNvGrpSpPr>
          <p:nvPr/>
        </p:nvGrpSpPr>
        <p:grpSpPr bwMode="auto">
          <a:xfrm>
            <a:off x="1524000" y="5148263"/>
            <a:ext cx="355600" cy="381000"/>
            <a:chOff x="2078" y="1680"/>
            <a:chExt cx="1615" cy="1615"/>
          </a:xfrm>
        </p:grpSpPr>
        <p:sp>
          <p:nvSpPr>
            <p:cNvPr id="89170"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71"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72"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73"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74"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75" name="Oval 87"/>
            <p:cNvSpPr>
              <a:spLocks noChangeArrowheads="1"/>
            </p:cNvSpPr>
            <p:nvPr/>
          </p:nvSpPr>
          <p:spPr bwMode="gray">
            <a:xfrm>
              <a:off x="2337" y="1939"/>
              <a:ext cx="1096" cy="1098"/>
            </a:xfrm>
            <a:prstGeom prst="ellipse">
              <a:avLst/>
            </a:prstGeom>
            <a:gradFill rotWithShape="1">
              <a:gsLst>
                <a:gs pos="0">
                  <a:srgbClr val="E35E23"/>
                </a:gs>
                <a:gs pos="100000">
                  <a:srgbClr val="E35E23">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45" name="Rectangle 2"/>
          <p:cNvSpPr>
            <a:spLocks noGrp="1" noChangeArrowheads="1"/>
          </p:cNvSpPr>
          <p:nvPr>
            <p:ph type="title"/>
          </p:nvPr>
        </p:nvSpPr>
        <p:spPr>
          <a:xfrm>
            <a:off x="1099186" y="158751"/>
            <a:ext cx="7098028" cy="563562"/>
          </a:xfrm>
        </p:spPr>
        <p:txBody>
          <a:bodyPr/>
          <a:lstStyle/>
          <a:p>
            <a:pPr algn="ct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9663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heel(1)">
                                      <p:cBhvr>
                                        <p:cTn id="7" dur="20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9140"/>
                                        </p:tgtEl>
                                        <p:attrNameLst>
                                          <p:attrName>style.visibility</p:attrName>
                                        </p:attrNameLst>
                                      </p:cBhvr>
                                      <p:to>
                                        <p:strVal val="visible"/>
                                      </p:to>
                                    </p:set>
                                    <p:animEffect transition="in" filter="circle(in)">
                                      <p:cBhvr>
                                        <p:cTn id="12" dur="2000"/>
                                        <p:tgtEl>
                                          <p:spTgt spid="8914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9138"/>
                                        </p:tgtEl>
                                        <p:attrNameLst>
                                          <p:attrName>style.visibility</p:attrName>
                                        </p:attrNameLst>
                                      </p:cBhvr>
                                      <p:to>
                                        <p:strVal val="visible"/>
                                      </p:to>
                                    </p:set>
                                    <p:animEffect transition="in" filter="wheel(1)">
                                      <p:cBhvr>
                                        <p:cTn id="17" dur="2000"/>
                                        <p:tgtEl>
                                          <p:spTgt spid="8913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9136"/>
                                        </p:tgtEl>
                                        <p:attrNameLst>
                                          <p:attrName>style.visibility</p:attrName>
                                        </p:attrNameLst>
                                      </p:cBhvr>
                                      <p:to>
                                        <p:strVal val="visible"/>
                                      </p:to>
                                    </p:set>
                                    <p:animEffect transition="in" filter="wipe(down)">
                                      <p:cBhvr>
                                        <p:cTn id="22" dur="500"/>
                                        <p:tgtEl>
                                          <p:spTgt spid="89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36" grpId="0" animBg="1"/>
      <p:bldP spid="89138" grpId="0" animBg="1"/>
      <p:bldP spid="89140" grpId="0" animBg="1"/>
      <p:bldP spid="45"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76200" y="685800"/>
            <a:ext cx="8839200" cy="6096000"/>
          </a:xfrm>
        </p:spPr>
        <p:txBody>
          <a:bodyPr/>
          <a:lstStyle/>
          <a:p>
            <a:pPr marL="0" indent="457200" algn="just">
              <a:lnSpc>
                <a:spcPct val="150000"/>
              </a:lnSpc>
              <a:spcBef>
                <a:spcPts val="0"/>
              </a:spcBef>
              <a:buNone/>
            </a:pPr>
            <a:r>
              <a:rPr lang="en-US" sz="2400" i="1" dirty="0">
                <a:solidFill>
                  <a:schemeClr val="tx1"/>
                </a:solidFill>
                <a:latin typeface="Times New Roman" panose="02020603050405020304" pitchFamily="18" charset="0"/>
                <a:cs typeface="Times New Roman" panose="02020603050405020304" pitchFamily="18" charset="0"/>
              </a:rPr>
              <a:t>4.2.1 </a:t>
            </a:r>
            <a:r>
              <a:rPr lang="en-US" sz="2400" i="1" dirty="0" err="1">
                <a:solidFill>
                  <a:schemeClr val="tx1"/>
                </a:solidFill>
                <a:latin typeface="Times New Roman" panose="02020603050405020304" pitchFamily="18" charset="0"/>
                <a:cs typeface="Times New Roman" panose="02020603050405020304" pitchFamily="18" charset="0"/>
              </a:rPr>
              <a:t>Chứng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từ</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kế</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toán</a:t>
            </a:r>
            <a:endParaRPr lang="en-US" sz="2400" i="1" dirty="0">
              <a:solidFill>
                <a:schemeClr val="tx1"/>
              </a:solidFill>
              <a:latin typeface="Times New Roman" panose="02020603050405020304" pitchFamily="18" charset="0"/>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Hợp đồng xuất khẩu;</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Hóa đơn thương mại (khi xuất khẩu hàng hóa ra nước); Hóa đơn GTGT hoặc hóa</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đơn bán hàng (khi xuất khẩu hàng hóa vào khu phi thuế quan); </a:t>
            </a:r>
            <a:endParaRPr lang="en-US" sz="2200" b="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Phiếu đóng gói hàng hóa (Packing List) do người bán xuất; Vận đơn (Bill of Lading – B/L) do bên vận chuyển tàu biển cấp hoặc (Bill of air – B/A) do bên vận chuyển máy bay cấp;  </a:t>
            </a:r>
            <a:endParaRPr lang="en-US" sz="2200" b="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Chứng từ bảo hiểm (Insurance policy); Giấy chứng nhận phẩm chất (Certificate quality) do Vinacontrol cấp; </a:t>
            </a:r>
            <a:r>
              <a:rPr lang="en-US" sz="2200" b="0" dirty="0">
                <a:solidFill>
                  <a:schemeClr val="tx1"/>
                </a:solidFill>
                <a:latin typeface="Times New Roman" pitchFamily="18" charset="0"/>
                <a:cs typeface="Times New Roman" pitchFamily="18" charset="0"/>
              </a:rPr>
              <a:t>….</a:t>
            </a:r>
          </a:p>
          <a:p>
            <a:pPr indent="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Các tài liệu khác kèm theo như biên bản quyết toán với bên vận chuyển, biên bản hư hỏng, tổn thất; </a:t>
            </a:r>
            <a:endParaRPr lang="en-US" sz="2200" b="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Tờ khai hải quan; Biên lai thu thuế; Phiếu xuất kho; Các chứng từ thanh toán khác,…</a:t>
            </a:r>
            <a:endParaRPr lang="en-US" sz="2200" i="1" u="sng" dirty="0">
              <a:solidFill>
                <a:schemeClr val="tx1"/>
              </a:solidFill>
              <a:latin typeface="Times New Roman" panose="02020603050405020304" pitchFamily="18" charset="0"/>
              <a:cs typeface="Times New Roman" panose="02020603050405020304" pitchFamily="18" charset="0"/>
            </a:endParaRPr>
          </a:p>
          <a:p>
            <a:pPr indent="0" algn="just">
              <a:lnSpc>
                <a:spcPct val="150000"/>
              </a:lnSpc>
              <a:spcBef>
                <a:spcPts val="0"/>
              </a:spcBef>
              <a:buNone/>
            </a:pPr>
            <a:endParaRPr lang="en-US" sz="2400" b="0" dirty="0">
              <a:solidFill>
                <a:schemeClr val="tx1"/>
              </a:solidFill>
              <a:latin typeface="Times New Roman" pitchFamily="18" charset="0"/>
              <a:cs typeface="Times New Roman" pitchFamily="18" charset="0"/>
            </a:endParaRPr>
          </a:p>
        </p:txBody>
      </p:sp>
      <p:sp>
        <p:nvSpPr>
          <p:cNvPr id="3" name="Rectangle 2"/>
          <p:cNvSpPr>
            <a:spLocks noGrp="1" noChangeArrowheads="1"/>
          </p:cNvSpPr>
          <p:nvPr>
            <p:ph type="title"/>
          </p:nvPr>
        </p:nvSpPr>
        <p:spPr>
          <a:xfrm>
            <a:off x="1708786" y="158751"/>
            <a:ext cx="5758814"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1957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1" end="1"/>
                                            </p:txEl>
                                          </p:spTgt>
                                        </p:tgtEl>
                                        <p:attrNameLst>
                                          <p:attrName>style.visibility</p:attrName>
                                        </p:attrNameLst>
                                      </p:cBhvr>
                                      <p:to>
                                        <p:strVal val="visible"/>
                                      </p:to>
                                    </p:set>
                                    <p:animEffect transition="in" filter="circle(in)">
                                      <p:cBhvr>
                                        <p:cTn id="17" dur="2000"/>
                                        <p:tgtEl>
                                          <p:spTgt spid="6963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9635">
                                            <p:txEl>
                                              <p:pRg st="2" end="2"/>
                                            </p:txEl>
                                          </p:spTgt>
                                        </p:tgtEl>
                                        <p:attrNameLst>
                                          <p:attrName>style.visibility</p:attrName>
                                        </p:attrNameLst>
                                      </p:cBhvr>
                                      <p:to>
                                        <p:strVal val="visible"/>
                                      </p:to>
                                    </p:set>
                                    <p:animEffect transition="in" filter="circle(in)">
                                      <p:cBhvr>
                                        <p:cTn id="22" dur="2000"/>
                                        <p:tgtEl>
                                          <p:spTgt spid="6963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9635">
                                            <p:txEl>
                                              <p:pRg st="3" end="3"/>
                                            </p:txEl>
                                          </p:spTgt>
                                        </p:tgtEl>
                                        <p:attrNameLst>
                                          <p:attrName>style.visibility</p:attrName>
                                        </p:attrNameLst>
                                      </p:cBhvr>
                                      <p:to>
                                        <p:strVal val="visible"/>
                                      </p:to>
                                    </p:set>
                                    <p:animEffect transition="in" filter="circle(in)">
                                      <p:cBhvr>
                                        <p:cTn id="27" dur="2000"/>
                                        <p:tgtEl>
                                          <p:spTgt spid="6963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9635">
                                            <p:txEl>
                                              <p:pRg st="4" end="4"/>
                                            </p:txEl>
                                          </p:spTgt>
                                        </p:tgtEl>
                                        <p:attrNameLst>
                                          <p:attrName>style.visibility</p:attrName>
                                        </p:attrNameLst>
                                      </p:cBhvr>
                                      <p:to>
                                        <p:strVal val="visible"/>
                                      </p:to>
                                    </p:set>
                                    <p:animEffect transition="in" filter="circle(in)">
                                      <p:cBhvr>
                                        <p:cTn id="32" dur="2000"/>
                                        <p:tgtEl>
                                          <p:spTgt spid="6963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9635">
                                            <p:txEl>
                                              <p:pRg st="5" end="5"/>
                                            </p:txEl>
                                          </p:spTgt>
                                        </p:tgtEl>
                                        <p:attrNameLst>
                                          <p:attrName>style.visibility</p:attrName>
                                        </p:attrNameLst>
                                      </p:cBhvr>
                                      <p:to>
                                        <p:strVal val="visible"/>
                                      </p:to>
                                    </p:set>
                                    <p:animEffect transition="in" filter="circle(in)">
                                      <p:cBhvr>
                                        <p:cTn id="37"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3" grpId="0"/>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228600" y="685800"/>
            <a:ext cx="9372600" cy="6096000"/>
          </a:xfrm>
        </p:spPr>
        <p:txBody>
          <a:bodyPr/>
          <a:lstStyle/>
          <a:p>
            <a:pPr marL="0" indent="457200" algn="just">
              <a:lnSpc>
                <a:spcPct val="150000"/>
              </a:lnSpc>
              <a:spcBef>
                <a:spcPts val="0"/>
              </a:spcBef>
              <a:buNone/>
            </a:pPr>
            <a:r>
              <a:rPr lang="en-US" sz="2400" i="1" dirty="0">
                <a:solidFill>
                  <a:schemeClr val="tx1"/>
                </a:solidFill>
                <a:latin typeface="Times New Roman" panose="02020603050405020304" pitchFamily="18" charset="0"/>
                <a:cs typeface="Times New Roman" panose="02020603050405020304" pitchFamily="18" charset="0"/>
              </a:rPr>
              <a:t>4.2.2 </a:t>
            </a:r>
            <a:r>
              <a:rPr lang="en-US" sz="2400" i="1" dirty="0" err="1">
                <a:solidFill>
                  <a:schemeClr val="tx1"/>
                </a:solidFill>
                <a:latin typeface="Times New Roman" panose="02020603050405020304" pitchFamily="18" charset="0"/>
                <a:cs typeface="Times New Roman" panose="02020603050405020304" pitchFamily="18" charset="0"/>
              </a:rPr>
              <a:t>Tài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khoản</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chuyên</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dùng</a:t>
            </a:r>
            <a:endParaRPr lang="en-US" sz="2400" i="1" dirty="0">
              <a:solidFill>
                <a:schemeClr val="tx1"/>
              </a:solidFill>
              <a:latin typeface="Times New Roman" panose="02020603050405020304" pitchFamily="18" charset="0"/>
              <a:cs typeface="Times New Roman" panose="02020603050405020304" pitchFamily="18" charset="0"/>
            </a:endParaRPr>
          </a:p>
          <a:p>
            <a:pPr indent="457200">
              <a:lnSpc>
                <a:spcPct val="150000"/>
              </a:lnSpc>
              <a:spcBef>
                <a:spcPts val="0"/>
              </a:spcBef>
            </a:pPr>
            <a:r>
              <a:rPr lang="en-US" sz="2200" b="0" dirty="0">
                <a:solidFill>
                  <a:schemeClr val="tx1"/>
                </a:solidFill>
                <a:latin typeface="Times New Roman" pitchFamily="18" charset="0"/>
                <a:cs typeface="Times New Roman" pitchFamily="18" charset="0"/>
              </a:rPr>
              <a:t>TK 3333: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xuất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khẩu</a:t>
            </a:r>
            <a:endParaRPr lang="en-US" sz="2200" b="0" dirty="0">
              <a:solidFill>
                <a:schemeClr val="tx1"/>
              </a:solidFill>
              <a:latin typeface="Times New Roman" pitchFamily="18" charset="0"/>
              <a:cs typeface="Times New Roman" pitchFamily="18" charset="0"/>
            </a:endParaRPr>
          </a:p>
          <a:p>
            <a:pPr indent="457200">
              <a:lnSpc>
                <a:spcPct val="150000"/>
              </a:lnSpc>
              <a:spcBef>
                <a:spcPts val="0"/>
              </a:spcBef>
            </a:pPr>
            <a:r>
              <a:rPr lang="vi-VN" sz="2200" b="0" dirty="0">
                <a:solidFill>
                  <a:schemeClr val="tx1"/>
                </a:solidFill>
                <a:latin typeface="Times New Roman" pitchFamily="18" charset="0"/>
                <a:cs typeface="Times New Roman" pitchFamily="18" charset="0"/>
              </a:rPr>
              <a:t>TK 155, 156: Phản ánh trị giá xuất kho của số hàng xuất khẩu của doanh nghiệp</a:t>
            </a:r>
          </a:p>
          <a:p>
            <a:pPr indent="457200">
              <a:lnSpc>
                <a:spcPct val="150000"/>
              </a:lnSpc>
              <a:spcBef>
                <a:spcPts val="0"/>
              </a:spcBef>
            </a:pPr>
            <a:r>
              <a:rPr lang="vi-VN" sz="2200" b="0" dirty="0">
                <a:solidFill>
                  <a:schemeClr val="tx1"/>
                </a:solidFill>
                <a:latin typeface="Times New Roman" pitchFamily="18" charset="0"/>
                <a:cs typeface="Times New Roman" pitchFamily="18" charset="0"/>
              </a:rPr>
              <a:t>TK 157: Phản ánh trị giá xuất kho của số hàng được chuyển đi để làm thủ tục xuất khẩu</a:t>
            </a:r>
          </a:p>
          <a:p>
            <a:pPr indent="457200">
              <a:lnSpc>
                <a:spcPct val="150000"/>
              </a:lnSpc>
              <a:spcBef>
                <a:spcPts val="0"/>
              </a:spcBef>
            </a:pPr>
            <a:r>
              <a:rPr lang="vi-VN" sz="2200" b="0" dirty="0">
                <a:solidFill>
                  <a:schemeClr val="tx1"/>
                </a:solidFill>
                <a:latin typeface="Times New Roman" pitchFamily="18" charset="0"/>
                <a:cs typeface="Times New Roman" pitchFamily="18" charset="0"/>
              </a:rPr>
              <a:t>TK 632: Phản ánh trị giá vốn của số hàng đã hoàn thành các thủ tục để xuất khẩu và đã được xuất khẩu; hoặc trị giá vốn của dịch vụ đã cung cấp cho khách hàng.</a:t>
            </a:r>
            <a:endParaRPr lang="en-US" sz="2200" b="0" dirty="0">
              <a:solidFill>
                <a:schemeClr val="tx1"/>
              </a:solidFill>
              <a:latin typeface="Times New Roman" pitchFamily="18" charset="0"/>
              <a:cs typeface="Times New Roman" pitchFamily="18" charset="0"/>
            </a:endParaRPr>
          </a:p>
          <a:p>
            <a:pPr indent="457200">
              <a:lnSpc>
                <a:spcPct val="150000"/>
              </a:lnSpc>
              <a:spcBef>
                <a:spcPts val="0"/>
              </a:spcBef>
            </a:pPr>
            <a:r>
              <a:rPr lang="vi-VN" sz="2200" b="0" dirty="0">
                <a:solidFill>
                  <a:schemeClr val="tx1"/>
                </a:solidFill>
                <a:latin typeface="Times New Roman" pitchFamily="18" charset="0"/>
                <a:cs typeface="Times New Roman" pitchFamily="18" charset="0"/>
              </a:rPr>
              <a:t>TK 511: Phản ánh tổng số tiền doanh  nghiệp đã thu được hoặc còn phải thu của khách hàng do đã cung cấp hàng hóa hoặc dịch vụ.</a:t>
            </a:r>
          </a:p>
          <a:p>
            <a:pPr indent="457200">
              <a:lnSpc>
                <a:spcPct val="150000"/>
              </a:lnSpc>
              <a:spcBef>
                <a:spcPts val="0"/>
              </a:spcBef>
            </a:pPr>
            <a:r>
              <a:rPr lang="vi-VN" sz="2200" b="0" dirty="0">
                <a:solidFill>
                  <a:schemeClr val="tx1"/>
                </a:solidFill>
                <a:latin typeface="Times New Roman" pitchFamily="18" charset="0"/>
                <a:cs typeface="Times New Roman" pitchFamily="18" charset="0"/>
              </a:rPr>
              <a:t>Và các tài khoản liên quan khác: 111, 112, 1112, 1122,131, 138, 338,</a:t>
            </a:r>
            <a:endParaRPr lang="en-US" sz="2200" i="1" u="sng"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1861186" y="158751"/>
            <a:ext cx="5377814"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1790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1000"/>
                                        <p:tgtEl>
                                          <p:spTgt spid="69635">
                                            <p:txEl>
                                              <p:pRg st="0" end="0"/>
                                            </p:txEl>
                                          </p:spTgt>
                                        </p:tgtEl>
                                      </p:cBhvr>
                                    </p:animEffect>
                                    <p:anim calcmode="lin" valueType="num">
                                      <p:cBhvr>
                                        <p:cTn id="8" dur="10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96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635">
                                            <p:txEl>
                                              <p:pRg st="1" end="1"/>
                                            </p:txEl>
                                          </p:spTgt>
                                        </p:tgtEl>
                                        <p:attrNameLst>
                                          <p:attrName>style.visibility</p:attrName>
                                        </p:attrNameLst>
                                      </p:cBhvr>
                                      <p:to>
                                        <p:strVal val="visible"/>
                                      </p:to>
                                    </p:set>
                                    <p:animEffect transition="in" filter="fade">
                                      <p:cBhvr>
                                        <p:cTn id="14" dur="1000"/>
                                        <p:tgtEl>
                                          <p:spTgt spid="69635">
                                            <p:txEl>
                                              <p:pRg st="1" end="1"/>
                                            </p:txEl>
                                          </p:spTgt>
                                        </p:tgtEl>
                                      </p:cBhvr>
                                    </p:animEffect>
                                    <p:anim calcmode="lin" valueType="num">
                                      <p:cBhvr>
                                        <p:cTn id="15" dur="10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96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9635">
                                            <p:txEl>
                                              <p:pRg st="2" end="2"/>
                                            </p:txEl>
                                          </p:spTgt>
                                        </p:tgtEl>
                                        <p:attrNameLst>
                                          <p:attrName>style.visibility</p:attrName>
                                        </p:attrNameLst>
                                      </p:cBhvr>
                                      <p:to>
                                        <p:strVal val="visible"/>
                                      </p:to>
                                    </p:set>
                                    <p:animEffect transition="in" filter="fade">
                                      <p:cBhvr>
                                        <p:cTn id="21" dur="1000"/>
                                        <p:tgtEl>
                                          <p:spTgt spid="69635">
                                            <p:txEl>
                                              <p:pRg st="2" end="2"/>
                                            </p:txEl>
                                          </p:spTgt>
                                        </p:tgtEl>
                                      </p:cBhvr>
                                    </p:animEffect>
                                    <p:anim calcmode="lin" valueType="num">
                                      <p:cBhvr>
                                        <p:cTn id="22" dur="10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96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9635">
                                            <p:txEl>
                                              <p:pRg st="3" end="3"/>
                                            </p:txEl>
                                          </p:spTgt>
                                        </p:tgtEl>
                                        <p:attrNameLst>
                                          <p:attrName>style.visibility</p:attrName>
                                        </p:attrNameLst>
                                      </p:cBhvr>
                                      <p:to>
                                        <p:strVal val="visible"/>
                                      </p:to>
                                    </p:set>
                                    <p:animEffect transition="in" filter="fade">
                                      <p:cBhvr>
                                        <p:cTn id="28" dur="1000"/>
                                        <p:tgtEl>
                                          <p:spTgt spid="69635">
                                            <p:txEl>
                                              <p:pRg st="3" end="3"/>
                                            </p:txEl>
                                          </p:spTgt>
                                        </p:tgtEl>
                                      </p:cBhvr>
                                    </p:animEffect>
                                    <p:anim calcmode="lin" valueType="num">
                                      <p:cBhvr>
                                        <p:cTn id="29" dur="10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96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9635">
                                            <p:txEl>
                                              <p:pRg st="4" end="4"/>
                                            </p:txEl>
                                          </p:spTgt>
                                        </p:tgtEl>
                                        <p:attrNameLst>
                                          <p:attrName>style.visibility</p:attrName>
                                        </p:attrNameLst>
                                      </p:cBhvr>
                                      <p:to>
                                        <p:strVal val="visible"/>
                                      </p:to>
                                    </p:set>
                                    <p:animEffect transition="in" filter="fade">
                                      <p:cBhvr>
                                        <p:cTn id="35" dur="1000"/>
                                        <p:tgtEl>
                                          <p:spTgt spid="69635">
                                            <p:txEl>
                                              <p:pRg st="4" end="4"/>
                                            </p:txEl>
                                          </p:spTgt>
                                        </p:tgtEl>
                                      </p:cBhvr>
                                    </p:animEffect>
                                    <p:anim calcmode="lin" valueType="num">
                                      <p:cBhvr>
                                        <p:cTn id="36" dur="10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96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9635">
                                            <p:txEl>
                                              <p:pRg st="5" end="5"/>
                                            </p:txEl>
                                          </p:spTgt>
                                        </p:tgtEl>
                                        <p:attrNameLst>
                                          <p:attrName>style.visibility</p:attrName>
                                        </p:attrNameLst>
                                      </p:cBhvr>
                                      <p:to>
                                        <p:strVal val="visible"/>
                                      </p:to>
                                    </p:set>
                                    <p:animEffect transition="in" filter="fade">
                                      <p:cBhvr>
                                        <p:cTn id="42" dur="1000"/>
                                        <p:tgtEl>
                                          <p:spTgt spid="69635">
                                            <p:txEl>
                                              <p:pRg st="5" end="5"/>
                                            </p:txEl>
                                          </p:spTgt>
                                        </p:tgtEl>
                                      </p:cBhvr>
                                    </p:animEffect>
                                    <p:anim calcmode="lin" valueType="num">
                                      <p:cBhvr>
                                        <p:cTn id="43" dur="10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963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9635">
                                            <p:txEl>
                                              <p:pRg st="6" end="6"/>
                                            </p:txEl>
                                          </p:spTgt>
                                        </p:tgtEl>
                                        <p:attrNameLst>
                                          <p:attrName>style.visibility</p:attrName>
                                        </p:attrNameLst>
                                      </p:cBhvr>
                                      <p:to>
                                        <p:strVal val="visible"/>
                                      </p:to>
                                    </p:set>
                                    <p:animEffect transition="in" filter="fade">
                                      <p:cBhvr>
                                        <p:cTn id="49" dur="1000"/>
                                        <p:tgtEl>
                                          <p:spTgt spid="69635">
                                            <p:txEl>
                                              <p:pRg st="6" end="6"/>
                                            </p:txEl>
                                          </p:spTgt>
                                        </p:tgtEl>
                                      </p:cBhvr>
                                    </p:animEffect>
                                    <p:anim calcmode="lin" valueType="num">
                                      <p:cBhvr>
                                        <p:cTn id="50" dur="1000" fill="hold"/>
                                        <p:tgtEl>
                                          <p:spTgt spid="6963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963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133" y="1140812"/>
            <a:ext cx="8781067" cy="5262979"/>
          </a:xfrm>
          <a:prstGeom prst="rect">
            <a:avLst/>
          </a:prstGeom>
          <a:noFill/>
        </p:spPr>
        <p:txBody>
          <a:bodyPr wrap="square" rtlCol="0">
            <a:spAutoFit/>
          </a:bodyPr>
          <a:lstStyle/>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hữu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cung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chỉ</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hồ</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tầng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thuê</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sở</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kì</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khẩu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tờ</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7" name="Rectangle 2"/>
          <p:cNvSpPr>
            <a:spLocks noGrp="1" noChangeArrowheads="1"/>
          </p:cNvSpPr>
          <p:nvPr>
            <p:ph type="title"/>
          </p:nvPr>
        </p:nvSpPr>
        <p:spPr>
          <a:xfrm>
            <a:off x="1524000" y="152400"/>
            <a:ext cx="6553200" cy="563562"/>
          </a:xfrm>
        </p:spPr>
        <p:txBody>
          <a:bodyPr/>
          <a:lstStyle/>
          <a:p>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Tree>
    <p:extLst>
      <p:ext uri="{BB962C8B-B14F-4D97-AF65-F5344CB8AC3E}">
        <p14:creationId xmlns:p14="http://schemas.microsoft.com/office/powerpoint/2010/main" val="245888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76200" y="990600"/>
            <a:ext cx="8763000" cy="5562600"/>
          </a:xfrm>
        </p:spPr>
        <p:txBody>
          <a:bodyPr/>
          <a:lstStyle/>
          <a:p>
            <a:pPr indent="0" algn="just">
              <a:lnSpc>
                <a:spcPct val="150000"/>
              </a:lnSpc>
              <a:spcBef>
                <a:spcPts val="0"/>
              </a:spcBef>
              <a:buNone/>
            </a:pPr>
            <a:r>
              <a:rPr lang="en-US" sz="2400" i="1" dirty="0">
                <a:solidFill>
                  <a:schemeClr val="tx1"/>
                </a:solidFill>
                <a:latin typeface="Times New Roman" panose="02020603050405020304" pitchFamily="18" charset="0"/>
                <a:cs typeface="Times New Roman" panose="02020603050405020304" pitchFamily="18" charset="0"/>
              </a:rPr>
              <a:t>	</a:t>
            </a:r>
            <a:r>
              <a:rPr lang="en-US" sz="2400" i="1" u="sng" dirty="0" err="1">
                <a:solidFill>
                  <a:schemeClr val="tx1"/>
                </a:solidFill>
                <a:latin typeface="Times New Roman" panose="02020603050405020304" pitchFamily="18" charset="0"/>
                <a:cs typeface="Times New Roman" panose="02020603050405020304" pitchFamily="18" charset="0"/>
              </a:rPr>
              <a:t>Thời</a:t>
            </a:r>
            <a:r>
              <a:rPr lang="en-US" sz="2400" i="1" u="sng" dirty="0">
                <a:solidFill>
                  <a:schemeClr val="tx1"/>
                </a:solidFill>
                <a:latin typeface="Times New Roman" panose="02020603050405020304" pitchFamily="18" charset="0"/>
                <a:cs typeface="Times New Roman" panose="02020603050405020304" pitchFamily="18" charset="0"/>
              </a:rPr>
              <a:t> </a:t>
            </a:r>
            <a:r>
              <a:rPr lang="en-US" sz="2400" i="1" u="sng" dirty="0" err="1">
                <a:solidFill>
                  <a:schemeClr val="tx1"/>
                </a:solidFill>
                <a:latin typeface="Times New Roman" panose="02020603050405020304" pitchFamily="18" charset="0"/>
                <a:cs typeface="Times New Roman" panose="02020603050405020304" pitchFamily="18" charset="0"/>
              </a:rPr>
              <a:t>điểm</a:t>
            </a:r>
            <a:r>
              <a:rPr lang="en-US" sz="2400" i="1" u="sng" dirty="0">
                <a:solidFill>
                  <a:schemeClr val="tx1"/>
                </a:solidFill>
                <a:latin typeface="Times New Roman" panose="02020603050405020304" pitchFamily="18" charset="0"/>
                <a:cs typeface="Times New Roman" panose="02020603050405020304" pitchFamily="18" charset="0"/>
              </a:rPr>
              <a:t> </a:t>
            </a:r>
            <a:r>
              <a:rPr lang="en-US" sz="2400" i="1" u="sng" dirty="0" err="1">
                <a:solidFill>
                  <a:schemeClr val="tx1"/>
                </a:solidFill>
                <a:latin typeface="Times New Roman" panose="02020603050405020304" pitchFamily="18" charset="0"/>
                <a:cs typeface="Times New Roman" panose="02020603050405020304" pitchFamily="18" charset="0"/>
              </a:rPr>
              <a:t>xác</a:t>
            </a:r>
            <a:r>
              <a:rPr lang="en-US" sz="2400" i="1" u="sng" dirty="0">
                <a:solidFill>
                  <a:schemeClr val="tx1"/>
                </a:solidFill>
                <a:latin typeface="Times New Roman" panose="02020603050405020304" pitchFamily="18" charset="0"/>
                <a:cs typeface="Times New Roman" panose="02020603050405020304" pitchFamily="18" charset="0"/>
              </a:rPr>
              <a:t> </a:t>
            </a:r>
            <a:r>
              <a:rPr lang="en-US" sz="2400" i="1" u="sng" dirty="0" err="1">
                <a:solidFill>
                  <a:schemeClr val="tx1"/>
                </a:solidFill>
                <a:latin typeface="Times New Roman" panose="02020603050405020304" pitchFamily="18" charset="0"/>
                <a:cs typeface="Times New Roman" panose="02020603050405020304" pitchFamily="18" charset="0"/>
              </a:rPr>
              <a:t>định</a:t>
            </a:r>
            <a:r>
              <a:rPr lang="en-US" sz="2400" i="1" u="sng" dirty="0">
                <a:solidFill>
                  <a:schemeClr val="tx1"/>
                </a:solidFill>
                <a:latin typeface="Times New Roman" panose="02020603050405020304" pitchFamily="18" charset="0"/>
                <a:cs typeface="Times New Roman" panose="02020603050405020304" pitchFamily="18" charset="0"/>
              </a:rPr>
              <a:t> DT </a:t>
            </a:r>
            <a:r>
              <a:rPr lang="en-US" sz="2400" i="1" u="sng" dirty="0" err="1">
                <a:solidFill>
                  <a:schemeClr val="tx1"/>
                </a:solidFill>
                <a:latin typeface="Times New Roman" panose="02020603050405020304" pitchFamily="18" charset="0"/>
                <a:cs typeface="Times New Roman" panose="02020603050405020304" pitchFamily="18" charset="0"/>
              </a:rPr>
              <a:t>hàng</a:t>
            </a:r>
            <a:r>
              <a:rPr lang="en-US" sz="2400" i="1" u="sng" dirty="0">
                <a:solidFill>
                  <a:schemeClr val="tx1"/>
                </a:solidFill>
                <a:latin typeface="Times New Roman" panose="02020603050405020304" pitchFamily="18" charset="0"/>
                <a:cs typeface="Times New Roman" panose="02020603050405020304" pitchFamily="18" charset="0"/>
              </a:rPr>
              <a:t> </a:t>
            </a:r>
            <a:r>
              <a:rPr lang="en-US" sz="2400" i="1" u="sng" dirty="0" err="1">
                <a:solidFill>
                  <a:schemeClr val="tx1"/>
                </a:solidFill>
                <a:latin typeface="Times New Roman" panose="02020603050405020304" pitchFamily="18" charset="0"/>
                <a:cs typeface="Times New Roman" panose="02020603050405020304" pitchFamily="18" charset="0"/>
              </a:rPr>
              <a:t>xuất</a:t>
            </a:r>
            <a:r>
              <a:rPr lang="en-US" sz="2400" i="1" u="sng" dirty="0">
                <a:solidFill>
                  <a:schemeClr val="tx1"/>
                </a:solidFill>
                <a:latin typeface="Times New Roman" panose="02020603050405020304" pitchFamily="18" charset="0"/>
                <a:cs typeface="Times New Roman" panose="02020603050405020304" pitchFamily="18" charset="0"/>
              </a:rPr>
              <a:t> </a:t>
            </a:r>
            <a:r>
              <a:rPr lang="en-US" sz="2400" i="1" u="sng" dirty="0" err="1">
                <a:solidFill>
                  <a:schemeClr val="tx1"/>
                </a:solidFill>
                <a:latin typeface="Times New Roman" panose="02020603050405020304" pitchFamily="18" charset="0"/>
                <a:cs typeface="Times New Roman" panose="02020603050405020304" pitchFamily="18" charset="0"/>
              </a:rPr>
              <a:t>khẩu</a:t>
            </a:r>
            <a:endParaRPr lang="en-US" sz="2400" i="1" u="sng" dirty="0">
              <a:solidFill>
                <a:schemeClr val="tx1"/>
              </a:solidFill>
              <a:latin typeface="Times New Roman" panose="02020603050405020304" pitchFamily="18" charset="0"/>
              <a:cs typeface="Times New Roman" panose="02020603050405020304" pitchFamily="18" charset="0"/>
            </a:endParaRPr>
          </a:p>
          <a:p>
            <a:pPr indent="0" algn="just">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vi-VN" sz="2400" b="0" dirty="0">
                <a:solidFill>
                  <a:schemeClr val="tx1"/>
                </a:solidFill>
                <a:latin typeface="Times New Roman" pitchFamily="18" charset="0"/>
                <a:cs typeface="Times New Roman" pitchFamily="18" charset="0"/>
              </a:rPr>
              <a:t>Theo quy định tại khoản 7 Điều 3 Thông tư </a:t>
            </a:r>
            <a:r>
              <a:rPr lang="vi-VN" sz="2400" b="0" dirty="0">
                <a:solidFill>
                  <a:schemeClr val="tx1"/>
                </a:solidFill>
                <a:latin typeface="Times New Roman" pitchFamily="18" charset="0"/>
                <a:cs typeface="Times New Roman" pitchFamily="18" charset="0"/>
                <a:hlinkClick r:id="rId2"/>
              </a:rPr>
              <a:t>119-2014-TT-BTC</a:t>
            </a:r>
            <a:endParaRPr lang="en-US" sz="2400" b="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400" b="0" i="1" spc="-70" dirty="0">
                <a:solidFill>
                  <a:schemeClr val="tx1"/>
                </a:solidFill>
                <a:latin typeface="Times New Roman" pitchFamily="18" charset="0"/>
                <a:cs typeface="Times New Roman" pitchFamily="18" charset="0"/>
              </a:rPr>
              <a:t>	</a:t>
            </a:r>
            <a:r>
              <a:rPr lang="vi-VN" sz="2400" b="0" i="1" spc="-70" dirty="0">
                <a:solidFill>
                  <a:schemeClr val="tx1"/>
                </a:solidFill>
                <a:latin typeface="Times New Roman" pitchFamily="18" charset="0"/>
                <a:cs typeface="Times New Roman" pitchFamily="18" charset="0"/>
              </a:rPr>
              <a:t>“Hóa đơn thương mại. Ngày xác định doanh thu xuất khẩu để tính thuế là ngày xác nhận hoàn tất thủ tục hải quan trên tờ khai hải quan”.</a:t>
            </a:r>
            <a:endParaRPr lang="en-US" sz="2400" b="0" spc="-7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400" i="1" dirty="0">
                <a:solidFill>
                  <a:schemeClr val="tx1"/>
                </a:solidFill>
                <a:latin typeface="Times New Roman" pitchFamily="18" charset="0"/>
                <a:cs typeface="Times New Roman" pitchFamily="18" charset="0"/>
              </a:rPr>
              <a:t>	</a:t>
            </a:r>
            <a:r>
              <a:rPr lang="vi-VN" sz="2400" i="1" u="sng" dirty="0">
                <a:solidFill>
                  <a:schemeClr val="tx1"/>
                </a:solidFill>
                <a:latin typeface="Times New Roman" pitchFamily="18" charset="0"/>
                <a:cs typeface="Times New Roman" pitchFamily="18" charset="0"/>
              </a:rPr>
              <a:t>Như vậy:</a:t>
            </a:r>
            <a:r>
              <a:rPr lang="vi-VN" sz="2400" b="0" dirty="0">
                <a:solidFill>
                  <a:schemeClr val="tx1"/>
                </a:solidFill>
                <a:latin typeface="Times New Roman" pitchFamily="18" charset="0"/>
                <a:cs typeface="Times New Roman" pitchFamily="18" charset="0"/>
              </a:rPr>
              <a:t> </a:t>
            </a:r>
            <a:endParaRPr lang="en-US" sz="2400" b="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400" b="0" dirty="0">
                <a:solidFill>
                  <a:schemeClr val="tx1"/>
                </a:solidFill>
                <a:latin typeface="Times New Roman" pitchFamily="18" charset="0"/>
                <a:cs typeface="Times New Roman" pitchFamily="18" charset="0"/>
              </a:rPr>
              <a:t>	- </a:t>
            </a:r>
            <a:r>
              <a:rPr lang="vi-VN" sz="2400" b="0" dirty="0">
                <a:solidFill>
                  <a:schemeClr val="tx1"/>
                </a:solidFill>
                <a:latin typeface="Times New Roman" pitchFamily="18" charset="0"/>
                <a:cs typeface="Times New Roman" pitchFamily="18" charset="0"/>
              </a:rPr>
              <a:t>Thời điểm ghi nhận doanh thu là ngày xác nhận hoàn tất thủ tục hải quan trên tờ khai hải quan</a:t>
            </a:r>
            <a:endParaRPr lang="en-US" sz="2400" b="0" dirty="0">
              <a:solidFill>
                <a:schemeClr val="tx1"/>
              </a:solidFill>
              <a:latin typeface="Times New Roman" pitchFamily="18" charset="0"/>
              <a:cs typeface="Times New Roman" pitchFamily="18" charset="0"/>
            </a:endParaRPr>
          </a:p>
          <a:p>
            <a:pPr indent="0" algn="just">
              <a:lnSpc>
                <a:spcPct val="150000"/>
              </a:lnSpc>
              <a:spcBef>
                <a:spcPts val="0"/>
              </a:spcBef>
              <a:buNone/>
            </a:pPr>
            <a:r>
              <a:rPr lang="en-US" sz="2400" b="0" dirty="0">
                <a:solidFill>
                  <a:schemeClr val="tx1"/>
                </a:solidFill>
                <a:latin typeface="Times New Roman" pitchFamily="18" charset="0"/>
                <a:cs typeface="Times New Roman" pitchFamily="18" charset="0"/>
              </a:rPr>
              <a:t>	- </a:t>
            </a:r>
            <a:r>
              <a:rPr lang="vi-VN" sz="2400" b="0" dirty="0">
                <a:solidFill>
                  <a:schemeClr val="tx1"/>
                </a:solidFill>
                <a:latin typeface="Times New Roman" pitchFamily="18" charset="0"/>
                <a:cs typeface="Times New Roman" pitchFamily="18" charset="0"/>
              </a:rPr>
              <a:t>Căn cứ để xác định doanh thu hàng xuất khẩu là Tờ khai hải quan và hóa đơn thương mại.</a:t>
            </a:r>
          </a:p>
          <a:p>
            <a:pPr marL="0" indent="0" algn="just">
              <a:lnSpc>
                <a:spcPct val="130000"/>
              </a:lnSpc>
              <a:buNone/>
            </a:pPr>
            <a:endParaRPr lang="en-US" sz="2400" i="1" u="sng"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buNone/>
            </a:pPr>
            <a:r>
              <a:rPr lang="en-US" sz="2400" dirty="0">
                <a:solidFill>
                  <a:schemeClr val="tx1"/>
                </a:solidFill>
                <a:latin typeface="Times New Roman" panose="02020603050405020304" pitchFamily="18" charset="0"/>
                <a:cs typeface="Times New Roman" panose="02020603050405020304" pitchFamily="18" charset="0"/>
              </a:rPr>
              <a:t> </a:t>
            </a:r>
            <a:endParaRPr lang="vi-VN" sz="240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buNone/>
            </a:pPr>
            <a:endParaRPr lang="en-US" sz="2400" i="1" u="sng" dirty="0">
              <a:solidFill>
                <a:schemeClr val="tx1"/>
              </a:solidFill>
              <a:latin typeface="Times New Roman" panose="02020603050405020304" pitchFamily="18" charset="0"/>
              <a:cs typeface="Times New Roman" panose="02020603050405020304" pitchFamily="18" charset="0"/>
            </a:endParaRPr>
          </a:p>
        </p:txBody>
      </p:sp>
      <p:sp>
        <p:nvSpPr>
          <p:cNvPr id="6" name="Rectangle 2"/>
          <p:cNvSpPr>
            <a:spLocks noGrp="1" noChangeArrowheads="1"/>
          </p:cNvSpPr>
          <p:nvPr>
            <p:ph type="title"/>
          </p:nvPr>
        </p:nvSpPr>
        <p:spPr>
          <a:xfrm>
            <a:off x="1708786" y="158751"/>
            <a:ext cx="5454014"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4630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circle(in)">
                                      <p:cBhvr>
                                        <p:cTn id="12" dur="20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circle(in)">
                                      <p:cBhvr>
                                        <p:cTn id="17" dur="2000"/>
                                        <p:tgtEl>
                                          <p:spTgt spid="696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circle(in)">
                                      <p:cBhvr>
                                        <p:cTn id="22" dur="2000"/>
                                        <p:tgtEl>
                                          <p:spTgt spid="696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circle(in)">
                                      <p:cBhvr>
                                        <p:cTn id="27" dur="2000"/>
                                        <p:tgtEl>
                                          <p:spTgt spid="696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9635">
                                            <p:txEl>
                                              <p:pRg st="5" end="5"/>
                                            </p:txEl>
                                          </p:spTgt>
                                        </p:tgtEl>
                                        <p:attrNameLst>
                                          <p:attrName>style.visibility</p:attrName>
                                        </p:attrNameLst>
                                      </p:cBhvr>
                                      <p:to>
                                        <p:strVal val="visible"/>
                                      </p:to>
                                    </p:set>
                                    <p:animEffect transition="in" filter="circle(in)">
                                      <p:cBhvr>
                                        <p:cTn id="32" dur="2000"/>
                                        <p:tgtEl>
                                          <p:spTgt spid="6963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9635">
                                            <p:txEl>
                                              <p:pRg st="7" end="7"/>
                                            </p:txEl>
                                          </p:spTgt>
                                        </p:tgtEl>
                                        <p:attrNameLst>
                                          <p:attrName>style.visibility</p:attrName>
                                        </p:attrNameLst>
                                      </p:cBhvr>
                                      <p:to>
                                        <p:strVal val="visible"/>
                                      </p:to>
                                    </p:set>
                                    <p:animEffect transition="in" filter="circle(in)">
                                      <p:cBhvr>
                                        <p:cTn id="37" dur="2000"/>
                                        <p:tgtEl>
                                          <p:spTgt spid="696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458200" cy="5562600"/>
          </a:xfrm>
        </p:spPr>
        <p:txBody>
          <a:bodyPr/>
          <a:lstStyle/>
          <a:p>
            <a:r>
              <a:rPr lang="en-US" dirty="0" err="1">
                <a:solidFill>
                  <a:schemeClr val="tx1"/>
                </a:solidFill>
                <a:latin typeface="Times New Roman"/>
                <a:cs typeface="Times New Roman"/>
              </a:rPr>
              <a:t>Trường</a:t>
            </a:r>
            <a:r>
              <a:rPr lang="en-US" dirty="0">
                <a:solidFill>
                  <a:schemeClr val="tx1"/>
                </a:solidFill>
                <a:latin typeface="Times New Roman"/>
                <a:cs typeface="Times New Roman"/>
              </a:rPr>
              <a:t> </a:t>
            </a:r>
            <a:r>
              <a:rPr lang="en-US" dirty="0" err="1">
                <a:solidFill>
                  <a:schemeClr val="tx1"/>
                </a:solidFill>
                <a:latin typeface="Times New Roman"/>
                <a:cs typeface="Times New Roman"/>
              </a:rPr>
              <a:t>hợp</a:t>
            </a:r>
            <a:r>
              <a:rPr lang="en-US" dirty="0">
                <a:solidFill>
                  <a:schemeClr val="tx1"/>
                </a:solidFill>
                <a:latin typeface="Times New Roman"/>
                <a:cs typeface="Times New Roman"/>
              </a:rPr>
              <a:t> </a:t>
            </a:r>
            <a:r>
              <a:rPr lang="en-US" dirty="0" err="1">
                <a:solidFill>
                  <a:schemeClr val="tx1"/>
                </a:solidFill>
                <a:latin typeface="Times New Roman"/>
                <a:cs typeface="Times New Roman"/>
              </a:rPr>
              <a:t>tách</a:t>
            </a:r>
            <a:r>
              <a:rPr lang="en-US" dirty="0">
                <a:solidFill>
                  <a:schemeClr val="tx1"/>
                </a:solidFill>
                <a:latin typeface="Times New Roman"/>
                <a:cs typeface="Times New Roman"/>
              </a:rPr>
              <a:t> </a:t>
            </a:r>
            <a:r>
              <a:rPr lang="en-US" dirty="0" err="1">
                <a:solidFill>
                  <a:schemeClr val="tx1"/>
                </a:solidFill>
                <a:latin typeface="Times New Roman"/>
                <a:cs typeface="Times New Roman"/>
              </a:rPr>
              <a:t>ngay</a:t>
            </a:r>
            <a:r>
              <a:rPr lang="en-US" dirty="0">
                <a:solidFill>
                  <a:schemeClr val="tx1"/>
                </a:solidFill>
                <a:latin typeface="Times New Roman"/>
                <a:cs typeface="Times New Roman"/>
              </a:rPr>
              <a:t> </a:t>
            </a:r>
            <a:r>
              <a:rPr lang="en-US" dirty="0" err="1">
                <a:solidFill>
                  <a:schemeClr val="tx1"/>
                </a:solidFill>
                <a:latin typeface="Times New Roman"/>
                <a:cs typeface="Times New Roman"/>
              </a:rPr>
              <a:t>được</a:t>
            </a:r>
            <a:r>
              <a:rPr lang="en-US" dirty="0">
                <a:solidFill>
                  <a:schemeClr val="tx1"/>
                </a:solidFill>
                <a:latin typeface="Times New Roman"/>
                <a:cs typeface="Times New Roman"/>
              </a:rPr>
              <a:t> </a:t>
            </a:r>
            <a:r>
              <a:rPr lang="en-US" dirty="0" err="1">
                <a:solidFill>
                  <a:schemeClr val="tx1"/>
                </a:solidFill>
                <a:latin typeface="Times New Roman"/>
                <a:cs typeface="Times New Roman"/>
              </a:rPr>
              <a:t>thuế</a:t>
            </a:r>
            <a:r>
              <a:rPr lang="en-US" dirty="0">
                <a:solidFill>
                  <a:schemeClr val="tx1"/>
                </a:solidFill>
                <a:latin typeface="Times New Roman"/>
                <a:cs typeface="Times New Roman"/>
              </a:rPr>
              <a:t> XK </a:t>
            </a:r>
            <a:r>
              <a:rPr lang="en-US" dirty="0" err="1">
                <a:solidFill>
                  <a:schemeClr val="tx1"/>
                </a:solidFill>
                <a:latin typeface="Times New Roman"/>
                <a:cs typeface="Times New Roman"/>
              </a:rPr>
              <a:t>phải</a:t>
            </a:r>
            <a:r>
              <a:rPr lang="en-US" dirty="0">
                <a:solidFill>
                  <a:schemeClr val="tx1"/>
                </a:solidFill>
                <a:latin typeface="Times New Roman"/>
                <a:cs typeface="Times New Roman"/>
              </a:rPr>
              <a:t> </a:t>
            </a:r>
            <a:r>
              <a:rPr lang="en-US" dirty="0" err="1">
                <a:solidFill>
                  <a:schemeClr val="tx1"/>
                </a:solidFill>
                <a:latin typeface="Times New Roman"/>
                <a:cs typeface="Times New Roman"/>
              </a:rPr>
              <a:t>nộp</a:t>
            </a:r>
            <a:r>
              <a:rPr lang="en-US" dirty="0">
                <a:solidFill>
                  <a:schemeClr val="tx1"/>
                </a:solidFill>
                <a:latin typeface="Times New Roman"/>
                <a:cs typeface="Times New Roman"/>
              </a:rPr>
              <a:t> </a:t>
            </a:r>
            <a:r>
              <a:rPr lang="en-US" dirty="0" err="1">
                <a:solidFill>
                  <a:schemeClr val="tx1"/>
                </a:solidFill>
                <a:latin typeface="Times New Roman"/>
                <a:cs typeface="Times New Roman"/>
              </a:rPr>
              <a:t>tại</a:t>
            </a:r>
            <a:r>
              <a:rPr lang="en-US" dirty="0">
                <a:solidFill>
                  <a:schemeClr val="tx1"/>
                </a:solidFill>
                <a:latin typeface="Times New Roman"/>
                <a:cs typeface="Times New Roman"/>
              </a:rPr>
              <a:t> </a:t>
            </a:r>
            <a:r>
              <a:rPr lang="en-US" dirty="0" err="1">
                <a:solidFill>
                  <a:schemeClr val="tx1"/>
                </a:solidFill>
                <a:latin typeface="Times New Roman"/>
                <a:cs typeface="Times New Roman"/>
              </a:rPr>
              <a:t>thời</a:t>
            </a:r>
            <a:r>
              <a:rPr lang="en-US" dirty="0">
                <a:solidFill>
                  <a:schemeClr val="tx1"/>
                </a:solidFill>
                <a:latin typeface="Times New Roman"/>
                <a:cs typeface="Times New Roman"/>
              </a:rPr>
              <a:t> </a:t>
            </a:r>
            <a:r>
              <a:rPr lang="en-US" dirty="0" err="1">
                <a:solidFill>
                  <a:schemeClr val="tx1"/>
                </a:solidFill>
                <a:latin typeface="Times New Roman"/>
                <a:cs typeface="Times New Roman"/>
              </a:rPr>
              <a:t>điểm</a:t>
            </a:r>
            <a:r>
              <a:rPr lang="en-US" dirty="0">
                <a:solidFill>
                  <a:schemeClr val="tx1"/>
                </a:solidFill>
                <a:latin typeface="Times New Roman"/>
                <a:cs typeface="Times New Roman"/>
              </a:rPr>
              <a:t> </a:t>
            </a:r>
            <a:r>
              <a:rPr lang="en-US" dirty="0" err="1">
                <a:solidFill>
                  <a:schemeClr val="tx1"/>
                </a:solidFill>
                <a:latin typeface="Times New Roman"/>
                <a:cs typeface="Times New Roman"/>
              </a:rPr>
              <a:t>giao</a:t>
            </a:r>
            <a:r>
              <a:rPr lang="en-US" dirty="0">
                <a:solidFill>
                  <a:schemeClr val="tx1"/>
                </a:solidFill>
                <a:latin typeface="Times New Roman"/>
                <a:cs typeface="Times New Roman"/>
              </a:rPr>
              <a:t> </a:t>
            </a:r>
            <a:r>
              <a:rPr lang="en-US" dirty="0" err="1">
                <a:solidFill>
                  <a:schemeClr val="tx1"/>
                </a:solidFill>
                <a:latin typeface="Times New Roman"/>
                <a:cs typeface="Times New Roman"/>
              </a:rPr>
              <a:t>dịch</a:t>
            </a:r>
            <a:r>
              <a:rPr lang="en-US" dirty="0">
                <a:solidFill>
                  <a:schemeClr val="tx1"/>
                </a:solidFill>
                <a:latin typeface="Times New Roman"/>
                <a:cs typeface="Times New Roman"/>
              </a:rPr>
              <a:t> </a:t>
            </a:r>
            <a:r>
              <a:rPr lang="en-US" dirty="0" err="1">
                <a:solidFill>
                  <a:schemeClr val="tx1"/>
                </a:solidFill>
                <a:latin typeface="Times New Roman"/>
                <a:cs typeface="Times New Roman"/>
              </a:rPr>
              <a:t>phát</a:t>
            </a:r>
            <a:r>
              <a:rPr lang="en-US" dirty="0">
                <a:solidFill>
                  <a:schemeClr val="tx1"/>
                </a:solidFill>
                <a:latin typeface="Times New Roman"/>
                <a:cs typeface="Times New Roman"/>
              </a:rPr>
              <a:t> </a:t>
            </a:r>
            <a:r>
              <a:rPr lang="en-US" dirty="0" err="1">
                <a:solidFill>
                  <a:schemeClr val="tx1"/>
                </a:solidFill>
                <a:latin typeface="Times New Roman"/>
                <a:cs typeface="Times New Roman"/>
              </a:rPr>
              <a:t>sinh</a:t>
            </a:r>
            <a:r>
              <a:rPr lang="en-US" dirty="0">
                <a:solidFill>
                  <a:schemeClr val="tx1"/>
                </a:solidFill>
                <a:latin typeface="Times New Roman"/>
                <a:cs typeface="Times New Roman"/>
              </a:rPr>
              <a:t>:</a:t>
            </a:r>
          </a:p>
          <a:p>
            <a:pPr marL="0" indent="0">
              <a:buNone/>
            </a:pP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Nợ</a:t>
            </a:r>
            <a:r>
              <a:rPr lang="en-US" b="0" dirty="0">
                <a:solidFill>
                  <a:schemeClr val="tx1"/>
                </a:solidFill>
                <a:latin typeface="Times New Roman"/>
                <a:cs typeface="Times New Roman"/>
              </a:rPr>
              <a:t> TK 111, 112, 131 ..</a:t>
            </a:r>
          </a:p>
          <a:p>
            <a:pPr marL="0" indent="0">
              <a:buNone/>
            </a:pP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Có</a:t>
            </a:r>
            <a:r>
              <a:rPr lang="en-US" b="0" dirty="0">
                <a:solidFill>
                  <a:schemeClr val="tx1"/>
                </a:solidFill>
                <a:latin typeface="Times New Roman"/>
                <a:cs typeface="Times New Roman"/>
              </a:rPr>
              <a:t> TK 511 – DT </a:t>
            </a:r>
            <a:r>
              <a:rPr lang="en-US" b="0" dirty="0" err="1">
                <a:solidFill>
                  <a:schemeClr val="tx1"/>
                </a:solidFill>
                <a:latin typeface="Times New Roman"/>
                <a:cs typeface="Times New Roman"/>
              </a:rPr>
              <a:t>không</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bgom</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thuế</a:t>
            </a:r>
            <a:r>
              <a:rPr lang="en-US" b="0" dirty="0">
                <a:solidFill>
                  <a:schemeClr val="tx1"/>
                </a:solidFill>
                <a:latin typeface="Times New Roman"/>
                <a:cs typeface="Times New Roman"/>
              </a:rPr>
              <a:t> XK</a:t>
            </a:r>
          </a:p>
          <a:p>
            <a:pPr marL="0" indent="0">
              <a:buNone/>
            </a:pP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Có</a:t>
            </a:r>
            <a:r>
              <a:rPr lang="en-US" b="0" dirty="0">
                <a:solidFill>
                  <a:schemeClr val="tx1"/>
                </a:solidFill>
                <a:latin typeface="Times New Roman"/>
                <a:cs typeface="Times New Roman"/>
              </a:rPr>
              <a:t> TK 333 (3333) – </a:t>
            </a:r>
            <a:r>
              <a:rPr lang="en-US" b="0" dirty="0" err="1">
                <a:solidFill>
                  <a:schemeClr val="tx1"/>
                </a:solidFill>
                <a:latin typeface="Times New Roman"/>
                <a:cs typeface="Times New Roman"/>
              </a:rPr>
              <a:t>Thuế</a:t>
            </a:r>
            <a:r>
              <a:rPr lang="en-US" b="0" dirty="0">
                <a:solidFill>
                  <a:schemeClr val="tx1"/>
                </a:solidFill>
                <a:latin typeface="Times New Roman"/>
                <a:cs typeface="Times New Roman"/>
              </a:rPr>
              <a:t> XK </a:t>
            </a:r>
            <a:r>
              <a:rPr lang="en-US" b="0" dirty="0" err="1">
                <a:solidFill>
                  <a:schemeClr val="tx1"/>
                </a:solidFill>
                <a:latin typeface="Times New Roman"/>
                <a:cs typeface="Times New Roman"/>
              </a:rPr>
              <a:t>phải</a:t>
            </a:r>
            <a:r>
              <a:rPr lang="en-US" b="0" dirty="0">
                <a:solidFill>
                  <a:schemeClr val="tx1"/>
                </a:solidFill>
                <a:latin typeface="Times New Roman"/>
                <a:cs typeface="Times New Roman"/>
              </a:rPr>
              <a:t> </a:t>
            </a:r>
            <a:r>
              <a:rPr lang="en-US" b="0" dirty="0" err="1">
                <a:solidFill>
                  <a:schemeClr val="tx1"/>
                </a:solidFill>
                <a:latin typeface="Times New Roman"/>
                <a:cs typeface="Times New Roman"/>
              </a:rPr>
              <a:t>nộp</a:t>
            </a:r>
            <a:endParaRPr lang="en-US" b="0" dirty="0">
              <a:solidFill>
                <a:schemeClr val="tx1"/>
              </a:solidFill>
              <a:latin typeface="Times New Roman"/>
              <a:cs typeface="Times New Roman"/>
            </a:endParaRPr>
          </a:p>
          <a:p>
            <a:r>
              <a:rPr lang="en-US" dirty="0" err="1">
                <a:solidFill>
                  <a:schemeClr val="tx1"/>
                </a:solidFill>
                <a:latin typeface="Times New Roman"/>
                <a:cs typeface="Times New Roman"/>
              </a:rPr>
              <a:t>Trường</a:t>
            </a:r>
            <a:r>
              <a:rPr lang="en-US" dirty="0">
                <a:solidFill>
                  <a:schemeClr val="tx1"/>
                </a:solidFill>
                <a:latin typeface="Times New Roman"/>
                <a:cs typeface="Times New Roman"/>
              </a:rPr>
              <a:t> </a:t>
            </a:r>
            <a:r>
              <a:rPr lang="en-US" dirty="0" err="1">
                <a:solidFill>
                  <a:schemeClr val="tx1"/>
                </a:solidFill>
                <a:latin typeface="Times New Roman"/>
                <a:cs typeface="Times New Roman"/>
              </a:rPr>
              <a:t>hợp</a:t>
            </a:r>
            <a:r>
              <a:rPr lang="en-US" dirty="0">
                <a:solidFill>
                  <a:schemeClr val="tx1"/>
                </a:solidFill>
                <a:latin typeface="Times New Roman"/>
                <a:cs typeface="Times New Roman"/>
              </a:rPr>
              <a:t> </a:t>
            </a:r>
            <a:r>
              <a:rPr lang="en-US" dirty="0" err="1">
                <a:solidFill>
                  <a:schemeClr val="tx1"/>
                </a:solidFill>
                <a:latin typeface="Times New Roman"/>
                <a:cs typeface="Times New Roman"/>
              </a:rPr>
              <a:t>không</a:t>
            </a:r>
            <a:r>
              <a:rPr lang="en-US" dirty="0">
                <a:solidFill>
                  <a:schemeClr val="tx1"/>
                </a:solidFill>
                <a:latin typeface="Times New Roman"/>
                <a:cs typeface="Times New Roman"/>
              </a:rPr>
              <a:t> </a:t>
            </a:r>
            <a:r>
              <a:rPr lang="en-US" dirty="0" err="1">
                <a:solidFill>
                  <a:schemeClr val="tx1"/>
                </a:solidFill>
                <a:latin typeface="Times New Roman"/>
                <a:cs typeface="Times New Roman"/>
              </a:rPr>
              <a:t>tách</a:t>
            </a:r>
            <a:r>
              <a:rPr lang="en-US" dirty="0">
                <a:solidFill>
                  <a:schemeClr val="tx1"/>
                </a:solidFill>
                <a:latin typeface="Times New Roman"/>
                <a:cs typeface="Times New Roman"/>
              </a:rPr>
              <a:t> </a:t>
            </a:r>
            <a:r>
              <a:rPr lang="en-US" dirty="0" err="1">
                <a:solidFill>
                  <a:schemeClr val="tx1"/>
                </a:solidFill>
                <a:latin typeface="Times New Roman"/>
                <a:cs typeface="Times New Roman"/>
              </a:rPr>
              <a:t>ngay</a:t>
            </a:r>
            <a:r>
              <a:rPr lang="en-US" dirty="0">
                <a:solidFill>
                  <a:schemeClr val="tx1"/>
                </a:solidFill>
                <a:latin typeface="Times New Roman"/>
                <a:cs typeface="Times New Roman"/>
              </a:rPr>
              <a:t> </a:t>
            </a:r>
            <a:r>
              <a:rPr lang="en-US" dirty="0" err="1">
                <a:solidFill>
                  <a:schemeClr val="tx1"/>
                </a:solidFill>
                <a:latin typeface="Times New Roman"/>
                <a:cs typeface="Times New Roman"/>
              </a:rPr>
              <a:t>được</a:t>
            </a:r>
            <a:r>
              <a:rPr lang="en-US" dirty="0">
                <a:solidFill>
                  <a:schemeClr val="tx1"/>
                </a:solidFill>
                <a:latin typeface="Times New Roman"/>
                <a:cs typeface="Times New Roman"/>
              </a:rPr>
              <a:t> </a:t>
            </a:r>
            <a:r>
              <a:rPr lang="en-US" dirty="0" err="1">
                <a:solidFill>
                  <a:schemeClr val="tx1"/>
                </a:solidFill>
                <a:latin typeface="Times New Roman"/>
                <a:cs typeface="Times New Roman"/>
              </a:rPr>
              <a:t>thuế</a:t>
            </a:r>
            <a:r>
              <a:rPr lang="en-US" dirty="0">
                <a:solidFill>
                  <a:schemeClr val="tx1"/>
                </a:solidFill>
                <a:latin typeface="Times New Roman"/>
                <a:cs typeface="Times New Roman"/>
              </a:rPr>
              <a:t>:</a:t>
            </a:r>
          </a:p>
          <a:p>
            <a:pPr marL="0" indent="0">
              <a:buNone/>
            </a:pPr>
            <a:r>
              <a:rPr lang="en-US" b="0" dirty="0">
                <a:solidFill>
                  <a:schemeClr val="tx1"/>
                </a:solidFill>
                <a:latin typeface="Times New Roman"/>
                <a:cs typeface="Times New Roman"/>
              </a:rPr>
              <a:t>BT1: </a:t>
            </a:r>
            <a:r>
              <a:rPr lang="en-US" b="0" dirty="0" err="1">
                <a:solidFill>
                  <a:schemeClr val="tx1"/>
                </a:solidFill>
                <a:latin typeface="Times New Roman"/>
                <a:cs typeface="Times New Roman"/>
              </a:rPr>
              <a:t>Nợ</a:t>
            </a:r>
            <a:r>
              <a:rPr lang="en-US" b="0" dirty="0">
                <a:solidFill>
                  <a:schemeClr val="tx1"/>
                </a:solidFill>
                <a:latin typeface="Times New Roman"/>
                <a:cs typeface="Times New Roman"/>
              </a:rPr>
              <a:t> TK 111, 112, 131,</a:t>
            </a:r>
            <a:r>
              <a:rPr lang="is-IS" b="0" dirty="0">
                <a:solidFill>
                  <a:schemeClr val="tx1"/>
                </a:solidFill>
                <a:latin typeface="Times New Roman"/>
                <a:cs typeface="Times New Roman"/>
              </a:rPr>
              <a:t>… </a:t>
            </a:r>
          </a:p>
          <a:p>
            <a:pPr marL="0" indent="0">
              <a:buNone/>
            </a:pPr>
            <a:r>
              <a:rPr lang="is-IS" b="0" dirty="0">
                <a:solidFill>
                  <a:schemeClr val="tx1"/>
                </a:solidFill>
                <a:latin typeface="Times New Roman"/>
                <a:cs typeface="Times New Roman"/>
              </a:rPr>
              <a:t>		Có TK 511 </a:t>
            </a:r>
            <a:r>
              <a:rPr lang="en-US" b="0" dirty="0">
                <a:solidFill>
                  <a:schemeClr val="tx1"/>
                </a:solidFill>
                <a:latin typeface="Times New Roman"/>
                <a:cs typeface="Times New Roman"/>
              </a:rPr>
              <a:t>–</a:t>
            </a:r>
            <a:r>
              <a:rPr lang="is-IS" b="0" dirty="0">
                <a:solidFill>
                  <a:schemeClr val="tx1"/>
                </a:solidFill>
                <a:latin typeface="Times New Roman"/>
                <a:cs typeface="Times New Roman"/>
              </a:rPr>
              <a:t> DT bao gồm cả thuế XK</a:t>
            </a:r>
          </a:p>
          <a:p>
            <a:pPr marL="0" indent="0">
              <a:buNone/>
            </a:pPr>
            <a:r>
              <a:rPr lang="is-IS" b="0" dirty="0">
                <a:solidFill>
                  <a:schemeClr val="tx1"/>
                </a:solidFill>
                <a:latin typeface="Times New Roman"/>
                <a:cs typeface="Times New Roman"/>
              </a:rPr>
              <a:t>BT2: Định kỳ xác định số thuế XK phải nộp:</a:t>
            </a:r>
          </a:p>
          <a:p>
            <a:pPr marL="0" indent="0">
              <a:buNone/>
            </a:pPr>
            <a:r>
              <a:rPr lang="is-IS" b="0" dirty="0">
                <a:solidFill>
                  <a:schemeClr val="tx1"/>
                </a:solidFill>
                <a:latin typeface="Times New Roman"/>
                <a:cs typeface="Times New Roman"/>
              </a:rPr>
              <a:t>	Nợ TK 511 </a:t>
            </a:r>
          </a:p>
          <a:p>
            <a:pPr marL="0" indent="0">
              <a:buNone/>
            </a:pPr>
            <a:r>
              <a:rPr lang="is-IS" b="0" dirty="0">
                <a:solidFill>
                  <a:schemeClr val="tx1"/>
                </a:solidFill>
                <a:latin typeface="Times New Roman"/>
                <a:cs typeface="Times New Roman"/>
              </a:rPr>
              <a:t>		Có TK 333 (3333)</a:t>
            </a:r>
            <a:endParaRPr lang="en-US" b="0" dirty="0">
              <a:solidFill>
                <a:schemeClr val="tx1"/>
              </a:solidFill>
              <a:latin typeface="Times New Roman"/>
              <a:cs typeface="Times New Roman"/>
            </a:endParaRPr>
          </a:p>
        </p:txBody>
      </p:sp>
      <p:sp>
        <p:nvSpPr>
          <p:cNvPr id="6" name="Rectangle 2"/>
          <p:cNvSpPr>
            <a:spLocks noGrp="1" noChangeArrowheads="1"/>
          </p:cNvSpPr>
          <p:nvPr>
            <p:ph type="title"/>
          </p:nvPr>
        </p:nvSpPr>
        <p:spPr>
          <a:xfrm>
            <a:off x="1905000" y="109538"/>
            <a:ext cx="5257800"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101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5" end="5"/>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6" end="6"/>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7" end="7"/>
                                            </p:txEl>
                                          </p:spTgt>
                                        </p:tgtEl>
                                      </p:cBhvr>
                                    </p:animEffect>
                                  </p:childTnLst>
                                </p:cTn>
                              </p:par>
                              <p:par>
                                <p:cTn id="39" presetID="1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42" dur="500"/>
                                        <p:tgtEl>
                                          <p:spTgt spid="3">
                                            <p:txEl>
                                              <p:pRg st="8" end="8"/>
                                            </p:txEl>
                                          </p:spTgt>
                                        </p:tgtEl>
                                      </p:cBhvr>
                                    </p:animEffect>
                                  </p:childTnLst>
                                </p:cTn>
                              </p:par>
                              <p:par>
                                <p:cTn id="43" presetID="1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14400"/>
            <a:ext cx="7315200" cy="5715000"/>
          </a:xfrm>
        </p:spPr>
        <p:txBody>
          <a:bodyPr/>
          <a:lstStyle/>
          <a:p>
            <a:pPr>
              <a:spcBef>
                <a:spcPts val="0"/>
              </a:spcBef>
            </a:pPr>
            <a:r>
              <a:rPr lang="en-US" sz="2600" dirty="0" err="1">
                <a:solidFill>
                  <a:srgbClr val="000000"/>
                </a:solidFill>
                <a:latin typeface="Times New Roman"/>
                <a:cs typeface="Times New Roman"/>
              </a:rPr>
              <a:t>Khi</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nộp</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tiền</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thuế</a:t>
            </a:r>
            <a:r>
              <a:rPr lang="en-US" sz="2600" dirty="0">
                <a:solidFill>
                  <a:srgbClr val="000000"/>
                </a:solidFill>
                <a:latin typeface="Times New Roman"/>
                <a:cs typeface="Times New Roman"/>
              </a:rPr>
              <a:t> XK </a:t>
            </a:r>
            <a:r>
              <a:rPr lang="en-US" sz="2600" dirty="0" err="1">
                <a:solidFill>
                  <a:srgbClr val="000000"/>
                </a:solidFill>
                <a:latin typeface="Times New Roman"/>
                <a:cs typeface="Times New Roman"/>
              </a:rPr>
              <a:t>vào</a:t>
            </a:r>
            <a:r>
              <a:rPr lang="en-US" sz="2600" dirty="0">
                <a:solidFill>
                  <a:srgbClr val="000000"/>
                </a:solidFill>
                <a:latin typeface="Times New Roman"/>
                <a:cs typeface="Times New Roman"/>
              </a:rPr>
              <a:t> NSNN:</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333 (3333)</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112</a:t>
            </a:r>
          </a:p>
          <a:p>
            <a:pPr>
              <a:spcBef>
                <a:spcPts val="0"/>
              </a:spcBef>
            </a:pPr>
            <a:r>
              <a:rPr lang="en-US" sz="2600" dirty="0" err="1">
                <a:solidFill>
                  <a:srgbClr val="000000"/>
                </a:solidFill>
                <a:latin typeface="Times New Roman"/>
                <a:cs typeface="Times New Roman"/>
              </a:rPr>
              <a:t>Thuế</a:t>
            </a:r>
            <a:r>
              <a:rPr lang="en-US" sz="2600" dirty="0">
                <a:solidFill>
                  <a:srgbClr val="000000"/>
                </a:solidFill>
                <a:latin typeface="Times New Roman"/>
                <a:cs typeface="Times New Roman"/>
              </a:rPr>
              <a:t> XK </a:t>
            </a:r>
            <a:r>
              <a:rPr lang="en-US" sz="2600" dirty="0" err="1">
                <a:solidFill>
                  <a:srgbClr val="000000"/>
                </a:solidFill>
                <a:latin typeface="Times New Roman"/>
                <a:cs typeface="Times New Roman"/>
              </a:rPr>
              <a:t>được</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hoàn</a:t>
            </a:r>
            <a:r>
              <a:rPr lang="en-US" sz="2600" dirty="0">
                <a:solidFill>
                  <a:srgbClr val="000000"/>
                </a:solidFill>
                <a:latin typeface="Times New Roman"/>
                <a:cs typeface="Times New Roman"/>
              </a:rPr>
              <a:t>:</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Trường</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hợp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được</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hoàn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trong</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kỳ</a:t>
            </a:r>
            <a:r>
              <a:rPr lang="en-US" sz="2600" b="0" dirty="0">
                <a:solidFill>
                  <a:srgbClr val="000000"/>
                </a:solidFill>
                <a:latin typeface="Times New Roman"/>
                <a:cs typeface="Times New Roman"/>
              </a:rPr>
              <a:t>:</a:t>
            </a:r>
          </a:p>
          <a:p>
            <a:pPr marL="0" indent="0">
              <a:spcBef>
                <a:spcPts val="0"/>
              </a:spcBef>
              <a:buNone/>
            </a:pPr>
            <a:r>
              <a:rPr lang="en-US" sz="2600" b="0" dirty="0">
                <a:solidFill>
                  <a:srgbClr val="000000"/>
                </a:solidFill>
                <a:latin typeface="Times New Roman"/>
                <a:cs typeface="Times New Roman"/>
              </a:rPr>
              <a:t>(1) </a:t>
            </a:r>
            <a:r>
              <a:rPr lang="en-US" sz="2600" b="0" dirty="0" err="1">
                <a:solidFill>
                  <a:srgbClr val="000000"/>
                </a:solidFill>
                <a:latin typeface="Times New Roman"/>
                <a:cs typeface="Times New Roman"/>
              </a:rPr>
              <a:t>Nếu</a:t>
            </a:r>
            <a:r>
              <a:rPr lang="en-US" sz="2600" b="0" dirty="0">
                <a:solidFill>
                  <a:srgbClr val="000000"/>
                </a:solidFill>
                <a:latin typeface="Times New Roman"/>
                <a:cs typeface="Times New Roman"/>
              </a:rPr>
              <a:t> DN </a:t>
            </a:r>
            <a:r>
              <a:rPr lang="en-US" sz="2600" b="0" dirty="0" err="1">
                <a:solidFill>
                  <a:srgbClr val="000000"/>
                </a:solidFill>
                <a:latin typeface="Times New Roman"/>
                <a:cs typeface="Times New Roman"/>
              </a:rPr>
              <a:t>chưa</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vào</a:t>
            </a:r>
            <a:r>
              <a:rPr lang="en-US" sz="2600" b="0" dirty="0">
                <a:solidFill>
                  <a:srgbClr val="000000"/>
                </a:solidFill>
                <a:latin typeface="Times New Roman"/>
                <a:cs typeface="Times New Roman"/>
              </a:rPr>
              <a:t> NSNN:</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333 (3333)</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511</a:t>
            </a:r>
          </a:p>
          <a:p>
            <a:pPr marL="0" indent="0">
              <a:spcBef>
                <a:spcPts val="0"/>
              </a:spcBef>
              <a:buNone/>
            </a:pPr>
            <a:r>
              <a:rPr lang="en-US" sz="2600" b="0" dirty="0">
                <a:solidFill>
                  <a:srgbClr val="000000"/>
                </a:solidFill>
                <a:latin typeface="Times New Roman"/>
                <a:cs typeface="Times New Roman"/>
              </a:rPr>
              <a:t>(2) </a:t>
            </a:r>
            <a:r>
              <a:rPr lang="en-US" sz="2600" b="0" dirty="0" err="1">
                <a:solidFill>
                  <a:srgbClr val="000000"/>
                </a:solidFill>
                <a:latin typeface="Times New Roman"/>
                <a:cs typeface="Times New Roman"/>
              </a:rPr>
              <a:t>Nếu</a:t>
            </a:r>
            <a:r>
              <a:rPr lang="en-US" sz="2600" b="0" dirty="0">
                <a:solidFill>
                  <a:srgbClr val="000000"/>
                </a:solidFill>
                <a:latin typeface="Times New Roman"/>
                <a:cs typeface="Times New Roman"/>
              </a:rPr>
              <a:t> DN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vào</a:t>
            </a:r>
            <a:r>
              <a:rPr lang="en-US" sz="2600" b="0" dirty="0">
                <a:solidFill>
                  <a:srgbClr val="000000"/>
                </a:solidFill>
                <a:latin typeface="Times New Roman"/>
                <a:cs typeface="Times New Roman"/>
              </a:rPr>
              <a:t> NSNN:</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111, 112 </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511</a:t>
            </a:r>
          </a:p>
          <a:p>
            <a:pPr marL="0" indent="0">
              <a:spcBef>
                <a:spcPts val="0"/>
              </a:spcBef>
              <a:buNone/>
            </a:pPr>
            <a:r>
              <a:rPr lang="en-US" sz="2600" b="0" dirty="0">
                <a:solidFill>
                  <a:srgbClr val="000000"/>
                </a:solidFill>
                <a:latin typeface="Times New Roman"/>
                <a:cs typeface="Times New Roman"/>
              </a:rPr>
              <a:t>+ TH </a:t>
            </a:r>
            <a:r>
              <a:rPr lang="en-US" sz="2600" b="0" dirty="0" err="1">
                <a:solidFill>
                  <a:srgbClr val="000000"/>
                </a:solidFill>
                <a:latin typeface="Times New Roman"/>
                <a:cs typeface="Times New Roman"/>
              </a:rPr>
              <a:t>được</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hoàn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được</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giảm</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phát</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sinh</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trong</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kỳ</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sau</a:t>
            </a:r>
            <a:r>
              <a:rPr lang="en-US" sz="2600" b="0" dirty="0">
                <a:solidFill>
                  <a:srgbClr val="000000"/>
                </a:solidFill>
                <a:latin typeface="Times New Roman"/>
                <a:cs typeface="Times New Roman"/>
              </a:rPr>
              <a:t>:</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111, 112 </a:t>
            </a:r>
          </a:p>
          <a:p>
            <a:pPr marL="0" indent="0">
              <a:spcBef>
                <a:spcPts val="0"/>
              </a:spcBef>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711</a:t>
            </a:r>
          </a:p>
        </p:txBody>
      </p:sp>
      <p:sp>
        <p:nvSpPr>
          <p:cNvPr id="6" name="Rectangle 2"/>
          <p:cNvSpPr>
            <a:spLocks noGrp="1" noChangeArrowheads="1"/>
          </p:cNvSpPr>
          <p:nvPr>
            <p:ph type="title"/>
          </p:nvPr>
        </p:nvSpPr>
        <p:spPr>
          <a:xfrm>
            <a:off x="1905000" y="109538"/>
            <a:ext cx="5943600"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2135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3" end="3"/>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5" end="5"/>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6" end="6"/>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7" end="7"/>
                                            </p:txEl>
                                          </p:spTgt>
                                        </p:tgtEl>
                                      </p:cBhvr>
                                    </p:animEffect>
                                  </p:childTnLst>
                                </p:cTn>
                              </p:par>
                              <p:par>
                                <p:cTn id="39" presetID="1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42" dur="500"/>
                                        <p:tgtEl>
                                          <p:spTgt spid="3">
                                            <p:txEl>
                                              <p:pRg st="8" end="8"/>
                                            </p:txEl>
                                          </p:spTgt>
                                        </p:tgtEl>
                                      </p:cBhvr>
                                    </p:animEffect>
                                  </p:childTnLst>
                                </p:cTn>
                              </p:par>
                              <p:par>
                                <p:cTn id="43" presetID="1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46" dur="500"/>
                                        <p:tgtEl>
                                          <p:spTgt spid="3">
                                            <p:txEl>
                                              <p:pRg st="9" end="9"/>
                                            </p:txEl>
                                          </p:spTgt>
                                        </p:tgtEl>
                                      </p:cBhvr>
                                    </p:animEffect>
                                  </p:childTnLst>
                                </p:cTn>
                              </p:par>
                              <p:par>
                                <p:cTn id="47" presetID="1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p:tgtEl>
                                          <p:spTgt spid="3">
                                            <p:txEl>
                                              <p:pRg st="10" end="10"/>
                                            </p:txEl>
                                          </p:spTgt>
                                        </p:tgtEl>
                                        <p:attrNameLst>
                                          <p:attrName>ppt_y</p:attrName>
                                        </p:attrNameLst>
                                      </p:cBhvr>
                                      <p:tavLst>
                                        <p:tav tm="0">
                                          <p:val>
                                            <p:strVal val="#ppt_y+#ppt_h*1.125000"/>
                                          </p:val>
                                        </p:tav>
                                        <p:tav tm="100000">
                                          <p:val>
                                            <p:strVal val="#ppt_y"/>
                                          </p:val>
                                        </p:tav>
                                      </p:tavLst>
                                    </p:anim>
                                    <p:animEffect transition="in" filter="wipe(up)">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p:tgtEl>
                                          <p:spTgt spid="3">
                                            <p:txEl>
                                              <p:pRg st="11" end="11"/>
                                            </p:txEl>
                                          </p:spTgt>
                                        </p:tgtEl>
                                        <p:attrNameLst>
                                          <p:attrName>ppt_y</p:attrName>
                                        </p:attrNameLst>
                                      </p:cBhvr>
                                      <p:tavLst>
                                        <p:tav tm="0">
                                          <p:val>
                                            <p:strVal val="#ppt_y+#ppt_h*1.125000"/>
                                          </p:val>
                                        </p:tav>
                                        <p:tav tm="100000">
                                          <p:val>
                                            <p:strVal val="#ppt_y"/>
                                          </p:val>
                                        </p:tav>
                                      </p:tavLst>
                                    </p:anim>
                                    <p:animEffect transition="in" filter="wipe(up)">
                                      <p:cBhvr>
                                        <p:cTn id="56" dur="500"/>
                                        <p:tgtEl>
                                          <p:spTgt spid="3">
                                            <p:txEl>
                                              <p:pRg st="11" end="11"/>
                                            </p:txEl>
                                          </p:spTgt>
                                        </p:tgtEl>
                                      </p:cBhvr>
                                    </p:animEffect>
                                  </p:childTnLst>
                                </p:cTn>
                              </p:par>
                              <p:par>
                                <p:cTn id="57" presetID="12" presetClass="entr" presetSubtype="4" fill="hold"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 calcmode="lin" valueType="num">
                                      <p:cBhvr additive="base">
                                        <p:cTn id="59" dur="500"/>
                                        <p:tgtEl>
                                          <p:spTgt spid="3">
                                            <p:txEl>
                                              <p:pRg st="12" end="12"/>
                                            </p:txEl>
                                          </p:spTgt>
                                        </p:tgtEl>
                                        <p:attrNameLst>
                                          <p:attrName>ppt_y</p:attrName>
                                        </p:attrNameLst>
                                      </p:cBhvr>
                                      <p:tavLst>
                                        <p:tav tm="0">
                                          <p:val>
                                            <p:strVal val="#ppt_y+#ppt_h*1.125000"/>
                                          </p:val>
                                        </p:tav>
                                        <p:tav tm="100000">
                                          <p:val>
                                            <p:strVal val="#ppt_y"/>
                                          </p:val>
                                        </p:tav>
                                      </p:tavLst>
                                    </p:anim>
                                    <p:animEffect transition="in" filter="wipe(up)">
                                      <p:cBhvr>
                                        <p:cTn id="60" dur="500"/>
                                        <p:tgtEl>
                                          <p:spTgt spid="3">
                                            <p:txEl>
                                              <p:pRg st="12" end="12"/>
                                            </p:txEl>
                                          </p:spTgt>
                                        </p:tgtEl>
                                      </p:cBhvr>
                                    </p:animEffect>
                                  </p:childTnLst>
                                </p:cTn>
                              </p:par>
                              <p:par>
                                <p:cTn id="61" presetID="12" presetClass="entr" presetSubtype="4" fill="hold" nodeType="with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anim calcmode="lin" valueType="num">
                                      <p:cBhvr additive="base">
                                        <p:cTn id="63" dur="500"/>
                                        <p:tgtEl>
                                          <p:spTgt spid="3">
                                            <p:txEl>
                                              <p:pRg st="13" end="13"/>
                                            </p:txEl>
                                          </p:spTgt>
                                        </p:tgtEl>
                                        <p:attrNameLst>
                                          <p:attrName>ppt_y</p:attrName>
                                        </p:attrNameLst>
                                      </p:cBhvr>
                                      <p:tavLst>
                                        <p:tav tm="0">
                                          <p:val>
                                            <p:strVal val="#ppt_y+#ppt_h*1.125000"/>
                                          </p:val>
                                        </p:tav>
                                        <p:tav tm="100000">
                                          <p:val>
                                            <p:strVal val="#ppt_y"/>
                                          </p:val>
                                        </p:tav>
                                      </p:tavLst>
                                    </p:anim>
                                    <p:animEffect transition="in" filter="wipe(up)">
                                      <p:cBhvr>
                                        <p:cTn id="64"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0"/>
            <a:ext cx="8839200" cy="5867400"/>
          </a:xfrm>
        </p:spPr>
        <p:txBody>
          <a:bodyPr/>
          <a:lstStyle/>
          <a:p>
            <a:r>
              <a:rPr lang="en-US" sz="2400" dirty="0" err="1">
                <a:solidFill>
                  <a:srgbClr val="000000"/>
                </a:solidFill>
                <a:latin typeface="Times New Roman"/>
                <a:cs typeface="Times New Roman"/>
              </a:rPr>
              <a:t>Hàng</a:t>
            </a:r>
            <a:r>
              <a:rPr lang="en-US" sz="2400" dirty="0">
                <a:solidFill>
                  <a:srgbClr val="000000"/>
                </a:solidFill>
                <a:latin typeface="Times New Roman"/>
                <a:cs typeface="Times New Roman"/>
              </a:rPr>
              <a:t> XK </a:t>
            </a:r>
            <a:r>
              <a:rPr lang="en-US" sz="2400" dirty="0" err="1">
                <a:solidFill>
                  <a:srgbClr val="000000"/>
                </a:solidFill>
                <a:latin typeface="Times New Roman"/>
                <a:cs typeface="Times New Roman"/>
              </a:rPr>
              <a:t>uỷ</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thác</a:t>
            </a:r>
            <a:r>
              <a:rPr lang="en-US" sz="2400" dirty="0">
                <a:solidFill>
                  <a:srgbClr val="000000"/>
                </a:solidFill>
                <a:latin typeface="Times New Roman"/>
                <a:cs typeface="Times New Roman"/>
              </a:rPr>
              <a:t>:</a:t>
            </a:r>
          </a:p>
          <a:p>
            <a:pPr marL="0" indent="0">
              <a:buNone/>
            </a:pP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Bên</a:t>
            </a: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giao</a:t>
            </a: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uỷ</a:t>
            </a: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thác</a:t>
            </a:r>
            <a:r>
              <a:rPr lang="en-US" sz="2400" i="1" dirty="0">
                <a:solidFill>
                  <a:srgbClr val="000000"/>
                </a:solidFill>
                <a:latin typeface="Times New Roman"/>
                <a:cs typeface="Times New Roman"/>
              </a:rPr>
              <a:t>:</a:t>
            </a:r>
          </a:p>
          <a:p>
            <a:pPr marL="0" indent="0">
              <a:buNone/>
            </a:pPr>
            <a:r>
              <a:rPr lang="en-US" sz="2400" b="0" dirty="0">
                <a:solidFill>
                  <a:srgbClr val="000000"/>
                </a:solidFill>
                <a:latin typeface="Times New Roman"/>
                <a:cs typeface="Times New Roman"/>
              </a:rPr>
              <a:t>(1) </a:t>
            </a:r>
            <a:r>
              <a:rPr lang="en-US" sz="2400" b="0" dirty="0" err="1">
                <a:solidFill>
                  <a:srgbClr val="000000"/>
                </a:solidFill>
                <a:latin typeface="Times New Roman"/>
                <a:cs typeface="Times New Roman"/>
              </a:rPr>
              <a:t>Khi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thông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báo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từ</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r>
              <a:rPr lang="en-US" sz="2400" b="0" dirty="0">
                <a:solidFill>
                  <a:srgbClr val="000000"/>
                </a:solidFill>
                <a:latin typeface="Times New Roman"/>
                <a:cs typeface="Times New Roman"/>
              </a:rPr>
              <a:t> XK </a:t>
            </a:r>
            <a:r>
              <a:rPr lang="en-US" sz="2400" b="0" dirty="0" err="1">
                <a:solidFill>
                  <a:srgbClr val="000000"/>
                </a:solidFill>
                <a:latin typeface="Times New Roman"/>
                <a:cs typeface="Times New Roman"/>
              </a:rPr>
              <a:t>số</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thuế</a:t>
            </a:r>
            <a:r>
              <a:rPr lang="en-US" sz="2400" b="0" dirty="0">
                <a:solidFill>
                  <a:srgbClr val="000000"/>
                </a:solidFill>
                <a:latin typeface="Times New Roman"/>
                <a:cs typeface="Times New Roman"/>
              </a:rPr>
              <a:t> XK </a:t>
            </a:r>
            <a:r>
              <a:rPr lang="en-US" sz="2400" b="0" dirty="0" err="1">
                <a:solidFill>
                  <a:srgbClr val="000000"/>
                </a:solidFill>
                <a:latin typeface="Times New Roman"/>
                <a:cs typeface="Times New Roman"/>
              </a:rPr>
              <a:t>phải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nộp</a:t>
            </a:r>
            <a:r>
              <a:rPr lang="en-US" sz="2400" b="0" dirty="0">
                <a:solidFill>
                  <a:srgbClr val="000000"/>
                </a:solidFill>
                <a:latin typeface="Times New Roman"/>
                <a:cs typeface="Times New Roman"/>
              </a:rPr>
              <a:t>:</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Nợ</a:t>
            </a:r>
            <a:r>
              <a:rPr lang="en-US" sz="2400" b="0" dirty="0">
                <a:solidFill>
                  <a:srgbClr val="000000"/>
                </a:solidFill>
                <a:latin typeface="Times New Roman"/>
                <a:cs typeface="Times New Roman"/>
              </a:rPr>
              <a:t> TK 511</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333 (3333)</a:t>
            </a:r>
          </a:p>
          <a:p>
            <a:pPr marL="0" indent="0">
              <a:buNone/>
            </a:pPr>
            <a:r>
              <a:rPr lang="en-US" sz="2400" b="0" dirty="0">
                <a:solidFill>
                  <a:srgbClr val="000000"/>
                </a:solidFill>
                <a:latin typeface="Times New Roman"/>
                <a:cs typeface="Times New Roman"/>
              </a:rPr>
              <a:t>(2) </a:t>
            </a:r>
            <a:r>
              <a:rPr lang="en-US" sz="2400" b="0" dirty="0" err="1">
                <a:solidFill>
                  <a:srgbClr val="000000"/>
                </a:solidFill>
                <a:latin typeface="Times New Roman"/>
                <a:cs typeface="Times New Roman"/>
              </a:rPr>
              <a:t>Khi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được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chứng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từ</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nộp</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thuế</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vào</a:t>
            </a:r>
            <a:r>
              <a:rPr lang="en-US" sz="2400" b="0" dirty="0">
                <a:solidFill>
                  <a:srgbClr val="000000"/>
                </a:solidFill>
                <a:latin typeface="Times New Roman"/>
                <a:cs typeface="Times New Roman"/>
              </a:rPr>
              <a:t> NSNN </a:t>
            </a:r>
            <a:r>
              <a:rPr lang="en-US" sz="2400" b="0" dirty="0" err="1">
                <a:solidFill>
                  <a:srgbClr val="000000"/>
                </a:solidFill>
                <a:latin typeface="Times New Roman"/>
                <a:cs typeface="Times New Roman"/>
              </a:rPr>
              <a:t>từ</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r>
              <a:rPr lang="en-US" sz="2400" b="0" dirty="0">
                <a:solidFill>
                  <a:srgbClr val="000000"/>
                </a:solidFill>
                <a:latin typeface="Times New Roman"/>
                <a:cs typeface="Times New Roman"/>
              </a:rPr>
              <a:t>: </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Nợ</a:t>
            </a:r>
            <a:r>
              <a:rPr lang="en-US" sz="2400" b="0" dirty="0">
                <a:solidFill>
                  <a:srgbClr val="000000"/>
                </a:solidFill>
                <a:latin typeface="Times New Roman"/>
                <a:cs typeface="Times New Roman"/>
              </a:rPr>
              <a:t> TK 333 (3333)</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111, 112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trả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tiền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ngay</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cho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endParaRPr lang="en-US" sz="2400" b="0" dirty="0">
              <a:solidFill>
                <a:srgbClr val="000000"/>
              </a:solidFill>
              <a:latin typeface="Times New Roman"/>
              <a:cs typeface="Times New Roman"/>
            </a:endParaRP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338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chưa</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thanh</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toán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ngay</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cho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endParaRPr lang="en-US" sz="2400" b="0" dirty="0">
              <a:solidFill>
                <a:srgbClr val="000000"/>
              </a:solidFill>
              <a:latin typeface="Times New Roman"/>
              <a:cs typeface="Times New Roman"/>
            </a:endParaRP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138 – </a:t>
            </a:r>
            <a:r>
              <a:rPr lang="en-US" sz="2400" b="0" dirty="0" err="1">
                <a:solidFill>
                  <a:srgbClr val="000000"/>
                </a:solidFill>
                <a:latin typeface="Times New Roman"/>
                <a:cs typeface="Times New Roman"/>
              </a:rPr>
              <a:t>Ghi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giảm</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số</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tiền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ứng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cho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endParaRPr lang="en-US" sz="2400" b="0" dirty="0">
              <a:solidFill>
                <a:srgbClr val="000000"/>
              </a:solidFill>
              <a:latin typeface="Times New Roman"/>
              <a:cs typeface="Times New Roman"/>
            </a:endParaRPr>
          </a:p>
        </p:txBody>
      </p:sp>
      <p:sp>
        <p:nvSpPr>
          <p:cNvPr id="6" name="Rectangle 2"/>
          <p:cNvSpPr>
            <a:spLocks noGrp="1" noChangeArrowheads="1"/>
          </p:cNvSpPr>
          <p:nvPr>
            <p:ph type="title"/>
          </p:nvPr>
        </p:nvSpPr>
        <p:spPr>
          <a:xfrm>
            <a:off x="1905000" y="109538"/>
            <a:ext cx="5562600"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4557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heel(1)">
                                      <p:cBhvr>
                                        <p:cTn id="24" dur="2000"/>
                                        <p:tgtEl>
                                          <p:spTgt spid="3">
                                            <p:txEl>
                                              <p:pRg st="5" end="5"/>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heel(1)">
                                      <p:cBhvr>
                                        <p:cTn id="27" dur="2000"/>
                                        <p:tgtEl>
                                          <p:spTgt spid="3">
                                            <p:txEl>
                                              <p:pRg st="6" end="6"/>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wheel(1)">
                                      <p:cBhvr>
                                        <p:cTn id="30" dur="2000"/>
                                        <p:tgtEl>
                                          <p:spTgt spid="3">
                                            <p:txEl>
                                              <p:pRg st="7" end="7"/>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wheel(1)">
                                      <p:cBhvr>
                                        <p:cTn id="33" dur="2000"/>
                                        <p:tgtEl>
                                          <p:spTgt spid="3">
                                            <p:txEl>
                                              <p:pRg st="8" end="8"/>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wheel(1)">
                                      <p:cBhvr>
                                        <p:cTn id="36" dur="2000"/>
                                        <p:tgtEl>
                                          <p:spTgt spid="3">
                                            <p:txEl>
                                              <p:pRg st="9" end="9"/>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wheel(1)">
                                      <p:cBhvr>
                                        <p:cTn id="39" dur="2000"/>
                                        <p:tgtEl>
                                          <p:spTgt spid="3">
                                            <p:txEl>
                                              <p:pRg st="10" end="10"/>
                                            </p:txEl>
                                          </p:spTgt>
                                        </p:tgtEl>
                                      </p:cBhvr>
                                    </p:animEffect>
                                  </p:childTnLst>
                                </p:cTn>
                              </p:par>
                              <p:par>
                                <p:cTn id="40" presetID="21" presetClass="entr" presetSubtype="1" fill="hold" nodeType="with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wheel(1)">
                                      <p:cBhvr>
                                        <p:cTn id="42" dur="2000"/>
                                        <p:tgtEl>
                                          <p:spTgt spid="3">
                                            <p:txEl>
                                              <p:pRg st="11" end="11"/>
                                            </p:txEl>
                                          </p:spTgt>
                                        </p:tgtEl>
                                      </p:cBhvr>
                                    </p:animEffect>
                                  </p:childTnLst>
                                </p:cTn>
                              </p:par>
                              <p:par>
                                <p:cTn id="43" presetID="21" presetClass="entr" presetSubtype="1"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wheel(1)">
                                      <p:cBhvr>
                                        <p:cTn id="45"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90600"/>
            <a:ext cx="8839200" cy="2819400"/>
          </a:xfrm>
        </p:spPr>
        <p:txBody>
          <a:bodyPr/>
          <a:lstStyle/>
          <a:p>
            <a:r>
              <a:rPr lang="en-US" sz="2600" dirty="0" err="1">
                <a:solidFill>
                  <a:srgbClr val="000000"/>
                </a:solidFill>
                <a:latin typeface="Times New Roman"/>
                <a:cs typeface="Times New Roman"/>
              </a:rPr>
              <a:t>Hàng</a:t>
            </a:r>
            <a:r>
              <a:rPr lang="en-US" sz="2600" dirty="0">
                <a:solidFill>
                  <a:srgbClr val="000000"/>
                </a:solidFill>
                <a:latin typeface="Times New Roman"/>
                <a:cs typeface="Times New Roman"/>
              </a:rPr>
              <a:t> XK </a:t>
            </a:r>
            <a:r>
              <a:rPr lang="en-US" sz="2600" dirty="0" err="1">
                <a:solidFill>
                  <a:srgbClr val="000000"/>
                </a:solidFill>
                <a:latin typeface="Times New Roman"/>
                <a:cs typeface="Times New Roman"/>
              </a:rPr>
              <a:t>uỷ</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thác</a:t>
            </a:r>
            <a:r>
              <a:rPr lang="en-US" sz="2600" dirty="0">
                <a:solidFill>
                  <a:srgbClr val="000000"/>
                </a:solidFill>
                <a:latin typeface="Times New Roman"/>
                <a:cs typeface="Times New Roman"/>
              </a:rPr>
              <a:t>:</a:t>
            </a:r>
          </a:p>
          <a:p>
            <a:pPr marL="0" indent="0">
              <a:buNone/>
            </a:pP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Bên</a:t>
            </a: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nhận</a:t>
            </a: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uỷ</a:t>
            </a: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thác</a:t>
            </a:r>
            <a:r>
              <a:rPr lang="en-US" sz="2600" i="1" dirty="0">
                <a:solidFill>
                  <a:srgbClr val="000000"/>
                </a:solidFill>
                <a:latin typeface="Times New Roman"/>
                <a:cs typeface="Times New Roman"/>
              </a:rPr>
              <a:t>: </a:t>
            </a:r>
            <a:r>
              <a:rPr lang="en-US" sz="2600" b="0" dirty="0">
                <a:solidFill>
                  <a:srgbClr val="000000"/>
                </a:solidFill>
                <a:latin typeface="Times New Roman"/>
                <a:cs typeface="Times New Roman"/>
              </a:rPr>
              <a:t>(</a:t>
            </a:r>
            <a:r>
              <a:rPr lang="en-US" sz="2600" b="0" dirty="0" err="1">
                <a:solidFill>
                  <a:srgbClr val="000000"/>
                </a:solidFill>
                <a:latin typeface="Times New Roman"/>
                <a:cs typeface="Times New Roman"/>
              </a:rPr>
              <a:t>không</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phản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ánh</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thuế</a:t>
            </a:r>
            <a:r>
              <a:rPr lang="en-US" sz="2600" b="0" dirty="0">
                <a:solidFill>
                  <a:srgbClr val="000000"/>
                </a:solidFill>
                <a:latin typeface="Times New Roman"/>
                <a:cs typeface="Times New Roman"/>
              </a:rPr>
              <a:t> XK </a:t>
            </a:r>
            <a:r>
              <a:rPr lang="en-US" sz="2600" b="0" dirty="0" err="1">
                <a:solidFill>
                  <a:srgbClr val="000000"/>
                </a:solidFill>
                <a:latin typeface="Times New Roman"/>
                <a:cs typeface="Times New Roman"/>
              </a:rPr>
              <a:t>phải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mà</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chỉ</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phản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ánh</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thuế</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hộ</a:t>
            </a:r>
            <a:r>
              <a:rPr lang="en-US" sz="2600" b="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138 – </a:t>
            </a:r>
            <a:r>
              <a:rPr lang="en-US" sz="2600" b="0" dirty="0" err="1">
                <a:solidFill>
                  <a:srgbClr val="000000"/>
                </a:solidFill>
                <a:latin typeface="Times New Roman"/>
                <a:cs typeface="Times New Roman"/>
              </a:rPr>
              <a:t>Phải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thu</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lại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hộ</a:t>
            </a:r>
            <a:endParaRPr lang="en-US" sz="2600" b="0" dirty="0">
              <a:solidFill>
                <a:srgbClr val="000000"/>
              </a:solidFill>
              <a:latin typeface="Times New Roman"/>
              <a:cs typeface="Times New Roman"/>
            </a:endParaRP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338 – </a:t>
            </a:r>
            <a:r>
              <a:rPr lang="en-US" sz="2600" b="0" dirty="0" err="1">
                <a:solidFill>
                  <a:srgbClr val="000000"/>
                </a:solidFill>
                <a:latin typeface="Times New Roman"/>
                <a:cs typeface="Times New Roman"/>
              </a:rPr>
              <a:t>Trừ</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nhận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của</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bên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giao</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uỷ</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thác</a:t>
            </a:r>
            <a:endParaRPr lang="en-US" sz="2600" b="0" dirty="0">
              <a:solidFill>
                <a:srgbClr val="000000"/>
              </a:solidFill>
              <a:latin typeface="Times New Roman"/>
              <a:cs typeface="Times New Roman"/>
            </a:endParaRP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111, 112</a:t>
            </a:r>
            <a:endParaRPr lang="en-US" sz="2600" dirty="0">
              <a:solidFill>
                <a:srgbClr val="000000"/>
              </a:solidFill>
              <a:latin typeface="Times New Roman"/>
              <a:cs typeface="Times New Roman"/>
            </a:endParaRPr>
          </a:p>
        </p:txBody>
      </p:sp>
      <p:sp>
        <p:nvSpPr>
          <p:cNvPr id="6" name="Rectangle 2"/>
          <p:cNvSpPr>
            <a:spLocks noGrp="1" noChangeArrowheads="1"/>
          </p:cNvSpPr>
          <p:nvPr>
            <p:ph type="title"/>
          </p:nvPr>
        </p:nvSpPr>
        <p:spPr>
          <a:xfrm>
            <a:off x="1905000" y="109538"/>
            <a:ext cx="5029200"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
        <p:nvSpPr>
          <p:cNvPr id="2" name="AutoShape 2" descr="Ủy thác xuất nhập khẩu là gì? Những rủi ro trong ủy thác xuất nhập khẩ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Ủy thác xuất nhập khẩu là gì? Doanh nghiệp FDI ủy thác xuất nhập khẩ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07052"/>
            <a:ext cx="8077200" cy="2746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41923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3352799"/>
          </a:xfrm>
        </p:spPr>
        <p:txBody>
          <a:bodyPr/>
          <a:lstStyle/>
          <a:p>
            <a:r>
              <a:rPr lang="en-US" sz="2600" dirty="0" err="1">
                <a:solidFill>
                  <a:srgbClr val="000000"/>
                </a:solidFill>
                <a:latin typeface="Times New Roman"/>
                <a:cs typeface="Times New Roman"/>
              </a:rPr>
              <a:t>Khi</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phát</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sinh</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các</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khoản</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truy</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thu</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thuế</a:t>
            </a:r>
            <a:r>
              <a:rPr lang="en-US" sz="2600" dirty="0">
                <a:solidFill>
                  <a:srgbClr val="000000"/>
                </a:solidFill>
                <a:latin typeface="Times New Roman"/>
                <a:cs typeface="Times New Roman"/>
              </a:rPr>
              <a:t> XK:</a:t>
            </a:r>
          </a:p>
          <a:p>
            <a:pPr marL="0" indent="0">
              <a:buNone/>
            </a:pPr>
            <a:r>
              <a:rPr lang="en-US" sz="2600" b="0" dirty="0">
                <a:solidFill>
                  <a:srgbClr val="000000"/>
                </a:solidFill>
                <a:latin typeface="Times New Roman"/>
                <a:cs typeface="Times New Roman"/>
              </a:rPr>
              <a:t>+ TH </a:t>
            </a:r>
            <a:r>
              <a:rPr lang="en-US" sz="2600" b="0" dirty="0" err="1">
                <a:solidFill>
                  <a:srgbClr val="000000"/>
                </a:solidFill>
                <a:latin typeface="Times New Roman"/>
                <a:cs typeface="Times New Roman"/>
              </a:rPr>
              <a:t>phát</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sinh</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trong</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kỳ</a:t>
            </a:r>
            <a:r>
              <a:rPr lang="en-US" sz="2600" b="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511 </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333 (3333)</a:t>
            </a:r>
          </a:p>
          <a:p>
            <a:pPr marL="0" indent="0">
              <a:buNone/>
            </a:pPr>
            <a:r>
              <a:rPr lang="en-US" sz="2600" b="0" dirty="0">
                <a:solidFill>
                  <a:srgbClr val="000000"/>
                </a:solidFill>
                <a:latin typeface="Times New Roman"/>
                <a:cs typeface="Times New Roman"/>
              </a:rPr>
              <a:t>+ TH </a:t>
            </a:r>
            <a:r>
              <a:rPr lang="en-US" sz="2600" b="0" dirty="0" err="1">
                <a:solidFill>
                  <a:srgbClr val="000000"/>
                </a:solidFill>
                <a:latin typeface="Times New Roman"/>
                <a:cs typeface="Times New Roman"/>
              </a:rPr>
              <a:t>phát</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sinh</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từ</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kỳ</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trước</a:t>
            </a:r>
            <a:r>
              <a:rPr lang="en-US" sz="2600" b="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811</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333 (3333)</a:t>
            </a:r>
          </a:p>
        </p:txBody>
      </p:sp>
      <p:sp>
        <p:nvSpPr>
          <p:cNvPr id="6" name="Rectangle 2"/>
          <p:cNvSpPr>
            <a:spLocks noGrp="1" noChangeArrowheads="1"/>
          </p:cNvSpPr>
          <p:nvPr>
            <p:ph type="title"/>
          </p:nvPr>
        </p:nvSpPr>
        <p:spPr>
          <a:xfrm>
            <a:off x="1905000" y="109538"/>
            <a:ext cx="5334000"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pic>
        <p:nvPicPr>
          <p:cNvPr id="3074" name="Picture 2" descr="Dịch vụ ủy thác xuất nhập khẩu hàng hóa cho doanh nghiệ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419600"/>
            <a:ext cx="84582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24464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rotWithShape="1">
          <a:blip r:embed="rId2">
            <a:extLst>
              <a:ext uri="{28A0092B-C50C-407E-A947-70E740481C1C}">
                <a14:useLocalDpi xmlns:a14="http://schemas.microsoft.com/office/drawing/2010/main" val="0"/>
              </a:ext>
            </a:extLst>
          </a:blip>
          <a:srcRect t="13648" r="660" b="-1"/>
          <a:stretch/>
        </p:blipFill>
        <p:spPr>
          <a:xfrm>
            <a:off x="457200" y="1219200"/>
            <a:ext cx="8305800" cy="5334000"/>
          </a:xfrm>
        </p:spPr>
      </p:pic>
      <p:sp>
        <p:nvSpPr>
          <p:cNvPr id="4" name="TextBox 3"/>
          <p:cNvSpPr txBox="1"/>
          <p:nvPr/>
        </p:nvSpPr>
        <p:spPr>
          <a:xfrm>
            <a:off x="1981200" y="152400"/>
            <a:ext cx="4648200" cy="523220"/>
          </a:xfrm>
          <a:prstGeom prst="rect">
            <a:avLst/>
          </a:prstGeom>
          <a:solidFill>
            <a:schemeClr val="accent1"/>
          </a:solidFill>
        </p:spPr>
        <p:txBody>
          <a:bodyPr wrap="square" rtlCol="0">
            <a:spAutoFit/>
          </a:bodyPr>
          <a:lstStyle/>
          <a:p>
            <a:r>
              <a:rPr lang="en-US" sz="2800" b="1" dirty="0">
                <a:latin typeface="Times New Roman" pitchFamily="18" charset="0"/>
                <a:cs typeface="Times New Roman" pitchFamily="18" charset="0"/>
              </a:rPr>
              <a:t>PHƯƠNG PHÁP KẾ TOÁN</a:t>
            </a:r>
          </a:p>
        </p:txBody>
      </p:sp>
    </p:spTree>
    <p:extLst>
      <p:ext uri="{BB962C8B-B14F-4D97-AF65-F5344CB8AC3E}">
        <p14:creationId xmlns:p14="http://schemas.microsoft.com/office/powerpoint/2010/main" val="339323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228600" y="914400"/>
            <a:ext cx="8763000" cy="3048000"/>
          </a:xfrm>
        </p:spPr>
        <p:txBody>
          <a:bodyPr/>
          <a:lstStyle/>
          <a:p>
            <a:pPr marL="0" indent="0">
              <a:buNone/>
            </a:pPr>
            <a:r>
              <a:rPr lang="es-ES" i="1" dirty="0">
                <a:solidFill>
                  <a:schemeClr val="tx1"/>
                </a:solidFill>
                <a:latin typeface="Times New Roman" panose="02020603050405020304" pitchFamily="18" charset="0"/>
                <a:cs typeface="Times New Roman" panose="02020603050405020304" pitchFamily="18" charset="0"/>
              </a:rPr>
              <a:t>4.2.3. </a:t>
            </a:r>
            <a:r>
              <a:rPr lang="es-ES" i="1" dirty="0" err="1">
                <a:solidFill>
                  <a:schemeClr val="tx1"/>
                </a:solidFill>
                <a:latin typeface="Times New Roman" panose="02020603050405020304" pitchFamily="18" charset="0"/>
                <a:cs typeface="Times New Roman" panose="02020603050405020304" pitchFamily="18" charset="0"/>
              </a:rPr>
              <a:t>Sổ</a:t>
            </a:r>
            <a:r>
              <a:rPr lang="es-ES" i="1" dirty="0">
                <a:solidFill>
                  <a:schemeClr val="tx1"/>
                </a:solidFill>
                <a:latin typeface="Times New Roman" panose="02020603050405020304" pitchFamily="18" charset="0"/>
                <a:cs typeface="Times New Roman" panose="02020603050405020304" pitchFamily="18" charset="0"/>
              </a:rPr>
              <a:t> </a:t>
            </a:r>
            <a:r>
              <a:rPr lang="es-ES" i="1" dirty="0" err="1">
                <a:solidFill>
                  <a:schemeClr val="tx1"/>
                </a:solidFill>
                <a:latin typeface="Times New Roman" panose="02020603050405020304" pitchFamily="18" charset="0"/>
                <a:cs typeface="Times New Roman" panose="02020603050405020304" pitchFamily="18" charset="0"/>
              </a:rPr>
              <a:t>kế</a:t>
            </a:r>
            <a:r>
              <a:rPr lang="es-ES" i="1" dirty="0">
                <a:solidFill>
                  <a:schemeClr val="tx1"/>
                </a:solidFill>
                <a:latin typeface="Times New Roman" panose="02020603050405020304" pitchFamily="18" charset="0"/>
                <a:cs typeface="Times New Roman" panose="02020603050405020304" pitchFamily="18" charset="0"/>
              </a:rPr>
              <a:t> </a:t>
            </a:r>
            <a:r>
              <a:rPr lang="es-ES" i="1" dirty="0" err="1">
                <a:solidFill>
                  <a:schemeClr val="tx1"/>
                </a:solidFill>
                <a:latin typeface="Times New Roman" panose="02020603050405020304" pitchFamily="18" charset="0"/>
                <a:cs typeface="Times New Roman" panose="02020603050405020304" pitchFamily="18" charset="0"/>
              </a:rPr>
              <a:t>toán</a:t>
            </a:r>
            <a:endParaRPr lang="en-US" i="1" dirty="0">
              <a:solidFill>
                <a:schemeClr val="tx1"/>
              </a:solidFill>
              <a:latin typeface="Times New Roman" panose="02020603050405020304" pitchFamily="18" charset="0"/>
              <a:cs typeface="Times New Roman" panose="02020603050405020304" pitchFamily="18" charset="0"/>
            </a:endParaRPr>
          </a:p>
          <a:p>
            <a:pPr marL="0" indent="0">
              <a:buNone/>
            </a:pP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Sổ</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kế</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toán</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chi</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tiết</a:t>
            </a:r>
            <a:r>
              <a:rPr lang="es-ES" b="0" dirty="0">
                <a:solidFill>
                  <a:schemeClr val="tx1"/>
                </a:solidFill>
                <a:latin typeface="Times New Roman" panose="02020603050405020304" pitchFamily="18" charset="0"/>
                <a:cs typeface="Times New Roman" panose="02020603050405020304" pitchFamily="18" charset="0"/>
              </a:rPr>
              <a:t>: TK 3333 – </a:t>
            </a:r>
            <a:r>
              <a:rPr lang="es-ES" b="0" dirty="0" err="1">
                <a:solidFill>
                  <a:schemeClr val="tx1"/>
                </a:solidFill>
                <a:latin typeface="Times New Roman" panose="02020603050405020304" pitchFamily="18" charset="0"/>
                <a:cs typeface="Times New Roman" panose="02020603050405020304" pitchFamily="18" charset="0"/>
              </a:rPr>
              <a:t>Thuế</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xuất</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khẩu</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nhập</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khẩu</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Sổ</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tổng</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hợp</a:t>
            </a:r>
            <a:r>
              <a:rPr lang="es-ES" b="0" dirty="0">
                <a:solidFill>
                  <a:schemeClr val="tx1"/>
                </a:solidFill>
                <a:latin typeface="Times New Roman" panose="02020603050405020304" pitchFamily="18" charset="0"/>
                <a:cs typeface="Times New Roman" panose="02020603050405020304" pitchFamily="18" charset="0"/>
              </a:rPr>
              <a:t>:</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pl-PL" b="0" dirty="0">
                <a:solidFill>
                  <a:schemeClr val="tx1"/>
                </a:solidFill>
                <a:latin typeface="Times New Roman" panose="02020603050405020304" pitchFamily="18" charset="0"/>
                <a:cs typeface="Times New Roman" panose="02020603050405020304" pitchFamily="18" charset="0"/>
              </a:rPr>
              <a:t>+ Chứng từ ghi sổ</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pl-PL" b="0" dirty="0">
                <a:solidFill>
                  <a:schemeClr val="tx1"/>
                </a:solidFill>
                <a:latin typeface="Times New Roman" panose="02020603050405020304" pitchFamily="18" charset="0"/>
                <a:cs typeface="Times New Roman" panose="02020603050405020304" pitchFamily="18" charset="0"/>
              </a:rPr>
              <a:t>+ Sổ đăng ký chứng từ ghi sổ</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pl-PL" b="0" dirty="0">
                <a:solidFill>
                  <a:schemeClr val="tx1"/>
                </a:solidFill>
                <a:latin typeface="Times New Roman" panose="02020603050405020304" pitchFamily="18" charset="0"/>
                <a:cs typeface="Times New Roman" panose="02020603050405020304" pitchFamily="18" charset="0"/>
              </a:rPr>
              <a:t>+ Sổ cái</a:t>
            </a:r>
            <a:endParaRPr lang="en-US" b="0"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1327786" y="158751"/>
            <a:ext cx="6063614" cy="563562"/>
          </a:xfrm>
        </p:spPr>
        <p:txBody>
          <a:bodyPr/>
          <a:lstStyle/>
          <a:p>
            <a:pPr algn="ctr"/>
            <a:r>
              <a:rPr lang="en-US" dirty="0">
                <a:latin typeface="Times New Roman" panose="02020603050405020304" pitchFamily="18" charset="0"/>
                <a:cs typeface="Times New Roman" panose="02020603050405020304" pitchFamily="18" charset="0"/>
              </a:rPr>
              <a:t>4.2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pic>
        <p:nvPicPr>
          <p:cNvPr id="5122" name="Picture 2" descr="Các loại hình xuất nhập khẩu | Xuất nhập khẩu Lê Á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581400"/>
            <a:ext cx="59436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34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circle(in)">
                                      <p:cBhvr>
                                        <p:cTn id="12" dur="20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circle(in)">
                                      <p:cBhvr>
                                        <p:cTn id="17" dur="2000"/>
                                        <p:tgtEl>
                                          <p:spTgt spid="696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circle(in)">
                                      <p:cBhvr>
                                        <p:cTn id="22" dur="2000"/>
                                        <p:tgtEl>
                                          <p:spTgt spid="696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circle(in)">
                                      <p:cBhvr>
                                        <p:cTn id="27" dur="2000"/>
                                        <p:tgtEl>
                                          <p:spTgt spid="696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9635">
                                            <p:txEl>
                                              <p:pRg st="5" end="5"/>
                                            </p:txEl>
                                          </p:spTgt>
                                        </p:tgtEl>
                                        <p:attrNameLst>
                                          <p:attrName>style.visibility</p:attrName>
                                        </p:attrNameLst>
                                      </p:cBhvr>
                                      <p:to>
                                        <p:strVal val="visible"/>
                                      </p:to>
                                    </p:set>
                                    <p:animEffect transition="in" filter="circle(in)">
                                      <p:cBhvr>
                                        <p:cTn id="32"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228600" y="685800"/>
            <a:ext cx="8686800" cy="6096000"/>
          </a:xfrm>
        </p:spPr>
        <p:txBody>
          <a:bodyPr/>
          <a:lstStyle/>
          <a:p>
            <a:pPr marL="0" indent="0" algn="just">
              <a:lnSpc>
                <a:spcPct val="150000"/>
              </a:lnSpc>
              <a:spcBef>
                <a:spcPts val="0"/>
              </a:spcBef>
              <a:buNone/>
            </a:pPr>
            <a:r>
              <a:rPr lang="en-US" sz="2200" i="1" dirty="0">
                <a:solidFill>
                  <a:schemeClr val="tx1"/>
                </a:solidFill>
                <a:latin typeface="Times New Roman" panose="02020603050405020304" pitchFamily="18" charset="0"/>
                <a:cs typeface="Times New Roman" panose="02020603050405020304" pitchFamily="18" charset="0"/>
              </a:rPr>
              <a:t>4.3.1 </a:t>
            </a:r>
            <a:r>
              <a:rPr lang="en-US" sz="2200" i="1" dirty="0" err="1">
                <a:solidFill>
                  <a:schemeClr val="tx1"/>
                </a:solidFill>
                <a:latin typeface="Times New Roman" panose="02020603050405020304" pitchFamily="18" charset="0"/>
                <a:cs typeface="Times New Roman" panose="02020603050405020304" pitchFamily="18" charset="0"/>
              </a:rPr>
              <a:t>Chứng</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từ</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kế</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toán</a:t>
            </a:r>
            <a:endParaRPr lang="en-US" sz="2200" i="1"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Hợp đồng nhập khẩu;</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Hoá đơn thương mại (Invoice) do người bán (nước ngoài) xuất;</a:t>
            </a:r>
            <a:endParaRPr lang="en-US" sz="22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Phiếu đóng gói hàng hóa (Packing List) do người bán (nước ngoài) xuất; Vận đơn (Bill of Lading – B/L) do bên vận chuyển tàu biển cấp hoặc (Bill of air – B/A) do bên vận chuyển máy bay</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cấp; </a:t>
            </a:r>
            <a:endParaRPr lang="en-US" sz="22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Chứng từ bảo hiểm (Insurance policy); Giấy chứng nhận phẩm chất (Certificate quality) do Vinacontrol cấp; </a:t>
            </a:r>
            <a:r>
              <a:rPr lang="en-US" sz="2200" b="0" dirty="0">
                <a:solidFill>
                  <a:schemeClr val="tx1"/>
                </a:solidFill>
                <a:latin typeface="Times New Roman" pitchFamily="18" charset="0"/>
                <a:cs typeface="Times New Roman" pitchFamily="18" charset="0"/>
              </a:rPr>
              <a:t>…</a:t>
            </a:r>
          </a:p>
          <a:p>
            <a:pPr marL="0" indent="45720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Các tài liệu khác kèm theo như biên bản quyết toán với bên vận chuyển, biên bản hư hỏng, tổn thất (nếu có); </a:t>
            </a:r>
            <a:endParaRPr lang="en-US" sz="22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Tờ khai hải quan; Biên lai thu thuế; Phiếu nhập kho và</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anose="02020603050405020304" pitchFamily="18" charset="0"/>
                <a:cs typeface="Times New Roman" panose="02020603050405020304" pitchFamily="18" charset="0"/>
              </a:rPr>
              <a:t>các chứng từ thanh toán khác,…</a:t>
            </a:r>
          </a:p>
          <a:p>
            <a:pPr marL="0" indent="457200" algn="just">
              <a:lnSpc>
                <a:spcPct val="150000"/>
              </a:lnSpc>
              <a:spcBef>
                <a:spcPts val="0"/>
              </a:spcBef>
              <a:buNone/>
            </a:pPr>
            <a:endParaRPr lang="en-US" sz="2200" b="0" dirty="0">
              <a:solidFill>
                <a:schemeClr val="tx1"/>
              </a:solidFill>
              <a:latin typeface="Times New Roman" pitchFamily="18" charset="0"/>
              <a:cs typeface="Times New Roman" pitchFamily="18" charset="0"/>
            </a:endParaRPr>
          </a:p>
        </p:txBody>
      </p:sp>
      <p:sp>
        <p:nvSpPr>
          <p:cNvPr id="5" name="Rectangle 2"/>
          <p:cNvSpPr>
            <a:spLocks noGrp="1" noChangeArrowheads="1"/>
          </p:cNvSpPr>
          <p:nvPr>
            <p:ph type="title"/>
          </p:nvPr>
        </p:nvSpPr>
        <p:spPr>
          <a:xfrm>
            <a:off x="1099186" y="158751"/>
            <a:ext cx="7098028" cy="563562"/>
          </a:xfrm>
        </p:spPr>
        <p:txBody>
          <a:bodyPr/>
          <a:lstStyle/>
          <a:p>
            <a:pPr algn="ctr"/>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2147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1" end="1"/>
                                            </p:txEl>
                                          </p:spTgt>
                                        </p:tgtEl>
                                        <p:attrNameLst>
                                          <p:attrName>style.visibility</p:attrName>
                                        </p:attrNameLst>
                                      </p:cBhvr>
                                      <p:to>
                                        <p:strVal val="visible"/>
                                      </p:to>
                                    </p:set>
                                    <p:animEffect transition="in" filter="circle(in)">
                                      <p:cBhvr>
                                        <p:cTn id="17" dur="2000"/>
                                        <p:tgtEl>
                                          <p:spTgt spid="6963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9635">
                                            <p:txEl>
                                              <p:pRg st="2" end="2"/>
                                            </p:txEl>
                                          </p:spTgt>
                                        </p:tgtEl>
                                        <p:attrNameLst>
                                          <p:attrName>style.visibility</p:attrName>
                                        </p:attrNameLst>
                                      </p:cBhvr>
                                      <p:to>
                                        <p:strVal val="visible"/>
                                      </p:to>
                                    </p:set>
                                    <p:animEffect transition="in" filter="circle(in)">
                                      <p:cBhvr>
                                        <p:cTn id="22" dur="2000"/>
                                        <p:tgtEl>
                                          <p:spTgt spid="6963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9635">
                                            <p:txEl>
                                              <p:pRg st="3" end="3"/>
                                            </p:txEl>
                                          </p:spTgt>
                                        </p:tgtEl>
                                        <p:attrNameLst>
                                          <p:attrName>style.visibility</p:attrName>
                                        </p:attrNameLst>
                                      </p:cBhvr>
                                      <p:to>
                                        <p:strVal val="visible"/>
                                      </p:to>
                                    </p:set>
                                    <p:animEffect transition="in" filter="circle(in)">
                                      <p:cBhvr>
                                        <p:cTn id="27" dur="2000"/>
                                        <p:tgtEl>
                                          <p:spTgt spid="6963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9635">
                                            <p:txEl>
                                              <p:pRg st="4" end="4"/>
                                            </p:txEl>
                                          </p:spTgt>
                                        </p:tgtEl>
                                        <p:attrNameLst>
                                          <p:attrName>style.visibility</p:attrName>
                                        </p:attrNameLst>
                                      </p:cBhvr>
                                      <p:to>
                                        <p:strVal val="visible"/>
                                      </p:to>
                                    </p:set>
                                    <p:animEffect transition="in" filter="circle(in)">
                                      <p:cBhvr>
                                        <p:cTn id="32" dur="2000"/>
                                        <p:tgtEl>
                                          <p:spTgt spid="6963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9635">
                                            <p:txEl>
                                              <p:pRg st="5" end="5"/>
                                            </p:txEl>
                                          </p:spTgt>
                                        </p:tgtEl>
                                        <p:attrNameLst>
                                          <p:attrName>style.visibility</p:attrName>
                                        </p:attrNameLst>
                                      </p:cBhvr>
                                      <p:to>
                                        <p:strVal val="visible"/>
                                      </p:to>
                                    </p:set>
                                    <p:animEffect transition="in" filter="circle(in)">
                                      <p:cBhvr>
                                        <p:cTn id="37"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5" grpId="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81000" y="685800"/>
            <a:ext cx="8686800" cy="6019800"/>
          </a:xfrm>
        </p:spPr>
        <p:txBody>
          <a:bodyPr/>
          <a:lstStyle/>
          <a:p>
            <a:pPr marL="0" indent="0" algn="just">
              <a:lnSpc>
                <a:spcPct val="150000"/>
              </a:lnSpc>
              <a:spcBef>
                <a:spcPts val="0"/>
              </a:spcBef>
              <a:buNone/>
            </a:pPr>
            <a:r>
              <a:rPr lang="en-US" sz="2200" i="1" dirty="0">
                <a:solidFill>
                  <a:schemeClr val="tx1"/>
                </a:solidFill>
                <a:latin typeface="Times New Roman" panose="02020603050405020304" pitchFamily="18" charset="0"/>
                <a:cs typeface="Times New Roman" panose="02020603050405020304" pitchFamily="18" charset="0"/>
              </a:rPr>
              <a:t>4.3.1 </a:t>
            </a:r>
            <a:r>
              <a:rPr lang="en-US" sz="2200" i="1" dirty="0" err="1">
                <a:solidFill>
                  <a:schemeClr val="tx1"/>
                </a:solidFill>
                <a:latin typeface="Times New Roman" panose="02020603050405020304" pitchFamily="18" charset="0"/>
                <a:cs typeface="Times New Roman" panose="02020603050405020304" pitchFamily="18" charset="0"/>
              </a:rPr>
              <a:t>Tài</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khoản</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chuyên</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dùng</a:t>
            </a:r>
            <a:endParaRPr lang="en-US" sz="2200" i="1" dirty="0">
              <a:solidFill>
                <a:schemeClr val="tx1"/>
              </a:solidFill>
              <a:latin typeface="Times New Roman" panose="02020603050405020304" pitchFamily="18" charset="0"/>
              <a:cs typeface="Times New Roman" panose="02020603050405020304" pitchFamily="18" charset="0"/>
            </a:endParaRP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151, 152, 153, 156 (1561, 1562), 211: Phản ánh trị giá của số hàng nhập khẩu của doanh nghiệp</a:t>
            </a: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331 – Phải trả cho người bán </a:t>
            </a:r>
            <a:endParaRPr lang="en-US" sz="2200" b="0" dirty="0">
              <a:solidFill>
                <a:schemeClr val="tx1"/>
              </a:solidFill>
              <a:latin typeface="Times New Roman" pitchFamily="18" charset="0"/>
              <a:cs typeface="Times New Roman" pitchFamily="18" charset="0"/>
            </a:endParaRP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244 – Cầm cố, thế chấp, ký quỹ, ký cược: </a:t>
            </a:r>
            <a:endParaRPr lang="en-US" sz="2200" b="0" dirty="0">
              <a:solidFill>
                <a:schemeClr val="tx1"/>
              </a:solidFill>
              <a:latin typeface="Times New Roman" pitchFamily="18" charset="0"/>
              <a:cs typeface="Times New Roman" pitchFamily="18" charset="0"/>
            </a:endParaRP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635 – Chi phí tài chính: Phản ánh lỗ tỷ giá (nếu có)</a:t>
            </a: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a:t>
            </a:r>
            <a:r>
              <a:rPr lang="en-US" sz="2200" b="0" dirty="0">
                <a:solidFill>
                  <a:schemeClr val="tx1"/>
                </a:solidFill>
                <a:latin typeface="Times New Roman" pitchFamily="18" charset="0"/>
                <a:cs typeface="Times New Roman" pitchFamily="18" charset="0"/>
              </a:rPr>
              <a:t>K</a:t>
            </a:r>
            <a:r>
              <a:rPr lang="vi-VN" sz="2200" b="0" dirty="0">
                <a:solidFill>
                  <a:schemeClr val="tx1"/>
                </a:solidFill>
                <a:latin typeface="Times New Roman" pitchFamily="18" charset="0"/>
                <a:cs typeface="Times New Roman" pitchFamily="18" charset="0"/>
              </a:rPr>
              <a:t> 515 – Doanh thu hoạt động tài chính: Phản ánh lãi tỷ giá (nếu có)</a:t>
            </a:r>
            <a:endParaRPr lang="en-US" sz="2200" b="0" dirty="0">
              <a:solidFill>
                <a:schemeClr val="tx1"/>
              </a:solidFill>
              <a:latin typeface="Times New Roman" pitchFamily="18" charset="0"/>
              <a:cs typeface="Times New Roman" pitchFamily="18" charset="0"/>
            </a:endParaRP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33312 – Thuế GTGT hàng nhập khẩu</a:t>
            </a:r>
            <a:endParaRPr lang="en-US" sz="2200" b="0" dirty="0">
              <a:solidFill>
                <a:schemeClr val="tx1"/>
              </a:solidFill>
              <a:latin typeface="Times New Roman" pitchFamily="18" charset="0"/>
              <a:cs typeface="Times New Roman" pitchFamily="18" charset="0"/>
            </a:endParaRP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3332 – Thuế tiêu thụ đặc biệt</a:t>
            </a:r>
            <a:endParaRPr lang="en-US" sz="2200" b="0" dirty="0">
              <a:solidFill>
                <a:schemeClr val="tx1"/>
              </a:solidFill>
              <a:latin typeface="Times New Roman" pitchFamily="18" charset="0"/>
              <a:cs typeface="Times New Roman" pitchFamily="18" charset="0"/>
            </a:endParaRPr>
          </a:p>
          <a:p>
            <a:pPr marL="0" indent="457200">
              <a:lnSpc>
                <a:spcPct val="150000"/>
              </a:lnSpc>
              <a:spcBef>
                <a:spcPts val="0"/>
              </a:spcBef>
            </a:pPr>
            <a:r>
              <a:rPr lang="vi-VN" sz="2200" dirty="0">
                <a:solidFill>
                  <a:srgbClr val="FF0000"/>
                </a:solidFill>
                <a:latin typeface="Times New Roman" pitchFamily="18" charset="0"/>
                <a:cs typeface="Times New Roman" pitchFamily="18" charset="0"/>
              </a:rPr>
              <a:t>TK 3333 – Thuế xuất, nhập khẩu</a:t>
            </a:r>
            <a:endParaRPr lang="en-US" sz="2200" dirty="0">
              <a:solidFill>
                <a:srgbClr val="FF0000"/>
              </a:solidFill>
              <a:latin typeface="Times New Roman" pitchFamily="18" charset="0"/>
              <a:cs typeface="Times New Roman" pitchFamily="18" charset="0"/>
            </a:endParaRPr>
          </a:p>
          <a:p>
            <a:pPr marL="0" indent="457200">
              <a:lnSpc>
                <a:spcPct val="150000"/>
              </a:lnSpc>
              <a:spcBef>
                <a:spcPts val="0"/>
              </a:spcBef>
            </a:pPr>
            <a:r>
              <a:rPr lang="vi-VN" sz="2200" b="0" dirty="0">
                <a:solidFill>
                  <a:schemeClr val="tx1"/>
                </a:solidFill>
                <a:latin typeface="Times New Roman" pitchFamily="18" charset="0"/>
                <a:cs typeface="Times New Roman" pitchFamily="18" charset="0"/>
              </a:rPr>
              <a:t>TK 33381 – Thuế bảo vệ môi trường.</a:t>
            </a:r>
            <a:endParaRPr lang="en-US" sz="2200" b="0" dirty="0">
              <a:solidFill>
                <a:schemeClr val="tx1"/>
              </a:solidFill>
              <a:latin typeface="Times New Roman" pitchFamily="18" charset="0"/>
              <a:cs typeface="Times New Roman" pitchFamily="18" charset="0"/>
            </a:endParaRPr>
          </a:p>
          <a:p>
            <a:pPr marL="0" indent="457200">
              <a:lnSpc>
                <a:spcPct val="150000"/>
              </a:lnSpc>
              <a:spcBef>
                <a:spcPts val="0"/>
              </a:spcBef>
            </a:pPr>
            <a:r>
              <a:rPr lang="en-US" sz="2200" b="0" dirty="0">
                <a:solidFill>
                  <a:schemeClr val="tx1"/>
                </a:solidFill>
                <a:latin typeface="Times New Roman" pitchFamily="18" charset="0"/>
                <a:cs typeface="Times New Roman" pitchFamily="18" charset="0"/>
              </a:rPr>
              <a:t>M</a:t>
            </a:r>
            <a:r>
              <a:rPr lang="vi-VN" sz="2200" b="0" dirty="0">
                <a:solidFill>
                  <a:schemeClr val="tx1"/>
                </a:solidFill>
                <a:latin typeface="Times New Roman" pitchFamily="18" charset="0"/>
                <a:cs typeface="Times New Roman" pitchFamily="18" charset="0"/>
              </a:rPr>
              <a:t>ột số TK khác như: 111, 112, 1112, 1122,….</a:t>
            </a:r>
          </a:p>
          <a:p>
            <a:pPr marL="0" indent="457200">
              <a:lnSpc>
                <a:spcPct val="150000"/>
              </a:lnSpc>
              <a:spcBef>
                <a:spcPts val="0"/>
              </a:spcBef>
            </a:pPr>
            <a:endParaRPr lang="vi-VN" sz="22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480186" y="158751"/>
            <a:ext cx="5682614" cy="563562"/>
          </a:xfrm>
        </p:spPr>
        <p:txBody>
          <a:bodyPr/>
          <a:lstStyle/>
          <a:p>
            <a:pPr algn="ctr"/>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0016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1000"/>
                                        <p:tgtEl>
                                          <p:spTgt spid="69635">
                                            <p:txEl>
                                              <p:pRg st="0" end="0"/>
                                            </p:txEl>
                                          </p:spTgt>
                                        </p:tgtEl>
                                      </p:cBhvr>
                                    </p:animEffect>
                                    <p:anim calcmode="lin" valueType="num">
                                      <p:cBhvr>
                                        <p:cTn id="8" dur="10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96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635">
                                            <p:txEl>
                                              <p:pRg st="1" end="1"/>
                                            </p:txEl>
                                          </p:spTgt>
                                        </p:tgtEl>
                                        <p:attrNameLst>
                                          <p:attrName>style.visibility</p:attrName>
                                        </p:attrNameLst>
                                      </p:cBhvr>
                                      <p:to>
                                        <p:strVal val="visible"/>
                                      </p:to>
                                    </p:set>
                                    <p:animEffect transition="in" filter="fade">
                                      <p:cBhvr>
                                        <p:cTn id="14" dur="1000"/>
                                        <p:tgtEl>
                                          <p:spTgt spid="69635">
                                            <p:txEl>
                                              <p:pRg st="1" end="1"/>
                                            </p:txEl>
                                          </p:spTgt>
                                        </p:tgtEl>
                                      </p:cBhvr>
                                    </p:animEffect>
                                    <p:anim calcmode="lin" valueType="num">
                                      <p:cBhvr>
                                        <p:cTn id="15" dur="10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96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9635">
                                            <p:txEl>
                                              <p:pRg st="2" end="2"/>
                                            </p:txEl>
                                          </p:spTgt>
                                        </p:tgtEl>
                                        <p:attrNameLst>
                                          <p:attrName>style.visibility</p:attrName>
                                        </p:attrNameLst>
                                      </p:cBhvr>
                                      <p:to>
                                        <p:strVal val="visible"/>
                                      </p:to>
                                    </p:set>
                                    <p:animEffect transition="in" filter="fade">
                                      <p:cBhvr>
                                        <p:cTn id="21" dur="1000"/>
                                        <p:tgtEl>
                                          <p:spTgt spid="69635">
                                            <p:txEl>
                                              <p:pRg st="2" end="2"/>
                                            </p:txEl>
                                          </p:spTgt>
                                        </p:tgtEl>
                                      </p:cBhvr>
                                    </p:animEffect>
                                    <p:anim calcmode="lin" valueType="num">
                                      <p:cBhvr>
                                        <p:cTn id="22" dur="10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96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9635">
                                            <p:txEl>
                                              <p:pRg st="3" end="3"/>
                                            </p:txEl>
                                          </p:spTgt>
                                        </p:tgtEl>
                                        <p:attrNameLst>
                                          <p:attrName>style.visibility</p:attrName>
                                        </p:attrNameLst>
                                      </p:cBhvr>
                                      <p:to>
                                        <p:strVal val="visible"/>
                                      </p:to>
                                    </p:set>
                                    <p:animEffect transition="in" filter="fade">
                                      <p:cBhvr>
                                        <p:cTn id="28" dur="1000"/>
                                        <p:tgtEl>
                                          <p:spTgt spid="69635">
                                            <p:txEl>
                                              <p:pRg st="3" end="3"/>
                                            </p:txEl>
                                          </p:spTgt>
                                        </p:tgtEl>
                                      </p:cBhvr>
                                    </p:animEffect>
                                    <p:anim calcmode="lin" valueType="num">
                                      <p:cBhvr>
                                        <p:cTn id="29" dur="10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96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9635">
                                            <p:txEl>
                                              <p:pRg st="4" end="4"/>
                                            </p:txEl>
                                          </p:spTgt>
                                        </p:tgtEl>
                                        <p:attrNameLst>
                                          <p:attrName>style.visibility</p:attrName>
                                        </p:attrNameLst>
                                      </p:cBhvr>
                                      <p:to>
                                        <p:strVal val="visible"/>
                                      </p:to>
                                    </p:set>
                                    <p:animEffect transition="in" filter="fade">
                                      <p:cBhvr>
                                        <p:cTn id="35" dur="1000"/>
                                        <p:tgtEl>
                                          <p:spTgt spid="69635">
                                            <p:txEl>
                                              <p:pRg st="4" end="4"/>
                                            </p:txEl>
                                          </p:spTgt>
                                        </p:tgtEl>
                                      </p:cBhvr>
                                    </p:animEffect>
                                    <p:anim calcmode="lin" valueType="num">
                                      <p:cBhvr>
                                        <p:cTn id="36" dur="10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96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9635">
                                            <p:txEl>
                                              <p:pRg st="5" end="5"/>
                                            </p:txEl>
                                          </p:spTgt>
                                        </p:tgtEl>
                                        <p:attrNameLst>
                                          <p:attrName>style.visibility</p:attrName>
                                        </p:attrNameLst>
                                      </p:cBhvr>
                                      <p:to>
                                        <p:strVal val="visible"/>
                                      </p:to>
                                    </p:set>
                                    <p:animEffect transition="in" filter="fade">
                                      <p:cBhvr>
                                        <p:cTn id="42" dur="1000"/>
                                        <p:tgtEl>
                                          <p:spTgt spid="69635">
                                            <p:txEl>
                                              <p:pRg st="5" end="5"/>
                                            </p:txEl>
                                          </p:spTgt>
                                        </p:tgtEl>
                                      </p:cBhvr>
                                    </p:animEffect>
                                    <p:anim calcmode="lin" valueType="num">
                                      <p:cBhvr>
                                        <p:cTn id="43" dur="10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963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9635">
                                            <p:txEl>
                                              <p:pRg st="6" end="6"/>
                                            </p:txEl>
                                          </p:spTgt>
                                        </p:tgtEl>
                                        <p:attrNameLst>
                                          <p:attrName>style.visibility</p:attrName>
                                        </p:attrNameLst>
                                      </p:cBhvr>
                                      <p:to>
                                        <p:strVal val="visible"/>
                                      </p:to>
                                    </p:set>
                                    <p:animEffect transition="in" filter="fade">
                                      <p:cBhvr>
                                        <p:cTn id="49" dur="1000"/>
                                        <p:tgtEl>
                                          <p:spTgt spid="69635">
                                            <p:txEl>
                                              <p:pRg st="6" end="6"/>
                                            </p:txEl>
                                          </p:spTgt>
                                        </p:tgtEl>
                                      </p:cBhvr>
                                    </p:animEffect>
                                    <p:anim calcmode="lin" valueType="num">
                                      <p:cBhvr>
                                        <p:cTn id="50" dur="1000" fill="hold"/>
                                        <p:tgtEl>
                                          <p:spTgt spid="6963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963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9635">
                                            <p:txEl>
                                              <p:pRg st="7" end="7"/>
                                            </p:txEl>
                                          </p:spTgt>
                                        </p:tgtEl>
                                        <p:attrNameLst>
                                          <p:attrName>style.visibility</p:attrName>
                                        </p:attrNameLst>
                                      </p:cBhvr>
                                      <p:to>
                                        <p:strVal val="visible"/>
                                      </p:to>
                                    </p:set>
                                    <p:animEffect transition="in" filter="fade">
                                      <p:cBhvr>
                                        <p:cTn id="56" dur="1000"/>
                                        <p:tgtEl>
                                          <p:spTgt spid="69635">
                                            <p:txEl>
                                              <p:pRg st="7" end="7"/>
                                            </p:txEl>
                                          </p:spTgt>
                                        </p:tgtEl>
                                      </p:cBhvr>
                                    </p:animEffect>
                                    <p:anim calcmode="lin" valueType="num">
                                      <p:cBhvr>
                                        <p:cTn id="57" dur="1000" fill="hold"/>
                                        <p:tgtEl>
                                          <p:spTgt spid="6963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6963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9635">
                                            <p:txEl>
                                              <p:pRg st="8" end="8"/>
                                            </p:txEl>
                                          </p:spTgt>
                                        </p:tgtEl>
                                        <p:attrNameLst>
                                          <p:attrName>style.visibility</p:attrName>
                                        </p:attrNameLst>
                                      </p:cBhvr>
                                      <p:to>
                                        <p:strVal val="visible"/>
                                      </p:to>
                                    </p:set>
                                    <p:animEffect transition="in" filter="fade">
                                      <p:cBhvr>
                                        <p:cTn id="63" dur="1000"/>
                                        <p:tgtEl>
                                          <p:spTgt spid="69635">
                                            <p:txEl>
                                              <p:pRg st="8" end="8"/>
                                            </p:txEl>
                                          </p:spTgt>
                                        </p:tgtEl>
                                      </p:cBhvr>
                                    </p:animEffect>
                                    <p:anim calcmode="lin" valueType="num">
                                      <p:cBhvr>
                                        <p:cTn id="64" dur="1000" fill="hold"/>
                                        <p:tgtEl>
                                          <p:spTgt spid="6963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6963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9635">
                                            <p:txEl>
                                              <p:pRg st="9" end="9"/>
                                            </p:txEl>
                                          </p:spTgt>
                                        </p:tgtEl>
                                        <p:attrNameLst>
                                          <p:attrName>style.visibility</p:attrName>
                                        </p:attrNameLst>
                                      </p:cBhvr>
                                      <p:to>
                                        <p:strVal val="visible"/>
                                      </p:to>
                                    </p:set>
                                    <p:animEffect transition="in" filter="fade">
                                      <p:cBhvr>
                                        <p:cTn id="70" dur="1000"/>
                                        <p:tgtEl>
                                          <p:spTgt spid="69635">
                                            <p:txEl>
                                              <p:pRg st="9" end="9"/>
                                            </p:txEl>
                                          </p:spTgt>
                                        </p:tgtEl>
                                      </p:cBhvr>
                                    </p:animEffect>
                                    <p:anim calcmode="lin" valueType="num">
                                      <p:cBhvr>
                                        <p:cTn id="71" dur="1000" fill="hold"/>
                                        <p:tgtEl>
                                          <p:spTgt spid="6963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6963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69635">
                                            <p:txEl>
                                              <p:pRg st="10" end="10"/>
                                            </p:txEl>
                                          </p:spTgt>
                                        </p:tgtEl>
                                        <p:attrNameLst>
                                          <p:attrName>style.visibility</p:attrName>
                                        </p:attrNameLst>
                                      </p:cBhvr>
                                      <p:to>
                                        <p:strVal val="visible"/>
                                      </p:to>
                                    </p:set>
                                    <p:animEffect transition="in" filter="fade">
                                      <p:cBhvr>
                                        <p:cTn id="77" dur="1000"/>
                                        <p:tgtEl>
                                          <p:spTgt spid="69635">
                                            <p:txEl>
                                              <p:pRg st="10" end="10"/>
                                            </p:txEl>
                                          </p:spTgt>
                                        </p:tgtEl>
                                      </p:cBhvr>
                                    </p:animEffect>
                                    <p:anim calcmode="lin" valueType="num">
                                      <p:cBhvr>
                                        <p:cTn id="78" dur="1000" fill="hold"/>
                                        <p:tgtEl>
                                          <p:spTgt spid="69635">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6963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133" y="1140812"/>
            <a:ext cx="8781067" cy="5078313"/>
          </a:xfrm>
          <a:prstGeom prst="rect">
            <a:avLst/>
          </a:prstGeom>
          <a:noFill/>
        </p:spPr>
        <p:txBody>
          <a:bodyPr wrap="square" rtlCol="0">
            <a:spAutoFit/>
          </a:bodyPr>
          <a:lstStyle/>
          <a:p>
            <a:pPr indent="457200" algn="just">
              <a:lnSpc>
                <a:spcPct val="150000"/>
              </a:lnSpc>
            </a:pPr>
            <a:r>
              <a:rPr lang="en-US" sz="2400" b="1" u="sng" dirty="0" err="1">
                <a:latin typeface="Times New Roman" pitchFamily="18" charset="0"/>
                <a:cs typeface="Times New Roman" pitchFamily="18" charset="0"/>
              </a:rPr>
              <a:t>Ví</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dụ</a:t>
            </a:r>
            <a:r>
              <a:rPr lang="en-US" sz="2400" b="1" u="sng" dirty="0">
                <a:latin typeface="Times New Roman" pitchFamily="18" charset="0"/>
                <a:cs typeface="Times New Roman" pitchFamily="18" charset="0"/>
              </a:rPr>
              <a:t> 3: </a:t>
            </a:r>
          </a:p>
          <a:p>
            <a:pPr indent="457200" algn="just">
              <a:lnSpc>
                <a:spcPct val="150000"/>
              </a:lnSpc>
            </a:pPr>
            <a:r>
              <a:rPr lang="en-US" sz="2400" dirty="0" err="1">
                <a:latin typeface="Times New Roman" pitchFamily="18" charset="0"/>
                <a:cs typeface="Times New Roman" pitchFamily="18" charset="0"/>
              </a:rPr>
              <a:t>Ngày</a:t>
            </a:r>
            <a:r>
              <a:rPr lang="en-US" sz="2400" dirty="0">
                <a:latin typeface="Times New Roman" pitchFamily="18" charset="0"/>
                <a:cs typeface="Times New Roman" pitchFamily="18" charset="0"/>
              </a:rPr>
              <a:t> 1/6/2018,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ô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góp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đơn</a:t>
            </a:r>
            <a:r>
              <a:rPr lang="en-US" sz="2400" dirty="0">
                <a:latin typeface="Times New Roman" pitchFamily="18" charset="0"/>
                <a:cs typeface="Times New Roman" pitchFamily="18" charset="0"/>
              </a:rPr>
              <a:t> GTGT 10%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750.000.000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góp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800.000.000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ngay</a:t>
            </a:r>
            <a:r>
              <a:rPr lang="en-US" sz="2400" dirty="0">
                <a:latin typeface="Times New Roman" pitchFamily="18" charset="0"/>
                <a:cs typeface="Times New Roman" pitchFamily="18" charset="0"/>
              </a:rPr>
              <a:t> 200.000.000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p>
          <a:p>
            <a:pPr indent="457200" algn="just">
              <a:lnSpc>
                <a:spcPct val="150000"/>
              </a:lnSpc>
            </a:pPr>
            <a:r>
              <a:rPr lang="en-US" sz="2400" dirty="0">
                <a:latin typeface="Times New Roman" pitchFamily="18" charset="0"/>
                <a:cs typeface="Times New Roman" pitchFamily="18" charset="0"/>
                <a:sym typeface="Wingdings" pitchFamily="2" charset="2"/>
              </a:rPr>
              <a:t></a:t>
            </a:r>
            <a:r>
              <a:rPr lang="en-US" sz="2400" dirty="0" err="1">
                <a:latin typeface="Times New Roman" pitchFamily="18" charset="0"/>
                <a:cs typeface="Times New Roman" pitchFamily="18" charset="0"/>
              </a:rPr>
              <a:t>Vậy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1/6/2018: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ôtô</a:t>
            </a:r>
            <a:r>
              <a:rPr lang="en-US" sz="2400" dirty="0">
                <a:latin typeface="Times New Roman" pitchFamily="18" charset="0"/>
                <a:cs typeface="Times New Roman" pitchFamily="18" charset="0"/>
              </a:rPr>
              <a:t>.</a:t>
            </a:r>
          </a:p>
          <a:p>
            <a:pPr indent="274320">
              <a:lnSpc>
                <a:spcPct val="150000"/>
              </a:lnSpc>
            </a:pPr>
            <a:endParaRPr lang="en-US" sz="2400" dirty="0">
              <a:latin typeface="Times New Roman" pitchFamily="18" charset="0"/>
              <a:cs typeface="Times New Roman" pitchFamily="18" charset="0"/>
            </a:endParaRPr>
          </a:p>
        </p:txBody>
      </p:sp>
      <p:sp>
        <p:nvSpPr>
          <p:cNvPr id="7" name="Rectangle 2"/>
          <p:cNvSpPr>
            <a:spLocks noGrp="1" noChangeArrowheads="1"/>
          </p:cNvSpPr>
          <p:nvPr>
            <p:ph type="title"/>
          </p:nvPr>
        </p:nvSpPr>
        <p:spPr>
          <a:xfrm>
            <a:off x="1524000" y="152400"/>
            <a:ext cx="6553200" cy="563562"/>
          </a:xfrm>
        </p:spPr>
        <p:txBody>
          <a:bodyPr/>
          <a:lstStyle/>
          <a:p>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Tree>
    <p:extLst>
      <p:ext uri="{BB962C8B-B14F-4D97-AF65-F5344CB8AC3E}">
        <p14:creationId xmlns:p14="http://schemas.microsoft.com/office/powerpoint/2010/main" val="245888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lstStyle/>
          <a:p>
            <a:r>
              <a:rPr lang="en-US" dirty="0" err="1">
                <a:solidFill>
                  <a:srgbClr val="000000"/>
                </a:solidFill>
                <a:latin typeface="Times New Roman"/>
                <a:cs typeface="Times New Roman"/>
              </a:rPr>
              <a:t>Khi</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nhập</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khẩu</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vật</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tư</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hàng</a:t>
            </a:r>
            <a:r>
              <a:rPr lang="en-US" dirty="0">
                <a:solidFill>
                  <a:srgbClr val="000000"/>
                </a:solidFill>
                <a:latin typeface="Times New Roman"/>
                <a:cs typeface="Times New Roman"/>
              </a:rPr>
              <a:t> </a:t>
            </a:r>
            <a:r>
              <a:rPr lang="en-US" dirty="0" err="1">
                <a:solidFill>
                  <a:srgbClr val="000000"/>
                </a:solidFill>
                <a:latin typeface="Times New Roman"/>
                <a:cs typeface="Times New Roman"/>
              </a:rPr>
              <a:t>hóa</a:t>
            </a:r>
            <a:r>
              <a:rPr lang="en-US" dirty="0">
                <a:solidFill>
                  <a:srgbClr val="000000"/>
                </a:solidFill>
                <a:latin typeface="Times New Roman"/>
                <a:cs typeface="Times New Roman"/>
              </a:rPr>
              <a:t>, TSCĐ:</a:t>
            </a:r>
          </a:p>
          <a:p>
            <a:pPr marL="0" indent="0">
              <a:buNone/>
            </a:pPr>
            <a:r>
              <a:rPr lang="en-US" b="0" dirty="0">
                <a:solidFill>
                  <a:srgbClr val="000000"/>
                </a:solidFill>
                <a:latin typeface="Times New Roman"/>
                <a:cs typeface="Times New Roman"/>
              </a:rPr>
              <a:t>	</a:t>
            </a:r>
            <a:r>
              <a:rPr lang="en-US" b="0" dirty="0" err="1">
                <a:solidFill>
                  <a:srgbClr val="000000"/>
                </a:solidFill>
                <a:latin typeface="Times New Roman"/>
                <a:cs typeface="Times New Roman"/>
              </a:rPr>
              <a:t>Nợ</a:t>
            </a:r>
            <a:r>
              <a:rPr lang="en-US" b="0" dirty="0">
                <a:solidFill>
                  <a:srgbClr val="000000"/>
                </a:solidFill>
                <a:latin typeface="Times New Roman"/>
                <a:cs typeface="Times New Roman"/>
              </a:rPr>
              <a:t> TK 152, 156, 211</a:t>
            </a:r>
            <a:r>
              <a:rPr lang="is-IS" b="0" dirty="0">
                <a:solidFill>
                  <a:srgbClr val="000000"/>
                </a:solidFill>
                <a:latin typeface="Times New Roman"/>
                <a:cs typeface="Times New Roman"/>
              </a:rPr>
              <a:t>… (Giá có thuế NK)</a:t>
            </a:r>
          </a:p>
          <a:p>
            <a:pPr marL="0" indent="0">
              <a:buNone/>
            </a:pPr>
            <a:r>
              <a:rPr lang="en-US" b="0" dirty="0">
                <a:solidFill>
                  <a:srgbClr val="000000"/>
                </a:solidFill>
                <a:latin typeface="Times New Roman"/>
                <a:cs typeface="Times New Roman"/>
              </a:rPr>
              <a:t>		</a:t>
            </a:r>
            <a:r>
              <a:rPr lang="en-US" b="0" dirty="0" err="1">
                <a:solidFill>
                  <a:srgbClr val="000000"/>
                </a:solidFill>
                <a:latin typeface="Times New Roman"/>
                <a:cs typeface="Times New Roman"/>
              </a:rPr>
              <a:t>Có</a:t>
            </a:r>
            <a:r>
              <a:rPr lang="en-US" b="0" dirty="0">
                <a:solidFill>
                  <a:srgbClr val="000000"/>
                </a:solidFill>
                <a:latin typeface="Times New Roman"/>
                <a:cs typeface="Times New Roman"/>
              </a:rPr>
              <a:t> TK 333 (3333)</a:t>
            </a:r>
          </a:p>
          <a:p>
            <a:pPr marL="0" indent="0">
              <a:buNone/>
            </a:pPr>
            <a:r>
              <a:rPr lang="en-US" b="0" dirty="0">
                <a:solidFill>
                  <a:srgbClr val="000000"/>
                </a:solidFill>
                <a:latin typeface="Times New Roman"/>
                <a:cs typeface="Times New Roman"/>
              </a:rPr>
              <a:t>		</a:t>
            </a:r>
            <a:r>
              <a:rPr lang="en-US" b="0" dirty="0" err="1">
                <a:solidFill>
                  <a:srgbClr val="000000"/>
                </a:solidFill>
                <a:latin typeface="Times New Roman"/>
                <a:cs typeface="Times New Roman"/>
              </a:rPr>
              <a:t>Có</a:t>
            </a:r>
            <a:r>
              <a:rPr lang="en-US" b="0" dirty="0">
                <a:solidFill>
                  <a:srgbClr val="000000"/>
                </a:solidFill>
                <a:latin typeface="Times New Roman"/>
                <a:cs typeface="Times New Roman"/>
              </a:rPr>
              <a:t> TK 111, 112, </a:t>
            </a:r>
            <a:r>
              <a:rPr lang="is-IS" b="0" dirty="0">
                <a:solidFill>
                  <a:srgbClr val="000000"/>
                </a:solidFill>
                <a:latin typeface="Times New Roman"/>
                <a:cs typeface="Times New Roman"/>
              </a:rPr>
              <a:t>…</a:t>
            </a:r>
          </a:p>
          <a:p>
            <a:pPr marL="0" indent="0">
              <a:buNone/>
            </a:pPr>
            <a:r>
              <a:rPr lang="is-IS" b="0" dirty="0">
                <a:solidFill>
                  <a:srgbClr val="000000"/>
                </a:solidFill>
                <a:latin typeface="Times New Roman"/>
                <a:cs typeface="Times New Roman"/>
              </a:rPr>
              <a:t>	Đối với hàng tạm nhập </a:t>
            </a:r>
            <a:r>
              <a:rPr lang="en-US" b="0" dirty="0">
                <a:solidFill>
                  <a:srgbClr val="000000"/>
                </a:solidFill>
                <a:latin typeface="Times New Roman"/>
                <a:cs typeface="Times New Roman"/>
              </a:rPr>
              <a:t>–</a:t>
            </a:r>
            <a:r>
              <a:rPr lang="is-IS" b="0" dirty="0">
                <a:solidFill>
                  <a:srgbClr val="000000"/>
                </a:solidFill>
                <a:latin typeface="Times New Roman"/>
                <a:cs typeface="Times New Roman"/>
              </a:rPr>
              <a:t> tái xuất không thuộc quyền sở hữu của DN, khi nộp thuế NK:</a:t>
            </a:r>
          </a:p>
          <a:p>
            <a:pPr marL="0" indent="0">
              <a:buNone/>
            </a:pPr>
            <a:r>
              <a:rPr lang="is-IS" b="0" dirty="0">
                <a:solidFill>
                  <a:srgbClr val="000000"/>
                </a:solidFill>
                <a:latin typeface="Times New Roman"/>
                <a:cs typeface="Times New Roman"/>
              </a:rPr>
              <a:t>	Nợ TK 138</a:t>
            </a:r>
          </a:p>
          <a:p>
            <a:pPr marL="0" indent="0">
              <a:buNone/>
            </a:pPr>
            <a:r>
              <a:rPr lang="is-IS" b="0" dirty="0">
                <a:solidFill>
                  <a:srgbClr val="000000"/>
                </a:solidFill>
                <a:latin typeface="Times New Roman"/>
                <a:cs typeface="Times New Roman"/>
              </a:rPr>
              <a:t>		Có TK 333 (3333)</a:t>
            </a:r>
          </a:p>
          <a:p>
            <a:pPr>
              <a:buFont typeface="Wingdings" charset="2"/>
              <a:buChar char="v"/>
            </a:pPr>
            <a:r>
              <a:rPr lang="is-IS" dirty="0">
                <a:solidFill>
                  <a:srgbClr val="000000"/>
                </a:solidFill>
                <a:latin typeface="Times New Roman"/>
                <a:cs typeface="Times New Roman"/>
              </a:rPr>
              <a:t>Khi nộp thuế NK vào NSNN:</a:t>
            </a:r>
          </a:p>
          <a:p>
            <a:pPr marL="0" indent="0">
              <a:buNone/>
            </a:pPr>
            <a:r>
              <a:rPr lang="is-IS" b="0" dirty="0">
                <a:solidFill>
                  <a:srgbClr val="000000"/>
                </a:solidFill>
                <a:latin typeface="Times New Roman"/>
                <a:cs typeface="Times New Roman"/>
              </a:rPr>
              <a:t>	Nợ TK 333 (3333)</a:t>
            </a:r>
          </a:p>
          <a:p>
            <a:pPr marL="0" indent="0">
              <a:buNone/>
            </a:pPr>
            <a:r>
              <a:rPr lang="is-IS" b="0" dirty="0">
                <a:solidFill>
                  <a:srgbClr val="000000"/>
                </a:solidFill>
                <a:latin typeface="Times New Roman"/>
                <a:cs typeface="Times New Roman"/>
              </a:rPr>
              <a:t>		Có TK 111, 112...</a:t>
            </a:r>
            <a:endParaRPr lang="en-US" b="0" dirty="0">
              <a:solidFill>
                <a:srgbClr val="000000"/>
              </a:solidFill>
              <a:latin typeface="Times New Roman"/>
              <a:cs typeface="Times New Roman"/>
            </a:endParaRPr>
          </a:p>
        </p:txBody>
      </p:sp>
      <p:sp>
        <p:nvSpPr>
          <p:cNvPr id="6" name="Title 1"/>
          <p:cNvSpPr>
            <a:spLocks noGrp="1"/>
          </p:cNvSpPr>
          <p:nvPr>
            <p:ph type="title"/>
          </p:nvPr>
        </p:nvSpPr>
        <p:spPr>
          <a:xfrm>
            <a:off x="2057400" y="109538"/>
            <a:ext cx="5638800" cy="563562"/>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214672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2" end="2"/>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4" end="4"/>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5" end="5"/>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
                                            <p:txEl>
                                              <p:pRg st="7" end="7"/>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
                                            <p:txEl>
                                              <p:pRg st="8" end="8"/>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9144000" cy="6096000"/>
          </a:xfrm>
        </p:spPr>
        <p:txBody>
          <a:bodyPr/>
          <a:lstStyle/>
          <a:p>
            <a:r>
              <a:rPr lang="en-US" sz="2400" dirty="0" err="1">
                <a:solidFill>
                  <a:srgbClr val="000000"/>
                </a:solidFill>
                <a:latin typeface="Times New Roman"/>
                <a:cs typeface="Times New Roman"/>
              </a:rPr>
              <a:t>Kế</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toán</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hoàn</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thuế</a:t>
            </a:r>
            <a:r>
              <a:rPr lang="en-US" sz="2400" dirty="0">
                <a:solidFill>
                  <a:srgbClr val="000000"/>
                </a:solidFill>
                <a:latin typeface="Times New Roman"/>
                <a:cs typeface="Times New Roman"/>
              </a:rPr>
              <a:t> NK </a:t>
            </a:r>
            <a:r>
              <a:rPr lang="en-US" sz="2400" dirty="0" err="1">
                <a:solidFill>
                  <a:srgbClr val="000000"/>
                </a:solidFill>
                <a:latin typeface="Times New Roman"/>
                <a:cs typeface="Times New Roman"/>
              </a:rPr>
              <a:t>đã</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nộp</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ở</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khâu</a:t>
            </a:r>
            <a:r>
              <a:rPr lang="en-US" sz="2400" dirty="0">
                <a:solidFill>
                  <a:srgbClr val="000000"/>
                </a:solidFill>
                <a:latin typeface="Times New Roman"/>
                <a:cs typeface="Times New Roman"/>
              </a:rPr>
              <a:t> NK:</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Thuế</a:t>
            </a:r>
            <a:r>
              <a:rPr lang="en-US" sz="2400" b="0" dirty="0">
                <a:solidFill>
                  <a:srgbClr val="000000"/>
                </a:solidFill>
                <a:latin typeface="Times New Roman"/>
                <a:cs typeface="Times New Roman"/>
              </a:rPr>
              <a:t> NK </a:t>
            </a:r>
            <a:r>
              <a:rPr lang="en-US" sz="2400" b="0" dirty="0" err="1">
                <a:solidFill>
                  <a:srgbClr val="000000"/>
                </a:solidFill>
                <a:latin typeface="Times New Roman"/>
                <a:cs typeface="Times New Roman"/>
              </a:rPr>
              <a:t>đã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nộp</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ở</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khâu</a:t>
            </a:r>
            <a:r>
              <a:rPr lang="en-US" sz="2400" b="0" dirty="0">
                <a:solidFill>
                  <a:srgbClr val="000000"/>
                </a:solidFill>
                <a:latin typeface="Times New Roman"/>
                <a:cs typeface="Times New Roman"/>
              </a:rPr>
              <a:t> NK, </a:t>
            </a:r>
            <a:r>
              <a:rPr lang="en-US" sz="2400" b="0" dirty="0" err="1">
                <a:solidFill>
                  <a:srgbClr val="000000"/>
                </a:solidFill>
                <a:latin typeface="Times New Roman"/>
                <a:cs typeface="Times New Roman"/>
              </a:rPr>
              <a:t>được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hoàn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tái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xuất</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hàng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hoá</a:t>
            </a:r>
            <a:r>
              <a:rPr lang="en-US" sz="2400" b="0" dirty="0">
                <a:solidFill>
                  <a:srgbClr val="000000"/>
                </a:solidFill>
                <a:latin typeface="Times New Roman"/>
                <a:cs typeface="Times New Roman"/>
              </a:rPr>
              <a:t>, TSCĐ:</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Nợ</a:t>
            </a:r>
            <a:r>
              <a:rPr lang="en-US" sz="2400" b="0" dirty="0">
                <a:solidFill>
                  <a:srgbClr val="000000"/>
                </a:solidFill>
                <a:latin typeface="Times New Roman"/>
                <a:cs typeface="Times New Roman"/>
              </a:rPr>
              <a:t> TK 333 (3333)</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632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hàng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bán</a:t>
            </a:r>
            <a:endParaRPr lang="en-US" sz="2400" b="0" dirty="0">
              <a:solidFill>
                <a:srgbClr val="000000"/>
              </a:solidFill>
              <a:latin typeface="Times New Roman"/>
              <a:cs typeface="Times New Roman"/>
            </a:endParaRP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156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xuất</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hàng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trả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lại</a:t>
            </a:r>
            <a:endParaRPr lang="en-US" sz="2400" b="0" dirty="0">
              <a:solidFill>
                <a:srgbClr val="000000"/>
              </a:solidFill>
              <a:latin typeface="Times New Roman"/>
              <a:cs typeface="Times New Roman"/>
            </a:endParaRP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211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xuất</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trả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lại</a:t>
            </a:r>
            <a:r>
              <a:rPr lang="en-US" sz="2400" b="0" dirty="0">
                <a:solidFill>
                  <a:srgbClr val="000000"/>
                </a:solidFill>
                <a:latin typeface="Times New Roman"/>
                <a:cs typeface="Times New Roman"/>
              </a:rPr>
              <a:t> TSCĐ</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811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bán</a:t>
            </a:r>
            <a:r>
              <a:rPr lang="en-US" sz="2400" b="0" dirty="0">
                <a:solidFill>
                  <a:srgbClr val="000000"/>
                </a:solidFill>
                <a:latin typeface="Times New Roman"/>
                <a:cs typeface="Times New Roman"/>
              </a:rPr>
              <a:t> TSCĐ</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Thuế</a:t>
            </a:r>
            <a:r>
              <a:rPr lang="en-US" sz="2400" b="0" dirty="0">
                <a:solidFill>
                  <a:srgbClr val="000000"/>
                </a:solidFill>
                <a:latin typeface="Times New Roman"/>
                <a:cs typeface="Times New Roman"/>
              </a:rPr>
              <a:t> NK </a:t>
            </a:r>
            <a:r>
              <a:rPr lang="en-US" sz="2400" b="0" dirty="0" err="1">
                <a:solidFill>
                  <a:srgbClr val="000000"/>
                </a:solidFill>
                <a:latin typeface="Times New Roman"/>
                <a:cs typeface="Times New Roman"/>
              </a:rPr>
              <a:t>đã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nộp</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ở</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khâu</a:t>
            </a:r>
            <a:r>
              <a:rPr lang="en-US" sz="2400" b="0" dirty="0">
                <a:solidFill>
                  <a:srgbClr val="000000"/>
                </a:solidFill>
                <a:latin typeface="Times New Roman"/>
                <a:cs typeface="Times New Roman"/>
              </a:rPr>
              <a:t> NK </a:t>
            </a:r>
            <a:r>
              <a:rPr lang="en-US" sz="2400" b="0" dirty="0" err="1">
                <a:solidFill>
                  <a:srgbClr val="000000"/>
                </a:solidFill>
                <a:latin typeface="Times New Roman"/>
                <a:cs typeface="Times New Roman"/>
              </a:rPr>
              <a:t>nhưng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hàng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hoá</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không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thuộc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quyền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sở</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hữu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của</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đơn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vị</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được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hoàn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tái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xuất</a:t>
            </a:r>
            <a:r>
              <a:rPr lang="en-US" sz="2400" b="0" dirty="0">
                <a:solidFill>
                  <a:srgbClr val="000000"/>
                </a:solidFill>
                <a:latin typeface="Times New Roman"/>
                <a:cs typeface="Times New Roman"/>
              </a:rPr>
              <a:t>:</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Nợ</a:t>
            </a:r>
            <a:r>
              <a:rPr lang="en-US" sz="2400" b="0" dirty="0">
                <a:solidFill>
                  <a:srgbClr val="000000"/>
                </a:solidFill>
                <a:latin typeface="Times New Roman"/>
                <a:cs typeface="Times New Roman"/>
              </a:rPr>
              <a:t> TK 333 (3333) </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138</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được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tiền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từ</a:t>
            </a:r>
            <a:r>
              <a:rPr lang="en-US" sz="2400" b="0" dirty="0">
                <a:solidFill>
                  <a:srgbClr val="000000"/>
                </a:solidFill>
                <a:latin typeface="Times New Roman"/>
                <a:cs typeface="Times New Roman"/>
              </a:rPr>
              <a:t> NSNN:</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Nợ</a:t>
            </a:r>
            <a:r>
              <a:rPr lang="en-US" sz="2400" b="0" dirty="0">
                <a:solidFill>
                  <a:srgbClr val="000000"/>
                </a:solidFill>
                <a:latin typeface="Times New Roman"/>
                <a:cs typeface="Times New Roman"/>
              </a:rPr>
              <a:t> TK 112</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333 (3333)</a:t>
            </a:r>
          </a:p>
          <a:p>
            <a:pPr marL="0" indent="0">
              <a:buNone/>
            </a:pPr>
            <a:endParaRPr lang="en-US" sz="2400" b="0" dirty="0">
              <a:solidFill>
                <a:srgbClr val="000000"/>
              </a:solidFill>
              <a:latin typeface="Times New Roman"/>
              <a:cs typeface="Times New Roman"/>
            </a:endParaRPr>
          </a:p>
        </p:txBody>
      </p:sp>
      <p:sp>
        <p:nvSpPr>
          <p:cNvPr id="6"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378585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2" end="2"/>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3" end="3"/>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4" end="4"/>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4" dur="500"/>
                                        <p:tgtEl>
                                          <p:spTgt spid="3">
                                            <p:txEl>
                                              <p:pRg st="5" end="5"/>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7" end="7"/>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8" end="8"/>
                                            </p:txEl>
                                          </p:spTgt>
                                        </p:tgtEl>
                                      </p:cBhvr>
                                    </p:animEffect>
                                  </p:childTnLst>
                                </p:cTn>
                              </p:par>
                              <p:par>
                                <p:cTn id="39" presetID="12" presetClass="entr" presetSubtype="4"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p:tgtEl>
                                          <p:spTgt spid="3">
                                            <p:txEl>
                                              <p:pRg st="10" end="10"/>
                                            </p:txEl>
                                          </p:spTgt>
                                        </p:tgtEl>
                                        <p:attrNameLst>
                                          <p:attrName>ppt_y</p:attrName>
                                        </p:attrNameLst>
                                      </p:cBhvr>
                                      <p:tavLst>
                                        <p:tav tm="0">
                                          <p:val>
                                            <p:strVal val="#ppt_y+#ppt_h*1.125000"/>
                                          </p:val>
                                        </p:tav>
                                        <p:tav tm="100000">
                                          <p:val>
                                            <p:strVal val="#ppt_y"/>
                                          </p:val>
                                        </p:tav>
                                      </p:tavLst>
                                    </p:anim>
                                    <p:animEffect transition="in" filter="wipe(up)">
                                      <p:cBhvr>
                                        <p:cTn id="48" dur="500"/>
                                        <p:tgtEl>
                                          <p:spTgt spid="3">
                                            <p:txEl>
                                              <p:pRg st="10" end="10"/>
                                            </p:txEl>
                                          </p:spTgt>
                                        </p:tgtEl>
                                      </p:cBhvr>
                                    </p:animEffect>
                                  </p:childTnLst>
                                </p:cTn>
                              </p:par>
                              <p:par>
                                <p:cTn id="49" presetID="12" presetClass="entr" presetSubtype="4"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p:tgtEl>
                                          <p:spTgt spid="3">
                                            <p:txEl>
                                              <p:pRg st="11" end="11"/>
                                            </p:txEl>
                                          </p:spTgt>
                                        </p:tgtEl>
                                        <p:attrNameLst>
                                          <p:attrName>ppt_y</p:attrName>
                                        </p:attrNameLst>
                                      </p:cBhvr>
                                      <p:tavLst>
                                        <p:tav tm="0">
                                          <p:val>
                                            <p:strVal val="#ppt_y+#ppt_h*1.125000"/>
                                          </p:val>
                                        </p:tav>
                                        <p:tav tm="100000">
                                          <p:val>
                                            <p:strVal val="#ppt_y"/>
                                          </p:val>
                                        </p:tav>
                                      </p:tavLst>
                                    </p:anim>
                                    <p:animEffect transition="in" filter="wipe(up)">
                                      <p:cBhvr>
                                        <p:cTn id="52" dur="500"/>
                                        <p:tgtEl>
                                          <p:spTgt spid="3">
                                            <p:txEl>
                                              <p:pRg st="11" end="11"/>
                                            </p:txEl>
                                          </p:spTgt>
                                        </p:tgtEl>
                                      </p:cBhvr>
                                    </p:animEffect>
                                  </p:childTnLst>
                                </p:cTn>
                              </p:par>
                              <p:par>
                                <p:cTn id="53" presetID="12" presetClass="entr" presetSubtype="4" fill="hold"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p:tgtEl>
                                          <p:spTgt spid="3">
                                            <p:txEl>
                                              <p:pRg st="12" end="12"/>
                                            </p:txEl>
                                          </p:spTgt>
                                        </p:tgtEl>
                                        <p:attrNameLst>
                                          <p:attrName>ppt_y</p:attrName>
                                        </p:attrNameLst>
                                      </p:cBhvr>
                                      <p:tavLst>
                                        <p:tav tm="0">
                                          <p:val>
                                            <p:strVal val="#ppt_y+#ppt_h*1.125000"/>
                                          </p:val>
                                        </p:tav>
                                        <p:tav tm="100000">
                                          <p:val>
                                            <p:strVal val="#ppt_y"/>
                                          </p:val>
                                        </p:tav>
                                      </p:tavLst>
                                    </p:anim>
                                    <p:animEffect transition="in" filter="wipe(up)">
                                      <p:cBhvr>
                                        <p:cTn id="56"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90601"/>
            <a:ext cx="8839200" cy="2819400"/>
          </a:xfrm>
        </p:spPr>
        <p:txBody>
          <a:bodyPr/>
          <a:lstStyle/>
          <a:p>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Hàng</a:t>
            </a:r>
            <a:r>
              <a:rPr lang="en-US" sz="2600" dirty="0">
                <a:solidFill>
                  <a:srgbClr val="000000"/>
                </a:solidFill>
                <a:latin typeface="Times New Roman"/>
                <a:cs typeface="Times New Roman"/>
              </a:rPr>
              <a:t> NK </a:t>
            </a:r>
            <a:r>
              <a:rPr lang="en-US" sz="2600" dirty="0" err="1">
                <a:solidFill>
                  <a:srgbClr val="000000"/>
                </a:solidFill>
                <a:latin typeface="Times New Roman"/>
                <a:cs typeface="Times New Roman"/>
              </a:rPr>
              <a:t>uỷ</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thác</a:t>
            </a:r>
            <a:r>
              <a:rPr lang="en-US" sz="260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i="1" dirty="0" err="1">
                <a:solidFill>
                  <a:srgbClr val="000000"/>
                </a:solidFill>
                <a:latin typeface="Times New Roman"/>
                <a:cs typeface="Times New Roman"/>
              </a:rPr>
              <a:t>Bên</a:t>
            </a: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nhận</a:t>
            </a: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uỷ</a:t>
            </a:r>
            <a:r>
              <a:rPr lang="en-US" sz="2600" i="1" dirty="0">
                <a:solidFill>
                  <a:srgbClr val="000000"/>
                </a:solidFill>
                <a:latin typeface="Times New Roman"/>
                <a:cs typeface="Times New Roman"/>
              </a:rPr>
              <a:t> </a:t>
            </a:r>
            <a:r>
              <a:rPr lang="en-US" sz="2600" i="1" dirty="0" err="1">
                <a:solidFill>
                  <a:srgbClr val="000000"/>
                </a:solidFill>
                <a:latin typeface="Times New Roman"/>
                <a:cs typeface="Times New Roman"/>
              </a:rPr>
              <a:t>thác</a:t>
            </a:r>
            <a:r>
              <a:rPr lang="en-US" sz="2600" i="1" dirty="0">
                <a:solidFill>
                  <a:srgbClr val="000000"/>
                </a:solidFill>
                <a:latin typeface="Times New Roman"/>
                <a:cs typeface="Times New Roman"/>
              </a:rPr>
              <a:t> </a:t>
            </a:r>
            <a:r>
              <a:rPr lang="en-US" sz="2600" b="0" dirty="0">
                <a:solidFill>
                  <a:srgbClr val="000000"/>
                </a:solidFill>
                <a:latin typeface="Times New Roman"/>
                <a:cs typeface="Times New Roman"/>
              </a:rPr>
              <a:t>(</a:t>
            </a:r>
            <a:r>
              <a:rPr lang="en-US" sz="2600" b="0" dirty="0" err="1">
                <a:solidFill>
                  <a:srgbClr val="000000"/>
                </a:solidFill>
                <a:latin typeface="Times New Roman"/>
                <a:cs typeface="Times New Roman"/>
              </a:rPr>
              <a:t>không</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phản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ánh</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thuế</a:t>
            </a:r>
            <a:r>
              <a:rPr lang="en-US" sz="2600" b="0" dirty="0">
                <a:solidFill>
                  <a:srgbClr val="000000"/>
                </a:solidFill>
                <a:latin typeface="Times New Roman"/>
                <a:cs typeface="Times New Roman"/>
              </a:rPr>
              <a:t> NK </a:t>
            </a:r>
            <a:r>
              <a:rPr lang="en-US" sz="2600" b="0" dirty="0" err="1">
                <a:solidFill>
                  <a:srgbClr val="000000"/>
                </a:solidFill>
                <a:latin typeface="Times New Roman"/>
                <a:cs typeface="Times New Roman"/>
              </a:rPr>
              <a:t>phải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mà</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chỉ</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ghi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nhận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thuế</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hộ</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cho</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bên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giao</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uỷ</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thác</a:t>
            </a:r>
            <a:r>
              <a:rPr lang="en-US" sz="2600" b="0" dirty="0">
                <a:solidFill>
                  <a:srgbClr val="000000"/>
                </a:solidFill>
                <a:latin typeface="Times New Roman"/>
                <a:cs typeface="Times New Roman"/>
              </a:rPr>
              <a:t>:</a:t>
            </a:r>
          </a:p>
          <a:p>
            <a:pPr marL="0" indent="0">
              <a:buNone/>
            </a:pP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138 –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hộ</a:t>
            </a:r>
            <a:endParaRPr lang="en-US" sz="2600" b="0" dirty="0">
              <a:solidFill>
                <a:srgbClr val="000000"/>
              </a:solidFill>
              <a:latin typeface="Times New Roman"/>
              <a:cs typeface="Times New Roman"/>
            </a:endParaRPr>
          </a:p>
          <a:p>
            <a:pPr marL="0" indent="0">
              <a:buNone/>
            </a:pP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338 – </a:t>
            </a:r>
            <a:r>
              <a:rPr lang="en-US" sz="2600" b="0" dirty="0" err="1">
                <a:solidFill>
                  <a:srgbClr val="000000"/>
                </a:solidFill>
                <a:latin typeface="Times New Roman"/>
                <a:cs typeface="Times New Roman"/>
              </a:rPr>
              <a:t>Trừ</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vào</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bên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giao</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uỷ</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thác</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ứng</a:t>
            </a:r>
            <a:endParaRPr lang="en-US" sz="2600" b="0" dirty="0">
              <a:solidFill>
                <a:srgbClr val="000000"/>
              </a:solidFill>
              <a:latin typeface="Times New Roman"/>
              <a:cs typeface="Times New Roman"/>
            </a:endParaRP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111, 112 – </a:t>
            </a:r>
            <a:r>
              <a:rPr lang="en-US" sz="2600" b="0" dirty="0" err="1">
                <a:solidFill>
                  <a:srgbClr val="000000"/>
                </a:solidFill>
                <a:latin typeface="Times New Roman"/>
                <a:cs typeface="Times New Roman"/>
              </a:rPr>
              <a:t>Số</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tiền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nộp</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thuế</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hộ</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bên</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giao</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uỷ</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thác</a:t>
            </a:r>
            <a:endParaRPr lang="en-US" sz="2600" b="0" dirty="0">
              <a:solidFill>
                <a:srgbClr val="000000"/>
              </a:solidFill>
              <a:latin typeface="Times New Roman"/>
              <a:cs typeface="Times New Roman"/>
            </a:endParaRPr>
          </a:p>
        </p:txBody>
      </p:sp>
      <p:sp>
        <p:nvSpPr>
          <p:cNvPr id="6" name="Title 1"/>
          <p:cNvSpPr>
            <a:spLocks noGrp="1"/>
          </p:cNvSpPr>
          <p:nvPr>
            <p:ph type="title"/>
          </p:nvPr>
        </p:nvSpPr>
        <p:spPr>
          <a:xfrm>
            <a:off x="1905000" y="109538"/>
            <a:ext cx="5334000" cy="563562"/>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endParaRPr lang="en-US" dirty="0"/>
          </a:p>
        </p:txBody>
      </p:sp>
      <p:pic>
        <p:nvPicPr>
          <p:cNvPr id="4" name="Picture 4" descr="DỊCH VỤ UỶ THÁC NHẬP KHẨU MỸ PHẨM TRỌN GÓI CHI PHÍ SIÊU THẤP -  http://myphamshc.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124324"/>
            <a:ext cx="8074025"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24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458200" cy="5867400"/>
          </a:xfrm>
        </p:spPr>
        <p:txBody>
          <a:bodyPr/>
          <a:lstStyle/>
          <a:p>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Hàng</a:t>
            </a:r>
            <a:r>
              <a:rPr lang="en-US" sz="2400" dirty="0">
                <a:solidFill>
                  <a:srgbClr val="000000"/>
                </a:solidFill>
                <a:latin typeface="Times New Roman"/>
                <a:cs typeface="Times New Roman"/>
              </a:rPr>
              <a:t> NK </a:t>
            </a:r>
            <a:r>
              <a:rPr lang="en-US" sz="2400" dirty="0" err="1">
                <a:solidFill>
                  <a:srgbClr val="000000"/>
                </a:solidFill>
                <a:latin typeface="Times New Roman"/>
                <a:cs typeface="Times New Roman"/>
              </a:rPr>
              <a:t>uỷ</a:t>
            </a:r>
            <a:r>
              <a:rPr lang="en-US" sz="2400" dirty="0">
                <a:solidFill>
                  <a:srgbClr val="000000"/>
                </a:solidFill>
                <a:latin typeface="Times New Roman"/>
                <a:cs typeface="Times New Roman"/>
              </a:rPr>
              <a:t> </a:t>
            </a:r>
            <a:r>
              <a:rPr lang="en-US" sz="2400" dirty="0" err="1">
                <a:solidFill>
                  <a:srgbClr val="000000"/>
                </a:solidFill>
                <a:latin typeface="Times New Roman"/>
                <a:cs typeface="Times New Roman"/>
              </a:rPr>
              <a:t>thác</a:t>
            </a:r>
            <a:r>
              <a:rPr lang="en-US" sz="2400" dirty="0">
                <a:solidFill>
                  <a:srgbClr val="000000"/>
                </a:solidFill>
                <a:latin typeface="Times New Roman"/>
                <a:cs typeface="Times New Roman"/>
              </a:rPr>
              <a:t>:</a:t>
            </a:r>
          </a:p>
          <a:p>
            <a:pPr marL="0" indent="0">
              <a:buNone/>
            </a:pP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Bên</a:t>
            </a: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giao</a:t>
            </a: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uỷ</a:t>
            </a:r>
            <a:r>
              <a:rPr lang="en-US" sz="2400" i="1" dirty="0">
                <a:solidFill>
                  <a:srgbClr val="000000"/>
                </a:solidFill>
                <a:latin typeface="Times New Roman"/>
                <a:cs typeface="Times New Roman"/>
              </a:rPr>
              <a:t> </a:t>
            </a:r>
            <a:r>
              <a:rPr lang="en-US" sz="2400" i="1" dirty="0" err="1">
                <a:solidFill>
                  <a:srgbClr val="000000"/>
                </a:solidFill>
                <a:latin typeface="Times New Roman"/>
                <a:cs typeface="Times New Roman"/>
              </a:rPr>
              <a:t>thác</a:t>
            </a:r>
            <a:r>
              <a:rPr lang="en-US" sz="2400" i="1" dirty="0">
                <a:solidFill>
                  <a:srgbClr val="000000"/>
                </a:solidFill>
                <a:latin typeface="Times New Roman"/>
                <a:cs typeface="Times New Roman"/>
              </a:rPr>
              <a:t>:</a:t>
            </a:r>
          </a:p>
          <a:p>
            <a:pPr marL="514350" indent="-514350">
              <a:buAutoNum type="arabicParenBoth"/>
            </a:pPr>
            <a:r>
              <a:rPr lang="en-US" sz="2400" b="0" dirty="0" err="1">
                <a:solidFill>
                  <a:srgbClr val="000000"/>
                </a:solidFill>
                <a:latin typeface="Times New Roman"/>
                <a:cs typeface="Times New Roman"/>
              </a:rPr>
              <a:t>Khi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được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thông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báo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về</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nghĩa</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vụ</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nộp</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thuế</a:t>
            </a:r>
            <a:r>
              <a:rPr lang="en-US" sz="2400" b="0" dirty="0">
                <a:solidFill>
                  <a:srgbClr val="000000"/>
                </a:solidFill>
                <a:latin typeface="Times New Roman"/>
                <a:cs typeface="Times New Roman"/>
              </a:rPr>
              <a:t> NK </a:t>
            </a:r>
            <a:r>
              <a:rPr lang="en-US" sz="2400" b="0" dirty="0" err="1">
                <a:solidFill>
                  <a:srgbClr val="000000"/>
                </a:solidFill>
                <a:latin typeface="Times New Roman"/>
                <a:cs typeface="Times New Roman"/>
              </a:rPr>
              <a:t>từ</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giao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ghi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số</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thuế</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nhập</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khẩu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phải</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nộp</a:t>
            </a:r>
            <a:r>
              <a:rPr lang="en-US" sz="2400" b="0" dirty="0">
                <a:solidFill>
                  <a:srgbClr val="000000"/>
                </a:solidFill>
                <a:latin typeface="Times New Roman"/>
                <a:cs typeface="Times New Roman"/>
              </a:rPr>
              <a:t>:</a:t>
            </a: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Nợ</a:t>
            </a:r>
            <a:r>
              <a:rPr lang="en-US" sz="2400" b="0" dirty="0">
                <a:solidFill>
                  <a:srgbClr val="000000"/>
                </a:solidFill>
                <a:latin typeface="Times New Roman"/>
                <a:cs typeface="Times New Roman"/>
              </a:rPr>
              <a:t> TK 152, 156, 211, </a:t>
            </a:r>
            <a:r>
              <a:rPr lang="is-IS" sz="2400" b="0" dirty="0">
                <a:solidFill>
                  <a:srgbClr val="000000"/>
                </a:solidFill>
                <a:latin typeface="Times New Roman"/>
                <a:cs typeface="Times New Roman"/>
              </a:rPr>
              <a:t>… - Giá có thuế NK</a:t>
            </a:r>
          </a:p>
          <a:p>
            <a:pPr marL="0" indent="0">
              <a:buNone/>
            </a:pPr>
            <a:r>
              <a:rPr lang="is-IS" sz="2400" b="0" dirty="0">
                <a:solidFill>
                  <a:srgbClr val="000000"/>
                </a:solidFill>
                <a:latin typeface="Times New Roman"/>
                <a:cs typeface="Times New Roman"/>
              </a:rPr>
              <a:t>		Có TK 333 (3333)</a:t>
            </a:r>
          </a:p>
          <a:p>
            <a:pPr marL="0" indent="0">
              <a:buNone/>
            </a:pPr>
            <a:r>
              <a:rPr lang="is-IS" sz="2400" b="0" dirty="0">
                <a:solidFill>
                  <a:srgbClr val="000000"/>
                </a:solidFill>
                <a:latin typeface="Times New Roman"/>
                <a:cs typeface="Times New Roman"/>
              </a:rPr>
              <a:t>(2) Khi nhận chứng từ nộp thuế vào NSNN của bên nhận uỷ thác:</a:t>
            </a:r>
          </a:p>
          <a:p>
            <a:pPr marL="0" indent="0">
              <a:buNone/>
            </a:pPr>
            <a:r>
              <a:rPr lang="is-IS" sz="2400" b="0" dirty="0">
                <a:solidFill>
                  <a:srgbClr val="000000"/>
                </a:solidFill>
                <a:latin typeface="Times New Roman"/>
                <a:cs typeface="Times New Roman"/>
              </a:rPr>
              <a:t>	Nợ TK 333 (3333)</a:t>
            </a:r>
          </a:p>
          <a:p>
            <a:pPr marL="0" indent="0">
              <a:buNone/>
            </a:pPr>
            <a:r>
              <a:rPr lang="is-IS" sz="2400" b="0" dirty="0">
                <a:solidFill>
                  <a:srgbClr val="000000"/>
                </a:solidFill>
                <a:latin typeface="Times New Roman"/>
                <a:cs typeface="Times New Roman"/>
              </a:rPr>
              <a:t>		Có TK 111, 112 </a:t>
            </a:r>
            <a:r>
              <a:rPr lang="en-US" sz="2400" b="0" dirty="0">
                <a:solidFill>
                  <a:srgbClr val="000000"/>
                </a:solidFill>
                <a:latin typeface="Times New Roman"/>
                <a:cs typeface="Times New Roman"/>
              </a:rPr>
              <a:t>–</a:t>
            </a:r>
            <a:r>
              <a:rPr lang="is-IS" sz="2400" b="0" dirty="0">
                <a:solidFill>
                  <a:srgbClr val="000000"/>
                </a:solidFill>
                <a:latin typeface="Times New Roman"/>
                <a:cs typeface="Times New Roman"/>
              </a:rPr>
              <a:t> Nếu trả tiền ngay cho bên nhận </a:t>
            </a:r>
          </a:p>
          <a:p>
            <a:pPr marL="0" indent="0">
              <a:buNone/>
            </a:pPr>
            <a:r>
              <a:rPr lang="is-IS" sz="2400" b="0" dirty="0">
                <a:solidFill>
                  <a:srgbClr val="000000"/>
                </a:solidFill>
                <a:latin typeface="Times New Roman"/>
                <a:cs typeface="Times New Roman"/>
              </a:rPr>
              <a:t>						uỷ thác</a:t>
            </a:r>
          </a:p>
          <a:p>
            <a:pPr marL="0" indent="0">
              <a:buNone/>
            </a:pPr>
            <a:r>
              <a:rPr lang="is-IS" sz="2400" b="0" dirty="0">
                <a:solidFill>
                  <a:srgbClr val="000000"/>
                </a:solidFill>
                <a:latin typeface="Times New Roman"/>
                <a:cs typeface="Times New Roman"/>
              </a:rPr>
              <a:t>		Có TK 338 </a:t>
            </a:r>
            <a:r>
              <a:rPr lang="en-US" sz="2400" b="0" dirty="0">
                <a:solidFill>
                  <a:srgbClr val="000000"/>
                </a:solidFill>
                <a:latin typeface="Times New Roman"/>
                <a:cs typeface="Times New Roman"/>
              </a:rPr>
              <a:t>–</a:t>
            </a:r>
            <a:r>
              <a:rPr lang="is-IS" sz="2400" b="0" dirty="0">
                <a:solidFill>
                  <a:srgbClr val="000000"/>
                </a:solidFill>
                <a:latin typeface="Times New Roman"/>
                <a:cs typeface="Times New Roman"/>
              </a:rPr>
              <a:t> Nếu chưa thanh toán ngay cho bên </a:t>
            </a:r>
          </a:p>
          <a:p>
            <a:pPr marL="0" indent="0">
              <a:buNone/>
            </a:pPr>
            <a:r>
              <a:rPr lang="is-IS" sz="2400" b="0" dirty="0">
                <a:solidFill>
                  <a:srgbClr val="000000"/>
                </a:solidFill>
                <a:latin typeface="Times New Roman"/>
                <a:cs typeface="Times New Roman"/>
              </a:rPr>
              <a:t>					nhận uỷ thác</a:t>
            </a:r>
            <a:endParaRPr lang="en-US" sz="2400" b="0" dirty="0">
              <a:solidFill>
                <a:srgbClr val="000000"/>
              </a:solidFill>
              <a:latin typeface="Times New Roman"/>
              <a:cs typeface="Times New Roman"/>
            </a:endParaRPr>
          </a:p>
          <a:p>
            <a:pPr marL="0" indent="0">
              <a:buNone/>
            </a:pP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Có</a:t>
            </a:r>
            <a:r>
              <a:rPr lang="en-US" sz="2400" b="0" dirty="0">
                <a:solidFill>
                  <a:srgbClr val="000000"/>
                </a:solidFill>
                <a:latin typeface="Times New Roman"/>
                <a:cs typeface="Times New Roman"/>
              </a:rPr>
              <a:t> TK 138 – </a:t>
            </a:r>
            <a:r>
              <a:rPr lang="en-US" sz="2400" b="0" dirty="0" err="1">
                <a:solidFill>
                  <a:srgbClr val="000000"/>
                </a:solidFill>
                <a:latin typeface="Times New Roman"/>
                <a:cs typeface="Times New Roman"/>
              </a:rPr>
              <a:t>Nếu</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đã</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ứng</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cho</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bên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nhận</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uỷ</a:t>
            </a:r>
            <a:r>
              <a:rPr lang="en-US" sz="2400" b="0" dirty="0">
                <a:solidFill>
                  <a:srgbClr val="000000"/>
                </a:solidFill>
                <a:latin typeface="Times New Roman"/>
                <a:cs typeface="Times New Roman"/>
              </a:rPr>
              <a:t> </a:t>
            </a:r>
            <a:r>
              <a:rPr lang="en-US" sz="2400" b="0" dirty="0" err="1">
                <a:solidFill>
                  <a:srgbClr val="000000"/>
                </a:solidFill>
                <a:latin typeface="Times New Roman"/>
                <a:cs typeface="Times New Roman"/>
              </a:rPr>
              <a:t>thác</a:t>
            </a:r>
            <a:endParaRPr lang="is-IS" sz="2400" b="0" dirty="0">
              <a:solidFill>
                <a:srgbClr val="000000"/>
              </a:solidFill>
              <a:latin typeface="Times New Roman"/>
              <a:cs typeface="Times New Roman"/>
            </a:endParaRPr>
          </a:p>
        </p:txBody>
      </p:sp>
      <p:sp>
        <p:nvSpPr>
          <p:cNvPr id="6" name="Title 1"/>
          <p:cNvSpPr>
            <a:spLocks noGrp="1"/>
          </p:cNvSpPr>
          <p:nvPr>
            <p:ph type="title"/>
          </p:nvPr>
        </p:nvSpPr>
        <p:spPr>
          <a:xfrm>
            <a:off x="1905000" y="109538"/>
            <a:ext cx="5334000" cy="563562"/>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169062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2" end="2"/>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3" end="3"/>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5" end="5"/>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6" end="6"/>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7" end="7"/>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8" end="8"/>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9" end="9"/>
                                            </p:txEl>
                                          </p:spTgt>
                                        </p:tgtEl>
                                      </p:cBhvr>
                                    </p:animEffect>
                                  </p:childTnLst>
                                </p:cTn>
                              </p:par>
                              <p:par>
                                <p:cTn id="39" presetID="12" presetClass="entr" presetSubtype="4"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p:tgtEl>
                                          <p:spTgt spid="3">
                                            <p:txEl>
                                              <p:pRg st="10" end="10"/>
                                            </p:txEl>
                                          </p:spTgt>
                                        </p:tgtEl>
                                        <p:attrNameLst>
                                          <p:attrName>ppt_y</p:attrName>
                                        </p:attrNameLst>
                                      </p:cBhvr>
                                      <p:tavLst>
                                        <p:tav tm="0">
                                          <p:val>
                                            <p:strVal val="#ppt_y+#ppt_h*1.125000"/>
                                          </p:val>
                                        </p:tav>
                                        <p:tav tm="100000">
                                          <p:val>
                                            <p:strVal val="#ppt_y"/>
                                          </p:val>
                                        </p:tav>
                                      </p:tavLst>
                                    </p:anim>
                                    <p:animEffect transition="in" filter="wipe(up)">
                                      <p:cBhvr>
                                        <p:cTn id="42" dur="500"/>
                                        <p:tgtEl>
                                          <p:spTgt spid="3">
                                            <p:txEl>
                                              <p:pRg st="10" end="10"/>
                                            </p:txEl>
                                          </p:spTgt>
                                        </p:tgtEl>
                                      </p:cBhvr>
                                    </p:animEffect>
                                  </p:childTnLst>
                                </p:cTn>
                              </p:par>
                              <p:par>
                                <p:cTn id="43" presetID="12" presetClass="entr" presetSubtype="4"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anim calcmode="lin" valueType="num">
                                      <p:cBhvr additive="base">
                                        <p:cTn id="45" dur="500"/>
                                        <p:tgtEl>
                                          <p:spTgt spid="3">
                                            <p:txEl>
                                              <p:pRg st="11" end="11"/>
                                            </p:txEl>
                                          </p:spTgt>
                                        </p:tgtEl>
                                        <p:attrNameLst>
                                          <p:attrName>ppt_y</p:attrName>
                                        </p:attrNameLst>
                                      </p:cBhvr>
                                      <p:tavLst>
                                        <p:tav tm="0">
                                          <p:val>
                                            <p:strVal val="#ppt_y+#ppt_h*1.125000"/>
                                          </p:val>
                                        </p:tav>
                                        <p:tav tm="100000">
                                          <p:val>
                                            <p:strVal val="#ppt_y"/>
                                          </p:val>
                                        </p:tav>
                                      </p:tavLst>
                                    </p:anim>
                                    <p:animEffect transition="in" filter="wipe(up)">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4800600" cy="5867400"/>
          </a:xfrm>
        </p:spPr>
        <p:txBody>
          <a:bodyPr/>
          <a:lstStyle/>
          <a:p>
            <a:r>
              <a:rPr lang="en-US" sz="2600" dirty="0" err="1">
                <a:solidFill>
                  <a:srgbClr val="000000"/>
                </a:solidFill>
                <a:latin typeface="Times New Roman"/>
                <a:cs typeface="Times New Roman"/>
              </a:rPr>
              <a:t>Khi</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phát</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sinh</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các</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khoản</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truy</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thu</a:t>
            </a:r>
            <a:r>
              <a:rPr lang="en-US" sz="2600" dirty="0">
                <a:solidFill>
                  <a:srgbClr val="000000"/>
                </a:solidFill>
                <a:latin typeface="Times New Roman"/>
                <a:cs typeface="Times New Roman"/>
              </a:rPr>
              <a:t> </a:t>
            </a:r>
            <a:r>
              <a:rPr lang="en-US" sz="2600" dirty="0" err="1">
                <a:solidFill>
                  <a:srgbClr val="000000"/>
                </a:solidFill>
                <a:latin typeface="Times New Roman"/>
                <a:cs typeface="Times New Roman"/>
              </a:rPr>
              <a:t>thuế</a:t>
            </a:r>
            <a:r>
              <a:rPr lang="en-US" sz="2600" dirty="0">
                <a:solidFill>
                  <a:srgbClr val="000000"/>
                </a:solidFill>
                <a:latin typeface="Times New Roman"/>
                <a:cs typeface="Times New Roman"/>
              </a:rPr>
              <a:t> NK:</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Đối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với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hàng</a:t>
            </a:r>
            <a:r>
              <a:rPr lang="en-US" sz="2600" b="0" dirty="0">
                <a:solidFill>
                  <a:srgbClr val="000000"/>
                </a:solidFill>
                <a:latin typeface="Times New Roman"/>
                <a:cs typeface="Times New Roman"/>
              </a:rPr>
              <a:t> NK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tiêu</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thụ</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kỳ</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này</a:t>
            </a:r>
            <a:r>
              <a:rPr lang="en-US" sz="2600" b="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632</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333 (3333)</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Đối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với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hàng</a:t>
            </a:r>
            <a:r>
              <a:rPr lang="en-US" sz="2600" b="0" dirty="0">
                <a:solidFill>
                  <a:srgbClr val="000000"/>
                </a:solidFill>
                <a:latin typeface="Times New Roman"/>
                <a:cs typeface="Times New Roman"/>
              </a:rPr>
              <a:t> NK </a:t>
            </a:r>
            <a:r>
              <a:rPr lang="en-US" sz="2600" b="0" dirty="0" err="1">
                <a:solidFill>
                  <a:srgbClr val="000000"/>
                </a:solidFill>
                <a:latin typeface="Times New Roman"/>
                <a:cs typeface="Times New Roman"/>
              </a:rPr>
              <a:t>đã</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tiêu</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thụ</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kỳ</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trước</a:t>
            </a:r>
            <a:r>
              <a:rPr lang="en-US" sz="2600" b="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811</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Có</a:t>
            </a:r>
            <a:r>
              <a:rPr lang="en-US" sz="2600" b="0" dirty="0">
                <a:solidFill>
                  <a:srgbClr val="000000"/>
                </a:solidFill>
                <a:latin typeface="Times New Roman"/>
                <a:cs typeface="Times New Roman"/>
              </a:rPr>
              <a:t> TK 333 (3333)</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Đối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với</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hàng</a:t>
            </a:r>
            <a:r>
              <a:rPr lang="en-US" sz="2600" b="0" dirty="0">
                <a:solidFill>
                  <a:srgbClr val="000000"/>
                </a:solidFill>
                <a:latin typeface="Times New Roman"/>
                <a:cs typeface="Times New Roman"/>
              </a:rPr>
              <a:t> NK </a:t>
            </a:r>
            <a:r>
              <a:rPr lang="en-US" sz="2600" b="0" dirty="0" err="1">
                <a:solidFill>
                  <a:srgbClr val="000000"/>
                </a:solidFill>
                <a:latin typeface="Times New Roman"/>
                <a:cs typeface="Times New Roman"/>
              </a:rPr>
              <a:t>chưa</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tiêu</a:t>
            </a: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thụ</a:t>
            </a:r>
            <a:r>
              <a:rPr lang="en-US" sz="2600" b="0" dirty="0">
                <a:solidFill>
                  <a:srgbClr val="000000"/>
                </a:solidFill>
                <a:latin typeface="Times New Roman"/>
                <a:cs typeface="Times New Roman"/>
              </a:rPr>
              <a:t>:</a:t>
            </a:r>
          </a:p>
          <a:p>
            <a:pPr marL="0" indent="0">
              <a:buNone/>
            </a:pPr>
            <a:r>
              <a:rPr lang="en-US" sz="2600" b="0" dirty="0">
                <a:solidFill>
                  <a:srgbClr val="000000"/>
                </a:solidFill>
                <a:latin typeface="Times New Roman"/>
                <a:cs typeface="Times New Roman"/>
              </a:rPr>
              <a:t>	</a:t>
            </a:r>
            <a:r>
              <a:rPr lang="en-US" sz="2600" b="0" dirty="0" err="1">
                <a:solidFill>
                  <a:srgbClr val="000000"/>
                </a:solidFill>
                <a:latin typeface="Times New Roman"/>
                <a:cs typeface="Times New Roman"/>
              </a:rPr>
              <a:t>Nợ</a:t>
            </a:r>
            <a:r>
              <a:rPr lang="en-US" sz="2600" b="0" dirty="0">
                <a:solidFill>
                  <a:srgbClr val="000000"/>
                </a:solidFill>
                <a:latin typeface="Times New Roman"/>
                <a:cs typeface="Times New Roman"/>
              </a:rPr>
              <a:t> TK 152, 156, 211,</a:t>
            </a:r>
            <a:r>
              <a:rPr lang="is-IS" sz="2600" b="0" dirty="0">
                <a:solidFill>
                  <a:srgbClr val="000000"/>
                </a:solidFill>
                <a:latin typeface="Times New Roman"/>
                <a:cs typeface="Times New Roman"/>
              </a:rPr>
              <a:t>…</a:t>
            </a:r>
          </a:p>
          <a:p>
            <a:pPr marL="0" indent="0">
              <a:buNone/>
            </a:pPr>
            <a:r>
              <a:rPr lang="is-IS" sz="2600" b="0" dirty="0">
                <a:solidFill>
                  <a:srgbClr val="000000"/>
                </a:solidFill>
                <a:latin typeface="Times New Roman"/>
                <a:cs typeface="Times New Roman"/>
              </a:rPr>
              <a:t>		Có TK 333 (3333)</a:t>
            </a:r>
          </a:p>
          <a:p>
            <a:pPr marL="0" indent="0">
              <a:buNone/>
            </a:pPr>
            <a:endParaRPr lang="en-US" sz="2600" dirty="0"/>
          </a:p>
        </p:txBody>
      </p:sp>
      <p:sp>
        <p:nvSpPr>
          <p:cNvPr id="6" name="Title 1"/>
          <p:cNvSpPr>
            <a:spLocks noGrp="1"/>
          </p:cNvSpPr>
          <p:nvPr>
            <p:ph type="title"/>
          </p:nvPr>
        </p:nvSpPr>
        <p:spPr>
          <a:xfrm>
            <a:off x="1905000" y="109538"/>
            <a:ext cx="5410200" cy="563562"/>
          </a:xfrm>
        </p:spPr>
        <p:txBody>
          <a:bodyPr/>
          <a:lstStyle/>
          <a:p>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endParaRPr lang="en-US" dirty="0"/>
          </a:p>
        </p:txBody>
      </p:sp>
      <p:pic>
        <p:nvPicPr>
          <p:cNvPr id="6146" name="Picture 2" descr="Thời hạn truy thu thuế và được xem là chưa bị xử phạt VPHC về thu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7514" y="1295400"/>
            <a:ext cx="4114800" cy="527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84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2" end="2"/>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4" end="4"/>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5" end="5"/>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p:tgtEl>
                                          <p:spTgt spid="3">
                                            <p:txEl>
                                              <p:pRg st="7" end="7"/>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
                                            <p:txEl>
                                              <p:pRg st="7" end="7"/>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
                                            <p:txEl>
                                              <p:pRg st="8" end="8"/>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838200"/>
            <a:ext cx="8763000" cy="5867400"/>
          </a:xfrm>
        </p:spPr>
      </p:pic>
      <p:sp>
        <p:nvSpPr>
          <p:cNvPr id="6" name="TextBox 5"/>
          <p:cNvSpPr txBox="1"/>
          <p:nvPr/>
        </p:nvSpPr>
        <p:spPr>
          <a:xfrm>
            <a:off x="2200729" y="152400"/>
            <a:ext cx="4648200" cy="523220"/>
          </a:xfrm>
          <a:prstGeom prst="rect">
            <a:avLst/>
          </a:prstGeom>
          <a:solidFill>
            <a:schemeClr val="accent1"/>
          </a:solidFill>
        </p:spPr>
        <p:txBody>
          <a:bodyPr wrap="square" rtlCol="0">
            <a:spAutoFit/>
          </a:bodyPr>
          <a:lstStyle/>
          <a:p>
            <a:r>
              <a:rPr lang="en-US" sz="2800" b="1" dirty="0">
                <a:latin typeface="Times New Roman" pitchFamily="18" charset="0"/>
                <a:cs typeface="Times New Roman" pitchFamily="18" charset="0"/>
              </a:rPr>
              <a:t>PHƯƠNG PHÁP KẾ TOÁN</a:t>
            </a:r>
          </a:p>
        </p:txBody>
      </p:sp>
    </p:spTree>
    <p:extLst>
      <p:ext uri="{BB962C8B-B14F-4D97-AF65-F5344CB8AC3E}">
        <p14:creationId xmlns:p14="http://schemas.microsoft.com/office/powerpoint/2010/main" val="309901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81000" y="990600"/>
            <a:ext cx="8610600" cy="5638800"/>
          </a:xfrm>
        </p:spPr>
        <p:txBody>
          <a:bodyPr/>
          <a:lstStyle/>
          <a:p>
            <a:pPr marL="0" indent="0" algn="just">
              <a:lnSpc>
                <a:spcPct val="150000"/>
              </a:lnSpc>
              <a:spcBef>
                <a:spcPts val="0"/>
              </a:spcBef>
              <a:buNone/>
            </a:pPr>
            <a:r>
              <a:rPr lang="en-US" sz="2200" u="sng" spc="-40" dirty="0" err="1">
                <a:solidFill>
                  <a:schemeClr val="tx1"/>
                </a:solidFill>
                <a:latin typeface="Times New Roman" panose="02020603050405020304" pitchFamily="18" charset="0"/>
                <a:cs typeface="Times New Roman" panose="02020603050405020304" pitchFamily="18" charset="0"/>
              </a:rPr>
              <a:t>Bài</a:t>
            </a:r>
            <a:r>
              <a:rPr lang="en-US" sz="2200" u="sng" spc="-40" dirty="0">
                <a:solidFill>
                  <a:schemeClr val="tx1"/>
                </a:solidFill>
                <a:latin typeface="Times New Roman" panose="02020603050405020304" pitchFamily="18" charset="0"/>
                <a:cs typeface="Times New Roman" panose="02020603050405020304" pitchFamily="18" charset="0"/>
              </a:rPr>
              <a:t> 1</a:t>
            </a:r>
            <a:r>
              <a:rPr lang="vi-VN" sz="2200" u="sng" spc="-40" dirty="0">
                <a:solidFill>
                  <a:schemeClr val="tx1"/>
                </a:solidFill>
                <a:latin typeface="Times New Roman" panose="02020603050405020304" pitchFamily="18" charset="0"/>
                <a:cs typeface="Times New Roman" panose="02020603050405020304" pitchFamily="18" charset="0"/>
              </a:rPr>
              <a:t>:</a:t>
            </a:r>
            <a:r>
              <a:rPr lang="vi-VN" sz="2200" b="0" spc="-40" dirty="0">
                <a:solidFill>
                  <a:schemeClr val="tx1"/>
                </a:solidFill>
                <a:latin typeface="Times New Roman" panose="02020603050405020304" pitchFamily="18" charset="0"/>
                <a:cs typeface="Times New Roman" panose="02020603050405020304" pitchFamily="18" charset="0"/>
              </a:rPr>
              <a:t> Công ty A kinh doanh xuất nhập khẩu, nộp thuế GTGT theo phương pháp khấu trừ. Trích một số nghiệp vụ trong kỳ như sau:</a:t>
            </a:r>
          </a:p>
          <a:p>
            <a:pPr marL="0" indent="457200" algn="just">
              <a:lnSpc>
                <a:spcPct val="150000"/>
              </a:lnSpc>
              <a:spcBef>
                <a:spcPts val="0"/>
              </a:spcBef>
              <a:buNone/>
            </a:pPr>
            <a:r>
              <a:rPr lang="vi-VN" sz="2200" b="0" dirty="0">
                <a:solidFill>
                  <a:schemeClr val="tx1"/>
                </a:solidFill>
                <a:latin typeface="Times New Roman" panose="02020603050405020304" pitchFamily="18" charset="0"/>
                <a:cs typeface="Times New Roman" panose="02020603050405020304" pitchFamily="18" charset="0"/>
              </a:rPr>
              <a:t>1. Công ty nhập khẩu một số hàng hóa, số lượng 1</a:t>
            </a:r>
            <a:r>
              <a:rPr lang="en-US" sz="2200" b="0" dirty="0">
                <a:solidFill>
                  <a:schemeClr val="tx1"/>
                </a:solidFill>
                <a:latin typeface="Times New Roman" panose="02020603050405020304" pitchFamily="18" charset="0"/>
                <a:cs typeface="Times New Roman" panose="02020603050405020304" pitchFamily="18" charset="0"/>
              </a:rPr>
              <a:t>.</a:t>
            </a:r>
            <a:r>
              <a:rPr lang="vi-VN" sz="2200" b="0" dirty="0">
                <a:solidFill>
                  <a:schemeClr val="tx1"/>
                </a:solidFill>
                <a:latin typeface="Times New Roman" panose="02020603050405020304" pitchFamily="18" charset="0"/>
                <a:cs typeface="Times New Roman" panose="02020603050405020304" pitchFamily="18" charset="0"/>
              </a:rPr>
              <a:t>000 sản phẩm, Giá CIF là 10 USD/sp. Công ty đã thanh toán tiền hàng cho bên nước ngoài bằng tiền gửi ngân hàng. Tỷ giá ghi sổ của tiền gửi </a:t>
            </a:r>
            <a:r>
              <a:rPr lang="en-US" sz="2200" b="0" dirty="0">
                <a:solidFill>
                  <a:schemeClr val="tx1"/>
                </a:solidFill>
                <a:latin typeface="Times New Roman" panose="02020603050405020304" pitchFamily="18" charset="0"/>
                <a:cs typeface="Times New Roman" panose="02020603050405020304" pitchFamily="18" charset="0"/>
              </a:rPr>
              <a:t>21.</a:t>
            </a:r>
            <a:r>
              <a:rPr lang="vi-VN" sz="2200" b="0" dirty="0">
                <a:solidFill>
                  <a:schemeClr val="tx1"/>
                </a:solidFill>
                <a:latin typeface="Times New Roman" panose="02020603050405020304" pitchFamily="18" charset="0"/>
                <a:cs typeface="Times New Roman" panose="02020603050405020304" pitchFamily="18" charset="0"/>
              </a:rPr>
              <a:t>000 VNĐ/USD. Tỷ giá thực tế tại thời điểm thanh toán </a:t>
            </a:r>
            <a:r>
              <a:rPr lang="en-US" sz="2200" b="0" dirty="0">
                <a:solidFill>
                  <a:schemeClr val="tx1"/>
                </a:solidFill>
                <a:latin typeface="Times New Roman" panose="02020603050405020304" pitchFamily="18" charset="0"/>
                <a:cs typeface="Times New Roman" panose="02020603050405020304" pitchFamily="18" charset="0"/>
              </a:rPr>
              <a:t>22.</a:t>
            </a:r>
            <a:r>
              <a:rPr lang="vi-VN" sz="2200" b="0" dirty="0">
                <a:solidFill>
                  <a:schemeClr val="tx1"/>
                </a:solidFill>
                <a:latin typeface="Times New Roman" panose="02020603050405020304" pitchFamily="18" charset="0"/>
                <a:cs typeface="Times New Roman" panose="02020603050405020304" pitchFamily="18" charset="0"/>
              </a:rPr>
              <a:t>000 VNĐ/ USD.</a:t>
            </a:r>
            <a:endParaRPr lang="en-US" sz="2200" b="0"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buNone/>
            </a:pPr>
            <a:r>
              <a:rPr lang="vi-VN" sz="2200" b="0" dirty="0">
                <a:solidFill>
                  <a:schemeClr val="tx1"/>
                </a:solidFill>
                <a:latin typeface="Times New Roman" panose="02020603050405020304" pitchFamily="18" charset="0"/>
                <a:cs typeface="Times New Roman" panose="02020603050405020304" pitchFamily="18" charset="0"/>
              </a:rPr>
              <a:t>2. Theo tờ khai hải quan số hàng hóa nói trên chịu thuế Nhập khẩu 6%. Thuế suất thuế GTGT hàng </a:t>
            </a:r>
            <a:r>
              <a:rPr lang="en-US" sz="2200" b="0" dirty="0">
                <a:solidFill>
                  <a:schemeClr val="tx1"/>
                </a:solidFill>
                <a:latin typeface="Times New Roman" panose="02020603050405020304" pitchFamily="18" charset="0"/>
                <a:cs typeface="Times New Roman" panose="02020603050405020304" pitchFamily="18" charset="0"/>
              </a:rPr>
              <a:t>n</a:t>
            </a:r>
            <a:r>
              <a:rPr lang="vi-VN" sz="2200" b="0" dirty="0">
                <a:solidFill>
                  <a:schemeClr val="tx1"/>
                </a:solidFill>
                <a:latin typeface="Times New Roman" panose="02020603050405020304" pitchFamily="18" charset="0"/>
                <a:cs typeface="Times New Roman" panose="02020603050405020304" pitchFamily="18" charset="0"/>
              </a:rPr>
              <a:t>hập khẩu 10%. Tỷ giá tính thuế là </a:t>
            </a:r>
            <a:r>
              <a:rPr lang="en-US" sz="2200" b="0" dirty="0">
                <a:solidFill>
                  <a:schemeClr val="tx1"/>
                </a:solidFill>
                <a:latin typeface="Times New Roman" panose="02020603050405020304" pitchFamily="18" charset="0"/>
                <a:cs typeface="Times New Roman" panose="02020603050405020304" pitchFamily="18" charset="0"/>
              </a:rPr>
              <a:t>21.</a:t>
            </a:r>
            <a:r>
              <a:rPr lang="vi-VN" sz="2200" b="0" dirty="0">
                <a:solidFill>
                  <a:schemeClr val="tx1"/>
                </a:solidFill>
                <a:latin typeface="Times New Roman" panose="02020603050405020304" pitchFamily="18" charset="0"/>
                <a:cs typeface="Times New Roman" panose="02020603050405020304" pitchFamily="18" charset="0"/>
              </a:rPr>
              <a:t>900 VNĐ/USD. (Tỷ giá </a:t>
            </a:r>
            <a:r>
              <a:rPr lang="en-US" sz="2200" b="0" dirty="0" err="1">
                <a:solidFill>
                  <a:schemeClr val="tx1"/>
                </a:solidFill>
                <a:latin typeface="Times New Roman" panose="02020603050405020304" pitchFamily="18" charset="0"/>
                <a:cs typeface="Times New Roman" panose="02020603050405020304" pitchFamily="18" charset="0"/>
              </a:rPr>
              <a:t>giao</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dịch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thực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tế</a:t>
            </a:r>
            <a:r>
              <a:rPr lang="vi-VN" sz="2200" b="0" dirty="0">
                <a:solidFill>
                  <a:schemeClr val="tx1"/>
                </a:solidFill>
                <a:latin typeface="Times New Roman" panose="02020603050405020304" pitchFamily="18" charset="0"/>
                <a:cs typeface="Times New Roman" panose="02020603050405020304" pitchFamily="18" charset="0"/>
              </a:rPr>
              <a:t>).</a:t>
            </a:r>
          </a:p>
          <a:p>
            <a:pPr marL="0" indent="457200" algn="just">
              <a:lnSpc>
                <a:spcPct val="150000"/>
              </a:lnSpc>
              <a:spcBef>
                <a:spcPts val="0"/>
              </a:spcBef>
              <a:buNone/>
            </a:pPr>
            <a:r>
              <a:rPr lang="vi-VN" sz="2200" b="0" dirty="0">
                <a:solidFill>
                  <a:schemeClr val="tx1"/>
                </a:solidFill>
                <a:latin typeface="Times New Roman" panose="02020603050405020304" pitchFamily="18" charset="0"/>
                <a:cs typeface="Times New Roman" panose="02020603050405020304" pitchFamily="18" charset="0"/>
              </a:rPr>
              <a:t>3. Công ty đã chuyển khoản nộp các loại thuế.</a:t>
            </a:r>
          </a:p>
          <a:p>
            <a:pPr marL="0" indent="457200" algn="just">
              <a:lnSpc>
                <a:spcPct val="150000"/>
              </a:lnSpc>
              <a:spcBef>
                <a:spcPts val="0"/>
              </a:spcBef>
              <a:buNone/>
            </a:pPr>
            <a:r>
              <a:rPr lang="vi-VN" sz="2200" i="1" u="sng" dirty="0">
                <a:solidFill>
                  <a:schemeClr val="tx1"/>
                </a:solidFill>
                <a:latin typeface="Times New Roman" panose="02020603050405020304" pitchFamily="18" charset="0"/>
                <a:cs typeface="Times New Roman" panose="02020603050405020304" pitchFamily="18" charset="0"/>
              </a:rPr>
              <a:t>Yêu cầu:</a:t>
            </a:r>
            <a:r>
              <a:rPr lang="vi-VN" sz="2200" b="0" dirty="0">
                <a:solidFill>
                  <a:schemeClr val="tx1"/>
                </a:solidFill>
                <a:latin typeface="Times New Roman" panose="02020603050405020304" pitchFamily="18" charset="0"/>
                <a:cs typeface="Times New Roman" panose="02020603050405020304" pitchFamily="18" charset="0"/>
              </a:rPr>
              <a:t> Định khoản nghiệp vụ kinh tế phát sinh trên</a:t>
            </a:r>
            <a:r>
              <a:rPr lang="en-US" sz="2200" b="0" dirty="0">
                <a:solidFill>
                  <a:schemeClr val="tx1"/>
                </a:solidFill>
                <a:latin typeface="Times New Roman" panose="02020603050405020304" pitchFamily="18" charset="0"/>
                <a:cs typeface="Times New Roman" panose="02020603050405020304" pitchFamily="18" charset="0"/>
              </a:rPr>
              <a:t>.</a:t>
            </a:r>
            <a:endParaRPr lang="vi-VN" sz="2200" b="0"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buNone/>
            </a:pPr>
            <a:endParaRPr lang="vi-VN" sz="2200" b="0"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buNone/>
            </a:pPr>
            <a:endParaRPr lang="en-US" sz="2200" b="0" i="1" u="sng" dirty="0">
              <a:solidFill>
                <a:schemeClr val="tx1"/>
              </a:solidFill>
              <a:latin typeface="Times New Roman" panose="02020603050405020304" pitchFamily="18" charset="0"/>
              <a:cs typeface="Times New Roman" panose="02020603050405020304" pitchFamily="18" charset="0"/>
            </a:endParaRPr>
          </a:p>
        </p:txBody>
      </p:sp>
      <p:sp>
        <p:nvSpPr>
          <p:cNvPr id="6" name="Rectangle 2"/>
          <p:cNvSpPr>
            <a:spLocks noGrp="1" noChangeArrowheads="1"/>
          </p:cNvSpPr>
          <p:nvPr>
            <p:ph type="title"/>
          </p:nvPr>
        </p:nvSpPr>
        <p:spPr>
          <a:xfrm>
            <a:off x="1752600" y="76200"/>
            <a:ext cx="5943600" cy="563562"/>
          </a:xfrm>
        </p:spPr>
        <p:txBody>
          <a:bodyPr/>
          <a:lstStyle/>
          <a:p>
            <a:pPr algn="ctr"/>
            <a:r>
              <a:rPr lang="en-US" dirty="0">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332331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 calcmode="lin" valueType="num">
                                      <p:cBhvr additive="base">
                                        <p:cTn id="12"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9635">
                                            <p:txEl>
                                              <p:pRg st="1" end="1"/>
                                            </p:txEl>
                                          </p:spTgt>
                                        </p:tgtEl>
                                        <p:attrNameLst>
                                          <p:attrName>style.visibility</p:attrName>
                                        </p:attrNameLst>
                                      </p:cBhvr>
                                      <p:to>
                                        <p:strVal val="visible"/>
                                      </p:to>
                                    </p:set>
                                    <p:anim calcmode="lin" valueType="num">
                                      <p:cBhvr additive="base">
                                        <p:cTn id="18"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9635">
                                            <p:txEl>
                                              <p:pRg st="2" end="2"/>
                                            </p:txEl>
                                          </p:spTgt>
                                        </p:tgtEl>
                                        <p:attrNameLst>
                                          <p:attrName>style.visibility</p:attrName>
                                        </p:attrNameLst>
                                      </p:cBhvr>
                                      <p:to>
                                        <p:strVal val="visible"/>
                                      </p:to>
                                    </p:set>
                                    <p:anim calcmode="lin" valueType="num">
                                      <p:cBhvr additive="base">
                                        <p:cTn id="24"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9635">
                                            <p:txEl>
                                              <p:pRg st="3" end="3"/>
                                            </p:txEl>
                                          </p:spTgt>
                                        </p:tgtEl>
                                        <p:attrNameLst>
                                          <p:attrName>style.visibility</p:attrName>
                                        </p:attrNameLst>
                                      </p:cBhvr>
                                      <p:to>
                                        <p:strVal val="visible"/>
                                      </p:to>
                                    </p:set>
                                    <p:anim calcmode="lin" valueType="num">
                                      <p:cBhvr additive="base">
                                        <p:cTn id="30"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9635">
                                            <p:txEl>
                                              <p:pRg st="4" end="4"/>
                                            </p:txEl>
                                          </p:spTgt>
                                        </p:tgtEl>
                                        <p:attrNameLst>
                                          <p:attrName>style.visibility</p:attrName>
                                        </p:attrNameLst>
                                      </p:cBhvr>
                                      <p:to>
                                        <p:strVal val="visible"/>
                                      </p:to>
                                    </p:set>
                                    <p:anim calcmode="lin" valueType="num">
                                      <p:cBhvr additive="base">
                                        <p:cTn id="36"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6" grpId="0"/>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pPr algn="ctr"/>
            <a:r>
              <a:rPr lang="en-US" dirty="0">
                <a:latin typeface="Times New Roman" panose="02020603050405020304" pitchFamily="18" charset="0"/>
                <a:cs typeface="Times New Roman" panose="02020603050405020304" pitchFamily="18" charset="0"/>
              </a:rPr>
              <a:t>BÀI GIẢI</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143000"/>
            <a:ext cx="8458200" cy="5181600"/>
          </a:xfrm>
        </p:spPr>
        <p:txBody>
          <a:bodyPr>
            <a:normAutofit/>
          </a:bodyPr>
          <a:lstStyle/>
          <a:p>
            <a:pPr marL="0" indent="0" algn="just">
              <a:buNone/>
            </a:pPr>
            <a:r>
              <a:rPr lang="en-US" sz="2400" u="sng" dirty="0" err="1">
                <a:solidFill>
                  <a:schemeClr val="tx1"/>
                </a:solidFill>
                <a:latin typeface="Times New Roman" panose="02020603050405020304" pitchFamily="18" charset="0"/>
                <a:cs typeface="Times New Roman" panose="02020603050405020304" pitchFamily="18" charset="0"/>
              </a:rPr>
              <a:t>Đáp</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án</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1:</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lnSpc>
                <a:spcPct val="13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1. Công ty nhập khẩu một số hàng hóa, số lượng 1</a:t>
            </a:r>
            <a:r>
              <a:rPr lang="en-US" sz="2400" b="0" dirty="0">
                <a:solidFill>
                  <a:schemeClr val="tx1"/>
                </a:solidFill>
                <a:latin typeface="Times New Roman" panose="02020603050405020304" pitchFamily="18" charset="0"/>
                <a:cs typeface="Times New Roman" panose="02020603050405020304" pitchFamily="18" charset="0"/>
              </a:rPr>
              <a:t>.</a:t>
            </a:r>
            <a:r>
              <a:rPr lang="vi-VN" sz="2400" b="0" dirty="0">
                <a:solidFill>
                  <a:schemeClr val="tx1"/>
                </a:solidFill>
                <a:latin typeface="Times New Roman" panose="02020603050405020304" pitchFamily="18" charset="0"/>
                <a:cs typeface="Times New Roman" panose="02020603050405020304" pitchFamily="18" charset="0"/>
              </a:rPr>
              <a:t>000 sản phẩm, Giá CIF là 10 USD/sp. Công ty đã thanh toán tiền hàng cho bên nước ngoài bằng tiền gửi ngân hàng. Tỷ giá ghi sổ của tiền gửi </a:t>
            </a:r>
            <a:r>
              <a:rPr lang="en-US" sz="2400" b="0" dirty="0">
                <a:solidFill>
                  <a:schemeClr val="tx1"/>
                </a:solidFill>
                <a:latin typeface="Times New Roman" panose="02020603050405020304" pitchFamily="18" charset="0"/>
                <a:cs typeface="Times New Roman" panose="02020603050405020304" pitchFamily="18" charset="0"/>
              </a:rPr>
              <a:t>21.</a:t>
            </a:r>
            <a:r>
              <a:rPr lang="vi-VN" sz="2400" b="0" dirty="0">
                <a:solidFill>
                  <a:schemeClr val="tx1"/>
                </a:solidFill>
                <a:latin typeface="Times New Roman" panose="02020603050405020304" pitchFamily="18" charset="0"/>
                <a:cs typeface="Times New Roman" panose="02020603050405020304" pitchFamily="18" charset="0"/>
              </a:rPr>
              <a:t>000 VNĐ/USD. Tỷ giá thực tế tại thời điểm thanh toán </a:t>
            </a:r>
            <a:r>
              <a:rPr lang="en-US" sz="2400" b="0" dirty="0">
                <a:solidFill>
                  <a:schemeClr val="tx1"/>
                </a:solidFill>
                <a:latin typeface="Times New Roman" panose="02020603050405020304" pitchFamily="18" charset="0"/>
                <a:cs typeface="Times New Roman" panose="02020603050405020304" pitchFamily="18" charset="0"/>
              </a:rPr>
              <a:t>22.</a:t>
            </a:r>
            <a:r>
              <a:rPr lang="vi-VN" sz="2400" b="0" dirty="0">
                <a:solidFill>
                  <a:schemeClr val="tx1"/>
                </a:solidFill>
                <a:latin typeface="Times New Roman" panose="02020603050405020304" pitchFamily="18" charset="0"/>
                <a:cs typeface="Times New Roman" panose="02020603050405020304" pitchFamily="18" charset="0"/>
              </a:rPr>
              <a:t>000 VNĐ/ USD.</a:t>
            </a:r>
          </a:p>
          <a:p>
            <a:pPr marL="0" indent="0" algn="just">
              <a:lnSpc>
                <a:spcPct val="13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trị</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hàng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hóa</a:t>
            </a:r>
            <a:r>
              <a:rPr lang="en-US" sz="2400" b="0" dirty="0">
                <a:solidFill>
                  <a:schemeClr val="tx1"/>
                </a:solidFill>
                <a:latin typeface="Times New Roman" panose="02020603050405020304" pitchFamily="18" charset="0"/>
                <a:cs typeface="Times New Roman" panose="02020603050405020304" pitchFamily="18" charset="0"/>
              </a:rPr>
              <a:t> NK = (1.000 x 10) x 22.000 = 220.000.000 </a:t>
            </a:r>
            <a:r>
              <a:rPr lang="en-US" sz="2400" b="0" dirty="0" err="1">
                <a:solidFill>
                  <a:schemeClr val="tx1"/>
                </a:solidFill>
                <a:latin typeface="Times New Roman" panose="02020603050405020304" pitchFamily="18" charset="0"/>
                <a:cs typeface="Times New Roman" panose="02020603050405020304" pitchFamily="18" charset="0"/>
              </a:rPr>
              <a:t>đồng</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400" b="0" i="1" dirty="0" err="1">
                <a:solidFill>
                  <a:schemeClr val="tx1"/>
                </a:solidFill>
                <a:latin typeface="Times New Roman" panose="02020603050405020304" pitchFamily="18" charset="0"/>
                <a:cs typeface="Times New Roman" panose="02020603050405020304" pitchFamily="18" charset="0"/>
              </a:rPr>
              <a:t>Định</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khoản</a:t>
            </a:r>
            <a:r>
              <a:rPr lang="en-US" sz="2400" b="0" i="1" dirty="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400" b="0" dirty="0" err="1">
                <a:solidFill>
                  <a:schemeClr val="tx1"/>
                </a:solidFill>
                <a:latin typeface="Times New Roman" panose="02020603050405020304" pitchFamily="18" charset="0"/>
                <a:cs typeface="Times New Roman" panose="02020603050405020304" pitchFamily="18" charset="0"/>
              </a:rPr>
              <a:t>Nợ</a:t>
            </a:r>
            <a:r>
              <a:rPr lang="en-US" sz="2400" b="0" dirty="0">
                <a:solidFill>
                  <a:schemeClr val="tx1"/>
                </a:solidFill>
                <a:latin typeface="Times New Roman" panose="02020603050405020304" pitchFamily="18" charset="0"/>
                <a:cs typeface="Times New Roman" panose="02020603050405020304" pitchFamily="18" charset="0"/>
              </a:rPr>
              <a:t> TK 156: 220.000.000</a:t>
            </a:r>
          </a:p>
          <a:p>
            <a:pPr marL="0" indent="0" algn="jus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TK 1122: 210.000.000</a:t>
            </a:r>
          </a:p>
          <a:p>
            <a:pPr marL="0" indent="0" algn="just">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TK 515: 10.000.000</a:t>
            </a:r>
            <a:endParaRPr lang="vi-VN"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797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GIẢI</a:t>
            </a:r>
          </a:p>
        </p:txBody>
      </p:sp>
      <p:sp>
        <p:nvSpPr>
          <p:cNvPr id="3" name="Content Placeholder 2"/>
          <p:cNvSpPr>
            <a:spLocks noGrp="1"/>
          </p:cNvSpPr>
          <p:nvPr>
            <p:ph idx="1"/>
          </p:nvPr>
        </p:nvSpPr>
        <p:spPr>
          <a:xfrm>
            <a:off x="304800" y="762000"/>
            <a:ext cx="8686800" cy="5943600"/>
          </a:xfrm>
        </p:spPr>
        <p:txBody>
          <a:bodyPr>
            <a:noAutofit/>
          </a:bodyPr>
          <a:lstStyle/>
          <a:p>
            <a:pPr marL="0" indent="0" algn="just">
              <a:lnSpc>
                <a:spcPct val="150000"/>
              </a:lnSpc>
              <a:spcBef>
                <a:spcPts val="0"/>
              </a:spcBef>
              <a:buNone/>
            </a:pPr>
            <a:r>
              <a:rPr lang="vi-VN" sz="2000" b="0" dirty="0">
                <a:solidFill>
                  <a:schemeClr val="tx1"/>
                </a:solidFill>
                <a:latin typeface="Times New Roman" panose="02020603050405020304" pitchFamily="18" charset="0"/>
                <a:cs typeface="Times New Roman" panose="02020603050405020304" pitchFamily="18" charset="0"/>
              </a:rPr>
              <a:t>2. Theo tờ khai hải quan số hàng hóa nói trên chịu thuế Nhập khẩu 6%. Thuế suất thuế GTGT hàng </a:t>
            </a:r>
            <a:r>
              <a:rPr lang="en-US" sz="2000" b="0" dirty="0">
                <a:solidFill>
                  <a:schemeClr val="tx1"/>
                </a:solidFill>
                <a:latin typeface="Times New Roman" panose="02020603050405020304" pitchFamily="18" charset="0"/>
                <a:cs typeface="Times New Roman" panose="02020603050405020304" pitchFamily="18" charset="0"/>
              </a:rPr>
              <a:t>n</a:t>
            </a:r>
            <a:r>
              <a:rPr lang="vi-VN" sz="2000" b="0" dirty="0">
                <a:solidFill>
                  <a:schemeClr val="tx1"/>
                </a:solidFill>
                <a:latin typeface="Times New Roman" panose="02020603050405020304" pitchFamily="18" charset="0"/>
                <a:cs typeface="Times New Roman" panose="02020603050405020304" pitchFamily="18" charset="0"/>
              </a:rPr>
              <a:t>hập khẩu 10%. Tỷ giá tính thuế là </a:t>
            </a:r>
            <a:r>
              <a:rPr lang="en-US" sz="2000" b="0" dirty="0">
                <a:solidFill>
                  <a:schemeClr val="tx1"/>
                </a:solidFill>
                <a:latin typeface="Times New Roman" panose="02020603050405020304" pitchFamily="18" charset="0"/>
                <a:cs typeface="Times New Roman" panose="02020603050405020304" pitchFamily="18" charset="0"/>
              </a:rPr>
              <a:t>21.</a:t>
            </a:r>
            <a:r>
              <a:rPr lang="vi-VN" sz="2000" b="0" dirty="0">
                <a:solidFill>
                  <a:schemeClr val="tx1"/>
                </a:solidFill>
                <a:latin typeface="Times New Roman" panose="02020603050405020304" pitchFamily="18" charset="0"/>
                <a:cs typeface="Times New Roman" panose="02020603050405020304" pitchFamily="18" charset="0"/>
              </a:rPr>
              <a:t>900 VNĐ/USD. (Tỷ giá </a:t>
            </a:r>
            <a:r>
              <a:rPr lang="en-US" sz="2000" b="0" dirty="0" err="1">
                <a:solidFill>
                  <a:schemeClr val="tx1"/>
                </a:solidFill>
                <a:latin typeface="Times New Roman" panose="02020603050405020304" pitchFamily="18" charset="0"/>
                <a:cs typeface="Times New Roman" panose="02020603050405020304" pitchFamily="18" charset="0"/>
              </a:rPr>
              <a:t>giao</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dịch</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thực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tế</a:t>
            </a:r>
            <a:r>
              <a:rPr lang="vi-VN" sz="2000" b="0" dirty="0">
                <a:solidFill>
                  <a:schemeClr val="tx1"/>
                </a:solidFill>
                <a:latin typeface="Times New Roman" panose="02020603050405020304" pitchFamily="18" charset="0"/>
                <a:cs typeface="Times New Roman" panose="02020603050405020304" pitchFamily="18" charset="0"/>
              </a:rPr>
              <a:t>).</a:t>
            </a:r>
          </a:p>
          <a:p>
            <a:pPr marL="0" indent="0" algn="just">
              <a:lnSpc>
                <a:spcPct val="150000"/>
              </a:lnSpc>
              <a:spcBef>
                <a:spcPts val="0"/>
              </a:spcBef>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NK: (10.000 x 6%) x 21.900  = 13.140.000</a:t>
            </a:r>
          </a:p>
          <a:p>
            <a:pPr marL="0" indent="0" algn="just">
              <a:lnSpc>
                <a:spcPct val="150000"/>
              </a:lnSpc>
              <a:spcBef>
                <a:spcPts val="0"/>
              </a:spcBef>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GTGT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NK: (10.000 x 21.900) + 13.140.000 ) x 10% = 23.214.000</a:t>
            </a:r>
          </a:p>
          <a:p>
            <a:pPr marL="0" indent="0" algn="just">
              <a:buNone/>
            </a:pPr>
            <a:r>
              <a:rPr lang="en-US" sz="2000" b="0" i="1" dirty="0" err="1">
                <a:solidFill>
                  <a:schemeClr val="tx1"/>
                </a:solidFill>
                <a:latin typeface="Times New Roman" panose="02020603050405020304" pitchFamily="18" charset="0"/>
                <a:cs typeface="Times New Roman" panose="02020603050405020304" pitchFamily="18" charset="0"/>
              </a:rPr>
              <a:t>Định</a:t>
            </a:r>
            <a:r>
              <a:rPr lang="en-US" sz="2000" b="0" i="1" dirty="0">
                <a:solidFill>
                  <a:schemeClr val="tx1"/>
                </a:solidFill>
                <a:latin typeface="Times New Roman" panose="02020603050405020304" pitchFamily="18" charset="0"/>
                <a:cs typeface="Times New Roman" panose="02020603050405020304" pitchFamily="18" charset="0"/>
              </a:rPr>
              <a:t> </a:t>
            </a:r>
            <a:r>
              <a:rPr lang="en-US" sz="2000" b="0" i="1" dirty="0" err="1">
                <a:solidFill>
                  <a:schemeClr val="tx1"/>
                </a:solidFill>
                <a:latin typeface="Times New Roman" panose="02020603050405020304" pitchFamily="18" charset="0"/>
                <a:cs typeface="Times New Roman" panose="02020603050405020304" pitchFamily="18" charset="0"/>
              </a:rPr>
              <a:t>khoản</a:t>
            </a:r>
            <a:r>
              <a:rPr lang="en-US" sz="2000" b="0" i="1" dirty="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2.1. </a:t>
            </a:r>
            <a:r>
              <a:rPr lang="en-US" sz="2000" b="0" dirty="0" err="1">
                <a:solidFill>
                  <a:schemeClr val="tx1"/>
                </a:solidFill>
                <a:latin typeface="Times New Roman" panose="02020603050405020304" pitchFamily="18" charset="0"/>
                <a:cs typeface="Times New Roman" panose="02020603050405020304" pitchFamily="18" charset="0"/>
              </a:rPr>
              <a:t>Nợ</a:t>
            </a:r>
            <a:r>
              <a:rPr lang="en-US" sz="2000" b="0" dirty="0">
                <a:solidFill>
                  <a:schemeClr val="tx1"/>
                </a:solidFill>
                <a:latin typeface="Times New Roman" panose="02020603050405020304" pitchFamily="18" charset="0"/>
                <a:cs typeface="Times New Roman" panose="02020603050405020304" pitchFamily="18" charset="0"/>
              </a:rPr>
              <a:t> TK 156: 13.140.000</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TK 3333: 13.140.000</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2.2. </a:t>
            </a:r>
            <a:r>
              <a:rPr lang="en-US" sz="2000" b="0" dirty="0" err="1">
                <a:solidFill>
                  <a:schemeClr val="tx1"/>
                </a:solidFill>
                <a:latin typeface="Times New Roman" panose="02020603050405020304" pitchFamily="18" charset="0"/>
                <a:cs typeface="Times New Roman" panose="02020603050405020304" pitchFamily="18" charset="0"/>
              </a:rPr>
              <a:t>Thuế</a:t>
            </a:r>
            <a:r>
              <a:rPr lang="en-US" sz="2000" b="0" dirty="0">
                <a:solidFill>
                  <a:schemeClr val="tx1"/>
                </a:solidFill>
                <a:latin typeface="Times New Roman" panose="02020603050405020304" pitchFamily="18" charset="0"/>
                <a:cs typeface="Times New Roman" panose="02020603050405020304" pitchFamily="18" charset="0"/>
              </a:rPr>
              <a:t> GTGT </a:t>
            </a:r>
            <a:r>
              <a:rPr lang="en-US" sz="2000" b="0" dirty="0" err="1">
                <a:solidFill>
                  <a:schemeClr val="tx1"/>
                </a:solidFill>
                <a:latin typeface="Times New Roman" panose="02020603050405020304" pitchFamily="18" charset="0"/>
                <a:cs typeface="Times New Roman" panose="02020603050405020304" pitchFamily="18" charset="0"/>
              </a:rPr>
              <a:t>hàng</a:t>
            </a:r>
            <a:r>
              <a:rPr lang="en-US" sz="2000" b="0" dirty="0">
                <a:solidFill>
                  <a:schemeClr val="tx1"/>
                </a:solidFill>
                <a:latin typeface="Times New Roman" panose="02020603050405020304" pitchFamily="18" charset="0"/>
                <a:cs typeface="Times New Roman" panose="02020603050405020304" pitchFamily="18" charset="0"/>
              </a:rPr>
              <a:t> NK</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Nợ</a:t>
            </a:r>
            <a:r>
              <a:rPr lang="en-US" sz="2000" b="0" dirty="0">
                <a:solidFill>
                  <a:schemeClr val="tx1"/>
                </a:solidFill>
                <a:latin typeface="Times New Roman" panose="02020603050405020304" pitchFamily="18" charset="0"/>
                <a:cs typeface="Times New Roman" panose="02020603050405020304" pitchFamily="18" charset="0"/>
              </a:rPr>
              <a:t> TK 1331: 23.214.000</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TK 33312: 23.214.000</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3. </a:t>
            </a:r>
            <a:r>
              <a:rPr lang="en-US" sz="2000" b="0" dirty="0" err="1">
                <a:solidFill>
                  <a:schemeClr val="tx1"/>
                </a:solidFill>
                <a:latin typeface="Times New Roman" panose="02020603050405020304" pitchFamily="18" charset="0"/>
                <a:cs typeface="Times New Roman" panose="02020603050405020304" pitchFamily="18" charset="0"/>
              </a:rPr>
              <a:t>Nộp</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các</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loại</a:t>
            </a: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thuế</a:t>
            </a:r>
            <a:endParaRPr lang="en-US" sz="20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Nợ</a:t>
            </a:r>
            <a:r>
              <a:rPr lang="en-US" sz="2000" b="0" dirty="0">
                <a:solidFill>
                  <a:schemeClr val="tx1"/>
                </a:solidFill>
                <a:latin typeface="Times New Roman" panose="02020603050405020304" pitchFamily="18" charset="0"/>
                <a:cs typeface="Times New Roman" panose="02020603050405020304" pitchFamily="18" charset="0"/>
              </a:rPr>
              <a:t> TK 3333: 13.140.000</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Nợ</a:t>
            </a:r>
            <a:r>
              <a:rPr lang="en-US" sz="2000" b="0" dirty="0">
                <a:solidFill>
                  <a:schemeClr val="tx1"/>
                </a:solidFill>
                <a:latin typeface="Times New Roman" panose="02020603050405020304" pitchFamily="18" charset="0"/>
                <a:cs typeface="Times New Roman" panose="02020603050405020304" pitchFamily="18" charset="0"/>
              </a:rPr>
              <a:t> TK 33312: 23.214.000</a:t>
            </a:r>
          </a:p>
          <a:p>
            <a:pPr marL="0" indent="0" algn="just">
              <a:buNone/>
            </a:pPr>
            <a:r>
              <a:rPr lang="en-US" sz="2000" b="0" dirty="0">
                <a:solidFill>
                  <a:schemeClr val="tx1"/>
                </a:solidFill>
                <a:latin typeface="Times New Roman" panose="02020603050405020304" pitchFamily="18" charset="0"/>
                <a:cs typeface="Times New Roman" panose="02020603050405020304" pitchFamily="18" charset="0"/>
              </a:rPr>
              <a:t>             </a:t>
            </a:r>
            <a:r>
              <a:rPr lang="en-US" sz="2000" b="0" dirty="0" err="1">
                <a:solidFill>
                  <a:schemeClr val="tx1"/>
                </a:solidFill>
                <a:latin typeface="Times New Roman" panose="02020603050405020304" pitchFamily="18" charset="0"/>
                <a:cs typeface="Times New Roman" panose="02020603050405020304" pitchFamily="18" charset="0"/>
              </a:rPr>
              <a:t>Có</a:t>
            </a:r>
            <a:r>
              <a:rPr lang="en-US" sz="2000" b="0" dirty="0">
                <a:solidFill>
                  <a:schemeClr val="tx1"/>
                </a:solidFill>
                <a:latin typeface="Times New Roman" panose="02020603050405020304" pitchFamily="18" charset="0"/>
                <a:cs typeface="Times New Roman" panose="02020603050405020304" pitchFamily="18" charset="0"/>
              </a:rPr>
              <a:t> TK 112: 36.354.000</a:t>
            </a:r>
            <a:endParaRPr lang="vi-VN" sz="20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endParaRPr lang="en-US"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57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1)">
                                      <p:cBhvr>
                                        <p:cTn id="10" dur="2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heel(1)">
                                      <p:cBhvr>
                                        <p:cTn id="15" dur="2000"/>
                                        <p:tgtEl>
                                          <p:spTgt spid="3">
                                            <p:txEl>
                                              <p:pRg st="3" end="3"/>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heel(1)">
                                      <p:cBhvr>
                                        <p:cTn id="18" dur="2000"/>
                                        <p:tgtEl>
                                          <p:spTgt spid="3">
                                            <p:txEl>
                                              <p:pRg st="4" end="4"/>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wheel(1)">
                                      <p:cBhvr>
                                        <p:cTn id="21" dur="20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wheel(1)">
                                      <p:cBhvr>
                                        <p:cTn id="26" dur="2000"/>
                                        <p:tgtEl>
                                          <p:spTgt spid="3">
                                            <p:txEl>
                                              <p:pRg st="6" end="6"/>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wheel(1)">
                                      <p:cBhvr>
                                        <p:cTn id="29" dur="2000"/>
                                        <p:tgtEl>
                                          <p:spTgt spid="3">
                                            <p:txEl>
                                              <p:pRg st="7" end="7"/>
                                            </p:txEl>
                                          </p:spTgt>
                                        </p:tgtEl>
                                      </p:cBhvr>
                                    </p:animEffect>
                                  </p:childTnLst>
                                </p:cTn>
                              </p:par>
                              <p:par>
                                <p:cTn id="30" presetID="21" presetClass="entr" presetSubtype="1"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heel(1)">
                                      <p:cBhvr>
                                        <p:cTn id="32" dur="20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heel(1)">
                                      <p:cBhvr>
                                        <p:cTn id="37" dur="2000"/>
                                        <p:tgtEl>
                                          <p:spTgt spid="3">
                                            <p:txEl>
                                              <p:pRg st="9" end="9"/>
                                            </p:txEl>
                                          </p:spTgt>
                                        </p:tgtEl>
                                      </p:cBhvr>
                                    </p:animEffect>
                                  </p:childTnLst>
                                </p:cTn>
                              </p:par>
                              <p:par>
                                <p:cTn id="38" presetID="21" presetClass="entr" presetSubtype="1"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wheel(1)">
                                      <p:cBhvr>
                                        <p:cTn id="40" dur="2000"/>
                                        <p:tgtEl>
                                          <p:spTgt spid="3">
                                            <p:txEl>
                                              <p:pRg st="10" end="10"/>
                                            </p:txEl>
                                          </p:spTgt>
                                        </p:tgtEl>
                                      </p:cBhvr>
                                    </p:animEffect>
                                  </p:childTnLst>
                                </p:cTn>
                              </p:par>
                              <p:par>
                                <p:cTn id="41" presetID="21" presetClass="entr" presetSubtype="1"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wheel(1)">
                                      <p:cBhvr>
                                        <p:cTn id="43" dur="2000"/>
                                        <p:tgtEl>
                                          <p:spTgt spid="3">
                                            <p:txEl>
                                              <p:pRg st="11" end="11"/>
                                            </p:txEl>
                                          </p:spTgt>
                                        </p:tgtEl>
                                      </p:cBhvr>
                                    </p:animEffect>
                                  </p:childTnLst>
                                </p:cTn>
                              </p:par>
                              <p:par>
                                <p:cTn id="44" presetID="21" presetClass="entr" presetSubtype="1" fill="hold" nodeType="with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wheel(1)">
                                      <p:cBhvr>
                                        <p:cTn id="46"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152400" y="1219200"/>
            <a:ext cx="8763000" cy="5105400"/>
          </a:xfrm>
        </p:spPr>
        <p:txBody>
          <a:bodyPr/>
          <a:lstStyle/>
          <a:p>
            <a:pPr marL="0" indent="0" algn="just">
              <a:lnSpc>
                <a:spcPct val="120000"/>
              </a:lnSpc>
              <a:spcBef>
                <a:spcPts val="0"/>
              </a:spcBef>
              <a:buNone/>
            </a:pP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2:</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Doanh nghiệp A kinh doanh xuất nhập khẩu, nộp thuế GTGT theo phương pháp khấu trừ. Trích một số nghiệp vụ trong kỳ như sau:</a:t>
            </a:r>
          </a:p>
          <a:p>
            <a:pPr marL="0" indent="457200" algn="just">
              <a:lnSpc>
                <a:spcPct val="12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1. 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xuất khẩu 1000 tấn than. Giá bán (Giá FOB) tại cảng Đồng Nai là 70USD/tấn. DN chưa thu được tiền hàng. Tỷ giá ghi nhận nợ là </a:t>
            </a:r>
            <a:r>
              <a:rPr lang="en-US" sz="2400" b="0" dirty="0">
                <a:solidFill>
                  <a:schemeClr val="tx1"/>
                </a:solidFill>
                <a:latin typeface="Times New Roman" panose="02020603050405020304" pitchFamily="18" charset="0"/>
                <a:cs typeface="Times New Roman" panose="02020603050405020304" pitchFamily="18" charset="0"/>
              </a:rPr>
              <a:t>22.</a:t>
            </a:r>
            <a:r>
              <a:rPr lang="vi-VN" sz="2400" b="0" dirty="0">
                <a:solidFill>
                  <a:schemeClr val="tx1"/>
                </a:solidFill>
                <a:latin typeface="Times New Roman" panose="02020603050405020304" pitchFamily="18" charset="0"/>
                <a:cs typeface="Times New Roman" panose="02020603050405020304" pitchFamily="18" charset="0"/>
              </a:rPr>
              <a:t>000VNĐ/ USD. </a:t>
            </a:r>
          </a:p>
          <a:p>
            <a:pPr marL="0" indent="457200" algn="just">
              <a:lnSpc>
                <a:spcPct val="12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2. Theo tờ khai hải quan, thuế suất xuất khẩu than là 10%. Tỷ giá tính thuế </a:t>
            </a:r>
            <a:r>
              <a:rPr lang="en-US" sz="2400" b="0" dirty="0">
                <a:solidFill>
                  <a:schemeClr val="tx1"/>
                </a:solidFill>
                <a:latin typeface="Times New Roman" panose="02020603050405020304" pitchFamily="18" charset="0"/>
                <a:cs typeface="Times New Roman" panose="02020603050405020304" pitchFamily="18" charset="0"/>
              </a:rPr>
              <a:t>22.</a:t>
            </a:r>
            <a:r>
              <a:rPr lang="vi-VN" sz="2400" b="0" dirty="0">
                <a:solidFill>
                  <a:schemeClr val="tx1"/>
                </a:solidFill>
                <a:latin typeface="Times New Roman" panose="02020603050405020304" pitchFamily="18" charset="0"/>
                <a:cs typeface="Times New Roman" panose="02020603050405020304" pitchFamily="18" charset="0"/>
              </a:rPr>
              <a:t>000 VNĐ/USD.</a:t>
            </a:r>
          </a:p>
          <a:p>
            <a:pPr marL="0" indent="457200" algn="just">
              <a:lnSpc>
                <a:spcPct val="12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3. Doanh nghiệp chuyển khoản nộp thuế Xuất khẩu nói trên</a:t>
            </a:r>
          </a:p>
          <a:p>
            <a:pPr marL="0" indent="457200" algn="just">
              <a:lnSpc>
                <a:spcPct val="12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4. Ngân hàng báo có khách hàng đã thanh toán tiền theo hợp đồng. Tỷ giá thực tế tại thời điểm ghi sổ </a:t>
            </a:r>
            <a:r>
              <a:rPr lang="en-US" sz="2400" b="0" dirty="0">
                <a:solidFill>
                  <a:schemeClr val="tx1"/>
                </a:solidFill>
                <a:latin typeface="Times New Roman" panose="02020603050405020304" pitchFamily="18" charset="0"/>
                <a:cs typeface="Times New Roman" panose="02020603050405020304" pitchFamily="18" charset="0"/>
              </a:rPr>
              <a:t>21.</a:t>
            </a:r>
            <a:r>
              <a:rPr lang="vi-VN" sz="2400" b="0" dirty="0">
                <a:solidFill>
                  <a:schemeClr val="tx1"/>
                </a:solidFill>
                <a:latin typeface="Times New Roman" panose="02020603050405020304" pitchFamily="18" charset="0"/>
                <a:cs typeface="Times New Roman" panose="02020603050405020304" pitchFamily="18" charset="0"/>
              </a:rPr>
              <a:t>800 VNĐ/USD.</a:t>
            </a:r>
          </a:p>
          <a:p>
            <a:pPr marL="0" indent="457200" algn="just">
              <a:lnSpc>
                <a:spcPct val="120000"/>
              </a:lnSpc>
              <a:spcBef>
                <a:spcPts val="0"/>
              </a:spcBef>
              <a:buNone/>
            </a:pPr>
            <a:r>
              <a:rPr lang="vi-VN" sz="2400" i="1" u="sng" dirty="0">
                <a:solidFill>
                  <a:schemeClr val="tx1"/>
                </a:solidFill>
                <a:latin typeface="Times New Roman" panose="02020603050405020304" pitchFamily="18" charset="0"/>
                <a:cs typeface="Times New Roman" panose="02020603050405020304" pitchFamily="18" charset="0"/>
              </a:rPr>
              <a:t>Yêu cầu:</a:t>
            </a:r>
            <a:r>
              <a:rPr lang="vi-VN" sz="2400" b="0" dirty="0">
                <a:solidFill>
                  <a:schemeClr val="tx1"/>
                </a:solidFill>
                <a:latin typeface="Times New Roman" panose="02020603050405020304" pitchFamily="18" charset="0"/>
                <a:cs typeface="Times New Roman" panose="02020603050405020304" pitchFamily="18" charset="0"/>
              </a:rPr>
              <a:t> Định khoản nghiệp vụ kinh tế phát sinh trên.</a:t>
            </a:r>
          </a:p>
          <a:p>
            <a:pPr marL="0" indent="0" algn="just">
              <a:lnSpc>
                <a:spcPct val="12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endParaRPr lang="vi-VN"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endParaRPr lang="vi-VN" sz="2400"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endParaRPr lang="en-US" sz="2400" i="1" u="sng" dirty="0">
              <a:solidFill>
                <a:schemeClr val="tx1"/>
              </a:solidFill>
              <a:latin typeface="Times New Roman" panose="02020603050405020304" pitchFamily="18" charset="0"/>
              <a:cs typeface="Times New Roman" panose="02020603050405020304" pitchFamily="18" charset="0"/>
            </a:endParaRPr>
          </a:p>
        </p:txBody>
      </p:sp>
      <p:sp>
        <p:nvSpPr>
          <p:cNvPr id="6" name="Rectangle 2"/>
          <p:cNvSpPr>
            <a:spLocks noGrp="1" noChangeArrowheads="1"/>
          </p:cNvSpPr>
          <p:nvPr>
            <p:ph type="title"/>
          </p:nvPr>
        </p:nvSpPr>
        <p:spPr>
          <a:xfrm>
            <a:off x="1752600" y="76200"/>
            <a:ext cx="5943600" cy="563562"/>
          </a:xfrm>
        </p:spPr>
        <p:txBody>
          <a:bodyPr/>
          <a:lstStyle/>
          <a:p>
            <a:pPr algn="ctr"/>
            <a:r>
              <a:rPr lang="en-US" dirty="0">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289830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1000"/>
                                        <p:tgtEl>
                                          <p:spTgt spid="69635">
                                            <p:txEl>
                                              <p:pRg st="0" end="0"/>
                                            </p:txEl>
                                          </p:spTgt>
                                        </p:tgtEl>
                                      </p:cBhvr>
                                    </p:animEffect>
                                    <p:anim calcmode="lin" valueType="num">
                                      <p:cBhvr>
                                        <p:cTn id="8" dur="10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96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635">
                                            <p:txEl>
                                              <p:pRg st="1" end="1"/>
                                            </p:txEl>
                                          </p:spTgt>
                                        </p:tgtEl>
                                        <p:attrNameLst>
                                          <p:attrName>style.visibility</p:attrName>
                                        </p:attrNameLst>
                                      </p:cBhvr>
                                      <p:to>
                                        <p:strVal val="visible"/>
                                      </p:to>
                                    </p:set>
                                    <p:animEffect transition="in" filter="fade">
                                      <p:cBhvr>
                                        <p:cTn id="14" dur="1000"/>
                                        <p:tgtEl>
                                          <p:spTgt spid="69635">
                                            <p:txEl>
                                              <p:pRg st="1" end="1"/>
                                            </p:txEl>
                                          </p:spTgt>
                                        </p:tgtEl>
                                      </p:cBhvr>
                                    </p:animEffect>
                                    <p:anim calcmode="lin" valueType="num">
                                      <p:cBhvr>
                                        <p:cTn id="15" dur="10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96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9635">
                                            <p:txEl>
                                              <p:pRg st="2" end="2"/>
                                            </p:txEl>
                                          </p:spTgt>
                                        </p:tgtEl>
                                        <p:attrNameLst>
                                          <p:attrName>style.visibility</p:attrName>
                                        </p:attrNameLst>
                                      </p:cBhvr>
                                      <p:to>
                                        <p:strVal val="visible"/>
                                      </p:to>
                                    </p:set>
                                    <p:animEffect transition="in" filter="fade">
                                      <p:cBhvr>
                                        <p:cTn id="21" dur="1000"/>
                                        <p:tgtEl>
                                          <p:spTgt spid="69635">
                                            <p:txEl>
                                              <p:pRg st="2" end="2"/>
                                            </p:txEl>
                                          </p:spTgt>
                                        </p:tgtEl>
                                      </p:cBhvr>
                                    </p:animEffect>
                                    <p:anim calcmode="lin" valueType="num">
                                      <p:cBhvr>
                                        <p:cTn id="22" dur="10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96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9635">
                                            <p:txEl>
                                              <p:pRg st="3" end="3"/>
                                            </p:txEl>
                                          </p:spTgt>
                                        </p:tgtEl>
                                        <p:attrNameLst>
                                          <p:attrName>style.visibility</p:attrName>
                                        </p:attrNameLst>
                                      </p:cBhvr>
                                      <p:to>
                                        <p:strVal val="visible"/>
                                      </p:to>
                                    </p:set>
                                    <p:animEffect transition="in" filter="fade">
                                      <p:cBhvr>
                                        <p:cTn id="28" dur="1000"/>
                                        <p:tgtEl>
                                          <p:spTgt spid="69635">
                                            <p:txEl>
                                              <p:pRg st="3" end="3"/>
                                            </p:txEl>
                                          </p:spTgt>
                                        </p:tgtEl>
                                      </p:cBhvr>
                                    </p:animEffect>
                                    <p:anim calcmode="lin" valueType="num">
                                      <p:cBhvr>
                                        <p:cTn id="29" dur="10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96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9635">
                                            <p:txEl>
                                              <p:pRg st="4" end="4"/>
                                            </p:txEl>
                                          </p:spTgt>
                                        </p:tgtEl>
                                        <p:attrNameLst>
                                          <p:attrName>style.visibility</p:attrName>
                                        </p:attrNameLst>
                                      </p:cBhvr>
                                      <p:to>
                                        <p:strVal val="visible"/>
                                      </p:to>
                                    </p:set>
                                    <p:animEffect transition="in" filter="fade">
                                      <p:cBhvr>
                                        <p:cTn id="35" dur="1000"/>
                                        <p:tgtEl>
                                          <p:spTgt spid="69635">
                                            <p:txEl>
                                              <p:pRg st="4" end="4"/>
                                            </p:txEl>
                                          </p:spTgt>
                                        </p:tgtEl>
                                      </p:cBhvr>
                                    </p:animEffect>
                                    <p:anim calcmode="lin" valueType="num">
                                      <p:cBhvr>
                                        <p:cTn id="36" dur="10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96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9635">
                                            <p:txEl>
                                              <p:pRg st="5" end="5"/>
                                            </p:txEl>
                                          </p:spTgt>
                                        </p:tgtEl>
                                        <p:attrNameLst>
                                          <p:attrName>style.visibility</p:attrName>
                                        </p:attrNameLst>
                                      </p:cBhvr>
                                      <p:to>
                                        <p:strVal val="visible"/>
                                      </p:to>
                                    </p:set>
                                    <p:animEffect transition="in" filter="fade">
                                      <p:cBhvr>
                                        <p:cTn id="42" dur="1000"/>
                                        <p:tgtEl>
                                          <p:spTgt spid="69635">
                                            <p:txEl>
                                              <p:pRg st="5" end="5"/>
                                            </p:txEl>
                                          </p:spTgt>
                                        </p:tgtEl>
                                      </p:cBhvr>
                                    </p:animEffect>
                                    <p:anim calcmode="lin" valueType="num">
                                      <p:cBhvr>
                                        <p:cTn id="43" dur="10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963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9635">
                                            <p:txEl>
                                              <p:pRg st="6" end="6"/>
                                            </p:txEl>
                                          </p:spTgt>
                                        </p:tgtEl>
                                        <p:attrNameLst>
                                          <p:attrName>style.visibility</p:attrName>
                                        </p:attrNameLst>
                                      </p:cBhvr>
                                      <p:to>
                                        <p:strVal val="visible"/>
                                      </p:to>
                                    </p:set>
                                    <p:animEffect transition="in" filter="fade">
                                      <p:cBhvr>
                                        <p:cTn id="49" dur="1000"/>
                                        <p:tgtEl>
                                          <p:spTgt spid="69635">
                                            <p:txEl>
                                              <p:pRg st="6" end="6"/>
                                            </p:txEl>
                                          </p:spTgt>
                                        </p:tgtEl>
                                      </p:cBhvr>
                                    </p:animEffect>
                                    <p:anim calcmode="lin" valueType="num">
                                      <p:cBhvr>
                                        <p:cTn id="50" dur="1000" fill="hold"/>
                                        <p:tgtEl>
                                          <p:spTgt spid="6963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6963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
        <p:nvSpPr>
          <p:cNvPr id="51202" name="Rectangle 2"/>
          <p:cNvSpPr>
            <a:spLocks noChangeArrowheads="1"/>
          </p:cNvSpPr>
          <p:nvPr/>
        </p:nvSpPr>
        <p:spPr bwMode="auto">
          <a:xfrm>
            <a:off x="304800" y="1143000"/>
            <a:ext cx="84582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23850" algn="just" defTabSz="914400" rtl="0" eaLnBrk="1" fontAlgn="base" latinLnBrk="0" hangingPunct="1">
              <a:lnSpc>
                <a:spcPct val="100000"/>
              </a:lnSpc>
              <a:spcBef>
                <a:spcPct val="0"/>
              </a:spcBef>
              <a:spcAft>
                <a:spcPct val="0"/>
              </a:spcAft>
              <a:buClrTx/>
              <a:buSzTx/>
              <a:buFontTx/>
              <a:buNone/>
              <a:tabLst/>
            </a:pP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endParaRPr kumimoji="0" lang="vi-VN" b="1"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Đối</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tượng</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áp</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dụng</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sở</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thực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hiện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đầy</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đủ</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quy</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luật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về</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Công</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thức</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tính</a:t>
            </a: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fontAlgn="ct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phải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nộp</a:t>
            </a:r>
            <a:r>
              <a:rPr lang="en-US" b="1" dirty="0">
                <a:latin typeface="Times New Roman" pitchFamily="18" charset="0"/>
                <a:cs typeface="Times New Roman" pitchFamily="18" charset="0"/>
              </a:rPr>
              <a:t> =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đầu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đầu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k.trừ</a:t>
            </a:r>
            <a:endParaRPr lang="vi-VN" b="1" dirty="0">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n-US"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endParaRPr kumimoji="0" lang="vi-VN"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x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suất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32385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đầu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gồm</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cả</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dùng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dịch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vu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chịu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hoăc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thay</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phía</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hướng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dẫn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cảu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Bộ</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chính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không</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tư</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nhân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Việt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Nam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nhân</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ngoài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hoặc</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Việt</a:t>
            </a:r>
            <a:r>
              <a:rPr kumimoji="0" lang="en-U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Nam.</a:t>
            </a:r>
            <a:endParaRPr kumimoji="0" lang="en-US"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4001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51202"/>
                                        </p:tgtEl>
                                        <p:attrNameLst>
                                          <p:attrName>style.visibility</p:attrName>
                                        </p:attrNameLst>
                                      </p:cBhvr>
                                      <p:to>
                                        <p:strVal val="visible"/>
                                      </p:to>
                                    </p:set>
                                    <p:animEffect transition="in" filter="wheel(4)">
                                      <p:cBhvr>
                                        <p:cTn id="14" dur="2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1202"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8458200" cy="4343400"/>
          </a:xfrm>
        </p:spPr>
        <p:txBody>
          <a:bodyPr>
            <a:normAutofit/>
          </a:bodyPr>
          <a:lstStyle/>
          <a:p>
            <a:pPr marL="0" indent="0" algn="just">
              <a:buNone/>
            </a:pPr>
            <a:r>
              <a:rPr lang="en-US" sz="2400" u="sng" dirty="0" err="1">
                <a:solidFill>
                  <a:schemeClr val="tx1"/>
                </a:solidFill>
                <a:latin typeface="Times New Roman" panose="02020603050405020304" pitchFamily="18" charset="0"/>
                <a:cs typeface="Times New Roman" panose="02020603050405020304" pitchFamily="18" charset="0"/>
              </a:rPr>
              <a:t>Đáp</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án</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2:</a:t>
            </a:r>
          </a:p>
          <a:p>
            <a:pPr marL="0" indent="457200" algn="just">
              <a:lnSpc>
                <a:spcPct val="15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1. 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xuất khẩu 1</a:t>
            </a:r>
            <a:r>
              <a:rPr lang="en-US" sz="2400" b="0" dirty="0">
                <a:solidFill>
                  <a:schemeClr val="tx1"/>
                </a:solidFill>
                <a:latin typeface="Times New Roman" panose="02020603050405020304" pitchFamily="18" charset="0"/>
                <a:cs typeface="Times New Roman" panose="02020603050405020304" pitchFamily="18" charset="0"/>
              </a:rPr>
              <a:t>.</a:t>
            </a:r>
            <a:r>
              <a:rPr lang="vi-VN" sz="2400" b="0" dirty="0">
                <a:solidFill>
                  <a:schemeClr val="tx1"/>
                </a:solidFill>
                <a:latin typeface="Times New Roman" panose="02020603050405020304" pitchFamily="18" charset="0"/>
                <a:cs typeface="Times New Roman" panose="02020603050405020304" pitchFamily="18" charset="0"/>
              </a:rPr>
              <a:t>000 tấn than. Giá bán (Giá FOB) tại cảng Đồng Nai là 70USD/tấn. DN chưa thu được tiền hàng. Tỷ giá ghi nhận nợ là </a:t>
            </a:r>
            <a:r>
              <a:rPr lang="en-US" sz="2400" b="0" dirty="0">
                <a:solidFill>
                  <a:schemeClr val="tx1"/>
                </a:solidFill>
                <a:latin typeface="Times New Roman" panose="02020603050405020304" pitchFamily="18" charset="0"/>
                <a:cs typeface="Times New Roman" panose="02020603050405020304" pitchFamily="18" charset="0"/>
              </a:rPr>
              <a:t>22.</a:t>
            </a:r>
            <a:r>
              <a:rPr lang="vi-VN" sz="2400" b="0" dirty="0">
                <a:solidFill>
                  <a:schemeClr val="tx1"/>
                </a:solidFill>
                <a:latin typeface="Times New Roman" panose="02020603050405020304" pitchFamily="18" charset="0"/>
                <a:cs typeface="Times New Roman" panose="02020603050405020304" pitchFamily="18" charset="0"/>
              </a:rPr>
              <a:t>000VNĐ/ USD. </a:t>
            </a:r>
          </a:p>
          <a:p>
            <a:pPr marL="0" indent="45720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xuất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 (1.000 x 70) x 22.000 = 1.540.000.000 </a:t>
            </a:r>
            <a:r>
              <a:rPr lang="en-US" sz="2400" b="0" dirty="0" err="1">
                <a:solidFill>
                  <a:schemeClr val="tx1"/>
                </a:solidFill>
                <a:latin typeface="Times New Roman" panose="02020603050405020304" pitchFamily="18" charset="0"/>
                <a:cs typeface="Times New Roman" panose="02020603050405020304" pitchFamily="18" charset="0"/>
              </a:rPr>
              <a:t>đồng</a:t>
            </a:r>
            <a:r>
              <a:rPr lang="en-US" sz="2400" b="0" dirty="0">
                <a:solidFill>
                  <a:schemeClr val="tx1"/>
                </a:solidFill>
                <a:latin typeface="Times New Roman" panose="02020603050405020304" pitchFamily="18" charset="0"/>
                <a:cs typeface="Times New Roman" panose="02020603050405020304" pitchFamily="18" charset="0"/>
              </a:rPr>
              <a:t> </a:t>
            </a:r>
          </a:p>
          <a:p>
            <a:pPr marL="0" indent="457200" algn="just">
              <a:lnSpc>
                <a:spcPct val="150000"/>
              </a:lnSpc>
              <a:spcBef>
                <a:spcPts val="0"/>
              </a:spcBef>
              <a:buNone/>
            </a:pPr>
            <a:r>
              <a:rPr lang="en-US" sz="2400" b="0" i="1" dirty="0" err="1">
                <a:solidFill>
                  <a:schemeClr val="tx1"/>
                </a:solidFill>
                <a:latin typeface="Times New Roman" panose="02020603050405020304" pitchFamily="18" charset="0"/>
                <a:cs typeface="Times New Roman" panose="02020603050405020304" pitchFamily="18" charset="0"/>
              </a:rPr>
              <a:t>Định</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khoản</a:t>
            </a:r>
            <a:r>
              <a:rPr lang="en-US" sz="2400" b="0" i="1" dirty="0">
                <a:solidFill>
                  <a:schemeClr val="tx1"/>
                </a:solidFill>
                <a:latin typeface="Times New Roman" panose="02020603050405020304" pitchFamily="18" charset="0"/>
                <a:cs typeface="Times New Roman" panose="02020603050405020304" pitchFamily="18" charset="0"/>
              </a:rPr>
              <a:t>:  </a:t>
            </a:r>
          </a:p>
          <a:p>
            <a:pPr marL="0" indent="457200" algn="just">
              <a:lnSpc>
                <a:spcPct val="150000"/>
              </a:lnSpc>
              <a:spcBef>
                <a:spcPts val="0"/>
              </a:spcBef>
              <a:buNone/>
            </a:pPr>
            <a:r>
              <a:rPr lang="en-US" sz="2400" b="0" dirty="0" err="1">
                <a:solidFill>
                  <a:schemeClr val="tx1"/>
                </a:solidFill>
                <a:latin typeface="Times New Roman" panose="02020603050405020304" pitchFamily="18" charset="0"/>
                <a:cs typeface="Times New Roman" panose="02020603050405020304" pitchFamily="18" charset="0"/>
              </a:rPr>
              <a:t>Nợ</a:t>
            </a:r>
            <a:r>
              <a:rPr lang="en-US" sz="2400" b="0" dirty="0">
                <a:solidFill>
                  <a:schemeClr val="tx1"/>
                </a:solidFill>
                <a:latin typeface="Times New Roman" panose="02020603050405020304" pitchFamily="18" charset="0"/>
                <a:cs typeface="Times New Roman" panose="02020603050405020304" pitchFamily="18" charset="0"/>
              </a:rPr>
              <a:t> TK 131: 1.540.000.000</a:t>
            </a:r>
          </a:p>
          <a:p>
            <a:pPr marL="0" indent="45720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TK 511: 1.540.000.000</a:t>
            </a:r>
          </a:p>
          <a:p>
            <a:pPr marL="0" indent="0" algn="just">
              <a:buNone/>
            </a:pPr>
            <a:endParaRPr lang="vi-VN" sz="2400" dirty="0">
              <a:solidFill>
                <a:schemeClr val="tx1"/>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457200" y="122238"/>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GIẢI</a:t>
            </a:r>
          </a:p>
        </p:txBody>
      </p:sp>
    </p:spTree>
    <p:extLst>
      <p:ext uri="{BB962C8B-B14F-4D97-AF65-F5344CB8AC3E}">
        <p14:creationId xmlns:p14="http://schemas.microsoft.com/office/powerpoint/2010/main" val="92793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458200" cy="5486400"/>
          </a:xfrm>
        </p:spPr>
        <p:txBody>
          <a:bodyPr>
            <a:normAutofit lnSpcReduction="10000"/>
          </a:bodyPr>
          <a:lstStyle/>
          <a:p>
            <a:pPr marL="0" indent="0" algn="just">
              <a:lnSpc>
                <a:spcPct val="150000"/>
              </a:lnSpc>
              <a:spcBef>
                <a:spcPts val="0"/>
              </a:spcBef>
              <a:buNone/>
            </a:pPr>
            <a:r>
              <a:rPr lang="en-US" u="sng" dirty="0" err="1">
                <a:solidFill>
                  <a:schemeClr val="tx1"/>
                </a:solidFill>
                <a:latin typeface="Times New Roman" panose="02020603050405020304" pitchFamily="18" charset="0"/>
                <a:cs typeface="Times New Roman" panose="02020603050405020304" pitchFamily="18" charset="0"/>
              </a:rPr>
              <a:t>Đáp</a:t>
            </a:r>
            <a:r>
              <a:rPr lang="en-US" u="sng" dirty="0">
                <a:solidFill>
                  <a:schemeClr val="tx1"/>
                </a:solidFill>
                <a:latin typeface="Times New Roman" panose="02020603050405020304" pitchFamily="18" charset="0"/>
                <a:cs typeface="Times New Roman" panose="02020603050405020304" pitchFamily="18" charset="0"/>
              </a:rPr>
              <a:t> </a:t>
            </a:r>
            <a:r>
              <a:rPr lang="en-US" u="sng" dirty="0" err="1">
                <a:solidFill>
                  <a:schemeClr val="tx1"/>
                </a:solidFill>
                <a:latin typeface="Times New Roman" panose="02020603050405020304" pitchFamily="18" charset="0"/>
                <a:cs typeface="Times New Roman" panose="02020603050405020304" pitchFamily="18" charset="0"/>
              </a:rPr>
              <a:t>án</a:t>
            </a:r>
            <a:r>
              <a:rPr lang="en-US" u="sng" dirty="0">
                <a:solidFill>
                  <a:schemeClr val="tx1"/>
                </a:solidFill>
                <a:latin typeface="Times New Roman" panose="02020603050405020304" pitchFamily="18" charset="0"/>
                <a:cs typeface="Times New Roman" panose="02020603050405020304" pitchFamily="18" charset="0"/>
              </a:rPr>
              <a:t> </a:t>
            </a:r>
            <a:r>
              <a:rPr lang="en-US" u="sng" dirty="0" err="1">
                <a:solidFill>
                  <a:schemeClr val="tx1"/>
                </a:solidFill>
                <a:latin typeface="Times New Roman" panose="02020603050405020304" pitchFamily="18" charset="0"/>
                <a:cs typeface="Times New Roman" panose="02020603050405020304" pitchFamily="18" charset="0"/>
              </a:rPr>
              <a:t>Bài</a:t>
            </a:r>
            <a:r>
              <a:rPr lang="en-US" u="sng" dirty="0">
                <a:solidFill>
                  <a:schemeClr val="tx1"/>
                </a:solidFill>
                <a:latin typeface="Times New Roman" panose="02020603050405020304" pitchFamily="18" charset="0"/>
                <a:cs typeface="Times New Roman" panose="02020603050405020304" pitchFamily="18" charset="0"/>
              </a:rPr>
              <a:t> 2:</a:t>
            </a:r>
          </a:p>
          <a:p>
            <a:pPr marL="0" indent="0" algn="just">
              <a:lnSpc>
                <a:spcPct val="150000"/>
              </a:lnSpc>
              <a:spcBef>
                <a:spcPts val="0"/>
              </a:spcBef>
              <a:buNone/>
            </a:pPr>
            <a:r>
              <a:rPr lang="vi-VN" b="0" dirty="0">
                <a:solidFill>
                  <a:schemeClr val="tx1"/>
                </a:solidFill>
                <a:latin typeface="Times New Roman" panose="02020603050405020304" pitchFamily="18" charset="0"/>
                <a:cs typeface="Times New Roman" panose="02020603050405020304" pitchFamily="18" charset="0"/>
              </a:rPr>
              <a:t>2. Theo tờ khai hải quan, thuế suất xuất khẩu than là 10%. Tỷ giá tính thuế </a:t>
            </a:r>
            <a:r>
              <a:rPr lang="en-US" b="0" dirty="0">
                <a:solidFill>
                  <a:schemeClr val="tx1"/>
                </a:solidFill>
                <a:latin typeface="Times New Roman" panose="02020603050405020304" pitchFamily="18" charset="0"/>
                <a:cs typeface="Times New Roman" panose="02020603050405020304" pitchFamily="18" charset="0"/>
              </a:rPr>
              <a:t>22.</a:t>
            </a:r>
            <a:r>
              <a:rPr lang="vi-VN" b="0" dirty="0">
                <a:solidFill>
                  <a:schemeClr val="tx1"/>
                </a:solidFill>
                <a:latin typeface="Times New Roman" panose="02020603050405020304" pitchFamily="18" charset="0"/>
                <a:cs typeface="Times New Roman" panose="02020603050405020304" pitchFamily="18" charset="0"/>
              </a:rPr>
              <a:t>000 VNĐ/USD.</a:t>
            </a:r>
            <a:endParaRPr lang="en-US"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Thuế</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xuất</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khẩu</a:t>
            </a:r>
            <a:r>
              <a:rPr lang="en-US" b="0" dirty="0">
                <a:solidFill>
                  <a:schemeClr val="tx1"/>
                </a:solidFill>
                <a:latin typeface="Times New Roman" panose="02020603050405020304" pitchFamily="18" charset="0"/>
                <a:cs typeface="Times New Roman" panose="02020603050405020304" pitchFamily="18" charset="0"/>
              </a:rPr>
              <a:t>: (1.000 x 70) x 22.000 x 10% </a:t>
            </a:r>
          </a:p>
          <a:p>
            <a:pPr marL="0" indent="0" algn="just">
              <a:lnSpc>
                <a:spcPct val="150000"/>
              </a:lnSpc>
              <a:spcBef>
                <a:spcPts val="0"/>
              </a:spcBef>
              <a:buNone/>
            </a:pPr>
            <a:r>
              <a:rPr lang="en-US" b="0" dirty="0">
                <a:solidFill>
                  <a:schemeClr val="tx1"/>
                </a:solidFill>
                <a:latin typeface="Times New Roman" panose="02020603050405020304" pitchFamily="18" charset="0"/>
                <a:cs typeface="Times New Roman" panose="02020603050405020304" pitchFamily="18" charset="0"/>
              </a:rPr>
              <a:t>= 154.000.000</a:t>
            </a:r>
          </a:p>
          <a:p>
            <a:pPr marL="0" indent="0" algn="just">
              <a:lnSpc>
                <a:spcPct val="150000"/>
              </a:lnSpc>
              <a:spcBef>
                <a:spcPts val="0"/>
              </a:spcBef>
              <a:buNone/>
            </a:pPr>
            <a:r>
              <a:rPr lang="en-US" b="0" i="1" dirty="0" err="1">
                <a:solidFill>
                  <a:schemeClr val="tx1"/>
                </a:solidFill>
                <a:latin typeface="Times New Roman" panose="02020603050405020304" pitchFamily="18" charset="0"/>
                <a:cs typeface="Times New Roman" panose="02020603050405020304" pitchFamily="18" charset="0"/>
              </a:rPr>
              <a:t>Định</a:t>
            </a:r>
            <a:r>
              <a:rPr lang="en-US" b="0" i="1" dirty="0">
                <a:solidFill>
                  <a:schemeClr val="tx1"/>
                </a:solidFill>
                <a:latin typeface="Times New Roman" panose="02020603050405020304" pitchFamily="18" charset="0"/>
                <a:cs typeface="Times New Roman" panose="02020603050405020304" pitchFamily="18" charset="0"/>
              </a:rPr>
              <a:t> </a:t>
            </a:r>
            <a:r>
              <a:rPr lang="en-US" b="0" i="1" dirty="0" err="1">
                <a:solidFill>
                  <a:schemeClr val="tx1"/>
                </a:solidFill>
                <a:latin typeface="Times New Roman" panose="02020603050405020304" pitchFamily="18" charset="0"/>
                <a:cs typeface="Times New Roman" panose="02020603050405020304" pitchFamily="18" charset="0"/>
              </a:rPr>
              <a:t>khoản</a:t>
            </a:r>
            <a:r>
              <a:rPr lang="en-US" b="0" i="1"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spcBef>
                <a:spcPts val="0"/>
              </a:spcBef>
              <a:buNone/>
            </a:pP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Trường</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hợp</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tách</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được</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thuế</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xuất</a:t>
            </a: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khẩu</a:t>
            </a:r>
            <a:r>
              <a:rPr lang="en-US" b="0"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spcBef>
                <a:spcPts val="0"/>
              </a:spcBef>
              <a:buNone/>
            </a:pP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Nợ</a:t>
            </a:r>
            <a:r>
              <a:rPr lang="en-US" b="0" dirty="0">
                <a:solidFill>
                  <a:schemeClr val="tx1"/>
                </a:solidFill>
                <a:latin typeface="Times New Roman" panose="02020603050405020304" pitchFamily="18" charset="0"/>
                <a:cs typeface="Times New Roman" panose="02020603050405020304" pitchFamily="18" charset="0"/>
              </a:rPr>
              <a:t> TK 131: 154.000.000</a:t>
            </a:r>
          </a:p>
          <a:p>
            <a:pPr marL="0" indent="0" algn="just">
              <a:lnSpc>
                <a:spcPct val="150000"/>
              </a:lnSpc>
              <a:spcBef>
                <a:spcPts val="0"/>
              </a:spcBef>
              <a:buNone/>
            </a:pPr>
            <a:r>
              <a:rPr lang="en-US" b="0" dirty="0">
                <a:solidFill>
                  <a:schemeClr val="tx1"/>
                </a:solidFill>
                <a:latin typeface="Times New Roman" panose="02020603050405020304" pitchFamily="18" charset="0"/>
                <a:cs typeface="Times New Roman" panose="02020603050405020304" pitchFamily="18" charset="0"/>
              </a:rPr>
              <a:t>          		</a:t>
            </a:r>
            <a:r>
              <a:rPr lang="en-US" b="0" dirty="0" err="1">
                <a:solidFill>
                  <a:schemeClr val="tx1"/>
                </a:solidFill>
                <a:latin typeface="Times New Roman" panose="02020603050405020304" pitchFamily="18" charset="0"/>
                <a:cs typeface="Times New Roman" panose="02020603050405020304" pitchFamily="18" charset="0"/>
              </a:rPr>
              <a:t>Có</a:t>
            </a:r>
            <a:r>
              <a:rPr lang="en-US" b="0" dirty="0">
                <a:solidFill>
                  <a:schemeClr val="tx1"/>
                </a:solidFill>
                <a:latin typeface="Times New Roman" panose="02020603050405020304" pitchFamily="18" charset="0"/>
                <a:cs typeface="Times New Roman" panose="02020603050405020304" pitchFamily="18" charset="0"/>
              </a:rPr>
              <a:t> TK 3333: 154.000.000</a:t>
            </a:r>
          </a:p>
          <a:p>
            <a:pPr marL="0" indent="0" algn="just">
              <a:buNone/>
            </a:pPr>
            <a:endParaRPr lang="vi-VN" b="0" dirty="0">
              <a:solidFill>
                <a:schemeClr val="tx1"/>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457200" y="152400"/>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GIẢI</a:t>
            </a:r>
          </a:p>
        </p:txBody>
      </p:sp>
    </p:spTree>
    <p:extLst>
      <p:ext uri="{BB962C8B-B14F-4D97-AF65-F5344CB8AC3E}">
        <p14:creationId xmlns:p14="http://schemas.microsoft.com/office/powerpoint/2010/main" val="112226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heel(1)">
                                      <p:cBhvr>
                                        <p:cTn id="7" dur="2000"/>
                                        <p:tgtEl>
                                          <p:spTgt spid="3">
                                            <p:txEl>
                                              <p:pRg st="2" end="2"/>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heel(1)">
                                      <p:cBhvr>
                                        <p:cTn id="10" dur="20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heel(1)">
                                      <p:cBhvr>
                                        <p:cTn id="15" dur="2000"/>
                                        <p:tgtEl>
                                          <p:spTgt spid="3">
                                            <p:txEl>
                                              <p:pRg st="4" end="4"/>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heel(1)">
                                      <p:cBhvr>
                                        <p:cTn id="18" dur="2000"/>
                                        <p:tgtEl>
                                          <p:spTgt spid="3">
                                            <p:txEl>
                                              <p:pRg st="5" end="5"/>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wheel(1)">
                                      <p:cBhvr>
                                        <p:cTn id="21" dur="2000"/>
                                        <p:tgtEl>
                                          <p:spTgt spid="3">
                                            <p:txEl>
                                              <p:pRg st="6" end="6"/>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wheel(1)">
                                      <p:cBhvr>
                                        <p:cTn id="2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458200" cy="5791200"/>
          </a:xfrm>
        </p:spPr>
        <p:txBody>
          <a:bodyPr>
            <a:normAutofit/>
          </a:bodyPr>
          <a:lstStyle/>
          <a:p>
            <a:pPr marL="0" indent="0" algn="just">
              <a:lnSpc>
                <a:spcPct val="150000"/>
              </a:lnSpc>
              <a:buNone/>
            </a:pPr>
            <a:r>
              <a:rPr lang="en-US" sz="2400" u="sng" dirty="0" err="1">
                <a:solidFill>
                  <a:schemeClr val="tx1"/>
                </a:solidFill>
                <a:latin typeface="Times New Roman" panose="02020603050405020304" pitchFamily="18" charset="0"/>
                <a:cs typeface="Times New Roman" panose="02020603050405020304" pitchFamily="18" charset="0"/>
              </a:rPr>
              <a:t>Đáp</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án</a:t>
            </a:r>
            <a:r>
              <a:rPr lang="en-US" sz="2400" u="sng" dirty="0">
                <a:solidFill>
                  <a:schemeClr val="tx1"/>
                </a:solidFill>
                <a:latin typeface="Times New Roman" panose="02020603050405020304" pitchFamily="18" charset="0"/>
                <a:cs typeface="Times New Roman" panose="02020603050405020304" pitchFamily="18" charset="0"/>
              </a:rPr>
              <a:t> </a:t>
            </a: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2:</a:t>
            </a:r>
          </a:p>
          <a:p>
            <a:pPr marL="0" indent="0" algn="just">
              <a:lnSpc>
                <a:spcPct val="150000"/>
              </a:lnSpc>
              <a:buNone/>
            </a:pPr>
            <a:r>
              <a:rPr lang="en-US" sz="2400" b="0" i="1" dirty="0" err="1">
                <a:solidFill>
                  <a:schemeClr val="tx1"/>
                </a:solidFill>
                <a:latin typeface="Times New Roman" panose="02020603050405020304" pitchFamily="18" charset="0"/>
                <a:cs typeface="Times New Roman" panose="02020603050405020304" pitchFamily="18" charset="0"/>
              </a:rPr>
              <a:t>Định</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khoản</a:t>
            </a:r>
            <a:r>
              <a:rPr lang="en-US" sz="2400" b="0" i="1"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Trường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hợp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tách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được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xuất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khẩu</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buNone/>
            </a:pPr>
            <a:r>
              <a:rPr lang="en-US" sz="2400" b="0" dirty="0" err="1">
                <a:solidFill>
                  <a:schemeClr val="tx1"/>
                </a:solidFill>
                <a:latin typeface="Times New Roman" panose="02020603050405020304" pitchFamily="18" charset="0"/>
                <a:cs typeface="Times New Roman" panose="02020603050405020304" pitchFamily="18" charset="0"/>
              </a:rPr>
              <a:t>Nợ</a:t>
            </a:r>
            <a:r>
              <a:rPr lang="en-US" sz="2400" b="0" dirty="0">
                <a:solidFill>
                  <a:schemeClr val="tx1"/>
                </a:solidFill>
                <a:latin typeface="Times New Roman" panose="02020603050405020304" pitchFamily="18" charset="0"/>
                <a:cs typeface="Times New Roman" panose="02020603050405020304" pitchFamily="18" charset="0"/>
              </a:rPr>
              <a:t> TK 131: 1.694.000.000</a:t>
            </a:r>
          </a:p>
          <a:p>
            <a:pPr marL="0" indent="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TK 511: 1.694.000.000</a:t>
            </a:r>
          </a:p>
          <a:p>
            <a:pPr algn="just">
              <a:lnSpc>
                <a:spcPct val="150000"/>
              </a:lnSpc>
              <a:buFontTx/>
              <a:buChar char="-"/>
            </a:pP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XK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nộp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p>
          <a:p>
            <a:pPr marL="0" indent="0" algn="just">
              <a:lnSpc>
                <a:spcPct val="150000"/>
              </a:lnSpc>
              <a:buNone/>
            </a:pPr>
            <a:r>
              <a:rPr lang="en-US" sz="2400" b="0" dirty="0" err="1">
                <a:solidFill>
                  <a:schemeClr val="tx1"/>
                </a:solidFill>
                <a:latin typeface="Times New Roman" panose="02020603050405020304" pitchFamily="18" charset="0"/>
                <a:cs typeface="Times New Roman" panose="02020603050405020304" pitchFamily="18" charset="0"/>
              </a:rPr>
              <a:t>Nợ</a:t>
            </a:r>
            <a:r>
              <a:rPr lang="en-US" sz="2400" b="0" dirty="0">
                <a:solidFill>
                  <a:schemeClr val="tx1"/>
                </a:solidFill>
                <a:latin typeface="Times New Roman" panose="02020603050405020304" pitchFamily="18" charset="0"/>
                <a:cs typeface="Times New Roman" panose="02020603050405020304" pitchFamily="18" charset="0"/>
              </a:rPr>
              <a:t> TK 511: 154.000.000</a:t>
            </a:r>
          </a:p>
          <a:p>
            <a:pPr marL="0" indent="0" algn="just">
              <a:lnSpc>
                <a:spcPct val="150000"/>
              </a:lnSpc>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TK 3333: 154.000.000</a:t>
            </a:r>
          </a:p>
          <a:p>
            <a:pPr marL="0" indent="0" algn="just">
              <a:buNone/>
            </a:pPr>
            <a:endParaRPr lang="vi-VN" b="0" dirty="0">
              <a:solidFill>
                <a:schemeClr val="tx1"/>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1676400" y="152400"/>
            <a:ext cx="6553200" cy="563562"/>
          </a:xfrm>
        </p:spPr>
        <p:txBody>
          <a:bodyPr>
            <a:noAutofit/>
          </a:bodyPr>
          <a:lstStyle/>
          <a:p>
            <a:pPr algn="ctr"/>
            <a:r>
              <a:rPr lang="en-US" b="1" dirty="0">
                <a:latin typeface="Times New Roman" panose="02020603050405020304" pitchFamily="18" charset="0"/>
                <a:cs typeface="Times New Roman" panose="02020603050405020304" pitchFamily="18" charset="0"/>
              </a:rPr>
              <a:t>BÀI GIẢI</a:t>
            </a:r>
          </a:p>
        </p:txBody>
      </p:sp>
    </p:spTree>
    <p:extLst>
      <p:ext uri="{BB962C8B-B14F-4D97-AF65-F5344CB8AC3E}">
        <p14:creationId xmlns:p14="http://schemas.microsoft.com/office/powerpoint/2010/main" val="306109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diamond(in)">
                                      <p:cBhvr>
                                        <p:cTn id="7" dur="2000"/>
                                        <p:tgtEl>
                                          <p:spTgt spid="3">
                                            <p:txEl>
                                              <p:pRg st="2" end="2"/>
                                            </p:txEl>
                                          </p:spTgt>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diamond(in)">
                                      <p:cBhvr>
                                        <p:cTn id="10" dur="2000"/>
                                        <p:tgtEl>
                                          <p:spTgt spid="3">
                                            <p:txEl>
                                              <p:pRg st="3" end="3"/>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diamond(in)">
                                      <p:cBhvr>
                                        <p:cTn id="13" dur="20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diamond(in)">
                                      <p:cBhvr>
                                        <p:cTn id="18" dur="20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diamond(in)">
                                      <p:cBhvr>
                                        <p:cTn id="23" dur="2000"/>
                                        <p:tgtEl>
                                          <p:spTgt spid="3">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diamond(in)">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458200" cy="5791200"/>
          </a:xfrm>
        </p:spPr>
        <p:txBody>
          <a:bodyPr>
            <a:normAutofit/>
          </a:bodyPr>
          <a:lstStyle/>
          <a:p>
            <a:pPr marL="0" indent="0" algn="just">
              <a:lnSpc>
                <a:spcPct val="150000"/>
              </a:lnSpc>
              <a:spcBef>
                <a:spcPts val="0"/>
              </a:spcBef>
              <a:buNone/>
            </a:pPr>
            <a:r>
              <a:rPr lang="vi-VN" sz="2600" b="0" dirty="0">
                <a:solidFill>
                  <a:schemeClr val="tx1"/>
                </a:solidFill>
                <a:latin typeface="Times New Roman" panose="02020603050405020304" pitchFamily="18" charset="0"/>
                <a:cs typeface="Times New Roman" panose="02020603050405020304" pitchFamily="18" charset="0"/>
              </a:rPr>
              <a:t>3. Doanh nghiệp chuyển khoản nộp thuế </a:t>
            </a:r>
            <a:r>
              <a:rPr lang="en-US" sz="2600" b="0" dirty="0">
                <a:solidFill>
                  <a:schemeClr val="tx1"/>
                </a:solidFill>
                <a:latin typeface="Times New Roman" panose="02020603050405020304" pitchFamily="18" charset="0"/>
                <a:cs typeface="Times New Roman" panose="02020603050405020304" pitchFamily="18" charset="0"/>
              </a:rPr>
              <a:t>x</a:t>
            </a:r>
            <a:r>
              <a:rPr lang="vi-VN" sz="2600" b="0" dirty="0">
                <a:solidFill>
                  <a:schemeClr val="tx1"/>
                </a:solidFill>
                <a:latin typeface="Times New Roman" panose="02020603050405020304" pitchFamily="18" charset="0"/>
                <a:cs typeface="Times New Roman" panose="02020603050405020304" pitchFamily="18" charset="0"/>
              </a:rPr>
              <a:t>uất khẩu nói trên</a:t>
            </a:r>
            <a:endParaRPr lang="en-US" sz="26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Nợ</a:t>
            </a:r>
            <a:r>
              <a:rPr lang="en-US" sz="2600" b="0" dirty="0">
                <a:solidFill>
                  <a:schemeClr val="tx1"/>
                </a:solidFill>
                <a:latin typeface="Times New Roman" panose="02020603050405020304" pitchFamily="18" charset="0"/>
                <a:cs typeface="Times New Roman" panose="02020603050405020304" pitchFamily="18" charset="0"/>
              </a:rPr>
              <a:t> TK 3333: 154.000.000</a:t>
            </a:r>
          </a:p>
          <a:p>
            <a:pPr marL="0" indent="0" algn="just">
              <a:lnSpc>
                <a:spcPct val="150000"/>
              </a:lnSpc>
              <a:spcBef>
                <a:spcPts val="0"/>
              </a:spcBef>
              <a:buNone/>
            </a:pP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Có</a:t>
            </a:r>
            <a:r>
              <a:rPr lang="en-US" sz="2600" b="0" dirty="0">
                <a:solidFill>
                  <a:schemeClr val="tx1"/>
                </a:solidFill>
                <a:latin typeface="Times New Roman" panose="02020603050405020304" pitchFamily="18" charset="0"/>
                <a:cs typeface="Times New Roman" panose="02020603050405020304" pitchFamily="18" charset="0"/>
              </a:rPr>
              <a:t> TK 112: 154.000.000</a:t>
            </a:r>
            <a:endParaRPr lang="vi-VN" sz="26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vi-VN" sz="2600" b="0" dirty="0">
                <a:solidFill>
                  <a:schemeClr val="tx1"/>
                </a:solidFill>
                <a:latin typeface="Times New Roman" panose="02020603050405020304" pitchFamily="18" charset="0"/>
                <a:cs typeface="Times New Roman" panose="02020603050405020304" pitchFamily="18" charset="0"/>
              </a:rPr>
              <a:t>4. Ngân hàng báo có khách hàng đã thanh toán tiền theo hợp đồng. Tỷ giá thực tế tại thời điểm ghi sổ </a:t>
            </a:r>
            <a:r>
              <a:rPr lang="en-US" sz="2600" b="0" dirty="0">
                <a:solidFill>
                  <a:schemeClr val="tx1"/>
                </a:solidFill>
                <a:latin typeface="Times New Roman" panose="02020603050405020304" pitchFamily="18" charset="0"/>
                <a:cs typeface="Times New Roman" panose="02020603050405020304" pitchFamily="18" charset="0"/>
              </a:rPr>
              <a:t>21.</a:t>
            </a:r>
            <a:r>
              <a:rPr lang="vi-VN" sz="2600" b="0" dirty="0">
                <a:solidFill>
                  <a:schemeClr val="tx1"/>
                </a:solidFill>
                <a:latin typeface="Times New Roman" panose="02020603050405020304" pitchFamily="18" charset="0"/>
                <a:cs typeface="Times New Roman" panose="02020603050405020304" pitchFamily="18" charset="0"/>
              </a:rPr>
              <a:t>800</a:t>
            </a:r>
            <a:r>
              <a:rPr lang="en-US" sz="2600" b="0" dirty="0">
                <a:solidFill>
                  <a:schemeClr val="tx1"/>
                </a:solidFill>
                <a:latin typeface="Times New Roman" panose="02020603050405020304" pitchFamily="18" charset="0"/>
                <a:cs typeface="Times New Roman" panose="02020603050405020304" pitchFamily="18" charset="0"/>
              </a:rPr>
              <a:t> </a:t>
            </a:r>
            <a:r>
              <a:rPr lang="vi-VN" sz="2600" b="0" dirty="0">
                <a:solidFill>
                  <a:schemeClr val="tx1"/>
                </a:solidFill>
                <a:latin typeface="Times New Roman" panose="02020603050405020304" pitchFamily="18" charset="0"/>
                <a:cs typeface="Times New Roman" panose="02020603050405020304" pitchFamily="18" charset="0"/>
              </a:rPr>
              <a:t>VNĐ/USD.</a:t>
            </a:r>
            <a:endParaRPr lang="en-US" sz="26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en-US" sz="2600" b="0" dirty="0" err="1">
                <a:solidFill>
                  <a:schemeClr val="tx1"/>
                </a:solidFill>
                <a:latin typeface="Times New Roman" panose="02020603050405020304" pitchFamily="18" charset="0"/>
                <a:cs typeface="Times New Roman" panose="02020603050405020304" pitchFamily="18" charset="0"/>
              </a:rPr>
              <a:t>Nợ</a:t>
            </a:r>
            <a:r>
              <a:rPr lang="en-US" sz="2600" b="0" dirty="0">
                <a:solidFill>
                  <a:schemeClr val="tx1"/>
                </a:solidFill>
                <a:latin typeface="Times New Roman" panose="02020603050405020304" pitchFamily="18" charset="0"/>
                <a:cs typeface="Times New Roman" panose="02020603050405020304" pitchFamily="18" charset="0"/>
              </a:rPr>
              <a:t> TK 1122: 1.526.000.000</a:t>
            </a:r>
          </a:p>
          <a:p>
            <a:pPr marL="0" indent="0" algn="just">
              <a:lnSpc>
                <a:spcPct val="150000"/>
              </a:lnSpc>
              <a:spcBef>
                <a:spcPts val="0"/>
              </a:spcBef>
              <a:buNone/>
            </a:pPr>
            <a:r>
              <a:rPr lang="en-US" sz="2600" b="0" dirty="0" err="1">
                <a:solidFill>
                  <a:schemeClr val="tx1"/>
                </a:solidFill>
                <a:latin typeface="Times New Roman" panose="02020603050405020304" pitchFamily="18" charset="0"/>
                <a:cs typeface="Times New Roman" panose="02020603050405020304" pitchFamily="18" charset="0"/>
              </a:rPr>
              <a:t>Nợ</a:t>
            </a:r>
            <a:r>
              <a:rPr lang="en-US" sz="2600" b="0" dirty="0">
                <a:solidFill>
                  <a:schemeClr val="tx1"/>
                </a:solidFill>
                <a:latin typeface="Times New Roman" panose="02020603050405020304" pitchFamily="18" charset="0"/>
                <a:cs typeface="Times New Roman" panose="02020603050405020304" pitchFamily="18" charset="0"/>
              </a:rPr>
              <a:t> TK 635: 14.000.000</a:t>
            </a:r>
          </a:p>
          <a:p>
            <a:pPr marL="0" indent="0" algn="just">
              <a:lnSpc>
                <a:spcPct val="150000"/>
              </a:lnSpc>
              <a:spcBef>
                <a:spcPts val="0"/>
              </a:spcBef>
              <a:buNone/>
            </a:pPr>
            <a:r>
              <a:rPr lang="en-US" sz="2600" b="0" dirty="0">
                <a:solidFill>
                  <a:schemeClr val="tx1"/>
                </a:solidFill>
                <a:latin typeface="Times New Roman" panose="02020603050405020304" pitchFamily="18" charset="0"/>
                <a:cs typeface="Times New Roman" panose="02020603050405020304" pitchFamily="18" charset="0"/>
              </a:rPr>
              <a:t>            </a:t>
            </a:r>
            <a:r>
              <a:rPr lang="en-US" sz="2600" b="0" dirty="0" err="1">
                <a:solidFill>
                  <a:schemeClr val="tx1"/>
                </a:solidFill>
                <a:latin typeface="Times New Roman" panose="02020603050405020304" pitchFamily="18" charset="0"/>
                <a:cs typeface="Times New Roman" panose="02020603050405020304" pitchFamily="18" charset="0"/>
              </a:rPr>
              <a:t>Có</a:t>
            </a:r>
            <a:r>
              <a:rPr lang="en-US" sz="2600" b="0" dirty="0">
                <a:solidFill>
                  <a:schemeClr val="tx1"/>
                </a:solidFill>
                <a:latin typeface="Times New Roman" panose="02020603050405020304" pitchFamily="18" charset="0"/>
                <a:cs typeface="Times New Roman" panose="02020603050405020304" pitchFamily="18" charset="0"/>
              </a:rPr>
              <a:t> TK 131:  1.540.000.000</a:t>
            </a:r>
          </a:p>
          <a:p>
            <a:pPr marL="0" indent="0" algn="just">
              <a:buNone/>
            </a:pPr>
            <a:endParaRPr lang="vi-VN" sz="2600" b="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vi-VN" sz="2600" b="0" dirty="0">
              <a:solidFill>
                <a:schemeClr val="tx1"/>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457200" y="122238"/>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GIẢI</a:t>
            </a:r>
          </a:p>
        </p:txBody>
      </p:sp>
    </p:spTree>
    <p:extLst>
      <p:ext uri="{BB962C8B-B14F-4D97-AF65-F5344CB8AC3E}">
        <p14:creationId xmlns:p14="http://schemas.microsoft.com/office/powerpoint/2010/main" val="166409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TẬP</a:t>
            </a:r>
          </a:p>
        </p:txBody>
      </p:sp>
      <p:sp>
        <p:nvSpPr>
          <p:cNvPr id="3" name="Content Placeholder 2"/>
          <p:cNvSpPr>
            <a:spLocks noGrp="1"/>
          </p:cNvSpPr>
          <p:nvPr>
            <p:ph idx="1"/>
          </p:nvPr>
        </p:nvSpPr>
        <p:spPr>
          <a:xfrm>
            <a:off x="381000" y="914400"/>
            <a:ext cx="8382000" cy="5791200"/>
          </a:xfrm>
        </p:spPr>
        <p:txBody>
          <a:bodyPr>
            <a:noAutofit/>
          </a:bodyPr>
          <a:lstStyle/>
          <a:p>
            <a:pPr marL="0" indent="0" algn="just">
              <a:lnSpc>
                <a:spcPct val="120000"/>
              </a:lnSpc>
              <a:spcBef>
                <a:spcPts val="0"/>
              </a:spcBef>
              <a:buNone/>
            </a:pP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3:</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Doanh nghiệp A kinh doanh xuất nhập khẩu, nộp thuế GTGT theo phương pháp khấu trừ. Trích một số nghiệp vụ trong kỳ như sau:</a:t>
            </a:r>
          </a:p>
          <a:p>
            <a:pPr marL="0" indent="457200" algn="just">
              <a:lnSpc>
                <a:spcPct val="12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1. 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ký hợp đồng xuất khẩu 100 tấn gạo theo thỏa thuận người mua sẽ mua theo giá FOB. Nhưng đơn vị xuất khẩu chịu toàn bộ chi phí vận chuyển và bảo hiểm. Giá FOB tại cảng Sài Gòn: 800 USD/tấn.</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Hàng đã giao tại mạn tàu. Sau khi làm thủ tục Hải quan thì DN phải nộp thuế 0,8 triệu đồng/ tấn, và DN đã nộp bằng tiền gửi ngân hàng.</a:t>
            </a:r>
          </a:p>
          <a:p>
            <a:pPr marL="0" indent="457200" algn="just">
              <a:lnSpc>
                <a:spcPct val="120000"/>
              </a:lnSpc>
              <a:spcBef>
                <a:spcPts val="0"/>
              </a:spcBef>
              <a:buNone/>
            </a:pPr>
            <a:r>
              <a:rPr lang="vi-VN" sz="2400" b="0" dirty="0">
                <a:solidFill>
                  <a:schemeClr val="tx1"/>
                </a:solidFill>
                <a:latin typeface="Times New Roman" panose="02020603050405020304" pitchFamily="18" charset="0"/>
                <a:cs typeface="Times New Roman" panose="02020603050405020304" pitchFamily="18" charset="0"/>
              </a:rPr>
              <a:t>2. 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chuyển khoản để mua bảo hiểm: 1%, chi phí vận chuyển 1,5% theo giá FOB. Tỷ giá thực tế tại thời điểm mua </a:t>
            </a:r>
            <a:r>
              <a:rPr lang="en-US" sz="2400" b="0" dirty="0">
                <a:solidFill>
                  <a:schemeClr val="tx1"/>
                </a:solidFill>
                <a:latin typeface="Times New Roman" panose="02020603050405020304" pitchFamily="18" charset="0"/>
                <a:cs typeface="Times New Roman" panose="02020603050405020304" pitchFamily="18" charset="0"/>
              </a:rPr>
              <a:t>22.</a:t>
            </a:r>
            <a:r>
              <a:rPr lang="vi-VN" sz="2400" b="0" dirty="0">
                <a:solidFill>
                  <a:schemeClr val="tx1"/>
                </a:solidFill>
                <a:latin typeface="Times New Roman" panose="02020603050405020304" pitchFamily="18" charset="0"/>
                <a:cs typeface="Times New Roman" panose="02020603050405020304" pitchFamily="18" charset="0"/>
              </a:rPr>
              <a:t>000 VNĐ/USD.</a:t>
            </a:r>
          </a:p>
          <a:p>
            <a:pPr marL="0" indent="457200" algn="just">
              <a:lnSpc>
                <a:spcPct val="120000"/>
              </a:lnSpc>
              <a:spcBef>
                <a:spcPts val="0"/>
              </a:spcBef>
              <a:buNone/>
            </a:pPr>
            <a:r>
              <a:rPr lang="vi-VN" sz="2400" i="1" u="sng" dirty="0">
                <a:solidFill>
                  <a:schemeClr val="tx1"/>
                </a:solidFill>
                <a:latin typeface="Times New Roman" panose="02020603050405020304" pitchFamily="18" charset="0"/>
                <a:cs typeface="Times New Roman" panose="02020603050405020304" pitchFamily="18" charset="0"/>
              </a:rPr>
              <a:t>Yêu cầu:</a:t>
            </a:r>
            <a:r>
              <a:rPr lang="vi-VN" sz="2400" b="0" dirty="0">
                <a:solidFill>
                  <a:schemeClr val="tx1"/>
                </a:solidFill>
                <a:latin typeface="Times New Roman" panose="02020603050405020304" pitchFamily="18" charset="0"/>
                <a:cs typeface="Times New Roman" panose="02020603050405020304" pitchFamily="18" charset="0"/>
              </a:rPr>
              <a:t> Định khoản nghiệp vụ kinh tế phát sinh trên.</a:t>
            </a:r>
          </a:p>
        </p:txBody>
      </p:sp>
    </p:spTree>
    <p:extLst>
      <p:ext uri="{BB962C8B-B14F-4D97-AF65-F5344CB8AC3E}">
        <p14:creationId xmlns:p14="http://schemas.microsoft.com/office/powerpoint/2010/main" val="192364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228600" y="914400"/>
            <a:ext cx="8763000" cy="3048000"/>
          </a:xfrm>
        </p:spPr>
        <p:txBody>
          <a:bodyPr/>
          <a:lstStyle/>
          <a:p>
            <a:pPr marL="0" indent="0">
              <a:buNone/>
            </a:pPr>
            <a:r>
              <a:rPr lang="es-ES" i="1" dirty="0">
                <a:solidFill>
                  <a:schemeClr val="tx1"/>
                </a:solidFill>
                <a:latin typeface="Times New Roman" panose="02020603050405020304" pitchFamily="18" charset="0"/>
                <a:cs typeface="Times New Roman" panose="02020603050405020304" pitchFamily="18" charset="0"/>
              </a:rPr>
              <a:t>4.3.3. </a:t>
            </a:r>
            <a:r>
              <a:rPr lang="es-ES" i="1" dirty="0" err="1">
                <a:solidFill>
                  <a:schemeClr val="tx1"/>
                </a:solidFill>
                <a:latin typeface="Times New Roman" panose="02020603050405020304" pitchFamily="18" charset="0"/>
                <a:cs typeface="Times New Roman" panose="02020603050405020304" pitchFamily="18" charset="0"/>
              </a:rPr>
              <a:t>Sổ</a:t>
            </a:r>
            <a:r>
              <a:rPr lang="es-ES" i="1" dirty="0">
                <a:solidFill>
                  <a:schemeClr val="tx1"/>
                </a:solidFill>
                <a:latin typeface="Times New Roman" panose="02020603050405020304" pitchFamily="18" charset="0"/>
                <a:cs typeface="Times New Roman" panose="02020603050405020304" pitchFamily="18" charset="0"/>
              </a:rPr>
              <a:t> </a:t>
            </a:r>
            <a:r>
              <a:rPr lang="es-ES" i="1" dirty="0" err="1">
                <a:solidFill>
                  <a:schemeClr val="tx1"/>
                </a:solidFill>
                <a:latin typeface="Times New Roman" panose="02020603050405020304" pitchFamily="18" charset="0"/>
                <a:cs typeface="Times New Roman" panose="02020603050405020304" pitchFamily="18" charset="0"/>
              </a:rPr>
              <a:t>kế</a:t>
            </a:r>
            <a:r>
              <a:rPr lang="es-ES" i="1" dirty="0">
                <a:solidFill>
                  <a:schemeClr val="tx1"/>
                </a:solidFill>
                <a:latin typeface="Times New Roman" panose="02020603050405020304" pitchFamily="18" charset="0"/>
                <a:cs typeface="Times New Roman" panose="02020603050405020304" pitchFamily="18" charset="0"/>
              </a:rPr>
              <a:t> </a:t>
            </a:r>
            <a:r>
              <a:rPr lang="es-ES" i="1" dirty="0" err="1">
                <a:solidFill>
                  <a:schemeClr val="tx1"/>
                </a:solidFill>
                <a:latin typeface="Times New Roman" panose="02020603050405020304" pitchFamily="18" charset="0"/>
                <a:cs typeface="Times New Roman" panose="02020603050405020304" pitchFamily="18" charset="0"/>
              </a:rPr>
              <a:t>toán</a:t>
            </a:r>
            <a:endParaRPr lang="en-US" i="1" dirty="0">
              <a:solidFill>
                <a:schemeClr val="tx1"/>
              </a:solidFill>
              <a:latin typeface="Times New Roman" panose="02020603050405020304" pitchFamily="18" charset="0"/>
              <a:cs typeface="Times New Roman" panose="02020603050405020304" pitchFamily="18" charset="0"/>
            </a:endParaRPr>
          </a:p>
          <a:p>
            <a:pPr marL="0" indent="0">
              <a:buNone/>
            </a:pP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Sổ</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kế</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toán</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chi</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tiết</a:t>
            </a:r>
            <a:r>
              <a:rPr lang="es-ES" b="0" dirty="0">
                <a:solidFill>
                  <a:schemeClr val="tx1"/>
                </a:solidFill>
                <a:latin typeface="Times New Roman" panose="02020603050405020304" pitchFamily="18" charset="0"/>
                <a:cs typeface="Times New Roman" panose="02020603050405020304" pitchFamily="18" charset="0"/>
              </a:rPr>
              <a:t>: TK 3333 – </a:t>
            </a:r>
            <a:r>
              <a:rPr lang="es-ES" b="0" dirty="0" err="1">
                <a:solidFill>
                  <a:schemeClr val="tx1"/>
                </a:solidFill>
                <a:latin typeface="Times New Roman" panose="02020603050405020304" pitchFamily="18" charset="0"/>
                <a:cs typeface="Times New Roman" panose="02020603050405020304" pitchFamily="18" charset="0"/>
              </a:rPr>
              <a:t>Thuế</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xuất</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khẩu</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nhập</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khẩu</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Sổ</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tổng</a:t>
            </a:r>
            <a:r>
              <a:rPr lang="es-ES" b="0" dirty="0">
                <a:solidFill>
                  <a:schemeClr val="tx1"/>
                </a:solidFill>
                <a:latin typeface="Times New Roman" panose="02020603050405020304" pitchFamily="18" charset="0"/>
                <a:cs typeface="Times New Roman" panose="02020603050405020304" pitchFamily="18" charset="0"/>
              </a:rPr>
              <a:t> </a:t>
            </a:r>
            <a:r>
              <a:rPr lang="es-ES" b="0" dirty="0" err="1">
                <a:solidFill>
                  <a:schemeClr val="tx1"/>
                </a:solidFill>
                <a:latin typeface="Times New Roman" panose="02020603050405020304" pitchFamily="18" charset="0"/>
                <a:cs typeface="Times New Roman" panose="02020603050405020304" pitchFamily="18" charset="0"/>
              </a:rPr>
              <a:t>hợp</a:t>
            </a:r>
            <a:r>
              <a:rPr lang="es-ES" b="0" dirty="0">
                <a:solidFill>
                  <a:schemeClr val="tx1"/>
                </a:solidFill>
                <a:latin typeface="Times New Roman" panose="02020603050405020304" pitchFamily="18" charset="0"/>
                <a:cs typeface="Times New Roman" panose="02020603050405020304" pitchFamily="18" charset="0"/>
              </a:rPr>
              <a:t>:</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pl-PL" b="0" dirty="0">
                <a:solidFill>
                  <a:schemeClr val="tx1"/>
                </a:solidFill>
                <a:latin typeface="Times New Roman" panose="02020603050405020304" pitchFamily="18" charset="0"/>
                <a:cs typeface="Times New Roman" panose="02020603050405020304" pitchFamily="18" charset="0"/>
              </a:rPr>
              <a:t>+ Chứng từ ghi sổ</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pl-PL" b="0" dirty="0">
                <a:solidFill>
                  <a:schemeClr val="tx1"/>
                </a:solidFill>
                <a:latin typeface="Times New Roman" panose="02020603050405020304" pitchFamily="18" charset="0"/>
                <a:cs typeface="Times New Roman" panose="02020603050405020304" pitchFamily="18" charset="0"/>
              </a:rPr>
              <a:t>+ Sổ đăng ký chứng từ ghi sổ</a:t>
            </a:r>
            <a:endParaRPr lang="en-US" b="0" dirty="0">
              <a:solidFill>
                <a:schemeClr val="tx1"/>
              </a:solidFill>
              <a:latin typeface="Times New Roman" panose="02020603050405020304" pitchFamily="18" charset="0"/>
              <a:cs typeface="Times New Roman" panose="02020603050405020304" pitchFamily="18" charset="0"/>
            </a:endParaRPr>
          </a:p>
          <a:p>
            <a:pPr marL="0" indent="0">
              <a:buNone/>
            </a:pPr>
            <a:r>
              <a:rPr lang="pl-PL" b="0" dirty="0">
                <a:solidFill>
                  <a:schemeClr val="tx1"/>
                </a:solidFill>
                <a:latin typeface="Times New Roman" panose="02020603050405020304" pitchFamily="18" charset="0"/>
                <a:cs typeface="Times New Roman" panose="02020603050405020304" pitchFamily="18" charset="0"/>
              </a:rPr>
              <a:t>+ Sổ cái</a:t>
            </a:r>
            <a:endParaRPr lang="en-US" b="0"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1327786" y="158751"/>
            <a:ext cx="6063614" cy="563562"/>
          </a:xfrm>
        </p:spPr>
        <p:txBody>
          <a:bodyPr/>
          <a:lstStyle/>
          <a:p>
            <a:pPr algn="ctr"/>
            <a:r>
              <a:rPr lang="en-US" dirty="0">
                <a:latin typeface="Times New Roman" panose="02020603050405020304" pitchFamily="18" charset="0"/>
                <a:cs typeface="Times New Roman" panose="02020603050405020304" pitchFamily="18" charset="0"/>
              </a:rPr>
              <a:t>4.3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khẩu</a:t>
            </a:r>
            <a:r>
              <a:rPr lang="en-US" dirty="0">
                <a:latin typeface="Times New Roman" panose="02020603050405020304" pitchFamily="18" charset="0"/>
                <a:cs typeface="Times New Roman" panose="02020603050405020304" pitchFamily="18" charset="0"/>
              </a:rPr>
              <a:t> </a:t>
            </a:r>
          </a:p>
        </p:txBody>
      </p:sp>
      <p:pic>
        <p:nvPicPr>
          <p:cNvPr id="5122" name="Picture 2" descr="Các loại hình xuất nhập khẩu | Xuất nhập khẩu Lê Á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581400"/>
            <a:ext cx="59436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42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circle(in)">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circle(in)">
                                      <p:cBhvr>
                                        <p:cTn id="12" dur="20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circle(in)">
                                      <p:cBhvr>
                                        <p:cTn id="17" dur="2000"/>
                                        <p:tgtEl>
                                          <p:spTgt spid="696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circle(in)">
                                      <p:cBhvr>
                                        <p:cTn id="22" dur="2000"/>
                                        <p:tgtEl>
                                          <p:spTgt spid="696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9635">
                                            <p:txEl>
                                              <p:pRg st="4" end="4"/>
                                            </p:txEl>
                                          </p:spTgt>
                                        </p:tgtEl>
                                        <p:attrNameLst>
                                          <p:attrName>style.visibility</p:attrName>
                                        </p:attrNameLst>
                                      </p:cBhvr>
                                      <p:to>
                                        <p:strVal val="visible"/>
                                      </p:to>
                                    </p:set>
                                    <p:animEffect transition="in" filter="circle(in)">
                                      <p:cBhvr>
                                        <p:cTn id="27" dur="2000"/>
                                        <p:tgtEl>
                                          <p:spTgt spid="696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9635">
                                            <p:txEl>
                                              <p:pRg st="5" end="5"/>
                                            </p:txEl>
                                          </p:spTgt>
                                        </p:tgtEl>
                                        <p:attrNameLst>
                                          <p:attrName>style.visibility</p:attrName>
                                        </p:attrNameLst>
                                      </p:cBhvr>
                                      <p:to>
                                        <p:strVal val="visible"/>
                                      </p:to>
                                    </p:set>
                                    <p:animEffect transition="in" filter="circle(in)">
                                      <p:cBhvr>
                                        <p:cTn id="32" dur="20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5" name="Line 65"/>
          <p:cNvSpPr>
            <a:spLocks noChangeShapeType="1"/>
          </p:cNvSpPr>
          <p:nvPr/>
        </p:nvSpPr>
        <p:spPr bwMode="gray">
          <a:xfrm>
            <a:off x="1360488" y="2106566"/>
            <a:ext cx="4800600" cy="0"/>
          </a:xfrm>
          <a:prstGeom prst="line">
            <a:avLst/>
          </a:prstGeom>
          <a:noFill/>
          <a:ln w="25400">
            <a:solidFill>
              <a:srgbClr val="C0C0C0"/>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800"/>
          </a:p>
        </p:txBody>
      </p:sp>
      <p:sp>
        <p:nvSpPr>
          <p:cNvPr id="41024" name="Rectangle 64"/>
          <p:cNvSpPr>
            <a:spLocks noChangeArrowheads="1"/>
          </p:cNvSpPr>
          <p:nvPr/>
        </p:nvSpPr>
        <p:spPr bwMode="gray">
          <a:xfrm rot="3419336">
            <a:off x="1087437" y="1530304"/>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2800"/>
          </a:p>
        </p:txBody>
      </p:sp>
      <p:sp>
        <p:nvSpPr>
          <p:cNvPr id="41026" name="Text Box 66"/>
          <p:cNvSpPr txBox="1">
            <a:spLocks noChangeArrowheads="1"/>
          </p:cNvSpPr>
          <p:nvPr/>
        </p:nvSpPr>
        <p:spPr bwMode="gray">
          <a:xfrm>
            <a:off x="1893888" y="1562054"/>
            <a:ext cx="51927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sz="2800" dirty="0" err="1">
                <a:latin typeface="Times New Roman" panose="02020603050405020304" pitchFamily="18" charset="0"/>
                <a:cs typeface="Times New Roman" panose="02020603050405020304" pitchFamily="18" charset="0"/>
              </a:rPr>
              <a:t>Khái</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quát</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về</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thuế</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tiêu</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thụ</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đặc</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biệt</a:t>
            </a:r>
            <a:endParaRPr lang="en-US" sz="2800" dirty="0">
              <a:latin typeface="Times New Roman" panose="02020603050405020304" pitchFamily="18" charset="0"/>
              <a:cs typeface="Times New Roman" panose="02020603050405020304" pitchFamily="18" charset="0"/>
            </a:endParaRPr>
          </a:p>
        </p:txBody>
      </p:sp>
      <p:sp>
        <p:nvSpPr>
          <p:cNvPr id="41030" name="Line 70"/>
          <p:cNvSpPr>
            <a:spLocks noChangeShapeType="1"/>
          </p:cNvSpPr>
          <p:nvPr/>
        </p:nvSpPr>
        <p:spPr bwMode="gray">
          <a:xfrm>
            <a:off x="1360488" y="3097166"/>
            <a:ext cx="4800600" cy="0"/>
          </a:xfrm>
          <a:prstGeom prst="line">
            <a:avLst/>
          </a:prstGeom>
          <a:noFill/>
          <a:ln w="25400">
            <a:solidFill>
              <a:srgbClr val="C0C0C0"/>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800"/>
          </a:p>
        </p:txBody>
      </p:sp>
      <p:sp>
        <p:nvSpPr>
          <p:cNvPr id="41029" name="Rectangle 69"/>
          <p:cNvSpPr>
            <a:spLocks noChangeArrowheads="1"/>
          </p:cNvSpPr>
          <p:nvPr/>
        </p:nvSpPr>
        <p:spPr bwMode="gray">
          <a:xfrm rot="3419336">
            <a:off x="1087437" y="2520904"/>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2800"/>
          </a:p>
        </p:txBody>
      </p:sp>
      <p:sp>
        <p:nvSpPr>
          <p:cNvPr id="41031" name="Text Box 71"/>
          <p:cNvSpPr txBox="1">
            <a:spLocks noChangeArrowheads="1"/>
          </p:cNvSpPr>
          <p:nvPr/>
        </p:nvSpPr>
        <p:spPr bwMode="gray">
          <a:xfrm>
            <a:off x="1898968" y="2596786"/>
            <a:ext cx="51876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vi-VN" sz="2800" dirty="0">
                <a:latin typeface="Times New Roman" pitchFamily="18" charset="0"/>
                <a:cs typeface="Times New Roman" pitchFamily="18" charset="0"/>
              </a:rPr>
              <a:t>Kế toán thuế </a:t>
            </a:r>
            <a:r>
              <a:rPr lang="en-US" sz="2800" dirty="0" err="1">
                <a:latin typeface="Times New Roman" pitchFamily="18" charset="0"/>
                <a:cs typeface="Times New Roman" pitchFamily="18" charset="0"/>
              </a:rPr>
              <a:t>tiêu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thụ</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biệt</a:t>
            </a:r>
            <a:endParaRPr lang="en-US" sz="2800" dirty="0">
              <a:latin typeface="Times New Roman" pitchFamily="18" charset="0"/>
              <a:cs typeface="Times New Roman" pitchFamily="18" charset="0"/>
            </a:endParaRPr>
          </a:p>
        </p:txBody>
      </p:sp>
      <p:sp>
        <p:nvSpPr>
          <p:cNvPr id="3" name="Rectangle 2"/>
          <p:cNvSpPr/>
          <p:nvPr/>
        </p:nvSpPr>
        <p:spPr>
          <a:xfrm>
            <a:off x="990600" y="152400"/>
            <a:ext cx="6973384" cy="584775"/>
          </a:xfrm>
          <a:prstGeom prst="rect">
            <a:avLst/>
          </a:prstGeom>
        </p:spPr>
        <p:txBody>
          <a:bodyPr wrap="none">
            <a:spAutoFit/>
          </a:bodyPr>
          <a:lstStyle/>
          <a:p>
            <a:r>
              <a:rPr lang="es-ES" sz="3200" b="1" dirty="0">
                <a:solidFill>
                  <a:schemeClr val="bg1"/>
                </a:solidFill>
                <a:latin typeface="Times New Roman" panose="02020603050405020304" pitchFamily="18" charset="0"/>
                <a:cs typeface="Times New Roman" panose="02020603050405020304" pitchFamily="18" charset="0"/>
              </a:rPr>
              <a:t>4.4. </a:t>
            </a:r>
            <a:r>
              <a:rPr lang="es-ES" sz="3200" b="1" dirty="0" err="1">
                <a:solidFill>
                  <a:schemeClr val="bg1"/>
                </a:solidFill>
                <a:latin typeface="Times New Roman" panose="02020603050405020304" pitchFamily="18" charset="0"/>
                <a:cs typeface="Times New Roman" panose="02020603050405020304" pitchFamily="18" charset="0"/>
              </a:rPr>
              <a:t>Khái</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quát</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về</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thuế</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tiêu</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thụ</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đặc</a:t>
            </a:r>
            <a:r>
              <a:rPr lang="es-ES" sz="3200" b="1" dirty="0">
                <a:solidFill>
                  <a:schemeClr val="bg1"/>
                </a:solidFill>
                <a:latin typeface="Times New Roman" panose="02020603050405020304" pitchFamily="18" charset="0"/>
                <a:cs typeface="Times New Roman" panose="02020603050405020304" pitchFamily="18" charset="0"/>
              </a:rPr>
              <a:t> </a:t>
            </a:r>
            <a:r>
              <a:rPr lang="es-ES" sz="3200" b="1" dirty="0" err="1">
                <a:solidFill>
                  <a:schemeClr val="bg1"/>
                </a:solidFill>
                <a:latin typeface="Times New Roman" panose="02020603050405020304" pitchFamily="18" charset="0"/>
                <a:cs typeface="Times New Roman" panose="02020603050405020304" pitchFamily="18" charset="0"/>
              </a:rPr>
              <a:t>biệt</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7170" name="Picture 2" descr="Hoàn thiện chính sách thuế tiêu thụ đặc biệt nhằm hướng dẫn sản xuất và tiêu  dù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350" y="3429000"/>
            <a:ext cx="7258050" cy="3143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75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1026"/>
                                        </p:tgtEl>
                                        <p:attrNameLst>
                                          <p:attrName>style.visibility</p:attrName>
                                        </p:attrNameLst>
                                      </p:cBhvr>
                                      <p:to>
                                        <p:strVal val="visible"/>
                                      </p:to>
                                    </p:set>
                                    <p:animEffect transition="in" filter="wheel(1)">
                                      <p:cBhvr>
                                        <p:cTn id="7" dur="2000"/>
                                        <p:tgtEl>
                                          <p:spTgt spid="4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1031"/>
                                        </p:tgtEl>
                                        <p:attrNameLst>
                                          <p:attrName>style.visibility</p:attrName>
                                        </p:attrNameLst>
                                      </p:cBhvr>
                                      <p:to>
                                        <p:strVal val="visible"/>
                                      </p:to>
                                    </p:set>
                                    <p:animEffect transition="in" filter="barn(inVertical)">
                                      <p:cBhvr>
                                        <p:cTn id="12" dur="500"/>
                                        <p:tgtEl>
                                          <p:spTgt spid="4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6" grpId="0"/>
      <p:bldP spid="41031"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828800" y="132918"/>
            <a:ext cx="6019800" cy="563562"/>
          </a:xfrm>
        </p:spPr>
        <p:txBody>
          <a:bodyPr/>
          <a:lstStyle/>
          <a:p>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endParaRPr lang="en-US" dirty="0">
              <a:solidFill>
                <a:schemeClr val="accent1"/>
              </a:solidFill>
              <a:latin typeface="Times New Roman" pitchFamily="18" charset="0"/>
              <a:cs typeface="Times New Roman" pitchFamily="18" charset="0"/>
            </a:endParaRPr>
          </a:p>
        </p:txBody>
      </p:sp>
      <p:sp>
        <p:nvSpPr>
          <p:cNvPr id="67625" name="Line 41"/>
          <p:cNvSpPr>
            <a:spLocks noChangeShapeType="1"/>
          </p:cNvSpPr>
          <p:nvPr/>
        </p:nvSpPr>
        <p:spPr bwMode="auto">
          <a:xfrm>
            <a:off x="1305052" y="2064546"/>
            <a:ext cx="6848348" cy="0"/>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9" name="Text Box 45"/>
          <p:cNvSpPr txBox="1">
            <a:spLocks noChangeArrowheads="1"/>
          </p:cNvSpPr>
          <p:nvPr/>
        </p:nvSpPr>
        <p:spPr bwMode="auto">
          <a:xfrm>
            <a:off x="1655486" y="1648982"/>
            <a:ext cx="6116914"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lnSpc>
                <a:spcPct val="90000"/>
              </a:lnSpc>
            </a:pPr>
            <a:r>
              <a:rPr lang="sv-SE" altLang="en-US" sz="2400" dirty="0">
                <a:latin typeface="Times New Roman" pitchFamily="18" charset="0"/>
                <a:cs typeface="Times New Roman" pitchFamily="18" charset="0"/>
              </a:rPr>
              <a:t>Luật Thuế Tiêu thụ đặc biệt số  27/2008/QH12. </a:t>
            </a:r>
          </a:p>
        </p:txBody>
      </p:sp>
      <p:sp>
        <p:nvSpPr>
          <p:cNvPr id="67637" name="Line 53"/>
          <p:cNvSpPr>
            <a:spLocks noChangeShapeType="1"/>
          </p:cNvSpPr>
          <p:nvPr/>
        </p:nvSpPr>
        <p:spPr bwMode="auto">
          <a:xfrm>
            <a:off x="1252264" y="3886200"/>
            <a:ext cx="6901135" cy="0"/>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1" name="Text Box 57"/>
          <p:cNvSpPr txBox="1">
            <a:spLocks noChangeArrowheads="1"/>
          </p:cNvSpPr>
          <p:nvPr/>
        </p:nvSpPr>
        <p:spPr bwMode="auto">
          <a:xfrm>
            <a:off x="1335809" y="3055937"/>
            <a:ext cx="6817591"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n-US" altLang="en-US" sz="2400" dirty="0" err="1">
                <a:latin typeface="Times New Roman" pitchFamily="18" charset="0"/>
                <a:cs typeface="Times New Roman" pitchFamily="18" charset="0"/>
              </a:rPr>
              <a:t>Luật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số</a:t>
            </a:r>
            <a:r>
              <a:rPr lang="en-US" altLang="en-US" sz="2400" dirty="0">
                <a:latin typeface="Times New Roman" pitchFamily="18" charset="0"/>
                <a:cs typeface="Times New Roman" pitchFamily="18" charset="0"/>
              </a:rPr>
              <a:t> 106/2016/QH13 </a:t>
            </a:r>
            <a:r>
              <a:rPr lang="en-US" altLang="en-US" sz="2400" dirty="0" err="1">
                <a:latin typeface="Times New Roman" pitchFamily="18" charset="0"/>
                <a:cs typeface="Times New Roman" pitchFamily="18" charset="0"/>
              </a:rPr>
              <a:t>sửa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đổi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bổ</a:t>
            </a:r>
            <a:r>
              <a:rPr lang="en-US" altLang="en-US" sz="2400" dirty="0">
                <a:latin typeface="Times New Roman" pitchFamily="18" charset="0"/>
                <a:cs typeface="Times New Roman" pitchFamily="18" charset="0"/>
              </a:rPr>
              <a:t> sung </a:t>
            </a:r>
            <a:r>
              <a:rPr lang="en-US" altLang="en-US" sz="2400" dirty="0" err="1">
                <a:latin typeface="Times New Roman" pitchFamily="18" charset="0"/>
                <a:cs typeface="Times New Roman" pitchFamily="18" charset="0"/>
              </a:rPr>
              <a:t>một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số</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điều</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của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Luật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Thuế</a:t>
            </a:r>
            <a:r>
              <a:rPr lang="en-US" altLang="en-US" sz="2400" dirty="0">
                <a:latin typeface="Times New Roman" pitchFamily="18" charset="0"/>
                <a:cs typeface="Times New Roman" pitchFamily="18" charset="0"/>
              </a:rPr>
              <a:t> TTĐB</a:t>
            </a:r>
            <a:endParaRPr lang="en-US" sz="2400" dirty="0">
              <a:solidFill>
                <a:srgbClr val="000000"/>
              </a:solidFill>
              <a:latin typeface="Times New Roman" pitchFamily="18" charset="0"/>
              <a:cs typeface="Times New Roman" pitchFamily="18" charset="0"/>
            </a:endParaRPr>
          </a:p>
        </p:txBody>
      </p:sp>
      <p:sp>
        <p:nvSpPr>
          <p:cNvPr id="67631" name="Line 47"/>
          <p:cNvSpPr>
            <a:spLocks noChangeShapeType="1"/>
          </p:cNvSpPr>
          <p:nvPr/>
        </p:nvSpPr>
        <p:spPr bwMode="auto">
          <a:xfrm>
            <a:off x="1305052" y="2873375"/>
            <a:ext cx="6848348" cy="0"/>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Text Box 45"/>
          <p:cNvSpPr txBox="1">
            <a:spLocks noChangeArrowheads="1"/>
          </p:cNvSpPr>
          <p:nvPr/>
        </p:nvSpPr>
        <p:spPr bwMode="auto">
          <a:xfrm>
            <a:off x="2806953" y="2394668"/>
            <a:ext cx="3212847"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lnSpc>
                <a:spcPct val="90000"/>
              </a:lnSpc>
            </a:pPr>
            <a:r>
              <a:rPr lang="en-US" altLang="en-US" sz="2400" dirty="0" err="1">
                <a:latin typeface="Times New Roman" pitchFamily="18" charset="0"/>
                <a:cs typeface="Times New Roman" pitchFamily="18" charset="0"/>
              </a:rPr>
              <a:t>Luật</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số</a:t>
            </a:r>
            <a:r>
              <a:rPr lang="en-US" altLang="en-US" sz="2400" dirty="0">
                <a:latin typeface="Times New Roman" pitchFamily="18" charset="0"/>
                <a:cs typeface="Times New Roman" pitchFamily="18" charset="0"/>
              </a:rPr>
              <a:t> 70/2014/QH 13</a:t>
            </a:r>
          </a:p>
        </p:txBody>
      </p:sp>
      <p:sp>
        <p:nvSpPr>
          <p:cNvPr id="21" name="Line 53"/>
          <p:cNvSpPr>
            <a:spLocks noChangeShapeType="1"/>
          </p:cNvSpPr>
          <p:nvPr/>
        </p:nvSpPr>
        <p:spPr bwMode="auto">
          <a:xfrm>
            <a:off x="1269251" y="4851856"/>
            <a:ext cx="6884149" cy="0"/>
          </a:xfrm>
          <a:prstGeom prst="line">
            <a:avLst/>
          </a:prstGeom>
          <a:noFill/>
          <a:ln w="25400">
            <a:solidFill>
              <a:srgbClr val="5F5F5F"/>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Text Box 57"/>
          <p:cNvSpPr txBox="1">
            <a:spLocks noChangeArrowheads="1"/>
          </p:cNvSpPr>
          <p:nvPr/>
        </p:nvSpPr>
        <p:spPr bwMode="auto">
          <a:xfrm>
            <a:off x="1510525" y="4338935"/>
            <a:ext cx="66428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altLang="en-US" sz="2400" dirty="0" err="1">
                <a:latin typeface="Times New Roman" pitchFamily="18" charset="0"/>
                <a:cs typeface="Times New Roman" pitchFamily="18" charset="0"/>
              </a:rPr>
              <a:t>Các</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nghị</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định</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và</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thông</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tư</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liên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quan</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tới</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Thuế</a:t>
            </a:r>
            <a:r>
              <a:rPr lang="en-US" altLang="en-US" sz="2400" dirty="0">
                <a:latin typeface="Times New Roman" pitchFamily="18" charset="0"/>
                <a:cs typeface="Times New Roman" pitchFamily="18" charset="0"/>
              </a:rPr>
              <a:t> TTĐB</a:t>
            </a:r>
            <a:endParaRPr lang="en-US" sz="24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34478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wheel(1)">
                                      <p:cBhvr>
                                        <p:cTn id="7" dur="20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7629"/>
                                        </p:tgtEl>
                                        <p:attrNameLst>
                                          <p:attrName>style.visibility</p:attrName>
                                        </p:attrNameLst>
                                      </p:cBhvr>
                                      <p:to>
                                        <p:strVal val="visible"/>
                                      </p:to>
                                    </p:set>
                                    <p:animEffect transition="in" filter="wheel(1)">
                                      <p:cBhvr>
                                        <p:cTn id="12" dur="2000"/>
                                        <p:tgtEl>
                                          <p:spTgt spid="67629"/>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67625"/>
                                        </p:tgtEl>
                                        <p:attrNameLst>
                                          <p:attrName>style.visibility</p:attrName>
                                        </p:attrNameLst>
                                      </p:cBhvr>
                                      <p:to>
                                        <p:strVal val="visible"/>
                                      </p:to>
                                    </p:set>
                                    <p:animEffect transition="in" filter="wheel(1)">
                                      <p:cBhvr>
                                        <p:cTn id="15" dur="2000"/>
                                        <p:tgtEl>
                                          <p:spTgt spid="67625"/>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heel(1)">
                                      <p:cBhvr>
                                        <p:cTn id="18" dur="2000"/>
                                        <p:tgtEl>
                                          <p:spTgt spid="26"/>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67631"/>
                                        </p:tgtEl>
                                        <p:attrNameLst>
                                          <p:attrName>style.visibility</p:attrName>
                                        </p:attrNameLst>
                                      </p:cBhvr>
                                      <p:to>
                                        <p:strVal val="visible"/>
                                      </p:to>
                                    </p:set>
                                    <p:animEffect transition="in" filter="wheel(1)">
                                      <p:cBhvr>
                                        <p:cTn id="21" dur="2000"/>
                                        <p:tgtEl>
                                          <p:spTgt spid="67631"/>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67637"/>
                                        </p:tgtEl>
                                        <p:attrNameLst>
                                          <p:attrName>style.visibility</p:attrName>
                                        </p:attrNameLst>
                                      </p:cBhvr>
                                      <p:to>
                                        <p:strVal val="visible"/>
                                      </p:to>
                                    </p:set>
                                    <p:animEffect transition="in" filter="wheel(1)">
                                      <p:cBhvr>
                                        <p:cTn id="24" dur="2000"/>
                                        <p:tgtEl>
                                          <p:spTgt spid="6763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67641"/>
                                        </p:tgtEl>
                                        <p:attrNameLst>
                                          <p:attrName>style.visibility</p:attrName>
                                        </p:attrNameLst>
                                      </p:cBhvr>
                                      <p:to>
                                        <p:strVal val="visible"/>
                                      </p:to>
                                    </p:set>
                                    <p:animEffect transition="in" filter="wheel(1)">
                                      <p:cBhvr>
                                        <p:cTn id="27" dur="2000"/>
                                        <p:tgtEl>
                                          <p:spTgt spid="67641"/>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heel(1)">
                                      <p:cBhvr>
                                        <p:cTn id="30" dur="2000"/>
                                        <p:tgtEl>
                                          <p:spTgt spid="23"/>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heel(1)">
                                      <p:cBhvr>
                                        <p:cTn id="3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625" grpId="0" animBg="1"/>
      <p:bldP spid="67629" grpId="0"/>
      <p:bldP spid="67637" grpId="0" animBg="1"/>
      <p:bldP spid="67641" grpId="0"/>
      <p:bldP spid="67631" grpId="0" animBg="1"/>
      <p:bldP spid="26" grpId="0"/>
      <p:bldP spid="21" grpId="0" animBg="1"/>
      <p:bldP spid="23" grpId="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914400" y="198438"/>
            <a:ext cx="7086600" cy="563562"/>
          </a:xfrm>
        </p:spPr>
        <p:txBody>
          <a:bodyPr/>
          <a:lstStyle/>
          <a:p>
            <a:r>
              <a:rPr lang="en-US" dirty="0">
                <a:latin typeface="Times New Roman" pitchFamily="18" charset="0"/>
                <a:cs typeface="Times New Roman" pitchFamily="18" charset="0"/>
              </a:rPr>
              <a:t>4.4 </a:t>
            </a:r>
            <a:r>
              <a:rPr lang="en-US" dirty="0" err="1">
                <a:latin typeface="Times New Roman" pitchFamily="18" charset="0"/>
                <a:cs typeface="Times New Roman" pitchFamily="18" charset="0"/>
              </a:rPr>
              <a:t>Khái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biệt</a:t>
            </a:r>
            <a:r>
              <a:rPr lang="en-US" dirty="0">
                <a:latin typeface="Times New Roman" pitchFamily="18" charset="0"/>
                <a:cs typeface="Times New Roman" pitchFamily="18" charset="0"/>
              </a:rPr>
              <a:t> </a:t>
            </a:r>
            <a:endParaRPr lang="en-US" dirty="0">
              <a:solidFill>
                <a:schemeClr val="accent1"/>
              </a:solidFill>
              <a:latin typeface="Times New Roman" pitchFamily="18" charset="0"/>
              <a:cs typeface="Times New Roman" pitchFamily="18" charset="0"/>
            </a:endParaRPr>
          </a:p>
        </p:txBody>
      </p:sp>
      <p:sp>
        <p:nvSpPr>
          <p:cNvPr id="89091"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89134" name="AutoShape 46"/>
          <p:cNvSpPr>
            <a:spLocks noChangeArrowheads="1"/>
          </p:cNvSpPr>
          <p:nvPr/>
        </p:nvSpPr>
        <p:spPr bwMode="ltGray">
          <a:xfrm rot="5400000">
            <a:off x="-2387162" y="1489867"/>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9138" name="AutoShape 50"/>
          <p:cNvSpPr>
            <a:spLocks noChangeArrowheads="1"/>
          </p:cNvSpPr>
          <p:nvPr/>
        </p:nvSpPr>
        <p:spPr bwMode="gray">
          <a:xfrm>
            <a:off x="2410460" y="4795611"/>
            <a:ext cx="6428740" cy="538389"/>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Căn</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cứ</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tính</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thuế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và</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Phương</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pháp</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tính</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thuế</a:t>
            </a:r>
            <a:r>
              <a:rPr lang="en-US" sz="2400" b="1" dirty="0">
                <a:solidFill>
                  <a:schemeClr val="tx2"/>
                </a:solidFill>
                <a:latin typeface="Times New Roman" pitchFamily="18" charset="0"/>
                <a:cs typeface="Times New Roman" pitchFamily="18" charset="0"/>
              </a:rPr>
              <a:t>  </a:t>
            </a:r>
          </a:p>
        </p:txBody>
      </p:sp>
      <p:sp>
        <p:nvSpPr>
          <p:cNvPr id="89139" name="AutoShape 51"/>
          <p:cNvSpPr>
            <a:spLocks noChangeArrowheads="1"/>
          </p:cNvSpPr>
          <p:nvPr/>
        </p:nvSpPr>
        <p:spPr bwMode="gray">
          <a:xfrm>
            <a:off x="2510944" y="3614737"/>
            <a:ext cx="6480656" cy="576263"/>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2400" b="1" dirty="0" err="1">
                <a:solidFill>
                  <a:schemeClr val="tx2"/>
                </a:solidFill>
                <a:latin typeface="Times New Roman" pitchFamily="18" charset="0"/>
                <a:cs typeface="Times New Roman" pitchFamily="18" charset="0"/>
              </a:rPr>
              <a:t>Đối</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tượng</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chịu</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thuế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đối</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tượng</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không</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chịu</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thuế</a:t>
            </a:r>
            <a:endParaRPr lang="en-US" sz="2400" b="1" dirty="0">
              <a:solidFill>
                <a:schemeClr val="tx2"/>
              </a:solidFill>
              <a:latin typeface="Times New Roman" pitchFamily="18" charset="0"/>
              <a:cs typeface="Times New Roman" pitchFamily="18" charset="0"/>
            </a:endParaRPr>
          </a:p>
        </p:txBody>
      </p:sp>
      <p:sp>
        <p:nvSpPr>
          <p:cNvPr id="89140" name="AutoShape 52"/>
          <p:cNvSpPr>
            <a:spLocks noChangeArrowheads="1"/>
          </p:cNvSpPr>
          <p:nvPr/>
        </p:nvSpPr>
        <p:spPr bwMode="gray">
          <a:xfrm>
            <a:off x="2374900" y="2362200"/>
            <a:ext cx="64643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Khái</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niệm</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vai</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trò</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thuế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tiêu</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thụ</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đặc</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biệt</a:t>
            </a:r>
            <a:r>
              <a:rPr lang="en-US" sz="2400" b="1" dirty="0">
                <a:solidFill>
                  <a:schemeClr val="tx2"/>
                </a:solidFill>
                <a:latin typeface="Times New Roman" pitchFamily="18" charset="0"/>
                <a:cs typeface="Times New Roman" pitchFamily="18" charset="0"/>
              </a:rPr>
              <a:t> </a:t>
            </a:r>
          </a:p>
        </p:txBody>
      </p:sp>
      <p:grpSp>
        <p:nvGrpSpPr>
          <p:cNvPr id="89141" name="Group 53"/>
          <p:cNvGrpSpPr>
            <a:grpSpLocks/>
          </p:cNvGrpSpPr>
          <p:nvPr/>
        </p:nvGrpSpPr>
        <p:grpSpPr bwMode="auto">
          <a:xfrm>
            <a:off x="2057400" y="2451100"/>
            <a:ext cx="381000" cy="381000"/>
            <a:chOff x="2078" y="1680"/>
            <a:chExt cx="1615" cy="1615"/>
          </a:xfrm>
        </p:grpSpPr>
        <p:sp>
          <p:nvSpPr>
            <p:cNvPr id="8914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4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48" name="Group 60"/>
          <p:cNvGrpSpPr>
            <a:grpSpLocks/>
          </p:cNvGrpSpPr>
          <p:nvPr/>
        </p:nvGrpSpPr>
        <p:grpSpPr bwMode="auto">
          <a:xfrm>
            <a:off x="2129944" y="3665537"/>
            <a:ext cx="381000" cy="381000"/>
            <a:chOff x="2078" y="1680"/>
            <a:chExt cx="1615" cy="1615"/>
          </a:xfrm>
        </p:grpSpPr>
        <p:sp>
          <p:nvSpPr>
            <p:cNvPr id="89149" name="Oval 6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0" name="Oval 6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1" name="Oval 6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2" name="Oval 64"/>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3" name="Oval 6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54" name="Oval 66"/>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55" name="Group 67"/>
          <p:cNvGrpSpPr>
            <a:grpSpLocks/>
          </p:cNvGrpSpPr>
          <p:nvPr/>
        </p:nvGrpSpPr>
        <p:grpSpPr bwMode="auto">
          <a:xfrm>
            <a:off x="2057400" y="4884737"/>
            <a:ext cx="381000" cy="381000"/>
            <a:chOff x="2078" y="1680"/>
            <a:chExt cx="1615" cy="1615"/>
          </a:xfrm>
        </p:grpSpPr>
        <p:sp>
          <p:nvSpPr>
            <p:cNvPr id="89156"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7"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8"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9"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60"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61"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Tree>
    <p:extLst>
      <p:ext uri="{BB962C8B-B14F-4D97-AF65-F5344CB8AC3E}">
        <p14:creationId xmlns:p14="http://schemas.microsoft.com/office/powerpoint/2010/main" val="64246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wheel(1)">
                                      <p:cBhvr>
                                        <p:cTn id="7" dur="2000"/>
                                        <p:tgtEl>
                                          <p:spTgt spid="8909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9140"/>
                                        </p:tgtEl>
                                        <p:attrNameLst>
                                          <p:attrName>style.visibility</p:attrName>
                                        </p:attrNameLst>
                                      </p:cBhvr>
                                      <p:to>
                                        <p:strVal val="visible"/>
                                      </p:to>
                                    </p:set>
                                    <p:animEffect transition="in" filter="circle(in)">
                                      <p:cBhvr>
                                        <p:cTn id="12" dur="2000"/>
                                        <p:tgtEl>
                                          <p:spTgt spid="8914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9139"/>
                                        </p:tgtEl>
                                        <p:attrNameLst>
                                          <p:attrName>style.visibility</p:attrName>
                                        </p:attrNameLst>
                                      </p:cBhvr>
                                      <p:to>
                                        <p:strVal val="visible"/>
                                      </p:to>
                                    </p:set>
                                    <p:animEffect transition="in" filter="barn(inVertical)">
                                      <p:cBhvr>
                                        <p:cTn id="17" dur="500"/>
                                        <p:tgtEl>
                                          <p:spTgt spid="8913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9138"/>
                                        </p:tgtEl>
                                        <p:attrNameLst>
                                          <p:attrName>style.visibility</p:attrName>
                                        </p:attrNameLst>
                                      </p:cBhvr>
                                      <p:to>
                                        <p:strVal val="visible"/>
                                      </p:to>
                                    </p:set>
                                    <p:animEffect transition="in" filter="fade">
                                      <p:cBhvr>
                                        <p:cTn id="22" dur="1000"/>
                                        <p:tgtEl>
                                          <p:spTgt spid="89138"/>
                                        </p:tgtEl>
                                      </p:cBhvr>
                                    </p:animEffect>
                                    <p:anim calcmode="lin" valueType="num">
                                      <p:cBhvr>
                                        <p:cTn id="23" dur="1000" fill="hold"/>
                                        <p:tgtEl>
                                          <p:spTgt spid="89138"/>
                                        </p:tgtEl>
                                        <p:attrNameLst>
                                          <p:attrName>ppt_x</p:attrName>
                                        </p:attrNameLst>
                                      </p:cBhvr>
                                      <p:tavLst>
                                        <p:tav tm="0">
                                          <p:val>
                                            <p:strVal val="#ppt_x"/>
                                          </p:val>
                                        </p:tav>
                                        <p:tav tm="100000">
                                          <p:val>
                                            <p:strVal val="#ppt_x"/>
                                          </p:val>
                                        </p:tav>
                                      </p:tavLst>
                                    </p:anim>
                                    <p:anim calcmode="lin" valueType="num">
                                      <p:cBhvr>
                                        <p:cTn id="24" dur="1000" fill="hold"/>
                                        <p:tgtEl>
                                          <p:spTgt spid="891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P spid="89138" grpId="0" animBg="1"/>
      <p:bldP spid="89139" grpId="0" animBg="1"/>
      <p:bldP spid="89140" grpId="0" animBg="1"/>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04800" y="990600"/>
            <a:ext cx="4495800" cy="5562600"/>
          </a:xfrm>
        </p:spPr>
        <p:txBody>
          <a:bodyPr/>
          <a:lstStyle/>
          <a:p>
            <a:pPr marL="0" indent="457200" algn="just" fontAlgn="auto">
              <a:lnSpc>
                <a:spcPct val="150000"/>
              </a:lnSpc>
              <a:spcBef>
                <a:spcPts val="0"/>
              </a:spcBef>
              <a:spcAft>
                <a:spcPts val="0"/>
              </a:spcAft>
              <a:buNone/>
              <a:defRPr/>
            </a:pPr>
            <a:r>
              <a:rPr lang="en-US" sz="2400" b="0" i="1" u="sng" dirty="0" err="1">
                <a:solidFill>
                  <a:schemeClr val="tx1"/>
                </a:solidFill>
                <a:latin typeface="Times New Roman" pitchFamily="18" charset="0"/>
                <a:cs typeface="Times New Roman" pitchFamily="18" charset="0"/>
              </a:rPr>
              <a:t>Khái</a:t>
            </a:r>
            <a:r>
              <a:rPr lang="en-US" sz="2400" b="0" i="1" u="sng" dirty="0">
                <a:solidFill>
                  <a:schemeClr val="tx1"/>
                </a:solidFill>
                <a:latin typeface="Times New Roman" pitchFamily="18" charset="0"/>
                <a:cs typeface="Times New Roman" pitchFamily="18" charset="0"/>
              </a:rPr>
              <a:t> </a:t>
            </a:r>
            <a:r>
              <a:rPr lang="en-US" sz="2400" b="0" i="1" u="sng" dirty="0" err="1">
                <a:solidFill>
                  <a:schemeClr val="tx1"/>
                </a:solidFill>
                <a:latin typeface="Times New Roman" pitchFamily="18" charset="0"/>
                <a:cs typeface="Times New Roman" pitchFamily="18" charset="0"/>
              </a:rPr>
              <a:t>niệm</a:t>
            </a:r>
            <a:r>
              <a:rPr lang="en-US" sz="2400" b="0" i="1" u="sng" dirty="0">
                <a:solidFill>
                  <a:schemeClr val="tx1"/>
                </a:solidFill>
                <a:latin typeface="Times New Roman" pitchFamily="18" charset="0"/>
                <a:cs typeface="Times New Roman" pitchFamily="18" charset="0"/>
              </a:rPr>
              <a:t>:</a:t>
            </a:r>
          </a:p>
          <a:p>
            <a:pPr marL="0" indent="457200" algn="just" fontAlgn="auto">
              <a:lnSpc>
                <a:spcPct val="150000"/>
              </a:lnSpc>
              <a:spcBef>
                <a:spcPts val="0"/>
              </a:spcBef>
              <a:spcAft>
                <a:spcPts val="0"/>
              </a:spcAft>
              <a:buNone/>
              <a:defRPr/>
            </a:pPr>
            <a:r>
              <a:rPr lang="nl-NL" altLang="en-US" sz="2400" b="0" dirty="0">
                <a:solidFill>
                  <a:schemeClr val="tx1"/>
                </a:solidFill>
                <a:latin typeface="Times New Roman" pitchFamily="18" charset="0"/>
                <a:cs typeface="Times New Roman" pitchFamily="18" charset="0"/>
              </a:rPr>
              <a:t>Thuế tiêu thụ đặc biệt là thuế đánh vào một số HH và DV, nhằm điều tiết hướng dẫn sản xuất, tiêu dùng của mỗi quốc gia trong từng thời kỳ.</a:t>
            </a:r>
            <a:endParaRPr lang="en-US" altLang="en-US" sz="2400" b="0" dirty="0">
              <a:solidFill>
                <a:schemeClr val="tx1"/>
              </a:solidFill>
              <a:latin typeface="Times New Roman" pitchFamily="18" charset="0"/>
              <a:cs typeface="Times New Roman" pitchFamily="18" charset="0"/>
            </a:endParaRPr>
          </a:p>
          <a:p>
            <a:pPr marL="0" indent="457200" algn="just" fontAlgn="auto">
              <a:lnSpc>
                <a:spcPct val="150000"/>
              </a:lnSpc>
              <a:spcBef>
                <a:spcPts val="0"/>
              </a:spcBef>
              <a:spcAft>
                <a:spcPts val="0"/>
              </a:spcAft>
              <a:buNone/>
              <a:defRPr/>
            </a:pPr>
            <a:r>
              <a:rPr lang="nl-NL" altLang="en-US" sz="2400" b="0" dirty="0">
                <a:solidFill>
                  <a:schemeClr val="tx1"/>
                </a:solidFill>
                <a:latin typeface="Times New Roman" pitchFamily="18" charset="0"/>
                <a:cs typeface="Times New Roman" pitchFamily="18" charset="0"/>
              </a:rPr>
              <a:t>Các mặt hàng chịu thuế TTĐB thường thuộc mặt hàng không thuộc nhu cầu thiết yếu mà mang tính tiêu dùng cao cấp, xa xỉ....</a:t>
            </a:r>
          </a:p>
          <a:p>
            <a:pPr marL="457200" lvl="1" indent="0">
              <a:lnSpc>
                <a:spcPct val="130000"/>
              </a:lnSpc>
              <a:buNone/>
            </a:pPr>
            <a:endParaRPr lang="en-US" sz="2400" dirty="0">
              <a:latin typeface="Times New Roman" pitchFamily="18" charset="0"/>
              <a:cs typeface="Times New Roman" pitchFamily="18" charset="0"/>
            </a:endParaRPr>
          </a:p>
        </p:txBody>
      </p:sp>
      <p:sp>
        <p:nvSpPr>
          <p:cNvPr id="6" name="Rectangle 2"/>
          <p:cNvSpPr>
            <a:spLocks noGrp="1" noChangeArrowheads="1"/>
          </p:cNvSpPr>
          <p:nvPr>
            <p:ph type="title"/>
          </p:nvPr>
        </p:nvSpPr>
        <p:spPr>
          <a:xfrm>
            <a:off x="1524000" y="152400"/>
            <a:ext cx="7162800" cy="563562"/>
          </a:xfrm>
        </p:spPr>
        <p:txBody>
          <a:bodyPr/>
          <a:lstStyle/>
          <a:p>
            <a:r>
              <a:rPr lang="en-US" sz="2800" i="1" dirty="0">
                <a:latin typeface="Times New Roman" pitchFamily="18" charset="0"/>
                <a:cs typeface="Times New Roman" pitchFamily="18" charset="0"/>
              </a:rPr>
              <a:t>4.4.1 </a:t>
            </a:r>
            <a:r>
              <a:rPr lang="en-US" sz="2800" i="1" dirty="0" err="1">
                <a:latin typeface="Times New Roman" pitchFamily="18" charset="0"/>
                <a:cs typeface="Times New Roman" pitchFamily="18" charset="0"/>
              </a:rPr>
              <a:t>Khái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niệm</a:t>
            </a:r>
            <a:r>
              <a:rPr lang="en-US" sz="2800" i="1" dirty="0">
                <a:latin typeface="Times New Roman" pitchFamily="18" charset="0"/>
                <a:cs typeface="Times New Roman" pitchFamily="18" charset="0"/>
              </a:rPr>
              <a:t>, </a:t>
            </a:r>
            <a:r>
              <a:rPr lang="es-ES" sz="2800" i="1" dirty="0" err="1">
                <a:latin typeface="Times New Roman" panose="02020603050405020304" pitchFamily="18" charset="0"/>
                <a:cs typeface="Times New Roman" panose="02020603050405020304" pitchFamily="18" charset="0"/>
              </a:rPr>
              <a:t>đặc</a:t>
            </a:r>
            <a:r>
              <a:rPr lang="es-ES" sz="2800" i="1" dirty="0">
                <a:latin typeface="Times New Roman" panose="02020603050405020304" pitchFamily="18" charset="0"/>
                <a:cs typeface="Times New Roman" panose="02020603050405020304" pitchFamily="18" charset="0"/>
              </a:rPr>
              <a:t> </a:t>
            </a:r>
            <a:r>
              <a:rPr lang="es-ES" sz="2800" i="1" dirty="0" err="1">
                <a:latin typeface="Times New Roman" panose="02020603050405020304" pitchFamily="18" charset="0"/>
                <a:cs typeface="Times New Roman" panose="02020603050405020304" pitchFamily="18" charset="0"/>
              </a:rPr>
              <a:t>điểm</a:t>
            </a:r>
            <a:r>
              <a:rPr lang="es-ES" sz="2800" i="1" dirty="0">
                <a:latin typeface="Times New Roman" panose="02020603050405020304" pitchFamily="18" charset="0"/>
                <a:cs typeface="Times New Roman" panose="02020603050405020304" pitchFamily="18" charset="0"/>
              </a:rPr>
              <a:t> </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TTĐB</a:t>
            </a:r>
            <a:endParaRPr lang="en-US" sz="2800" i="1" dirty="0">
              <a:solidFill>
                <a:schemeClr val="accent1"/>
              </a:solidFill>
              <a:latin typeface="Times New Roman" pitchFamily="18" charset="0"/>
              <a:cs typeface="Times New Roman" pitchFamily="18" charset="0"/>
            </a:endParaRPr>
          </a:p>
        </p:txBody>
      </p:sp>
      <p:pic>
        <p:nvPicPr>
          <p:cNvPr id="9218" name="Picture 2" descr="Phát sinh thuế tiêu thụ đặc biệt nhưng không trực tiếp bán hàng có phải nộp  thuế? - Webketoan - Trang tin Kế toá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295400"/>
            <a:ext cx="39624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25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wheel(1)">
                                      <p:cBhvr>
                                        <p:cTn id="10" dur="2000"/>
                                        <p:tgtEl>
                                          <p:spTgt spid="921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circle(in)">
                                      <p:cBhvr>
                                        <p:cTn id="20" dur="2000"/>
                                        <p:tgtEl>
                                          <p:spTgt spid="6963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9635">
                                            <p:txEl>
                                              <p:pRg st="2" end="2"/>
                                            </p:txEl>
                                          </p:spTgt>
                                        </p:tgtEl>
                                        <p:attrNameLst>
                                          <p:attrName>style.visibility</p:attrName>
                                        </p:attrNameLst>
                                      </p:cBhvr>
                                      <p:to>
                                        <p:strVal val="visible"/>
                                      </p:to>
                                    </p:set>
                                    <p:animEffect transition="in" filter="circle(in)">
                                      <p:cBhvr>
                                        <p:cTn id="25" dur="20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8538" y="1371600"/>
            <a:ext cx="3873062" cy="4343400"/>
          </a:xfrm>
          <a:prstGeom prst="rect">
            <a:avLst/>
          </a:prstGeom>
        </p:spPr>
      </p:pic>
      <p:sp>
        <p:nvSpPr>
          <p:cNvPr id="5" name="Rectangle 2"/>
          <p:cNvSpPr>
            <a:spLocks noChangeArrowheads="1"/>
          </p:cNvSpPr>
          <p:nvPr/>
        </p:nvSpPr>
        <p:spPr bwMode="auto">
          <a:xfrm>
            <a:off x="152400" y="1073289"/>
            <a:ext cx="4953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b="1" i="1" dirty="0" err="1">
                <a:latin typeface="Times New Roman" pitchFamily="18" charset="0"/>
                <a:cs typeface="Times New Roman" pitchFamily="18" charset="0"/>
              </a:rPr>
              <a:t>Phương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tính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trực</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tiếp</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trên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giá</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trị</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gia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tăng</a:t>
            </a:r>
            <a:endParaRPr lang="vi-VN" i="1"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dưới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ngưỡng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khấu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Hộ, cá nhân kinh doanh;</a:t>
            </a:r>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Tổ chức, cá nhân nước ngoài kinh doanh tại Việt Nam không theo Luật Đầu tư và các tổ chức khác không thực hiện hoặc thực hiện không đầy đủ chế độ kế toán, hóa đơn chứng từ theo quy định của pháp Luật, trừ các tổ chức, cá nhân nước ngoài cung cấp hàng hóa, dịch vụ để tiến hành hoạt động tìm kiếm thăm dò, phát triển và khai thác dầu khí.</a:t>
            </a:r>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Tổ chức kinh tế khác không phải là doanh nghiệp, hợp tác xã, trừ trường hợp đăng kí nộp thuế theo phương pháp khấu trừ.</a:t>
            </a:r>
            <a:endParaRPr lang="vi-VN" dirty="0">
              <a:latin typeface="Times New Roman" pitchFamily="18" charset="0"/>
              <a:cs typeface="Times New Roman" pitchFamily="18" charset="0"/>
            </a:endParaRPr>
          </a:p>
          <a:p>
            <a:pPr>
              <a:buFontTx/>
              <a:buChar char="-"/>
            </a:pPr>
            <a:r>
              <a:rPr lang="pt-BR" dirty="0">
                <a:latin typeface="Times New Roman" pitchFamily="18" charset="0"/>
                <a:cs typeface="Times New Roman" pitchFamily="18" charset="0"/>
              </a:rPr>
              <a:t> Hoạt động kinh doanh mua bán, chế tác vàng ,bạc, đá quý.</a:t>
            </a:r>
            <a:endParaRPr lang="vi-VN" dirty="0">
              <a:latin typeface="Times New Roman" pitchFamily="18" charset="0"/>
              <a:cs typeface="Times New Roman" pitchFamily="18" charset="0"/>
            </a:endParaRPr>
          </a:p>
          <a:p>
            <a:pPr>
              <a:buFontTx/>
              <a:buChar char="-"/>
            </a:pPr>
            <a:endParaRPr lang="vi-VN" dirty="0">
              <a:latin typeface="Times New Roman" pitchFamily="18" charset="0"/>
              <a:cs typeface="Times New Roman" pitchFamily="18" charset="0"/>
            </a:endParaRPr>
          </a:p>
        </p:txBody>
      </p:sp>
    </p:spTree>
    <p:extLst>
      <p:ext uri="{BB962C8B-B14F-4D97-AF65-F5344CB8AC3E}">
        <p14:creationId xmlns:p14="http://schemas.microsoft.com/office/powerpoint/2010/main" val="4001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14400"/>
            <a:ext cx="8458200" cy="4953000"/>
          </a:xfrm>
        </p:spPr>
        <p:txBody>
          <a:bodyPr/>
          <a:lstStyle/>
          <a:p>
            <a:pPr marL="0" indent="457200" algn="just" fontAlgn="auto">
              <a:lnSpc>
                <a:spcPct val="150000"/>
              </a:lnSpc>
              <a:spcBef>
                <a:spcPts val="0"/>
              </a:spcBef>
              <a:spcAft>
                <a:spcPts val="0"/>
              </a:spcAft>
              <a:buNone/>
              <a:defRPr/>
            </a:pPr>
            <a:r>
              <a:rPr lang="nl-NL" altLang="en-US" sz="2400" b="0" i="1" u="sng" dirty="0">
                <a:solidFill>
                  <a:schemeClr val="tx1"/>
                </a:solidFill>
                <a:latin typeface="Times New Roman" pitchFamily="18" charset="0"/>
                <a:cs typeface="Times New Roman" pitchFamily="18" charset="0"/>
              </a:rPr>
              <a:t>Đặc điểm</a:t>
            </a:r>
            <a:endParaRPr lang="en-US" altLang="en-US" sz="2400" b="0" i="1" u="sng" dirty="0">
              <a:solidFill>
                <a:schemeClr val="tx1"/>
              </a:solidFill>
              <a:latin typeface="Times New Roman" pitchFamily="18" charset="0"/>
              <a:cs typeface="Times New Roman" pitchFamily="18" charset="0"/>
            </a:endParaRPr>
          </a:p>
          <a:p>
            <a:pPr indent="457200">
              <a:lnSpc>
                <a:spcPct val="150000"/>
              </a:lnSpc>
              <a:spcBef>
                <a:spcPts val="0"/>
              </a:spcBef>
            </a:pPr>
            <a:r>
              <a:rPr lang="nl-NL" altLang="en-US" sz="2400" b="0" dirty="0">
                <a:solidFill>
                  <a:schemeClr val="tx1"/>
                </a:solidFill>
                <a:latin typeface="Times New Roman" pitchFamily="18" charset="0"/>
                <a:cs typeface="Times New Roman" pitchFamily="18" charset="0"/>
              </a:rPr>
              <a:t>Thuế tiêu thụ đặc biệt có tính chất gián thu.</a:t>
            </a:r>
          </a:p>
          <a:p>
            <a:pPr indent="457200">
              <a:lnSpc>
                <a:spcPct val="150000"/>
              </a:lnSpc>
              <a:spcBef>
                <a:spcPts val="0"/>
              </a:spcBef>
            </a:pPr>
            <a:r>
              <a:rPr lang="nl-NL" altLang="en-US" sz="2400" b="0" dirty="0">
                <a:solidFill>
                  <a:schemeClr val="tx1"/>
                </a:solidFill>
                <a:latin typeface="Times New Roman" pitchFamily="18" charset="0"/>
                <a:cs typeface="Times New Roman" pitchFamily="18" charset="0"/>
              </a:rPr>
              <a:t>Thuế TTĐB là thuế tiêu dùng, </a:t>
            </a:r>
          </a:p>
          <a:p>
            <a:pPr indent="457200">
              <a:lnSpc>
                <a:spcPct val="150000"/>
              </a:lnSpc>
              <a:spcBef>
                <a:spcPts val="0"/>
              </a:spcBef>
            </a:pPr>
            <a:r>
              <a:rPr lang="nl-NL" altLang="en-US" sz="2400" b="0" dirty="0">
                <a:solidFill>
                  <a:schemeClr val="tx1"/>
                </a:solidFill>
                <a:latin typeface="Times New Roman" pitchFamily="18" charset="0"/>
                <a:cs typeface="Times New Roman" pitchFamily="18" charset="0"/>
              </a:rPr>
              <a:t>Thuế TTĐB thường có mức thuế suất cao nhằm điều tiết sản xuất và hướng dẫn tiêu dùng hợp lý, </a:t>
            </a:r>
          </a:p>
          <a:p>
            <a:pPr indent="457200">
              <a:lnSpc>
                <a:spcPct val="150000"/>
              </a:lnSpc>
              <a:spcBef>
                <a:spcPts val="0"/>
              </a:spcBef>
            </a:pPr>
            <a:r>
              <a:rPr lang="nl-NL" altLang="en-US" sz="2400" b="0" dirty="0">
                <a:solidFill>
                  <a:schemeClr val="tx1"/>
                </a:solidFill>
                <a:latin typeface="Times New Roman" pitchFamily="18" charset="0"/>
                <a:cs typeface="Times New Roman" pitchFamily="18" charset="0"/>
              </a:rPr>
              <a:t>Thuế TTĐB chỉ thu ở khâu sản xuất hoặc khâu nhập khẩu, KD dịch vụ chịu thuế. </a:t>
            </a:r>
          </a:p>
          <a:p>
            <a:pPr indent="457200">
              <a:lnSpc>
                <a:spcPct val="150000"/>
              </a:lnSpc>
              <a:spcBef>
                <a:spcPts val="0"/>
              </a:spcBef>
            </a:pPr>
            <a:r>
              <a:rPr lang="nl-NL" altLang="en-US" sz="2400" b="0" dirty="0">
                <a:solidFill>
                  <a:schemeClr val="tx1"/>
                </a:solidFill>
                <a:latin typeface="Times New Roman" pitchFamily="18" charset="0"/>
                <a:cs typeface="Times New Roman" pitchFamily="18" charset="0"/>
              </a:rPr>
              <a:t>Cơ sở được khấu trừ số thuế TTĐB đã nộp đối với nguyên liệu đã nộp thuế TTĐB nếu có chứng từ hợp pháp</a:t>
            </a:r>
            <a:endParaRPr lang="en-US" altLang="en-US" sz="2400" b="0" dirty="0">
              <a:solidFill>
                <a:schemeClr val="tx1"/>
              </a:solidFill>
              <a:latin typeface="Times New Roman" pitchFamily="18" charset="0"/>
              <a:cs typeface="Times New Roman" pitchFamily="18" charset="0"/>
            </a:endParaRPr>
          </a:p>
          <a:p>
            <a:pPr marL="457200" lvl="1" indent="0">
              <a:lnSpc>
                <a:spcPct val="130000"/>
              </a:lnSpc>
              <a:buNone/>
            </a:pPr>
            <a:endParaRPr lang="en-US" sz="2400" dirty="0">
              <a:latin typeface="Times New Roman" pitchFamily="18" charset="0"/>
              <a:cs typeface="Times New Roman" pitchFamily="18" charset="0"/>
            </a:endParaRPr>
          </a:p>
        </p:txBody>
      </p:sp>
      <p:sp>
        <p:nvSpPr>
          <p:cNvPr id="5" name="Rectangle 2"/>
          <p:cNvSpPr>
            <a:spLocks noGrp="1" noChangeArrowheads="1"/>
          </p:cNvSpPr>
          <p:nvPr>
            <p:ph type="title"/>
          </p:nvPr>
        </p:nvSpPr>
        <p:spPr>
          <a:xfrm>
            <a:off x="1524000" y="152400"/>
            <a:ext cx="7162800" cy="563562"/>
          </a:xfrm>
        </p:spPr>
        <p:txBody>
          <a:bodyPr/>
          <a:lstStyle/>
          <a:p>
            <a:r>
              <a:rPr lang="en-US" sz="2800" i="1" dirty="0">
                <a:latin typeface="Times New Roman" pitchFamily="18" charset="0"/>
                <a:cs typeface="Times New Roman" pitchFamily="18" charset="0"/>
              </a:rPr>
              <a:t>4.4.1 </a:t>
            </a:r>
            <a:r>
              <a:rPr lang="en-US" sz="2800" i="1" dirty="0" err="1">
                <a:latin typeface="Times New Roman" pitchFamily="18" charset="0"/>
                <a:cs typeface="Times New Roman" pitchFamily="18" charset="0"/>
              </a:rPr>
              <a:t>Khái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niệm</a:t>
            </a:r>
            <a:r>
              <a:rPr lang="en-US" sz="2800" i="1" dirty="0">
                <a:latin typeface="Times New Roman" pitchFamily="18" charset="0"/>
                <a:cs typeface="Times New Roman" pitchFamily="18" charset="0"/>
              </a:rPr>
              <a:t>, </a:t>
            </a:r>
            <a:r>
              <a:rPr lang="es-ES" sz="2800" i="1" dirty="0" err="1">
                <a:latin typeface="Times New Roman" panose="02020603050405020304" pitchFamily="18" charset="0"/>
                <a:cs typeface="Times New Roman" panose="02020603050405020304" pitchFamily="18" charset="0"/>
              </a:rPr>
              <a:t>đặc</a:t>
            </a:r>
            <a:r>
              <a:rPr lang="es-ES" sz="2800" i="1" dirty="0">
                <a:latin typeface="Times New Roman" panose="02020603050405020304" pitchFamily="18" charset="0"/>
                <a:cs typeface="Times New Roman" panose="02020603050405020304" pitchFamily="18" charset="0"/>
              </a:rPr>
              <a:t> </a:t>
            </a:r>
            <a:r>
              <a:rPr lang="es-ES" sz="2800" i="1" dirty="0" err="1">
                <a:latin typeface="Times New Roman" panose="02020603050405020304" pitchFamily="18" charset="0"/>
                <a:cs typeface="Times New Roman" panose="02020603050405020304" pitchFamily="18" charset="0"/>
              </a:rPr>
              <a:t>điểm</a:t>
            </a:r>
            <a:r>
              <a:rPr lang="es-ES" sz="2800" i="1" dirty="0">
                <a:latin typeface="Times New Roman" panose="02020603050405020304" pitchFamily="18" charset="0"/>
                <a:cs typeface="Times New Roman" panose="02020603050405020304" pitchFamily="18" charset="0"/>
              </a:rPr>
              <a:t> </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TTĐB</a:t>
            </a:r>
            <a:endParaRPr lang="en-US" sz="2800" i="1"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val="169879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1000"/>
                                        <p:tgtEl>
                                          <p:spTgt spid="69635">
                                            <p:txEl>
                                              <p:pRg st="0" end="0"/>
                                            </p:txEl>
                                          </p:spTgt>
                                        </p:tgtEl>
                                      </p:cBhvr>
                                    </p:animEffect>
                                    <p:anim calcmode="lin" valueType="num">
                                      <p:cBhvr>
                                        <p:cTn id="8" dur="10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963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9635">
                                            <p:txEl>
                                              <p:pRg st="1" end="1"/>
                                            </p:txEl>
                                          </p:spTgt>
                                        </p:tgtEl>
                                        <p:attrNameLst>
                                          <p:attrName>style.visibility</p:attrName>
                                        </p:attrNameLst>
                                      </p:cBhvr>
                                      <p:to>
                                        <p:strVal val="visible"/>
                                      </p:to>
                                    </p:set>
                                    <p:animEffect transition="in" filter="fade">
                                      <p:cBhvr>
                                        <p:cTn id="14" dur="1000"/>
                                        <p:tgtEl>
                                          <p:spTgt spid="69635">
                                            <p:txEl>
                                              <p:pRg st="1" end="1"/>
                                            </p:txEl>
                                          </p:spTgt>
                                        </p:tgtEl>
                                      </p:cBhvr>
                                    </p:animEffect>
                                    <p:anim calcmode="lin" valueType="num">
                                      <p:cBhvr>
                                        <p:cTn id="15" dur="10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96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9635">
                                            <p:txEl>
                                              <p:pRg st="2" end="2"/>
                                            </p:txEl>
                                          </p:spTgt>
                                        </p:tgtEl>
                                        <p:attrNameLst>
                                          <p:attrName>style.visibility</p:attrName>
                                        </p:attrNameLst>
                                      </p:cBhvr>
                                      <p:to>
                                        <p:strVal val="visible"/>
                                      </p:to>
                                    </p:set>
                                    <p:animEffect transition="in" filter="fade">
                                      <p:cBhvr>
                                        <p:cTn id="21" dur="1000"/>
                                        <p:tgtEl>
                                          <p:spTgt spid="69635">
                                            <p:txEl>
                                              <p:pRg st="2" end="2"/>
                                            </p:txEl>
                                          </p:spTgt>
                                        </p:tgtEl>
                                      </p:cBhvr>
                                    </p:animEffect>
                                    <p:anim calcmode="lin" valueType="num">
                                      <p:cBhvr>
                                        <p:cTn id="22" dur="10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96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9635">
                                            <p:txEl>
                                              <p:pRg st="3" end="3"/>
                                            </p:txEl>
                                          </p:spTgt>
                                        </p:tgtEl>
                                        <p:attrNameLst>
                                          <p:attrName>style.visibility</p:attrName>
                                        </p:attrNameLst>
                                      </p:cBhvr>
                                      <p:to>
                                        <p:strVal val="visible"/>
                                      </p:to>
                                    </p:set>
                                    <p:animEffect transition="in" filter="fade">
                                      <p:cBhvr>
                                        <p:cTn id="28" dur="1000"/>
                                        <p:tgtEl>
                                          <p:spTgt spid="69635">
                                            <p:txEl>
                                              <p:pRg st="3" end="3"/>
                                            </p:txEl>
                                          </p:spTgt>
                                        </p:tgtEl>
                                      </p:cBhvr>
                                    </p:animEffect>
                                    <p:anim calcmode="lin" valueType="num">
                                      <p:cBhvr>
                                        <p:cTn id="29" dur="10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96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9635">
                                            <p:txEl>
                                              <p:pRg st="4" end="4"/>
                                            </p:txEl>
                                          </p:spTgt>
                                        </p:tgtEl>
                                        <p:attrNameLst>
                                          <p:attrName>style.visibility</p:attrName>
                                        </p:attrNameLst>
                                      </p:cBhvr>
                                      <p:to>
                                        <p:strVal val="visible"/>
                                      </p:to>
                                    </p:set>
                                    <p:animEffect transition="in" filter="fade">
                                      <p:cBhvr>
                                        <p:cTn id="35" dur="1000"/>
                                        <p:tgtEl>
                                          <p:spTgt spid="69635">
                                            <p:txEl>
                                              <p:pRg st="4" end="4"/>
                                            </p:txEl>
                                          </p:spTgt>
                                        </p:tgtEl>
                                      </p:cBhvr>
                                    </p:animEffect>
                                    <p:anim calcmode="lin" valueType="num">
                                      <p:cBhvr>
                                        <p:cTn id="36" dur="10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96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9635">
                                            <p:txEl>
                                              <p:pRg st="5" end="5"/>
                                            </p:txEl>
                                          </p:spTgt>
                                        </p:tgtEl>
                                        <p:attrNameLst>
                                          <p:attrName>style.visibility</p:attrName>
                                        </p:attrNameLst>
                                      </p:cBhvr>
                                      <p:to>
                                        <p:strVal val="visible"/>
                                      </p:to>
                                    </p:set>
                                    <p:animEffect transition="in" filter="fade">
                                      <p:cBhvr>
                                        <p:cTn id="42" dur="1000"/>
                                        <p:tgtEl>
                                          <p:spTgt spid="69635">
                                            <p:txEl>
                                              <p:pRg st="5" end="5"/>
                                            </p:txEl>
                                          </p:spTgt>
                                        </p:tgtEl>
                                      </p:cBhvr>
                                    </p:animEffect>
                                    <p:anim calcmode="lin" valueType="num">
                                      <p:cBhvr>
                                        <p:cTn id="43" dur="10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963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609600" y="838200"/>
            <a:ext cx="8229600" cy="5638800"/>
          </a:xfrm>
        </p:spPr>
        <p:txBody>
          <a:bodyPr/>
          <a:lstStyle/>
          <a:p>
            <a:pPr marL="0" indent="0" algn="just" fontAlgn="auto">
              <a:lnSpc>
                <a:spcPct val="130000"/>
              </a:lnSpc>
              <a:spcAft>
                <a:spcPts val="0"/>
              </a:spcAft>
              <a:buNone/>
              <a:defRPr/>
            </a:pPr>
            <a:r>
              <a:rPr lang="nl-NL" altLang="en-US" sz="2400" b="0" i="1" u="sng" dirty="0">
                <a:solidFill>
                  <a:schemeClr val="tx1"/>
                </a:solidFill>
                <a:latin typeface="Times New Roman" pitchFamily="18" charset="0"/>
                <a:cs typeface="Times New Roman" pitchFamily="18" charset="0"/>
              </a:rPr>
              <a:t>Vai trò:</a:t>
            </a:r>
          </a:p>
          <a:p>
            <a:pPr algn="just">
              <a:lnSpc>
                <a:spcPct val="130000"/>
              </a:lnSpc>
            </a:pPr>
            <a:r>
              <a:rPr lang="nl-NL" altLang="ko-KR" sz="2400" b="0" dirty="0">
                <a:solidFill>
                  <a:schemeClr val="tx1"/>
                </a:solidFill>
                <a:latin typeface="Times New Roman" pitchFamily="18" charset="0"/>
                <a:ea typeface="굴림" pitchFamily="34" charset="-127"/>
                <a:cs typeface="Times New Roman" pitchFamily="18" charset="0"/>
              </a:rPr>
              <a:t>Thuế TTĐB là công cụ rất quan trọng để NN thực hiện chức năng hướng dẫn SX và điều tiết tiêu dùng XH. </a:t>
            </a:r>
          </a:p>
          <a:p>
            <a:pPr algn="just">
              <a:lnSpc>
                <a:spcPct val="130000"/>
              </a:lnSpc>
            </a:pPr>
            <a:r>
              <a:rPr lang="nl-NL" altLang="ko-KR" sz="2400" b="0" dirty="0">
                <a:solidFill>
                  <a:schemeClr val="tx1"/>
                </a:solidFill>
                <a:latin typeface="Times New Roman" pitchFamily="18" charset="0"/>
                <a:ea typeface="굴림" pitchFamily="34" charset="-127"/>
                <a:cs typeface="Times New Roman" pitchFamily="18" charset="0"/>
              </a:rPr>
              <a:t>Thuế TTĐB cũng là công cụ điều tiết thu nhập của người tiêu dùng một cách công bằng hợp lý và để điều chỉnh việc SX, KD, lưu thông và tiêu dùng một số HH, DV đắt tiền, chưa phù hợp với nhu cầu tiêu dùng của đại bộ phận người dân.</a:t>
            </a:r>
          </a:p>
          <a:p>
            <a:pPr algn="just">
              <a:lnSpc>
                <a:spcPct val="130000"/>
              </a:lnSpc>
            </a:pPr>
            <a:r>
              <a:rPr lang="nl-NL" altLang="ko-KR" sz="2400" b="0" dirty="0">
                <a:solidFill>
                  <a:schemeClr val="tx1"/>
                </a:solidFill>
                <a:latin typeface="Times New Roman" pitchFamily="18" charset="0"/>
                <a:ea typeface="굴림" pitchFamily="34" charset="-127"/>
                <a:cs typeface="Times New Roman" pitchFamily="18" charset="0"/>
              </a:rPr>
              <a:t> Cùng với thuế GTGT, TNDN, thuế TTĐB đóng góp số thu quan trọng cho NSNN:</a:t>
            </a:r>
            <a:endParaRPr lang="en-US" sz="2400" b="0" dirty="0">
              <a:solidFill>
                <a:schemeClr val="tx1"/>
              </a:solidFill>
              <a:latin typeface="Times New Roman" pitchFamily="18" charset="0"/>
              <a:cs typeface="Times New Roman" pitchFamily="18" charset="0"/>
            </a:endParaRPr>
          </a:p>
        </p:txBody>
      </p:sp>
      <p:sp>
        <p:nvSpPr>
          <p:cNvPr id="6" name="Rectangle 2"/>
          <p:cNvSpPr>
            <a:spLocks noGrp="1" noChangeArrowheads="1"/>
          </p:cNvSpPr>
          <p:nvPr>
            <p:ph type="title"/>
          </p:nvPr>
        </p:nvSpPr>
        <p:spPr>
          <a:xfrm>
            <a:off x="1066800" y="152400"/>
            <a:ext cx="7162800" cy="563562"/>
          </a:xfrm>
        </p:spPr>
        <p:txBody>
          <a:bodyPr/>
          <a:lstStyle/>
          <a:p>
            <a:r>
              <a:rPr lang="en-US" dirty="0">
                <a:latin typeface="Times New Roman" pitchFamily="18" charset="0"/>
                <a:cs typeface="Times New Roman" pitchFamily="18" charset="0"/>
              </a:rPr>
              <a:t>4.1.1 </a:t>
            </a:r>
            <a:r>
              <a:rPr lang="en-US" dirty="0" err="1">
                <a:latin typeface="Times New Roman" pitchFamily="18" charset="0"/>
                <a:cs typeface="Times New Roman" pitchFamily="18" charset="0"/>
              </a:rPr>
              <a:t>Khái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niệm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trò</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TTĐB</a:t>
            </a:r>
            <a:endParaRPr lang="en-US"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val="342752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 calcmode="lin" valueType="num">
                                      <p:cBhvr additive="base">
                                        <p:cTn id="12"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9635">
                                            <p:txEl>
                                              <p:pRg st="1" end="1"/>
                                            </p:txEl>
                                          </p:spTgt>
                                        </p:tgtEl>
                                        <p:attrNameLst>
                                          <p:attrName>style.visibility</p:attrName>
                                        </p:attrNameLst>
                                      </p:cBhvr>
                                      <p:to>
                                        <p:strVal val="visible"/>
                                      </p:to>
                                    </p:set>
                                    <p:anim calcmode="lin" valueType="num">
                                      <p:cBhvr additive="base">
                                        <p:cTn id="18"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9635">
                                            <p:txEl>
                                              <p:pRg st="2" end="2"/>
                                            </p:txEl>
                                          </p:spTgt>
                                        </p:tgtEl>
                                        <p:attrNameLst>
                                          <p:attrName>style.visibility</p:attrName>
                                        </p:attrNameLst>
                                      </p:cBhvr>
                                      <p:to>
                                        <p:strVal val="visible"/>
                                      </p:to>
                                    </p:set>
                                    <p:anim calcmode="lin" valueType="num">
                                      <p:cBhvr additive="base">
                                        <p:cTn id="24"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9635">
                                            <p:txEl>
                                              <p:pRg st="3" end="3"/>
                                            </p:txEl>
                                          </p:spTgt>
                                        </p:tgtEl>
                                        <p:attrNameLst>
                                          <p:attrName>style.visibility</p:attrName>
                                        </p:attrNameLst>
                                      </p:cBhvr>
                                      <p:to>
                                        <p:strVal val="visible"/>
                                      </p:to>
                                    </p:set>
                                    <p:anim calcmode="lin" valueType="num">
                                      <p:cBhvr additive="base">
                                        <p:cTn id="30"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6" grpId="0"/>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609600" y="838200"/>
            <a:ext cx="7924799" cy="5638800"/>
          </a:xfrm>
        </p:spPr>
        <p:txBody>
          <a:bodyPr/>
          <a:lstStyle/>
          <a:p>
            <a:pPr marL="0" indent="457200">
              <a:lnSpc>
                <a:spcPct val="150000"/>
              </a:lnSpc>
              <a:spcBef>
                <a:spcPts val="0"/>
              </a:spcBef>
              <a:buNone/>
            </a:pPr>
            <a:r>
              <a:rPr lang="nl-NL" altLang="en-US" sz="2400" b="0" dirty="0">
                <a:solidFill>
                  <a:srgbClr val="FF0000"/>
                </a:solidFill>
                <a:latin typeface="Times New Roman" pitchFamily="18" charset="0"/>
                <a:cs typeface="Times New Roman" pitchFamily="18" charset="0"/>
              </a:rPr>
              <a:t> </a:t>
            </a:r>
            <a:r>
              <a:rPr lang="nl-NL" altLang="en-US" sz="2400" b="0" i="1" u="sng" dirty="0">
                <a:solidFill>
                  <a:schemeClr val="tx1"/>
                </a:solidFill>
                <a:latin typeface="Times New Roman" pitchFamily="18" charset="0"/>
                <a:cs typeface="Times New Roman" pitchFamily="18" charset="0"/>
              </a:rPr>
              <a:t>Mối liên hệ giữa thuế TTĐB và các sắc thuế khác:</a:t>
            </a:r>
            <a:endParaRPr lang="nl-NL" altLang="ko-KR" sz="2400" b="0" i="1" u="sng" dirty="0">
              <a:solidFill>
                <a:schemeClr val="tx1"/>
              </a:solidFill>
              <a:latin typeface="Times New Roman" pitchFamily="18" charset="0"/>
              <a:ea typeface="굴림" pitchFamily="34" charset="-127"/>
              <a:cs typeface="Times New Roman" pitchFamily="18" charset="0"/>
            </a:endParaRPr>
          </a:p>
          <a:p>
            <a:pPr marL="0" indent="457200">
              <a:lnSpc>
                <a:spcPct val="150000"/>
              </a:lnSpc>
              <a:spcBef>
                <a:spcPts val="0"/>
              </a:spcBef>
              <a:spcAft>
                <a:spcPts val="600"/>
              </a:spcAft>
            </a:pPr>
            <a:r>
              <a:rPr lang="nl-NL" altLang="ko-KR" sz="2400" b="0" dirty="0">
                <a:solidFill>
                  <a:schemeClr val="tx1"/>
                </a:solidFill>
                <a:latin typeface="Times New Roman" pitchFamily="18" charset="0"/>
                <a:ea typeface="굴림" pitchFamily="34" charset="-127"/>
                <a:cs typeface="Times New Roman" pitchFamily="18" charset="0"/>
              </a:rPr>
              <a:t>Thuế nhập khẩu có mục đích bảo hộ,</a:t>
            </a:r>
          </a:p>
          <a:p>
            <a:pPr marL="0" indent="457200">
              <a:lnSpc>
                <a:spcPct val="150000"/>
              </a:lnSpc>
              <a:spcBef>
                <a:spcPts val="0"/>
              </a:spcBef>
              <a:spcAft>
                <a:spcPts val="600"/>
              </a:spcAft>
            </a:pPr>
            <a:r>
              <a:rPr lang="nl-NL" altLang="ko-KR" sz="2400" b="0" dirty="0">
                <a:solidFill>
                  <a:schemeClr val="tx1"/>
                </a:solidFill>
                <a:latin typeface="Times New Roman" pitchFamily="18" charset="0"/>
                <a:ea typeface="굴림" pitchFamily="34" charset="-127"/>
                <a:cs typeface="Times New Roman" pitchFamily="18" charset="0"/>
              </a:rPr>
              <a:t>Thuế TTĐB có mục đích điều tiết đặc biệt,</a:t>
            </a:r>
          </a:p>
          <a:p>
            <a:pPr marL="0" indent="457200">
              <a:lnSpc>
                <a:spcPct val="150000"/>
              </a:lnSpc>
              <a:spcBef>
                <a:spcPts val="0"/>
              </a:spcBef>
              <a:spcAft>
                <a:spcPts val="600"/>
              </a:spcAft>
            </a:pPr>
            <a:r>
              <a:rPr lang="nl-NL" altLang="ko-KR" sz="2400" b="0" dirty="0">
                <a:solidFill>
                  <a:schemeClr val="tx1"/>
                </a:solidFill>
                <a:latin typeface="Times New Roman" pitchFamily="18" charset="0"/>
                <a:ea typeface="굴림" pitchFamily="34" charset="-127"/>
                <a:cs typeface="Times New Roman" pitchFamily="18" charset="0"/>
              </a:rPr>
              <a:t>Thuế GTGT có mục đích điều tiết phổ cập. </a:t>
            </a:r>
          </a:p>
          <a:p>
            <a:pPr marL="0" indent="457200">
              <a:lnSpc>
                <a:spcPct val="150000"/>
              </a:lnSpc>
              <a:spcBef>
                <a:spcPts val="0"/>
              </a:spcBef>
              <a:spcAft>
                <a:spcPts val="600"/>
              </a:spcAft>
            </a:pPr>
            <a:r>
              <a:rPr lang="nl-NL" altLang="ko-KR" sz="2400" b="0" dirty="0">
                <a:solidFill>
                  <a:schemeClr val="tx1"/>
                </a:solidFill>
                <a:latin typeface="Times New Roman" pitchFamily="18" charset="0"/>
                <a:ea typeface="굴림" pitchFamily="34" charset="-127"/>
                <a:cs typeface="Times New Roman" pitchFamily="18" charset="0"/>
              </a:rPr>
              <a:t>HH, DV chịu thuế TTĐB khi lưu thông trên thị trường - không phải nộp thuế TTĐB </a:t>
            </a:r>
          </a:p>
          <a:p>
            <a:pPr marL="0" indent="0" algn="just" fontAlgn="auto">
              <a:lnSpc>
                <a:spcPct val="130000"/>
              </a:lnSpc>
              <a:spcAft>
                <a:spcPts val="0"/>
              </a:spcAft>
              <a:buNone/>
              <a:defRPr/>
            </a:pPr>
            <a:endParaRPr lang="en-US" sz="2400" b="1" dirty="0">
              <a:solidFill>
                <a:schemeClr val="tx1"/>
              </a:solidFill>
              <a:latin typeface="Times New Roman" pitchFamily="18" charset="0"/>
              <a:cs typeface="Times New Roman" pitchFamily="18" charset="0"/>
            </a:endParaRPr>
          </a:p>
        </p:txBody>
      </p:sp>
      <p:sp>
        <p:nvSpPr>
          <p:cNvPr id="5" name="Rectangle 2"/>
          <p:cNvSpPr>
            <a:spLocks noGrp="1" noChangeArrowheads="1"/>
          </p:cNvSpPr>
          <p:nvPr>
            <p:ph type="title"/>
          </p:nvPr>
        </p:nvSpPr>
        <p:spPr>
          <a:xfrm>
            <a:off x="1524000" y="152400"/>
            <a:ext cx="7162800" cy="563562"/>
          </a:xfrm>
        </p:spPr>
        <p:txBody>
          <a:bodyPr/>
          <a:lstStyle/>
          <a:p>
            <a:r>
              <a:rPr lang="en-US" sz="2800" i="1" dirty="0">
                <a:latin typeface="Times New Roman" pitchFamily="18" charset="0"/>
                <a:cs typeface="Times New Roman" pitchFamily="18" charset="0"/>
              </a:rPr>
              <a:t>4.4.1 </a:t>
            </a:r>
            <a:r>
              <a:rPr lang="en-US" sz="2800" i="1" dirty="0" err="1">
                <a:latin typeface="Times New Roman" pitchFamily="18" charset="0"/>
                <a:cs typeface="Times New Roman" pitchFamily="18" charset="0"/>
              </a:rPr>
              <a:t>Khái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niệm</a:t>
            </a:r>
            <a:r>
              <a:rPr lang="en-US" sz="2800" i="1" dirty="0">
                <a:latin typeface="Times New Roman" pitchFamily="18" charset="0"/>
                <a:cs typeface="Times New Roman" pitchFamily="18" charset="0"/>
              </a:rPr>
              <a:t>, </a:t>
            </a:r>
            <a:r>
              <a:rPr lang="es-ES" sz="2800" i="1" dirty="0" err="1">
                <a:latin typeface="Times New Roman" panose="02020603050405020304" pitchFamily="18" charset="0"/>
                <a:cs typeface="Times New Roman" panose="02020603050405020304" pitchFamily="18" charset="0"/>
              </a:rPr>
              <a:t>đặc</a:t>
            </a:r>
            <a:r>
              <a:rPr lang="es-ES" sz="2800" i="1" dirty="0">
                <a:latin typeface="Times New Roman" panose="02020603050405020304" pitchFamily="18" charset="0"/>
                <a:cs typeface="Times New Roman" panose="02020603050405020304" pitchFamily="18" charset="0"/>
              </a:rPr>
              <a:t> </a:t>
            </a:r>
            <a:r>
              <a:rPr lang="es-ES" sz="2800" i="1" dirty="0" err="1">
                <a:latin typeface="Times New Roman" panose="02020603050405020304" pitchFamily="18" charset="0"/>
                <a:cs typeface="Times New Roman" panose="02020603050405020304" pitchFamily="18" charset="0"/>
              </a:rPr>
              <a:t>điểm</a:t>
            </a:r>
            <a:r>
              <a:rPr lang="es-ES" sz="2800" i="1" dirty="0">
                <a:latin typeface="Times New Roman" panose="02020603050405020304" pitchFamily="18" charset="0"/>
                <a:cs typeface="Times New Roman" panose="02020603050405020304" pitchFamily="18" charset="0"/>
              </a:rPr>
              <a:t> </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thuế</a:t>
            </a:r>
            <a:r>
              <a:rPr lang="en-US" sz="2800" i="1" dirty="0">
                <a:latin typeface="Times New Roman" pitchFamily="18" charset="0"/>
                <a:cs typeface="Times New Roman" pitchFamily="18" charset="0"/>
              </a:rPr>
              <a:t> TTĐB</a:t>
            </a:r>
            <a:endParaRPr lang="en-US" sz="2800" i="1" dirty="0">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val="346145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anim calcmode="lin" valueType="num">
                                      <p:cBhvr additive="base">
                                        <p:cTn id="13"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2" end="2"/>
                                            </p:txEl>
                                          </p:spTgt>
                                        </p:tgtEl>
                                        <p:attrNameLst>
                                          <p:attrName>style.visibility</p:attrName>
                                        </p:attrNameLst>
                                      </p:cBhvr>
                                      <p:to>
                                        <p:strVal val="visible"/>
                                      </p:to>
                                    </p:set>
                                    <p:anim calcmode="lin" valueType="num">
                                      <p:cBhvr additive="base">
                                        <p:cTn id="19"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9635">
                                            <p:txEl>
                                              <p:pRg st="3" end="3"/>
                                            </p:txEl>
                                          </p:spTgt>
                                        </p:tgtEl>
                                        <p:attrNameLst>
                                          <p:attrName>style.visibility</p:attrName>
                                        </p:attrNameLst>
                                      </p:cBhvr>
                                      <p:to>
                                        <p:strVal val="visible"/>
                                      </p:to>
                                    </p:set>
                                    <p:anim calcmode="lin" valueType="num">
                                      <p:cBhvr additive="base">
                                        <p:cTn id="25"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9635">
                                            <p:txEl>
                                              <p:pRg st="4" end="4"/>
                                            </p:txEl>
                                          </p:spTgt>
                                        </p:tgtEl>
                                        <p:attrNameLst>
                                          <p:attrName>style.visibility</p:attrName>
                                        </p:attrNameLst>
                                      </p:cBhvr>
                                      <p:to>
                                        <p:strVal val="visible"/>
                                      </p:to>
                                    </p:set>
                                    <p:anim calcmode="lin" valueType="num">
                                      <p:cBhvr additive="base">
                                        <p:cTn id="31"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81000" y="122238"/>
            <a:ext cx="8001000" cy="563562"/>
          </a:xfrm>
        </p:spPr>
        <p:txBody>
          <a:bodyPr/>
          <a:lstStyle/>
          <a:p>
            <a:pPr algn="ct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
        <p:nvSpPr>
          <p:cNvPr id="2" name="Content Placeholder 1"/>
          <p:cNvSpPr>
            <a:spLocks noGrp="1"/>
          </p:cNvSpPr>
          <p:nvPr>
            <p:ph idx="1"/>
          </p:nvPr>
        </p:nvSpPr>
        <p:spPr>
          <a:xfrm>
            <a:off x="380999" y="990601"/>
            <a:ext cx="4343401" cy="3962399"/>
          </a:xfrm>
        </p:spPr>
        <p:txBody>
          <a:bodyPr/>
          <a:lstStyle/>
          <a:p>
            <a:pPr marL="0" indent="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Được</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quy</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định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tại</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Điều</a:t>
            </a:r>
            <a:r>
              <a:rPr lang="en-US" altLang="en-US" sz="2400" b="0" dirty="0">
                <a:solidFill>
                  <a:schemeClr val="tx1"/>
                </a:solidFill>
                <a:latin typeface="Times New Roman" pitchFamily="18" charset="0"/>
                <a:cs typeface="Times New Roman" pitchFamily="18" charset="0"/>
              </a:rPr>
              <a:t> 2 </a:t>
            </a:r>
            <a:r>
              <a:rPr lang="en-US" altLang="en-US" sz="2400" b="0" dirty="0" err="1">
                <a:solidFill>
                  <a:schemeClr val="tx1"/>
                </a:solidFill>
                <a:latin typeface="Times New Roman" pitchFamily="18" charset="0"/>
                <a:cs typeface="Times New Roman" pitchFamily="18" charset="0"/>
              </a:rPr>
              <a:t>Luật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thuế</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tiêu</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thụ</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đặc</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biệt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số</a:t>
            </a:r>
            <a:r>
              <a:rPr lang="en-US" altLang="en-US" sz="2400" b="0" dirty="0">
                <a:solidFill>
                  <a:schemeClr val="tx1"/>
                </a:solidFill>
                <a:latin typeface="Times New Roman" pitchFamily="18" charset="0"/>
                <a:cs typeface="Times New Roman" pitchFamily="18" charset="0"/>
              </a:rPr>
              <a:t> </a:t>
            </a:r>
            <a:r>
              <a:rPr lang="en-GB" altLang="en-US" sz="2400" b="0" dirty="0">
                <a:solidFill>
                  <a:schemeClr val="tx1"/>
                </a:solidFill>
                <a:latin typeface="Times New Roman" pitchFamily="18" charset="0"/>
                <a:cs typeface="Times New Roman" pitchFamily="18" charset="0"/>
              </a:rPr>
              <a:t>27/2008/QH12</a:t>
            </a:r>
            <a:r>
              <a:rPr lang="en-US" altLang="en-US" sz="2400" b="0" dirty="0">
                <a:solidFill>
                  <a:schemeClr val="tx1"/>
                </a:solidFill>
                <a:latin typeface="Times New Roman" pitchFamily="18" charset="0"/>
                <a:cs typeface="Times New Roman" pitchFamily="18" charset="0"/>
              </a:rPr>
              <a:t>,</a:t>
            </a:r>
          </a:p>
          <a:p>
            <a:pPr marL="0" indent="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Luật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số</a:t>
            </a:r>
            <a:r>
              <a:rPr lang="en-US" altLang="en-US" sz="2400" b="0" dirty="0">
                <a:solidFill>
                  <a:schemeClr val="tx1"/>
                </a:solidFill>
                <a:latin typeface="Times New Roman" pitchFamily="18" charset="0"/>
                <a:cs typeface="Times New Roman" pitchFamily="18" charset="0"/>
              </a:rPr>
              <a:t> 70/2014/QH 13</a:t>
            </a:r>
          </a:p>
          <a:p>
            <a:pPr marL="0" indent="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Điều</a:t>
            </a:r>
            <a:r>
              <a:rPr lang="en-US" altLang="en-US" sz="2400" b="0" dirty="0">
                <a:solidFill>
                  <a:schemeClr val="tx1"/>
                </a:solidFill>
                <a:latin typeface="Times New Roman" pitchFamily="18" charset="0"/>
                <a:cs typeface="Times New Roman" pitchFamily="18" charset="0"/>
              </a:rPr>
              <a:t> 2 </a:t>
            </a:r>
            <a:r>
              <a:rPr lang="en-US" altLang="en-US" sz="2400" b="0" dirty="0" err="1">
                <a:solidFill>
                  <a:schemeClr val="tx1"/>
                </a:solidFill>
                <a:latin typeface="Times New Roman" pitchFamily="18" charset="0"/>
                <a:cs typeface="Times New Roman" pitchFamily="18" charset="0"/>
              </a:rPr>
              <a:t>luật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số</a:t>
            </a:r>
            <a:r>
              <a:rPr lang="en-US" altLang="en-US" sz="2400" b="0" dirty="0">
                <a:solidFill>
                  <a:schemeClr val="tx1"/>
                </a:solidFill>
                <a:latin typeface="Times New Roman" pitchFamily="18" charset="0"/>
                <a:cs typeface="Times New Roman" pitchFamily="18" charset="0"/>
              </a:rPr>
              <a:t> 106/2016/QH13 </a:t>
            </a:r>
            <a:r>
              <a:rPr lang="en-US" altLang="en-US" sz="2400" b="0" dirty="0" err="1">
                <a:solidFill>
                  <a:schemeClr val="tx1"/>
                </a:solidFill>
                <a:latin typeface="Times New Roman" pitchFamily="18" charset="0"/>
                <a:cs typeface="Times New Roman" pitchFamily="18" charset="0"/>
              </a:rPr>
              <a:t>sửa</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đổi</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bổ</a:t>
            </a:r>
            <a:r>
              <a:rPr lang="en-US" altLang="en-US" sz="2400" b="0" dirty="0">
                <a:solidFill>
                  <a:schemeClr val="tx1"/>
                </a:solidFill>
                <a:latin typeface="Times New Roman" pitchFamily="18" charset="0"/>
                <a:cs typeface="Times New Roman" pitchFamily="18" charset="0"/>
              </a:rPr>
              <a:t> sung </a:t>
            </a:r>
            <a:r>
              <a:rPr lang="en-US" altLang="en-US" sz="2400" b="0" dirty="0" err="1">
                <a:solidFill>
                  <a:schemeClr val="tx1"/>
                </a:solidFill>
                <a:latin typeface="Times New Roman" pitchFamily="18" charset="0"/>
                <a:cs typeface="Times New Roman" pitchFamily="18" charset="0"/>
              </a:rPr>
              <a:t>một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số</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điều</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của</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luật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thuế</a:t>
            </a:r>
            <a:r>
              <a:rPr lang="en-US" altLang="en-US" sz="2400" b="0" dirty="0">
                <a:solidFill>
                  <a:schemeClr val="tx1"/>
                </a:solidFill>
                <a:latin typeface="Times New Roman" pitchFamily="18" charset="0"/>
                <a:cs typeface="Times New Roman" pitchFamily="18" charset="0"/>
              </a:rPr>
              <a:t> TTĐB</a:t>
            </a:r>
          </a:p>
          <a:p>
            <a:pPr marL="0" indent="0">
              <a:lnSpc>
                <a:spcPct val="150000"/>
              </a:lnSpc>
              <a:buNone/>
            </a:pPr>
            <a:endParaRPr lang="en-US" b="0" dirty="0"/>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0242" name="Picture 2" descr="Thuế tiêu thụ hàng đặc biệt là gì? Hàng đặc biệt là hàng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8863" y="2695122"/>
            <a:ext cx="4122737" cy="385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32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wheel(1)">
                                      <p:cBhvr>
                                        <p:cTn id="7" dur="2000"/>
                                        <p:tgtEl>
                                          <p:spTgt spid="70658"/>
                                        </p:tgtEl>
                                      </p:cBhvr>
                                    </p:animEffect>
                                  </p:childTnLst>
                                </p:cTn>
                              </p:par>
                              <p:par>
                                <p:cTn id="8" presetID="21" presetClass="entr" presetSubtype="1"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wheel(1)">
                                      <p:cBhvr>
                                        <p:cTn id="10" dur="2000"/>
                                        <p:tgtEl>
                                          <p:spTgt spid="1024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circle(in)">
                                      <p:cBhvr>
                                        <p:cTn id="15" dur="20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circle(in)">
                                      <p:cBhvr>
                                        <p:cTn id="20" dur="20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circle(in)">
                                      <p:cBhvr>
                                        <p:cTn id="25"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2" grpId="0" build="p"/>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85800"/>
            <a:ext cx="8686800" cy="6019800"/>
          </a:xfrm>
        </p:spPr>
        <p:txBody>
          <a:bodyPr/>
          <a:lstStyle/>
          <a:p>
            <a:pPr indent="457200" algn="just" fontAlgn="auto">
              <a:lnSpc>
                <a:spcPct val="150000"/>
              </a:lnSpc>
              <a:spcBef>
                <a:spcPts val="0"/>
              </a:spcBef>
              <a:spcAft>
                <a:spcPts val="0"/>
              </a:spcAft>
              <a:defRPr/>
            </a:pPr>
            <a:r>
              <a:rPr lang="en-US" altLang="en-US" sz="2200" dirty="0" err="1">
                <a:solidFill>
                  <a:schemeClr val="tx1"/>
                </a:solidFill>
                <a:latin typeface="Times New Roman" panose="02020603050405020304" pitchFamily="18" charset="0"/>
                <a:cs typeface="Times New Roman" panose="02020603050405020304" pitchFamily="18" charset="0"/>
              </a:rPr>
              <a:t>Ví</a:t>
            </a:r>
            <a:r>
              <a:rPr lang="en-US" altLang="en-US" sz="2200" dirty="0">
                <a:solidFill>
                  <a:schemeClr val="tx1"/>
                </a:solidFill>
                <a:latin typeface="Times New Roman" panose="02020603050405020304" pitchFamily="18" charset="0"/>
                <a:cs typeface="Times New Roman" panose="02020603050405020304" pitchFamily="18" charset="0"/>
              </a:rPr>
              <a:t> </a:t>
            </a:r>
            <a:r>
              <a:rPr lang="en-US" altLang="en-US" sz="2200" dirty="0" err="1">
                <a:solidFill>
                  <a:schemeClr val="tx1"/>
                </a:solidFill>
                <a:latin typeface="Times New Roman" panose="02020603050405020304" pitchFamily="18" charset="0"/>
                <a:cs typeface="Times New Roman" panose="02020603050405020304" pitchFamily="18" charset="0"/>
              </a:rPr>
              <a:t>dụ</a:t>
            </a:r>
            <a:r>
              <a:rPr lang="en-US" altLang="en-US" sz="2200" dirty="0">
                <a:solidFill>
                  <a:schemeClr val="tx1"/>
                </a:solidFill>
                <a:latin typeface="Times New Roman" panose="02020603050405020304" pitchFamily="18" charset="0"/>
                <a:cs typeface="Times New Roman" panose="02020603050405020304" pitchFamily="18" charset="0"/>
              </a:rPr>
              <a:t> 1:</a:t>
            </a:r>
          </a:p>
          <a:p>
            <a:pPr marL="0" indent="457200" algn="just" fontAlgn="auto">
              <a:lnSpc>
                <a:spcPct val="150000"/>
              </a:lnSpc>
              <a:spcBef>
                <a:spcPts val="0"/>
              </a:spcBef>
              <a:spcAft>
                <a:spcPts val="0"/>
              </a:spcAft>
              <a:buNone/>
              <a:defRPr/>
            </a:pPr>
            <a:r>
              <a:rPr lang="vi-VN" sz="2200" b="0" dirty="0">
                <a:solidFill>
                  <a:schemeClr val="tx1"/>
                </a:solidFill>
                <a:latin typeface="Times New Roman" pitchFamily="18" charset="0"/>
                <a:cs typeface="Times New Roman" pitchFamily="18" charset="0"/>
              </a:rPr>
              <a:t>C</a:t>
            </a:r>
            <a:r>
              <a:rPr lang="en-US" sz="2200" b="0" dirty="0" err="1">
                <a:solidFill>
                  <a:schemeClr val="tx1"/>
                </a:solidFill>
                <a:latin typeface="Times New Roman" pitchFamily="18" charset="0"/>
                <a:cs typeface="Times New Roman" pitchFamily="18" charset="0"/>
              </a:rPr>
              <a:t>ông</a:t>
            </a:r>
            <a:r>
              <a:rPr lang="en-US" sz="2200" b="0" dirty="0">
                <a:solidFill>
                  <a:schemeClr val="tx1"/>
                </a:solidFill>
                <a:latin typeface="Times New Roman" pitchFamily="18" charset="0"/>
                <a:cs typeface="Times New Roman" pitchFamily="18" charset="0"/>
              </a:rPr>
              <a:t> ty </a:t>
            </a:r>
            <a:r>
              <a:rPr lang="vi-VN" sz="2200" b="0" dirty="0">
                <a:solidFill>
                  <a:schemeClr val="tx1"/>
                </a:solidFill>
                <a:latin typeface="Times New Roman" pitchFamily="18" charset="0"/>
                <a:cs typeface="Times New Roman" pitchFamily="18" charset="0"/>
              </a:rPr>
              <a:t>XNK Quận 3 mua của Cty rượu Bình Tây 10.000</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chai</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rượu để xuất khẩu theo hợp đồng đã ký kết với nước ngoài</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xuất khẩu 10.000</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chai. Hết hạn</a:t>
            </a:r>
            <a:r>
              <a:rPr lang="en-US" sz="2200" b="0" dirty="0">
                <a:solidFill>
                  <a:schemeClr val="tx1"/>
                </a:solidFill>
                <a:latin typeface="Times New Roman" pitchFamily="18" charset="0"/>
                <a:cs typeface="Times New Roman" pitchFamily="18" charset="0"/>
              </a:rPr>
              <a:t>,</a:t>
            </a:r>
            <a:r>
              <a:rPr lang="vi-VN" sz="2200" b="0" dirty="0">
                <a:solidFill>
                  <a:schemeClr val="tx1"/>
                </a:solidFill>
                <a:latin typeface="Times New Roman" pitchFamily="18" charset="0"/>
                <a:cs typeface="Times New Roman" pitchFamily="18" charset="0"/>
              </a:rPr>
              <a:t> hợp đồng xuất khẩu Cty XNK</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chỉ xuất khẩu 8.000 chai, 2.000 chai không xuất khẩu Cty</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XNK</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bán trong nước.</a:t>
            </a:r>
            <a:endParaRPr lang="en-US" sz="2200" b="0" dirty="0">
              <a:solidFill>
                <a:schemeClr val="tx1"/>
              </a:solidFill>
              <a:latin typeface="Times New Roman" pitchFamily="18" charset="0"/>
              <a:cs typeface="Times New Roman" pitchFamily="18" charset="0"/>
            </a:endParaRPr>
          </a:p>
          <a:p>
            <a:pPr marL="0" indent="457200" algn="just" fontAlgn="auto">
              <a:lnSpc>
                <a:spcPct val="150000"/>
              </a:lnSpc>
              <a:spcBef>
                <a:spcPts val="0"/>
              </a:spcBef>
              <a:spcAft>
                <a:spcPts val="0"/>
              </a:spcAft>
              <a:buNone/>
              <a:defRPr/>
            </a:pPr>
            <a:r>
              <a:rPr lang="en-US" sz="2200" b="0" dirty="0">
                <a:solidFill>
                  <a:schemeClr val="tx1"/>
                </a:solidFill>
                <a:latin typeface="Times New Roman" pitchFamily="18" charset="0"/>
                <a:cs typeface="Times New Roman" pitchFamily="18" charset="0"/>
              </a:rPr>
              <a:t>=&gt; </a:t>
            </a:r>
            <a:r>
              <a:rPr lang="vi-VN" sz="2200" b="0" dirty="0">
                <a:solidFill>
                  <a:schemeClr val="tx1"/>
                </a:solidFill>
                <a:latin typeface="Times New Roman" pitchFamily="18" charset="0"/>
                <a:cs typeface="Times New Roman" pitchFamily="18" charset="0"/>
              </a:rPr>
              <a:t>Trường hợp này khi mua hàng của C</a:t>
            </a:r>
            <a:r>
              <a:rPr lang="en-US" sz="2200" b="0" dirty="0" err="1">
                <a:solidFill>
                  <a:schemeClr val="tx1"/>
                </a:solidFill>
                <a:latin typeface="Times New Roman" pitchFamily="18" charset="0"/>
                <a:cs typeface="Times New Roman" pitchFamily="18" charset="0"/>
              </a:rPr>
              <a:t>ông</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ty rượu Bình Tây</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10.000 chai mua để xuất khẩu theo hợp đồng đã ký kết sẽ</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không thuộc diện chịu thuế TTĐB. C</a:t>
            </a:r>
            <a:r>
              <a:rPr lang="en-US" sz="2200" b="0" dirty="0" err="1">
                <a:solidFill>
                  <a:schemeClr val="tx1"/>
                </a:solidFill>
                <a:latin typeface="Times New Roman" pitchFamily="18" charset="0"/>
                <a:cs typeface="Times New Roman" pitchFamily="18" charset="0"/>
              </a:rPr>
              <a:t>ông</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ty XNK đã xuất khẩu</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8.000 chai còn 2.000 chai C</a:t>
            </a:r>
            <a:r>
              <a:rPr lang="en-US" sz="2200" b="0" dirty="0" err="1">
                <a:solidFill>
                  <a:schemeClr val="tx1"/>
                </a:solidFill>
                <a:latin typeface="Times New Roman" pitchFamily="18" charset="0"/>
                <a:cs typeface="Times New Roman" pitchFamily="18" charset="0"/>
              </a:rPr>
              <a:t>ông</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ty XNK bán trong nước sẽ</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phải nộp thuế TTĐB cho 2.000 chai mà C</a:t>
            </a:r>
            <a:r>
              <a:rPr lang="en-US" sz="2200" b="0" dirty="0" err="1">
                <a:solidFill>
                  <a:schemeClr val="tx1"/>
                </a:solidFill>
                <a:latin typeface="Times New Roman" pitchFamily="18" charset="0"/>
                <a:cs typeface="Times New Roman" pitchFamily="18" charset="0"/>
              </a:rPr>
              <a:t>ông</a:t>
            </a:r>
            <a:r>
              <a:rPr lang="en-US"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rPr>
              <a:t>ty XNK khi mua</a:t>
            </a:r>
            <a:br>
              <a:rPr lang="vi-VN" sz="2200" b="0" dirty="0">
                <a:solidFill>
                  <a:schemeClr val="tx1"/>
                </a:solidFill>
                <a:latin typeface="Times New Roman" pitchFamily="18" charset="0"/>
                <a:cs typeface="Times New Roman" pitchFamily="18" charset="0"/>
              </a:rPr>
            </a:br>
            <a:r>
              <a:rPr lang="vi-VN" sz="2200" b="0" dirty="0">
                <a:solidFill>
                  <a:schemeClr val="tx1"/>
                </a:solidFill>
                <a:latin typeface="Times New Roman" pitchFamily="18" charset="0"/>
                <a:cs typeface="Times New Roman" pitchFamily="18" charset="0"/>
              </a:rPr>
              <a:t>hàng đã không thuộc diện chịu thuế TTĐB.</a:t>
            </a:r>
            <a:endParaRPr lang="en-US" altLang="en-US" sz="2200" b="0" dirty="0">
              <a:solidFill>
                <a:schemeClr val="tx1"/>
              </a:solidFill>
              <a:latin typeface="Times New Roman" pitchFamily="18" charset="0"/>
              <a:cs typeface="Times New Roman" pitchFamily="18" charset="0"/>
            </a:endParaRPr>
          </a:p>
          <a:p>
            <a:pPr marL="0" indent="0">
              <a:lnSpc>
                <a:spcPct val="150000"/>
              </a:lnSpc>
              <a:buNone/>
            </a:pPr>
            <a:endParaRPr lang="en-US" sz="2200" b="0" dirty="0">
              <a:solidFill>
                <a:schemeClr val="tx1"/>
              </a:solidFill>
              <a:latin typeface="Times New Roman" pitchFamily="18" charset="0"/>
              <a:cs typeface="Times New Roman" pitchFamily="18" charset="0"/>
            </a:endParaRPr>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 name="Rectangle 2"/>
          <p:cNvSpPr>
            <a:spLocks noGrp="1" noChangeArrowheads="1"/>
          </p:cNvSpPr>
          <p:nvPr>
            <p:ph type="title"/>
          </p:nvPr>
        </p:nvSpPr>
        <p:spPr>
          <a:xfrm>
            <a:off x="381000" y="122238"/>
            <a:ext cx="8001000" cy="563562"/>
          </a:xfrm>
        </p:spPr>
        <p:txBody>
          <a:bodyPr/>
          <a:lstStyle/>
          <a:p>
            <a:pPr algn="ct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14220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143000"/>
            <a:ext cx="7467600" cy="4876800"/>
          </a:xfrm>
        </p:spPr>
        <p:txBody>
          <a:bodyPr/>
          <a:lstStyle/>
          <a:p>
            <a:pPr indent="457200" algn="just" fontAlgn="auto">
              <a:lnSpc>
                <a:spcPct val="150000"/>
              </a:lnSpc>
              <a:spcBef>
                <a:spcPts val="0"/>
              </a:spcBef>
              <a:spcAft>
                <a:spcPts val="0"/>
              </a:spcAft>
              <a:defRPr/>
            </a:pPr>
            <a:r>
              <a:rPr lang="en-US" altLang="en-US" sz="2600" dirty="0">
                <a:solidFill>
                  <a:srgbClr val="FF0000"/>
                </a:solidFill>
                <a:latin typeface="Times New Roman" panose="02020603050405020304" pitchFamily="18" charset="0"/>
                <a:cs typeface="Times New Roman" panose="02020603050405020304" pitchFamily="18" charset="0"/>
              </a:rPr>
              <a:t> </a:t>
            </a:r>
            <a:r>
              <a:rPr lang="en-US" altLang="en-US" sz="2600" dirty="0" err="1">
                <a:solidFill>
                  <a:srgbClr val="FF0000"/>
                </a:solidFill>
                <a:latin typeface="Times New Roman" panose="02020603050405020304" pitchFamily="18" charset="0"/>
                <a:cs typeface="Times New Roman" panose="02020603050405020304" pitchFamily="18" charset="0"/>
              </a:rPr>
              <a:t>Đối</a:t>
            </a:r>
            <a:r>
              <a:rPr lang="en-US" altLang="en-US" sz="2600" dirty="0">
                <a:solidFill>
                  <a:srgbClr val="FF0000"/>
                </a:solidFill>
                <a:latin typeface="Times New Roman" panose="02020603050405020304" pitchFamily="18" charset="0"/>
                <a:cs typeface="Times New Roman" panose="02020603050405020304" pitchFamily="18" charset="0"/>
              </a:rPr>
              <a:t> </a:t>
            </a:r>
            <a:r>
              <a:rPr lang="en-US" altLang="en-US" sz="2600" dirty="0" err="1">
                <a:solidFill>
                  <a:srgbClr val="FF0000"/>
                </a:solidFill>
                <a:latin typeface="Times New Roman" panose="02020603050405020304" pitchFamily="18" charset="0"/>
                <a:cs typeface="Times New Roman" panose="02020603050405020304" pitchFamily="18" charset="0"/>
              </a:rPr>
              <a:t>tượng</a:t>
            </a:r>
            <a:r>
              <a:rPr lang="en-US" altLang="en-US" sz="2600" dirty="0">
                <a:solidFill>
                  <a:srgbClr val="FF0000"/>
                </a:solidFill>
                <a:latin typeface="Times New Roman" panose="02020603050405020304" pitchFamily="18" charset="0"/>
                <a:cs typeface="Times New Roman" panose="02020603050405020304" pitchFamily="18" charset="0"/>
              </a:rPr>
              <a:t> </a:t>
            </a:r>
            <a:r>
              <a:rPr lang="en-US" altLang="en-US" sz="2600" dirty="0" err="1">
                <a:solidFill>
                  <a:srgbClr val="FF0000"/>
                </a:solidFill>
                <a:latin typeface="Times New Roman" panose="02020603050405020304" pitchFamily="18" charset="0"/>
                <a:cs typeface="Times New Roman" panose="02020603050405020304" pitchFamily="18" charset="0"/>
              </a:rPr>
              <a:t>nộp</a:t>
            </a:r>
            <a:r>
              <a:rPr lang="en-US" altLang="en-US" sz="2600" dirty="0">
                <a:solidFill>
                  <a:srgbClr val="FF0000"/>
                </a:solidFill>
                <a:latin typeface="Times New Roman" panose="02020603050405020304" pitchFamily="18" charset="0"/>
                <a:cs typeface="Times New Roman" panose="02020603050405020304" pitchFamily="18" charset="0"/>
              </a:rPr>
              <a:t> </a:t>
            </a:r>
            <a:r>
              <a:rPr lang="en-US" altLang="en-US" sz="2600" dirty="0" err="1">
                <a:solidFill>
                  <a:srgbClr val="FF0000"/>
                </a:solidFill>
                <a:latin typeface="Times New Roman" panose="02020603050405020304" pitchFamily="18" charset="0"/>
                <a:cs typeface="Times New Roman" panose="02020603050405020304" pitchFamily="18" charset="0"/>
              </a:rPr>
              <a:t>thuế</a:t>
            </a:r>
            <a:r>
              <a:rPr lang="en-US" altLang="en-US" sz="2600" dirty="0">
                <a:solidFill>
                  <a:srgbClr val="FF0000"/>
                </a:solidFill>
                <a:latin typeface="Times New Roman" panose="02020603050405020304" pitchFamily="18" charset="0"/>
                <a:cs typeface="Times New Roman" panose="02020603050405020304" pitchFamily="18" charset="0"/>
              </a:rPr>
              <a:t> TTĐB</a:t>
            </a:r>
          </a:p>
          <a:p>
            <a:pPr marL="0" indent="457200" algn="just" fontAlgn="auto">
              <a:lnSpc>
                <a:spcPct val="150000"/>
              </a:lnSpc>
              <a:spcBef>
                <a:spcPts val="0"/>
              </a:spcBef>
              <a:spcAft>
                <a:spcPts val="0"/>
              </a:spcAft>
              <a:buNone/>
              <a:defRPr/>
            </a:pPr>
            <a:r>
              <a:rPr lang="en-US" altLang="en-US" sz="2600" b="0" dirty="0">
                <a:solidFill>
                  <a:schemeClr val="tx1"/>
                </a:solidFill>
                <a:latin typeface="Times New Roman" pitchFamily="18" charset="0"/>
                <a:cs typeface="Times New Roman" pitchFamily="18" charset="0"/>
              </a:rPr>
              <a:t> - </a:t>
            </a:r>
            <a:r>
              <a:rPr lang="vi-VN" altLang="en-US" sz="2600" b="0" dirty="0">
                <a:solidFill>
                  <a:schemeClr val="tx1"/>
                </a:solidFill>
                <a:latin typeface="Times New Roman" pitchFamily="18" charset="0"/>
                <a:cs typeface="Times New Roman" pitchFamily="18" charset="0"/>
              </a:rPr>
              <a:t>Người nộp thuế TTĐB là </a:t>
            </a:r>
            <a:r>
              <a:rPr lang="en-US" altLang="en-US" sz="2600" b="0" dirty="0" err="1">
                <a:solidFill>
                  <a:schemeClr val="tx1"/>
                </a:solidFill>
                <a:latin typeface="Times New Roman" pitchFamily="18" charset="0"/>
                <a:cs typeface="Times New Roman" pitchFamily="18" charset="0"/>
              </a:rPr>
              <a:t>tổ</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chức</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cá</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nhân</a:t>
            </a:r>
            <a:r>
              <a:rPr lang="vi-VN" altLang="en-US" sz="2600" b="0" dirty="0">
                <a:solidFill>
                  <a:schemeClr val="tx1"/>
                </a:solidFill>
                <a:latin typeface="Times New Roman" pitchFamily="18" charset="0"/>
                <a:cs typeface="Times New Roman" pitchFamily="18" charset="0"/>
              </a:rPr>
              <a:t> có </a:t>
            </a:r>
            <a:r>
              <a:rPr lang="en-US" altLang="en-US" sz="2600" b="0" dirty="0" err="1">
                <a:solidFill>
                  <a:schemeClr val="tx1"/>
                </a:solidFill>
                <a:latin typeface="Times New Roman" pitchFamily="18" charset="0"/>
                <a:cs typeface="Times New Roman" pitchFamily="18" charset="0"/>
              </a:rPr>
              <a:t>sản</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xuất</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nhập</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khẩu</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hàng</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hóa</a:t>
            </a:r>
            <a:r>
              <a:rPr lang="en-US" altLang="en-US" sz="2600" b="0" dirty="0">
                <a:solidFill>
                  <a:schemeClr val="tx1"/>
                </a:solidFill>
                <a:latin typeface="Times New Roman" pitchFamily="18" charset="0"/>
                <a:cs typeface="Times New Roman" pitchFamily="18" charset="0"/>
              </a:rPr>
              <a:t> </a:t>
            </a:r>
            <a:r>
              <a:rPr lang="vi-VN" altLang="en-US" sz="2600" b="0" dirty="0">
                <a:solidFill>
                  <a:schemeClr val="tx1"/>
                </a:solidFill>
                <a:latin typeface="Times New Roman" pitchFamily="18" charset="0"/>
                <a:cs typeface="Times New Roman" pitchFamily="18" charset="0"/>
              </a:rPr>
              <a:t>và kinh doanh </a:t>
            </a:r>
            <a:r>
              <a:rPr lang="en-US" altLang="en-US" sz="2600" b="0" dirty="0" err="1">
                <a:solidFill>
                  <a:schemeClr val="tx1"/>
                </a:solidFill>
                <a:latin typeface="Times New Roman" pitchFamily="18" charset="0"/>
                <a:cs typeface="Times New Roman" pitchFamily="18" charset="0"/>
              </a:rPr>
              <a:t>dịch</a:t>
            </a:r>
            <a:r>
              <a:rPr lang="en-US" altLang="en-US" sz="2600" b="0" dirty="0">
                <a:solidFill>
                  <a:schemeClr val="tx1"/>
                </a:solidFill>
                <a:latin typeface="Times New Roman" pitchFamily="18" charset="0"/>
                <a:cs typeface="Times New Roman" pitchFamily="18" charset="0"/>
              </a:rPr>
              <a:t> </a:t>
            </a:r>
            <a:r>
              <a:rPr lang="en-US" altLang="en-US" sz="2600" b="0" dirty="0" err="1">
                <a:solidFill>
                  <a:schemeClr val="tx1"/>
                </a:solidFill>
                <a:latin typeface="Times New Roman" pitchFamily="18" charset="0"/>
                <a:cs typeface="Times New Roman" pitchFamily="18" charset="0"/>
              </a:rPr>
              <a:t>vụ</a:t>
            </a:r>
            <a:r>
              <a:rPr lang="vi-VN" altLang="en-US" sz="2600" b="0" dirty="0">
                <a:solidFill>
                  <a:schemeClr val="tx1"/>
                </a:solidFill>
                <a:latin typeface="Times New Roman" pitchFamily="18" charset="0"/>
                <a:cs typeface="Times New Roman" pitchFamily="18" charset="0"/>
              </a:rPr>
              <a:t> thuộc đối tượng chịu thuế TTĐB</a:t>
            </a:r>
            <a:endParaRPr lang="en-US" altLang="en-US" sz="2600" b="0" dirty="0">
              <a:solidFill>
                <a:schemeClr val="tx1"/>
              </a:solidFill>
              <a:latin typeface="Times New Roman" pitchFamily="18" charset="0"/>
              <a:cs typeface="Times New Roman" pitchFamily="18" charset="0"/>
            </a:endParaRPr>
          </a:p>
          <a:p>
            <a:pPr marL="0" indent="457200" algn="just" fontAlgn="auto">
              <a:lnSpc>
                <a:spcPct val="150000"/>
              </a:lnSpc>
              <a:spcBef>
                <a:spcPts val="0"/>
              </a:spcBef>
              <a:spcAft>
                <a:spcPts val="0"/>
              </a:spcAft>
              <a:buNone/>
              <a:defRPr/>
            </a:pPr>
            <a:r>
              <a:rPr lang="en-US" altLang="en-US" sz="2600" b="0" dirty="0">
                <a:solidFill>
                  <a:schemeClr val="tx1"/>
                </a:solidFill>
                <a:latin typeface="Times New Roman" pitchFamily="18" charset="0"/>
                <a:cs typeface="Times New Roman" pitchFamily="18" charset="0"/>
              </a:rPr>
              <a:t>- </a:t>
            </a:r>
            <a:r>
              <a:rPr lang="vi-VN" altLang="en-US" sz="2600" b="0" dirty="0">
                <a:solidFill>
                  <a:schemeClr val="tx1"/>
                </a:solidFill>
                <a:latin typeface="Times New Roman" pitchFamily="18" charset="0"/>
                <a:cs typeface="Times New Roman" pitchFamily="18" charset="0"/>
              </a:rPr>
              <a:t>Cơ sở kinh doanh xuất khẩu mua hàng chịu thuế TTĐB của cơ sở sản xuất để xuất khẩu nhưng không xuất khẩu mà tiêu thụ trong nước thì cơ sở kinh doanh xuất khẩu là người nộp thuế TTĐB</a:t>
            </a:r>
            <a:endParaRPr lang="en-US" sz="2600" b="0" dirty="0"/>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 name="Rectangle 2"/>
          <p:cNvSpPr>
            <a:spLocks noGrp="1" noChangeArrowheads="1"/>
          </p:cNvSpPr>
          <p:nvPr>
            <p:ph type="title"/>
          </p:nvPr>
        </p:nvSpPr>
        <p:spPr>
          <a:xfrm>
            <a:off x="381000" y="122238"/>
            <a:ext cx="8001000" cy="563562"/>
          </a:xfrm>
        </p:spPr>
        <p:txBody>
          <a:bodyPr/>
          <a:lstStyle/>
          <a:p>
            <a:pPr algn="ct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51109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 calcmode="lin" valueType="num">
                                      <p:cBhvr additive="base">
                                        <p:cTn id="2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sp>
        <p:nvSpPr>
          <p:cNvPr id="5" name="Content Placeholder 2"/>
          <p:cNvSpPr>
            <a:spLocks noGrp="1"/>
          </p:cNvSpPr>
          <p:nvPr>
            <p:ph type="body" idx="1"/>
          </p:nvPr>
        </p:nvSpPr>
        <p:spPr>
          <a:xfrm>
            <a:off x="381000" y="939780"/>
            <a:ext cx="8610600" cy="5537220"/>
          </a:xfrm>
        </p:spPr>
        <p:txBody>
          <a:bodyPr/>
          <a:lstStyle/>
          <a:p>
            <a:pPr marL="0" indent="457200" algn="just" fontAlgn="auto">
              <a:lnSpc>
                <a:spcPct val="150000"/>
              </a:lnSpc>
              <a:spcBef>
                <a:spcPts val="0"/>
              </a:spcBef>
              <a:spcAft>
                <a:spcPts val="0"/>
              </a:spcAft>
              <a:buNone/>
              <a:defRPr/>
            </a:pPr>
            <a:r>
              <a:rPr lang="en-US" altLang="en-US" sz="2000" dirty="0">
                <a:solidFill>
                  <a:schemeClr val="tx1"/>
                </a:solidFill>
                <a:latin typeface="Times New Roman" pitchFamily="18" charset="0"/>
                <a:cs typeface="Times New Roman" pitchFamily="18" charset="0"/>
              </a:rPr>
              <a:t> - </a:t>
            </a:r>
            <a:r>
              <a:rPr lang="nl-NL" altLang="en-US" sz="2400" dirty="0">
                <a:solidFill>
                  <a:schemeClr val="tx1"/>
                </a:solidFill>
                <a:latin typeface="Times New Roman" panose="02020603050405020304" pitchFamily="18" charset="0"/>
                <a:cs typeface="Times New Roman" panose="02020603050405020304" pitchFamily="18" charset="0"/>
              </a:rPr>
              <a:t>Căn cứ tính thuế: </a:t>
            </a:r>
            <a:r>
              <a:rPr lang="nl-NL" altLang="en-US" sz="2400" b="0" dirty="0">
                <a:solidFill>
                  <a:schemeClr val="tx1"/>
                </a:solidFill>
                <a:latin typeface="Times New Roman" panose="02020603050405020304" pitchFamily="18" charset="0"/>
                <a:cs typeface="Times New Roman" panose="02020603050405020304" pitchFamily="18" charset="0"/>
              </a:rPr>
              <a:t>Là giá tính thuế của hàng hóa, dịch vụ chịu thuế TTĐB và thuế suất thuế TTĐB của HH, dịch vụ đó. </a:t>
            </a:r>
            <a:endParaRPr lang="en-US" altLang="en-US" sz="2400" b="0" dirty="0">
              <a:solidFill>
                <a:schemeClr val="tx1"/>
              </a:solidFill>
              <a:latin typeface="Times New Roman" pitchFamily="18" charset="0"/>
              <a:cs typeface="Times New Roman" pitchFamily="18" charset="0"/>
            </a:endParaRPr>
          </a:p>
          <a:p>
            <a:pPr marL="0" indent="0" algn="just" fontAlgn="auto">
              <a:lnSpc>
                <a:spcPct val="150000"/>
              </a:lnSpc>
              <a:spcBef>
                <a:spcPts val="0"/>
              </a:spcBef>
              <a:spcAft>
                <a:spcPts val="0"/>
              </a:spcAft>
              <a:buNone/>
              <a:defRPr/>
            </a:pPr>
            <a:r>
              <a:rPr lang="en-US" altLang="en-US" sz="2400" b="0" dirty="0" err="1">
                <a:solidFill>
                  <a:srgbClr val="FF0000"/>
                </a:solidFill>
                <a:latin typeface="Times New Roman" pitchFamily="18" charset="0"/>
                <a:cs typeface="Times New Roman" pitchFamily="18" charset="0"/>
              </a:rPr>
              <a:t>Thuế</a:t>
            </a:r>
            <a:r>
              <a:rPr lang="en-US" altLang="en-US" sz="2400" b="0" dirty="0">
                <a:solidFill>
                  <a:srgbClr val="FF0000"/>
                </a:solidFill>
                <a:latin typeface="Times New Roman" pitchFamily="18" charset="0"/>
                <a:cs typeface="Times New Roman" pitchFamily="18" charset="0"/>
              </a:rPr>
              <a:t> TTĐB </a:t>
            </a:r>
            <a:r>
              <a:rPr lang="en-US" altLang="en-US" sz="2400" b="0" dirty="0" err="1">
                <a:solidFill>
                  <a:srgbClr val="FF0000"/>
                </a:solidFill>
                <a:latin typeface="Times New Roman" pitchFamily="18" charset="0"/>
                <a:cs typeface="Times New Roman" pitchFamily="18" charset="0"/>
              </a:rPr>
              <a:t>phải</a:t>
            </a:r>
            <a:r>
              <a:rPr lang="en-US" altLang="en-US" sz="2400" b="0" dirty="0">
                <a:solidFill>
                  <a:srgbClr val="FF0000"/>
                </a:solidFill>
                <a:latin typeface="Times New Roman" pitchFamily="18" charset="0"/>
                <a:cs typeface="Times New Roman" pitchFamily="18" charset="0"/>
              </a:rPr>
              <a:t> </a:t>
            </a:r>
            <a:r>
              <a:rPr lang="en-US" altLang="en-US" sz="2400" b="0" dirty="0" err="1">
                <a:solidFill>
                  <a:srgbClr val="FF0000"/>
                </a:solidFill>
                <a:latin typeface="Times New Roman" pitchFamily="18" charset="0"/>
                <a:cs typeface="Times New Roman" pitchFamily="18" charset="0"/>
              </a:rPr>
              <a:t>nộp</a:t>
            </a:r>
            <a:r>
              <a:rPr lang="en-US" altLang="en-US" sz="2400" b="0" dirty="0">
                <a:solidFill>
                  <a:srgbClr val="FF0000"/>
                </a:solidFill>
                <a:latin typeface="Times New Roman" pitchFamily="18" charset="0"/>
                <a:cs typeface="Times New Roman" pitchFamily="18" charset="0"/>
              </a:rPr>
              <a:t> = </a:t>
            </a:r>
            <a:r>
              <a:rPr lang="en-US" altLang="en-US" sz="2400" b="0" dirty="0" err="1">
                <a:solidFill>
                  <a:srgbClr val="FF0000"/>
                </a:solidFill>
                <a:latin typeface="Times New Roman" pitchFamily="18" charset="0"/>
                <a:cs typeface="Times New Roman" pitchFamily="18" charset="0"/>
              </a:rPr>
              <a:t>Giá</a:t>
            </a:r>
            <a:r>
              <a:rPr lang="en-US" altLang="en-US" sz="2400" b="0" dirty="0">
                <a:solidFill>
                  <a:srgbClr val="FF0000"/>
                </a:solidFill>
                <a:latin typeface="Times New Roman" pitchFamily="18" charset="0"/>
                <a:cs typeface="Times New Roman" pitchFamily="18" charset="0"/>
              </a:rPr>
              <a:t> </a:t>
            </a:r>
            <a:r>
              <a:rPr lang="en-US" altLang="en-US" sz="2400" b="0" dirty="0" err="1">
                <a:solidFill>
                  <a:srgbClr val="FF0000"/>
                </a:solidFill>
                <a:latin typeface="Times New Roman" pitchFamily="18" charset="0"/>
                <a:cs typeface="Times New Roman" pitchFamily="18" charset="0"/>
              </a:rPr>
              <a:t>tính</a:t>
            </a:r>
            <a:r>
              <a:rPr lang="en-US" altLang="en-US" sz="2400" b="0" dirty="0">
                <a:solidFill>
                  <a:srgbClr val="FF0000"/>
                </a:solidFill>
                <a:latin typeface="Times New Roman" pitchFamily="18" charset="0"/>
                <a:cs typeface="Times New Roman" pitchFamily="18" charset="0"/>
              </a:rPr>
              <a:t> </a:t>
            </a:r>
            <a:r>
              <a:rPr lang="en-US" altLang="en-US" sz="2400" b="0" dirty="0" err="1">
                <a:solidFill>
                  <a:srgbClr val="FF0000"/>
                </a:solidFill>
                <a:latin typeface="Times New Roman" pitchFamily="18" charset="0"/>
                <a:cs typeface="Times New Roman" pitchFamily="18" charset="0"/>
              </a:rPr>
              <a:t>thuế</a:t>
            </a:r>
            <a:r>
              <a:rPr lang="en-US" altLang="en-US" sz="2400" b="0" dirty="0">
                <a:solidFill>
                  <a:srgbClr val="FF0000"/>
                </a:solidFill>
                <a:latin typeface="Times New Roman" pitchFamily="18" charset="0"/>
                <a:cs typeface="Times New Roman" pitchFamily="18" charset="0"/>
              </a:rPr>
              <a:t> TTĐB x </a:t>
            </a:r>
            <a:r>
              <a:rPr lang="en-US" altLang="en-US" sz="2400" b="0" dirty="0" err="1">
                <a:solidFill>
                  <a:srgbClr val="FF0000"/>
                </a:solidFill>
                <a:latin typeface="Times New Roman" pitchFamily="18" charset="0"/>
                <a:cs typeface="Times New Roman" pitchFamily="18" charset="0"/>
              </a:rPr>
              <a:t>Thuế</a:t>
            </a:r>
            <a:r>
              <a:rPr lang="en-US" altLang="en-US" sz="2400" b="0" dirty="0">
                <a:solidFill>
                  <a:srgbClr val="FF0000"/>
                </a:solidFill>
                <a:latin typeface="Times New Roman" pitchFamily="18" charset="0"/>
                <a:cs typeface="Times New Roman" pitchFamily="18" charset="0"/>
              </a:rPr>
              <a:t> </a:t>
            </a:r>
            <a:r>
              <a:rPr lang="en-US" altLang="en-US" sz="2400" b="0" dirty="0" err="1">
                <a:solidFill>
                  <a:srgbClr val="FF0000"/>
                </a:solidFill>
                <a:latin typeface="Times New Roman" pitchFamily="18" charset="0"/>
                <a:cs typeface="Times New Roman" pitchFamily="18" charset="0"/>
              </a:rPr>
              <a:t>suất</a:t>
            </a:r>
            <a:r>
              <a:rPr lang="en-US" altLang="en-US" sz="2400" b="0" dirty="0">
                <a:solidFill>
                  <a:srgbClr val="FF0000"/>
                </a:solidFill>
                <a:latin typeface="Times New Roman" pitchFamily="18" charset="0"/>
                <a:cs typeface="Times New Roman" pitchFamily="18" charset="0"/>
              </a:rPr>
              <a:t> </a:t>
            </a:r>
            <a:r>
              <a:rPr lang="en-US" altLang="en-US" sz="2400" b="0" dirty="0" err="1">
                <a:solidFill>
                  <a:srgbClr val="FF0000"/>
                </a:solidFill>
                <a:latin typeface="Times New Roman" pitchFamily="18" charset="0"/>
                <a:cs typeface="Times New Roman" pitchFamily="18" charset="0"/>
              </a:rPr>
              <a:t>thuế</a:t>
            </a:r>
            <a:r>
              <a:rPr lang="en-US" altLang="en-US" sz="2400" b="0" dirty="0">
                <a:solidFill>
                  <a:srgbClr val="FF0000"/>
                </a:solidFill>
                <a:latin typeface="Times New Roman" pitchFamily="18" charset="0"/>
                <a:cs typeface="Times New Roman" pitchFamily="18" charset="0"/>
              </a:rPr>
              <a:t> TTĐB</a:t>
            </a:r>
          </a:p>
          <a:p>
            <a:pPr marL="0" indent="0" algn="just" fontAlgn="auto">
              <a:lnSpc>
                <a:spcPct val="150000"/>
              </a:lnSpc>
              <a:spcBef>
                <a:spcPts val="0"/>
              </a:spcBef>
              <a:spcAft>
                <a:spcPts val="0"/>
              </a:spcAft>
              <a:buNone/>
              <a:defRPr/>
            </a:pPr>
            <a:r>
              <a:rPr lang="en-US" altLang="en-US" sz="2400" b="0" dirty="0">
                <a:solidFill>
                  <a:srgbClr val="FF0000"/>
                </a:solidFill>
                <a:latin typeface="Times New Roman" pitchFamily="18" charset="0"/>
                <a:cs typeface="Times New Roman" pitchFamily="18" charset="0"/>
              </a:rPr>
              <a:t>       </a:t>
            </a:r>
            <a:r>
              <a:rPr lang="en-US" altLang="en-US" sz="2400" dirty="0">
                <a:solidFill>
                  <a:schemeClr val="tx1"/>
                </a:solidFill>
                <a:latin typeface="Times New Roman" pitchFamily="18" charset="0"/>
                <a:cs typeface="Times New Roman" pitchFamily="18" charset="0"/>
              </a:rPr>
              <a:t>- </a:t>
            </a:r>
            <a:r>
              <a:rPr lang="nl-NL" altLang="en-US" sz="2400" dirty="0">
                <a:solidFill>
                  <a:schemeClr val="tx1"/>
                </a:solidFill>
                <a:latin typeface="Times New Roman" panose="02020603050405020304" pitchFamily="18" charset="0"/>
                <a:cs typeface="Times New Roman" panose="02020603050405020304" pitchFamily="18" charset="0"/>
              </a:rPr>
              <a:t>Giá tính thuế:</a:t>
            </a:r>
          </a:p>
          <a:p>
            <a:pPr marL="0" indent="457200" algn="just" fontAlgn="auto">
              <a:lnSpc>
                <a:spcPct val="130000"/>
              </a:lnSpc>
              <a:spcBef>
                <a:spcPct val="1000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h</a:t>
            </a:r>
            <a:r>
              <a:rPr lang="vi-VN" altLang="en-US" sz="2400" i="1" dirty="0">
                <a:solidFill>
                  <a:schemeClr val="tx1"/>
                </a:solidFill>
                <a:latin typeface="Times New Roman" panose="02020603050405020304" pitchFamily="18" charset="0"/>
                <a:cs typeface="Times New Roman" panose="02020603050405020304" pitchFamily="18" charset="0"/>
              </a:rPr>
              <a:t>àng hoá sản xuất trong nước</a:t>
            </a:r>
            <a:r>
              <a:rPr lang="en-US" altLang="en-US" sz="2400" i="1" dirty="0">
                <a:solidFill>
                  <a:schemeClr val="tx1"/>
                </a:solidFill>
                <a:latin typeface="Times New Roman" panose="02020603050405020304" pitchFamily="18" charset="0"/>
                <a:cs typeface="Times New Roman" panose="02020603050405020304" pitchFamily="18" charset="0"/>
              </a:rPr>
              <a:t>:</a:t>
            </a:r>
            <a:r>
              <a:rPr lang="vi-VN" altLang="en-US" sz="2400" i="1"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Là</a:t>
            </a:r>
            <a:r>
              <a:rPr lang="en-US" altLang="en-US" sz="2400" b="0" dirty="0">
                <a:solidFill>
                  <a:schemeClr val="tx1"/>
                </a:solidFill>
                <a:latin typeface="Times New Roman" panose="02020603050405020304" pitchFamily="18" charset="0"/>
                <a:cs typeface="Times New Roman" panose="02020603050405020304" pitchFamily="18" charset="0"/>
              </a:rPr>
              <a:t> </a:t>
            </a:r>
            <a:r>
              <a:rPr lang="vi-VN" altLang="en-US" sz="2400" b="0" dirty="0">
                <a:solidFill>
                  <a:schemeClr val="tx1"/>
                </a:solidFill>
                <a:latin typeface="Times New Roman" panose="02020603050405020304" pitchFamily="18" charset="0"/>
                <a:cs typeface="Times New Roman" panose="02020603050405020304" pitchFamily="18" charset="0"/>
              </a:rPr>
              <a:t>giá bán của cơ sở sản xuất chưa có thuế GTGT và chưa có thuế TTĐB, chưa có thuế BVMT</a:t>
            </a:r>
            <a:r>
              <a:rPr lang="en-US" altLang="en-US" sz="2400" b="0" dirty="0">
                <a:solidFill>
                  <a:schemeClr val="tx1"/>
                </a:solidFill>
                <a:latin typeface="Times New Roman" panose="02020603050405020304" pitchFamily="18" charset="0"/>
                <a:cs typeface="Times New Roman" panose="02020603050405020304" pitchFamily="18" charset="0"/>
              </a:rPr>
              <a:t>.</a:t>
            </a:r>
          </a:p>
          <a:p>
            <a:pPr marL="0" indent="0" fontAlgn="auto">
              <a:lnSpc>
                <a:spcPct val="130000"/>
              </a:lnSpc>
              <a:spcAft>
                <a:spcPts val="0"/>
              </a:spcAft>
              <a:buNone/>
              <a:defRPr/>
            </a:pPr>
            <a:endParaRPr lang="en-US" altLang="en-US" sz="2400" b="0" dirty="0">
              <a:solidFill>
                <a:schemeClr val="tx1"/>
              </a:solidFill>
              <a:latin typeface="Times New Roman" panose="02020603050405020304" pitchFamily="18" charset="0"/>
              <a:cs typeface="Times New Roman" panose="02020603050405020304" pitchFamily="18"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4800600"/>
            <a:ext cx="7848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23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 calcmode="lin" valueType="num">
                                      <p:cBhvr additive="base">
                                        <p:cTn id="1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additive="base">
                                        <p:cTn id="2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 calcmode="lin" valueType="num">
                                      <p:cBhvr additive="base">
                                        <p:cTn id="26"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228600" y="914400"/>
            <a:ext cx="8610599" cy="5410200"/>
          </a:xfrm>
        </p:spPr>
        <p:txBody>
          <a:bodyPr/>
          <a:lstStyle/>
          <a:p>
            <a:pPr fontAlgn="auto">
              <a:lnSpc>
                <a:spcPct val="130000"/>
              </a:lnSpc>
              <a:spcBef>
                <a:spcPct val="10000"/>
              </a:spcBef>
              <a:spcAft>
                <a:spcPts val="0"/>
              </a:spcAft>
              <a:buNone/>
              <a:defRPr/>
            </a:pPr>
            <a:r>
              <a:rPr lang="en-US" altLang="en-US" sz="2400" dirty="0">
                <a:solidFill>
                  <a:schemeClr val="tx1"/>
                </a:solidFill>
                <a:latin typeface="Times New Roman" pitchFamily="18" charset="0"/>
                <a:cs typeface="Times New Roman" pitchFamily="18" charset="0"/>
              </a:rPr>
              <a:t> - </a:t>
            </a:r>
            <a:r>
              <a:rPr lang="nl-NL" altLang="en-US" sz="2400" dirty="0">
                <a:solidFill>
                  <a:schemeClr val="tx1"/>
                </a:solidFill>
                <a:latin typeface="Times New Roman" panose="02020603050405020304" pitchFamily="18" charset="0"/>
                <a:cs typeface="Times New Roman" panose="02020603050405020304" pitchFamily="18" charset="0"/>
              </a:rPr>
              <a:t>Giá tính thuế:</a:t>
            </a:r>
          </a:p>
          <a:p>
            <a:pPr marL="0" indent="0" algn="just" fontAlgn="auto">
              <a:lnSpc>
                <a:spcPct val="150000"/>
              </a:lnSpc>
              <a:spcBef>
                <a:spcPts val="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h</a:t>
            </a:r>
            <a:r>
              <a:rPr lang="vi-VN" altLang="en-US" sz="2400" i="1" dirty="0">
                <a:solidFill>
                  <a:schemeClr val="tx1"/>
                </a:solidFill>
                <a:latin typeface="Times New Roman" panose="02020603050405020304" pitchFamily="18" charset="0"/>
                <a:cs typeface="Times New Roman" panose="02020603050405020304" pitchFamily="18" charset="0"/>
              </a:rPr>
              <a:t>àng hoá</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nhập</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khẩu</a:t>
            </a:r>
            <a:endParaRPr lang="vi-VN" altLang="en-US" sz="2400" i="1" dirty="0">
              <a:solidFill>
                <a:schemeClr val="tx1"/>
              </a:solidFill>
              <a:latin typeface="Times New Roman" panose="02020603050405020304" pitchFamily="18" charset="0"/>
              <a:cs typeface="Times New Roman" panose="02020603050405020304" pitchFamily="18" charset="0"/>
            </a:endParaRPr>
          </a:p>
          <a:p>
            <a:pPr marL="0" indent="0" algn="just" fontAlgn="auto">
              <a:lnSpc>
                <a:spcPct val="150000"/>
              </a:lnSpc>
              <a:spcBef>
                <a:spcPts val="0"/>
              </a:spcBef>
              <a:spcAft>
                <a:spcPts val="0"/>
              </a:spcAft>
              <a:buNone/>
              <a:defRPr/>
            </a:pPr>
            <a:r>
              <a:rPr lang="vi-VN"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Giá</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tính</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thuế</a:t>
            </a:r>
            <a:r>
              <a:rPr lang="en-US" altLang="en-US" sz="2400" b="0" spc="-50" dirty="0">
                <a:solidFill>
                  <a:schemeClr val="tx1"/>
                </a:solidFill>
                <a:latin typeface="Times New Roman" panose="02020603050405020304" pitchFamily="18" charset="0"/>
                <a:cs typeface="Times New Roman" panose="02020603050405020304" pitchFamily="18" charset="0"/>
              </a:rPr>
              <a:t> TTĐB = </a:t>
            </a:r>
            <a:r>
              <a:rPr lang="en-US" altLang="en-US" sz="2400" b="0" spc="-50" dirty="0" err="1">
                <a:solidFill>
                  <a:schemeClr val="tx1"/>
                </a:solidFill>
                <a:latin typeface="Times New Roman" panose="02020603050405020304" pitchFamily="18" charset="0"/>
                <a:cs typeface="Times New Roman" panose="02020603050405020304" pitchFamily="18" charset="0"/>
              </a:rPr>
              <a:t>Giá</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tính</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thuế</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nhập</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khẩu</a:t>
            </a:r>
            <a:r>
              <a:rPr lang="en-US" altLang="en-US" sz="2400" b="0" spc="-50" dirty="0">
                <a:solidFill>
                  <a:schemeClr val="tx1"/>
                </a:solidFill>
                <a:latin typeface="Times New Roman" panose="02020603050405020304" pitchFamily="18" charset="0"/>
                <a:cs typeface="Times New Roman" panose="02020603050405020304" pitchFamily="18" charset="0"/>
              </a:rPr>
              <a:t>  + </a:t>
            </a:r>
            <a:r>
              <a:rPr lang="en-US" altLang="en-US" sz="2400" b="0" spc="-50" dirty="0" err="1">
                <a:solidFill>
                  <a:schemeClr val="tx1"/>
                </a:solidFill>
                <a:latin typeface="Times New Roman" panose="02020603050405020304" pitchFamily="18" charset="0"/>
                <a:cs typeface="Times New Roman" panose="02020603050405020304" pitchFamily="18" charset="0"/>
              </a:rPr>
              <a:t>Thuế</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nhập</a:t>
            </a:r>
            <a:r>
              <a:rPr lang="en-US" altLang="en-US" sz="2400" b="0" spc="-50" dirty="0">
                <a:solidFill>
                  <a:schemeClr val="tx1"/>
                </a:solidFill>
                <a:latin typeface="Times New Roman" panose="02020603050405020304" pitchFamily="18" charset="0"/>
                <a:cs typeface="Times New Roman" panose="02020603050405020304" pitchFamily="18" charset="0"/>
              </a:rPr>
              <a:t> </a:t>
            </a:r>
            <a:r>
              <a:rPr lang="en-US" altLang="en-US" sz="2400" b="0" spc="-50" dirty="0" err="1">
                <a:solidFill>
                  <a:schemeClr val="tx1"/>
                </a:solidFill>
                <a:latin typeface="Times New Roman" panose="02020603050405020304" pitchFamily="18" charset="0"/>
                <a:cs typeface="Times New Roman" panose="02020603050405020304" pitchFamily="18" charset="0"/>
              </a:rPr>
              <a:t>khẩu</a:t>
            </a:r>
            <a:endParaRPr lang="en-US" altLang="en-US" sz="2400" b="0" spc="-50" dirty="0">
              <a:solidFill>
                <a:schemeClr val="tx1"/>
              </a:solidFill>
              <a:latin typeface="Times New Roman" panose="02020603050405020304" pitchFamily="18" charset="0"/>
              <a:cs typeface="Times New Roman" panose="02020603050405020304" pitchFamily="18" charset="0"/>
            </a:endParaRPr>
          </a:p>
          <a:p>
            <a:pPr marL="0" indent="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Trường hợp cơ sở sản xuất hàng hoá chịu thuế TTĐB bằng nguyên liệu chịu thuế TTĐB thì sẽ được khấu trừ số thuế TTĐB đã nộp đối với nguyên liệu nếu có chứng từ hợp pháp.</a:t>
            </a:r>
            <a:endParaRPr lang="en-US" altLang="en-US" sz="2400" b="0" dirty="0">
              <a:solidFill>
                <a:schemeClr val="tx1"/>
              </a:solidFill>
              <a:latin typeface="Times New Roman" pitchFamily="18" charset="0"/>
              <a:cs typeface="Times New Roman" pitchFamily="18" charset="0"/>
            </a:endParaRPr>
          </a:p>
          <a:p>
            <a:pPr marL="0" indent="0" algn="just" fontAlgn="auto">
              <a:lnSpc>
                <a:spcPct val="130000"/>
              </a:lnSpc>
              <a:spcBef>
                <a:spcPct val="10000"/>
              </a:spcBef>
              <a:spcAft>
                <a:spcPts val="0"/>
              </a:spcAft>
              <a:buNone/>
              <a:defRPr/>
            </a:pPr>
            <a:endParaRPr lang="en-US" altLang="en-US" sz="2400" b="0" dirty="0">
              <a:solidFill>
                <a:schemeClr val="tx1"/>
              </a:solidFill>
              <a:latin typeface="Times New Roman" pitchFamily="18" charset="0"/>
              <a:cs typeface="Times New Roman" pitchFamily="18" charset="0"/>
            </a:endParaRPr>
          </a:p>
          <a:p>
            <a:pPr marL="0" indent="0" algn="just">
              <a:lnSpc>
                <a:spcPct val="130000"/>
              </a:lnSpc>
              <a:spcBef>
                <a:spcPts val="600"/>
              </a:spcBef>
              <a:spcAft>
                <a:spcPts val="600"/>
              </a:spcAft>
              <a:buNone/>
            </a:pPr>
            <a:endParaRPr lang="en-US" sz="2400" u="sng" dirty="0">
              <a:solidFill>
                <a:schemeClr val="tx1"/>
              </a:solidFill>
              <a:latin typeface="Times New Roman" panose="02020603050405020304" pitchFamily="18" charset="0"/>
              <a:cs typeface="Times New Roman" panose="02020603050405020304" pitchFamily="18" charset="0"/>
            </a:endParaRPr>
          </a:p>
        </p:txBody>
      </p:sp>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0892"/>
          <a:stretch/>
        </p:blipFill>
        <p:spPr bwMode="auto">
          <a:xfrm>
            <a:off x="304800" y="4199783"/>
            <a:ext cx="8610600" cy="2277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27646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anim calcmode="lin" valueType="num">
                                      <p:cBhvr additive="base">
                                        <p:cTn id="13"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2" end="2"/>
                                            </p:txEl>
                                          </p:spTgt>
                                        </p:tgtEl>
                                        <p:attrNameLst>
                                          <p:attrName>style.visibility</p:attrName>
                                        </p:attrNameLst>
                                      </p:cBhvr>
                                      <p:to>
                                        <p:strVal val="visible"/>
                                      </p:to>
                                    </p:set>
                                    <p:anim calcmode="lin" valueType="num">
                                      <p:cBhvr additive="base">
                                        <p:cTn id="19"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9635">
                                            <p:txEl>
                                              <p:pRg st="3" end="3"/>
                                            </p:txEl>
                                          </p:spTgt>
                                        </p:tgtEl>
                                        <p:attrNameLst>
                                          <p:attrName>style.visibility</p:attrName>
                                        </p:attrNameLst>
                                      </p:cBhvr>
                                      <p:to>
                                        <p:strVal val="visible"/>
                                      </p:to>
                                    </p:set>
                                    <p:anim calcmode="lin" valueType="num">
                                      <p:cBhvr additive="base">
                                        <p:cTn id="25"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990600"/>
            <a:ext cx="8381999" cy="5181600"/>
          </a:xfrm>
        </p:spPr>
        <p:txBody>
          <a:bodyPr/>
          <a:lstStyle/>
          <a:p>
            <a:pPr marL="0" indent="457200" fontAlgn="auto">
              <a:lnSpc>
                <a:spcPct val="150000"/>
              </a:lnSpc>
              <a:spcBef>
                <a:spcPts val="0"/>
              </a:spcBef>
              <a:spcAft>
                <a:spcPts val="0"/>
              </a:spcAft>
              <a:buNone/>
              <a:defRPr/>
            </a:pPr>
            <a:r>
              <a:rPr lang="nl-NL" altLang="en-US" sz="2400" dirty="0">
                <a:solidFill>
                  <a:schemeClr val="tx1"/>
                </a:solidFill>
                <a:latin typeface="Times New Roman" panose="02020603050405020304" pitchFamily="18" charset="0"/>
                <a:cs typeface="Times New Roman" panose="02020603050405020304" pitchFamily="18" charset="0"/>
              </a:rPr>
              <a:t>- Giá tính thuế:</a:t>
            </a:r>
          </a:p>
          <a:p>
            <a:pPr marL="0" indent="457200" algn="just" fontAlgn="auto">
              <a:lnSpc>
                <a:spcPct val="150000"/>
              </a:lnSpc>
              <a:spcBef>
                <a:spcPts val="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h</a:t>
            </a:r>
            <a:r>
              <a:rPr lang="vi-VN" altLang="en-US" sz="2400" i="1" dirty="0">
                <a:solidFill>
                  <a:schemeClr val="tx1"/>
                </a:solidFill>
                <a:latin typeface="Times New Roman" panose="02020603050405020304" pitchFamily="18" charset="0"/>
                <a:cs typeface="Times New Roman" panose="02020603050405020304" pitchFamily="18" charset="0"/>
              </a:rPr>
              <a:t>àng hoá</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chịu</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thuế</a:t>
            </a:r>
            <a:r>
              <a:rPr lang="en-US" altLang="en-US" sz="2400" i="1" dirty="0">
                <a:solidFill>
                  <a:schemeClr val="tx1"/>
                </a:solidFill>
                <a:latin typeface="Times New Roman" panose="02020603050405020304" pitchFamily="18" charset="0"/>
                <a:cs typeface="Times New Roman" panose="02020603050405020304" pitchFamily="18" charset="0"/>
              </a:rPr>
              <a:t> TTĐB</a:t>
            </a:r>
            <a:endParaRPr lang="vi-VN" altLang="en-US" sz="2400" i="1" dirty="0">
              <a:solidFill>
                <a:schemeClr val="tx1"/>
              </a:solidFill>
              <a:latin typeface="Times New Roman" panose="02020603050405020304" pitchFamily="18" charset="0"/>
              <a:cs typeface="Times New Roman" panose="02020603050405020304" pitchFamily="18" charset="0"/>
            </a:endParaRPr>
          </a:p>
          <a:p>
            <a:pPr marL="0" indent="457200" algn="just" fontAlgn="auto">
              <a:lnSpc>
                <a:spcPct val="150000"/>
              </a:lnSpc>
              <a:spcBef>
                <a:spcPts val="0"/>
              </a:spcBef>
              <a:spcAft>
                <a:spcPts val="0"/>
              </a:spcAft>
              <a:buNone/>
              <a:defRPr/>
            </a:pPr>
            <a:r>
              <a:rPr lang="vi-VN"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Là</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giá</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chưa</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có</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thuế</a:t>
            </a:r>
            <a:r>
              <a:rPr lang="en-US" altLang="en-US" sz="2400" b="0" dirty="0">
                <a:solidFill>
                  <a:schemeClr val="tx1"/>
                </a:solidFill>
                <a:latin typeface="Times New Roman" panose="02020603050405020304" pitchFamily="18" charset="0"/>
                <a:cs typeface="Times New Roman" panose="02020603050405020304" pitchFamily="18" charset="0"/>
              </a:rPr>
              <a:t> GTGT, </a:t>
            </a:r>
            <a:r>
              <a:rPr lang="en-US" altLang="en-US" sz="2400" b="0" dirty="0" err="1">
                <a:solidFill>
                  <a:schemeClr val="tx1"/>
                </a:solidFill>
                <a:latin typeface="Times New Roman" panose="02020603050405020304" pitchFamily="18" charset="0"/>
                <a:cs typeface="Times New Roman" panose="02020603050405020304" pitchFamily="18" charset="0"/>
              </a:rPr>
              <a:t>thuế</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bảo</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vệ</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môi</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trường</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nếu</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có</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và</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chưa</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có</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thuế</a:t>
            </a:r>
            <a:r>
              <a:rPr lang="en-US" altLang="en-US" sz="2400" b="0" dirty="0">
                <a:solidFill>
                  <a:schemeClr val="tx1"/>
                </a:solidFill>
                <a:latin typeface="Times New Roman" panose="02020603050405020304" pitchFamily="18" charset="0"/>
                <a:cs typeface="Times New Roman" panose="02020603050405020304" pitchFamily="18" charset="0"/>
              </a:rPr>
              <a:t> TTĐB </a:t>
            </a:r>
            <a:r>
              <a:rPr lang="en-US" altLang="en-US" sz="2400" b="0" dirty="0" err="1">
                <a:solidFill>
                  <a:schemeClr val="tx1"/>
                </a:solidFill>
                <a:latin typeface="Times New Roman" panose="02020603050405020304" pitchFamily="18" charset="0"/>
                <a:cs typeface="Times New Roman" panose="02020603050405020304" pitchFamily="18" charset="0"/>
              </a:rPr>
              <a:t>và</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itchFamily="18" charset="0"/>
                <a:cs typeface="Times New Roman" pitchFamily="18" charset="0"/>
              </a:rPr>
              <a:t>không</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loại</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trừ</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giá</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trị</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vỏ</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bao</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bì</a:t>
            </a:r>
            <a:r>
              <a:rPr lang="en-US" altLang="en-US" sz="2400" b="0" dirty="0">
                <a:solidFill>
                  <a:schemeClr val="tx1"/>
                </a:solidFill>
                <a:latin typeface="Times New Roman" pitchFamily="18" charset="0"/>
                <a:cs typeface="Times New Roman" pitchFamily="18" charset="0"/>
              </a:rPr>
              <a:t>.</a:t>
            </a:r>
          </a:p>
          <a:p>
            <a:pPr marL="0" indent="457200" algn="just" fontAlgn="auto">
              <a:lnSpc>
                <a:spcPct val="150000"/>
              </a:lnSpc>
              <a:spcBef>
                <a:spcPts val="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h</a:t>
            </a:r>
            <a:r>
              <a:rPr lang="vi-VN" altLang="en-US" sz="2400" i="1" dirty="0">
                <a:solidFill>
                  <a:schemeClr val="tx1"/>
                </a:solidFill>
                <a:latin typeface="Times New Roman" panose="02020603050405020304" pitchFamily="18" charset="0"/>
                <a:cs typeface="Times New Roman" panose="02020603050405020304" pitchFamily="18" charset="0"/>
              </a:rPr>
              <a:t>àng hoá</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gia</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công</a:t>
            </a:r>
            <a:endParaRPr lang="vi-VN" altLang="en-US" sz="2400" i="1" dirty="0">
              <a:solidFill>
                <a:schemeClr val="tx1"/>
              </a:solidFill>
              <a:latin typeface="Times New Roman" panose="02020603050405020304" pitchFamily="18" charset="0"/>
              <a:cs typeface="Times New Roman" panose="02020603050405020304" pitchFamily="18" charset="0"/>
            </a:endParaRP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L</a:t>
            </a:r>
            <a:r>
              <a:rPr lang="vi-VN" altLang="en-US" sz="2400" b="0" dirty="0">
                <a:solidFill>
                  <a:schemeClr val="tx1"/>
                </a:solidFill>
                <a:latin typeface="Times New Roman" pitchFamily="18" charset="0"/>
                <a:cs typeface="Times New Roman" pitchFamily="18" charset="0"/>
              </a:rPr>
              <a:t>à giá tính thuế của hàng hoá bán ra của cơ sở giao gia công hoặc giá bán của sản phẩm cùng loại hoặc tương đương tại cùng thời điểm bán hàng chưa có thuế GTGT, thuế bảo vệ môi trường (nếu có) và chưa có thuế TTĐB</a:t>
            </a:r>
            <a:endParaRPr lang="en-US" sz="2400" dirty="0">
              <a:latin typeface="Times New Roman" pitchFamily="18" charset="0"/>
              <a:cs typeface="Times New Roman" pitchFamily="18" charset="0"/>
            </a:endParaRPr>
          </a:p>
        </p:txBody>
      </p:sp>
      <p:sp>
        <p:nvSpPr>
          <p:cNvPr id="4" name="Rectangle 3"/>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147928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wheel(1)">
                                      <p:cBhvr>
                                        <p:cTn id="7" dur="2000"/>
                                        <p:tgtEl>
                                          <p:spTgt spid="69635">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wheel(1)">
                                      <p:cBhvr>
                                        <p:cTn id="10" dur="2000"/>
                                        <p:tgtEl>
                                          <p:spTgt spid="6963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9635">
                                            <p:txEl>
                                              <p:pRg st="3" end="3"/>
                                            </p:txEl>
                                          </p:spTgt>
                                        </p:tgtEl>
                                        <p:attrNameLst>
                                          <p:attrName>style.visibility</p:attrName>
                                        </p:attrNameLst>
                                      </p:cBhvr>
                                      <p:to>
                                        <p:strVal val="visible"/>
                                      </p:to>
                                    </p:set>
                                    <p:animEffect transition="in" filter="wheel(1)">
                                      <p:cBhvr>
                                        <p:cTn id="15" dur="2000"/>
                                        <p:tgtEl>
                                          <p:spTgt spid="69635">
                                            <p:txEl>
                                              <p:pRg st="3" end="3"/>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69635">
                                            <p:txEl>
                                              <p:pRg st="4" end="4"/>
                                            </p:txEl>
                                          </p:spTgt>
                                        </p:tgtEl>
                                        <p:attrNameLst>
                                          <p:attrName>style.visibility</p:attrName>
                                        </p:attrNameLst>
                                      </p:cBhvr>
                                      <p:to>
                                        <p:strVal val="visible"/>
                                      </p:to>
                                    </p:set>
                                    <p:animEffect transition="in" filter="wheel(1)">
                                      <p:cBhvr>
                                        <p:cTn id="18" dur="20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04801" y="990600"/>
            <a:ext cx="8381999" cy="5181600"/>
          </a:xfrm>
        </p:spPr>
        <p:txBody>
          <a:bodyPr/>
          <a:lstStyle/>
          <a:p>
            <a:pPr marL="0" indent="457200" algn="just" fontAlgn="auto">
              <a:lnSpc>
                <a:spcPct val="150000"/>
              </a:lnSpc>
              <a:spcBef>
                <a:spcPts val="0"/>
              </a:spcBef>
              <a:spcAft>
                <a:spcPts val="0"/>
              </a:spcAft>
              <a:buNone/>
              <a:defRPr/>
            </a:pPr>
            <a:r>
              <a:rPr lang="nl-NL" altLang="en-US" sz="2400" dirty="0">
                <a:solidFill>
                  <a:schemeClr val="tx1"/>
                </a:solidFill>
                <a:latin typeface="Times New Roman" panose="02020603050405020304" pitchFamily="18" charset="0"/>
                <a:cs typeface="Times New Roman" panose="02020603050405020304" pitchFamily="18" charset="0"/>
              </a:rPr>
              <a:t>- Giá tính thuế:</a:t>
            </a:r>
          </a:p>
          <a:p>
            <a:pPr marL="0" indent="457200" algn="just" fontAlgn="auto">
              <a:lnSpc>
                <a:spcPct val="150000"/>
              </a:lnSpc>
              <a:spcBef>
                <a:spcPts val="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HH </a:t>
            </a:r>
            <a:r>
              <a:rPr lang="vi-VN" altLang="en-US" sz="2400" i="1" dirty="0">
                <a:solidFill>
                  <a:schemeClr val="tx1"/>
                </a:solidFill>
                <a:latin typeface="Times New Roman" panose="02020603050405020304" pitchFamily="18" charset="0"/>
                <a:cs typeface="Times New Roman" panose="02020603050405020304" pitchFamily="18" charset="0"/>
              </a:rPr>
              <a:t>sản xuất dưới hình thức hợp tác kinh doanh</a:t>
            </a:r>
            <a:r>
              <a:rPr lang="en-US" altLang="en-US" sz="2400" i="1" dirty="0">
                <a:solidFill>
                  <a:schemeClr val="tx1"/>
                </a:solidFill>
                <a:latin typeface="Times New Roman" panose="02020603050405020304" pitchFamily="18" charset="0"/>
                <a:cs typeface="Times New Roman" panose="02020603050405020304" pitchFamily="18" charset="0"/>
              </a:rPr>
              <a:t>:</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anose="02020603050405020304" pitchFamily="18" charset="0"/>
                <a:cs typeface="Times New Roman" panose="02020603050405020304" pitchFamily="18" charset="0"/>
              </a:rPr>
              <a:t>L</a:t>
            </a:r>
            <a:r>
              <a:rPr lang="vi-VN" altLang="en-US" sz="2400" b="0" dirty="0">
                <a:solidFill>
                  <a:schemeClr val="tx1"/>
                </a:solidFill>
                <a:latin typeface="Times New Roman" panose="02020603050405020304" pitchFamily="18" charset="0"/>
                <a:cs typeface="Times New Roman" panose="02020603050405020304" pitchFamily="18" charset="0"/>
              </a:rPr>
              <a:t>à giá bán ra chưa có thuế GTGT và thuế bảo vệ môi trường (nếu có) của cơ sở sử dụng hoặc sở hữu thương hiệu hàng hoá, công nghệ sản xuất</a:t>
            </a:r>
            <a:r>
              <a:rPr lang="en-US" altLang="en-US" sz="2400" b="0" dirty="0">
                <a:solidFill>
                  <a:schemeClr val="tx1"/>
                </a:solidFill>
                <a:latin typeface="Times New Roman" panose="02020603050405020304" pitchFamily="18" charset="0"/>
                <a:cs typeface="Times New Roman" panose="02020603050405020304" pitchFamily="18" charset="0"/>
              </a:rPr>
              <a:t>.	 </a:t>
            </a:r>
            <a:endParaRPr lang="vi-VN" altLang="en-US" sz="2400" b="0" dirty="0">
              <a:solidFill>
                <a:schemeClr val="tx1"/>
              </a:solidFill>
              <a:latin typeface="Times New Roman" panose="02020603050405020304" pitchFamily="18" charset="0"/>
              <a:cs typeface="Times New Roman" panose="02020603050405020304" pitchFamily="18" charset="0"/>
            </a:endParaRPr>
          </a:p>
          <a:p>
            <a:pPr marL="0" indent="457200" algn="just" fontAlgn="auto">
              <a:lnSpc>
                <a:spcPct val="150000"/>
              </a:lnSpc>
              <a:spcBef>
                <a:spcPts val="0"/>
              </a:spcBef>
              <a:spcAft>
                <a:spcPts val="0"/>
              </a:spcAft>
              <a:buNone/>
              <a:defRPr/>
            </a:pPr>
            <a:r>
              <a:rPr lang="en-US" altLang="en-US" sz="2400" i="1" spc="-60" dirty="0">
                <a:solidFill>
                  <a:schemeClr val="tx1"/>
                </a:solidFill>
                <a:latin typeface="Times New Roman" panose="02020603050405020304" pitchFamily="18" charset="0"/>
                <a:cs typeface="Times New Roman" panose="02020603050405020304" pitchFamily="18" charset="0"/>
              </a:rPr>
              <a:t>+ </a:t>
            </a:r>
            <a:r>
              <a:rPr lang="en-US" altLang="en-US" sz="2400" i="1" spc="-60" dirty="0" err="1">
                <a:solidFill>
                  <a:schemeClr val="tx1"/>
                </a:solidFill>
                <a:latin typeface="Times New Roman" panose="02020603050405020304" pitchFamily="18" charset="0"/>
                <a:cs typeface="Times New Roman" panose="02020603050405020304" pitchFamily="18" charset="0"/>
              </a:rPr>
              <a:t>Đối</a:t>
            </a:r>
            <a:r>
              <a:rPr lang="en-US" altLang="en-US" sz="2400" i="1" spc="-60" dirty="0">
                <a:solidFill>
                  <a:schemeClr val="tx1"/>
                </a:solidFill>
                <a:latin typeface="Times New Roman" panose="02020603050405020304" pitchFamily="18" charset="0"/>
                <a:cs typeface="Times New Roman" panose="02020603050405020304" pitchFamily="18" charset="0"/>
              </a:rPr>
              <a:t> </a:t>
            </a:r>
            <a:r>
              <a:rPr lang="en-US" altLang="en-US" sz="2400" i="1" spc="-60" dirty="0" err="1">
                <a:solidFill>
                  <a:schemeClr val="tx1"/>
                </a:solidFill>
                <a:latin typeface="Times New Roman" panose="02020603050405020304" pitchFamily="18" charset="0"/>
                <a:cs typeface="Times New Roman" panose="02020603050405020304" pitchFamily="18" charset="0"/>
              </a:rPr>
              <a:t>với</a:t>
            </a:r>
            <a:r>
              <a:rPr lang="en-US" altLang="en-US" sz="2400" i="1" spc="-60" dirty="0">
                <a:solidFill>
                  <a:schemeClr val="tx1"/>
                </a:solidFill>
                <a:latin typeface="Times New Roman" panose="02020603050405020304" pitchFamily="18" charset="0"/>
                <a:cs typeface="Times New Roman" panose="02020603050405020304" pitchFamily="18" charset="0"/>
              </a:rPr>
              <a:t> h</a:t>
            </a:r>
            <a:r>
              <a:rPr lang="vi-VN" altLang="en-US" sz="2400" i="1" spc="-60" dirty="0">
                <a:solidFill>
                  <a:schemeClr val="tx1"/>
                </a:solidFill>
                <a:latin typeface="Times New Roman" panose="02020603050405020304" pitchFamily="18" charset="0"/>
                <a:cs typeface="Times New Roman" panose="02020603050405020304" pitchFamily="18" charset="0"/>
              </a:rPr>
              <a:t>àng hoá</a:t>
            </a:r>
            <a:r>
              <a:rPr lang="en-US" altLang="en-US" sz="2400" i="1" spc="-60" dirty="0">
                <a:solidFill>
                  <a:schemeClr val="tx1"/>
                </a:solidFill>
                <a:latin typeface="Times New Roman" panose="02020603050405020304" pitchFamily="18" charset="0"/>
                <a:cs typeface="Times New Roman" panose="02020603050405020304" pitchFamily="18" charset="0"/>
              </a:rPr>
              <a:t> </a:t>
            </a:r>
            <a:r>
              <a:rPr lang="vi-VN" altLang="en-US" sz="2400" i="1" spc="-60" dirty="0">
                <a:solidFill>
                  <a:schemeClr val="tx1"/>
                </a:solidFill>
                <a:latin typeface="Times New Roman" panose="02020603050405020304" pitchFamily="18" charset="0"/>
                <a:cs typeface="Times New Roman" panose="02020603050405020304" pitchFamily="18" charset="0"/>
              </a:rPr>
              <a:t>bán theo phương thức trả góp, trả chậm</a:t>
            </a:r>
            <a:r>
              <a:rPr lang="en-US" altLang="en-US" sz="2400" i="1" spc="-60" dirty="0">
                <a:solidFill>
                  <a:schemeClr val="tx1"/>
                </a:solidFill>
                <a:latin typeface="Times New Roman" panose="02020603050405020304" pitchFamily="18" charset="0"/>
                <a:cs typeface="Times New Roman" panose="02020603050405020304" pitchFamily="18" charset="0"/>
              </a:rPr>
              <a:t>:</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anose="02020603050405020304" pitchFamily="18" charset="0"/>
                <a:cs typeface="Times New Roman" panose="02020603050405020304" pitchFamily="18" charset="0"/>
              </a:rPr>
              <a:t>L</a:t>
            </a:r>
            <a:r>
              <a:rPr lang="vi-VN" altLang="en-US" sz="2400" b="0" dirty="0">
                <a:solidFill>
                  <a:schemeClr val="tx1"/>
                </a:solidFill>
                <a:latin typeface="Times New Roman" panose="02020603050405020304" pitchFamily="18" charset="0"/>
                <a:cs typeface="Times New Roman" panose="02020603050405020304" pitchFamily="18" charset="0"/>
              </a:rPr>
              <a:t>à giá bán chưa có thuế GTGT, thuế bảo vệ môi trường (nếu có) và chưa có thuế TTĐB của hàng hóa bán theo phương thức trả tiền một lần, không bao gồm khoản lãi trả góp, lãi trả chậm.</a:t>
            </a:r>
          </a:p>
          <a:p>
            <a:pPr marL="457200" lvl="1" indent="0">
              <a:lnSpc>
                <a:spcPct val="130000"/>
              </a:lnSpc>
              <a:buNone/>
            </a:pPr>
            <a:endParaRPr lang="en-US" sz="2200" dirty="0">
              <a:latin typeface="Times New Roman" pitchFamily="18" charset="0"/>
              <a:cs typeface="Times New Roman" pitchFamily="18" charset="0"/>
            </a:endParaRPr>
          </a:p>
        </p:txBody>
      </p:sp>
      <p:sp>
        <p:nvSpPr>
          <p:cNvPr id="4" name="Rectangle 3"/>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310039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wheel(1)">
                                      <p:cBhvr>
                                        <p:cTn id="12" dur="2000"/>
                                        <p:tgtEl>
                                          <p:spTgt spid="69635">
                                            <p:txEl>
                                              <p:pRg st="1" end="1"/>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animEffect transition="in" filter="wheel(1)">
                                      <p:cBhvr>
                                        <p:cTn id="15" dur="2000"/>
                                        <p:tgtEl>
                                          <p:spTgt spid="6963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69635">
                                            <p:txEl>
                                              <p:pRg st="3" end="3"/>
                                            </p:txEl>
                                          </p:spTgt>
                                        </p:tgtEl>
                                        <p:attrNameLst>
                                          <p:attrName>style.visibility</p:attrName>
                                        </p:attrNameLst>
                                      </p:cBhvr>
                                      <p:to>
                                        <p:strVal val="visible"/>
                                      </p:to>
                                    </p:set>
                                    <p:animEffect transition="in" filter="wheel(1)">
                                      <p:cBhvr>
                                        <p:cTn id="20" dur="2000"/>
                                        <p:tgtEl>
                                          <p:spTgt spid="69635">
                                            <p:txEl>
                                              <p:pRg st="3" end="3"/>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69635">
                                            <p:txEl>
                                              <p:pRg st="4" end="4"/>
                                            </p:txEl>
                                          </p:spTgt>
                                        </p:tgtEl>
                                        <p:attrNameLst>
                                          <p:attrName>style.visibility</p:attrName>
                                        </p:attrNameLst>
                                      </p:cBhvr>
                                      <p:to>
                                        <p:strVal val="visible"/>
                                      </p:to>
                                    </p:set>
                                    <p:animEffect transition="in" filter="wheel(1)">
                                      <p:cBhvr>
                                        <p:cTn id="23" dur="20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9538"/>
            <a:ext cx="7162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
        <p:nvSpPr>
          <p:cNvPr id="51202" name="Rectangle 2"/>
          <p:cNvSpPr>
            <a:spLocks noChangeArrowheads="1"/>
          </p:cNvSpPr>
          <p:nvPr/>
        </p:nvSpPr>
        <p:spPr bwMode="auto">
          <a:xfrm>
            <a:off x="304800" y="866003"/>
            <a:ext cx="86106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vi-VN" dirty="0">
              <a:latin typeface="Times New Roman" pitchFamily="18" charset="0"/>
              <a:cs typeface="Times New Roman" pitchFamily="18" charset="0"/>
            </a:endParaRPr>
          </a:p>
          <a:p>
            <a:r>
              <a:rPr lang="pt-BR"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phải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nộp</a:t>
            </a:r>
            <a:r>
              <a:rPr lang="en-US" b="1" dirty="0">
                <a:latin typeface="Times New Roman" pitchFamily="18" charset="0"/>
                <a:cs typeface="Times New Roman" pitchFamily="18" charset="0"/>
              </a:rPr>
              <a:t> = GTGT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dịch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chịu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x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suất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thuế</a:t>
            </a:r>
            <a:r>
              <a:rPr lang="en-US" b="1" dirty="0">
                <a:latin typeface="Times New Roman" pitchFamily="18" charset="0"/>
                <a:cs typeface="Times New Roman" pitchFamily="18" charset="0"/>
              </a:rPr>
              <a:t> GTGT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hàng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dịch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vụ</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đó</a:t>
            </a:r>
            <a:endParaRPr lang="vi-VN" dirty="0">
              <a:latin typeface="Times New Roman" pitchFamily="18" charset="0"/>
              <a:cs typeface="Times New Roman" pitchFamily="18" charset="0"/>
            </a:endParaRPr>
          </a:p>
          <a:p>
            <a:r>
              <a:rPr lang="en-US" i="1" dirty="0" err="1">
                <a:latin typeface="Times New Roman" pitchFamily="18" charset="0"/>
                <a:cs typeface="Times New Roman" pitchFamily="18" charset="0"/>
              </a:rPr>
              <a:t>Trong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đó</a:t>
            </a:r>
            <a:r>
              <a:rPr lang="en-US" i="1" dirty="0">
                <a:latin typeface="Times New Roman" pitchFamily="18" charset="0"/>
                <a:cs typeface="Times New Roman" pitchFamily="18" charset="0"/>
              </a:rPr>
              <a:t>:</a:t>
            </a:r>
            <a:endParaRPr lang="vi-VN" i="1" dirty="0">
              <a:latin typeface="Times New Roman" pitchFamily="18" charset="0"/>
              <a:cs typeface="Times New Roman" pitchFamily="18" charset="0"/>
            </a:endParaRPr>
          </a:p>
          <a:p>
            <a:r>
              <a:rPr lang="en-US" b="1" i="1" dirty="0">
                <a:latin typeface="Times New Roman" pitchFamily="18" charset="0"/>
                <a:cs typeface="Times New Roman" pitchFamily="18" charset="0"/>
              </a:rPr>
              <a:t>GTGT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HH, </a:t>
            </a:r>
            <a:r>
              <a:rPr lang="en-US" b="1" i="1" dirty="0" err="1">
                <a:latin typeface="Times New Roman" pitchFamily="18" charset="0"/>
                <a:cs typeface="Times New Roman" pitchFamily="18" charset="0"/>
              </a:rPr>
              <a:t>dịch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vụ</a:t>
            </a:r>
            <a:r>
              <a:rPr lang="en-US" b="1" i="1" dirty="0">
                <a:latin typeface="Times New Roman" pitchFamily="18" charset="0"/>
                <a:cs typeface="Times New Roman" pitchFamily="18" charset="0"/>
              </a:rPr>
              <a:t> = </a:t>
            </a:r>
            <a:r>
              <a:rPr lang="en-US" b="1" i="1" dirty="0" err="1">
                <a:latin typeface="Times New Roman" pitchFamily="18" charset="0"/>
                <a:cs typeface="Times New Roman" pitchFamily="18" charset="0"/>
              </a:rPr>
              <a:t>Giá</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thanh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toán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hàng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hóa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dịch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vụ</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bán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ra</a:t>
            </a:r>
            <a:r>
              <a:rPr lang="en-US" b="1" i="1" dirty="0">
                <a:latin typeface="Times New Roman" pitchFamily="18" charset="0"/>
                <a:cs typeface="Times New Roman" pitchFamily="18" charset="0"/>
              </a:rPr>
              <a:t> - </a:t>
            </a:r>
            <a:r>
              <a:rPr lang="en-US" b="1" i="1" dirty="0" err="1">
                <a:latin typeface="Times New Roman" pitchFamily="18" charset="0"/>
                <a:cs typeface="Times New Roman" pitchFamily="18" charset="0"/>
              </a:rPr>
              <a:t>Giá</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thanh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toán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của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hàng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hóa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dịch</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vụ</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mua</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vào</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tương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ứng</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gồm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hưởng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biệt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tiền</a:t>
            </a:r>
            <a:r>
              <a:rPr lang="en-US" dirty="0">
                <a:latin typeface="Times New Roman" pitchFamily="18" charset="0"/>
                <a:cs typeface="Times New Roman" pitchFamily="18" charset="0"/>
              </a:rPr>
              <a:t> hay </a:t>
            </a:r>
            <a:r>
              <a:rPr lang="en-US" dirty="0" err="1">
                <a:latin typeface="Times New Roman" pitchFamily="18" charset="0"/>
                <a:cs typeface="Times New Roman" pitchFamily="18" charset="0"/>
              </a:rPr>
              <a:t>chưa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tiền</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hoặc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khẩu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dùng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bán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ứng</a:t>
            </a:r>
            <a:r>
              <a:rPr lang="en-US" dirty="0">
                <a:latin typeface="Times New Roman" pitchFamily="18" charset="0"/>
                <a:cs typeface="Times New Roman" pitchFamily="18" charset="0"/>
              </a:rPr>
              <a:t> .</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phải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nộp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nhân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p>
          <a:p>
            <a:r>
              <a:rPr lang="en-US" dirty="0" err="1">
                <a:latin typeface="Times New Roman" pitchFamily="18" charset="0"/>
                <a:cs typeface="Times New Roman" pitchFamily="18" charset="0"/>
              </a:rPr>
              <a:t>Tỷ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lệ</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định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sau</a:t>
            </a:r>
            <a:r>
              <a:rPr lang="en-US" dirty="0">
                <a:latin typeface="Times New Roman" pitchFamily="18" charset="0"/>
                <a:cs typeface="Times New Roman" pitchFamily="18" charset="0"/>
              </a:rPr>
              <a:t>:</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phối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cấp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1%</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5%</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gắn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hóa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3%</a:t>
            </a:r>
            <a:endParaRPr lang="vi-VN" dirty="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khác</a:t>
            </a:r>
            <a:r>
              <a:rPr lang="en-US" dirty="0">
                <a:latin typeface="Times New Roman" pitchFamily="18" charset="0"/>
                <a:cs typeface="Times New Roman" pitchFamily="18" charset="0"/>
              </a:rPr>
              <a:t> : 2%</a:t>
            </a:r>
            <a:endParaRPr lang="vi-VN" dirty="0">
              <a:latin typeface="Times New Roman" pitchFamily="18" charset="0"/>
              <a:cs typeface="Times New Roman" pitchFamily="18" charset="0"/>
            </a:endParaRPr>
          </a:p>
        </p:txBody>
      </p:sp>
    </p:spTree>
    <p:extLst>
      <p:ext uri="{BB962C8B-B14F-4D97-AF65-F5344CB8AC3E}">
        <p14:creationId xmlns:p14="http://schemas.microsoft.com/office/powerpoint/2010/main" val="4001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p:cTn id="7" dur="1000" fill="hold"/>
                                        <p:tgtEl>
                                          <p:spTgt spid="51202"/>
                                        </p:tgtEl>
                                        <p:attrNameLst>
                                          <p:attrName>ppt_w</p:attrName>
                                        </p:attrNameLst>
                                      </p:cBhvr>
                                      <p:tavLst>
                                        <p:tav tm="0">
                                          <p:val>
                                            <p:strVal val="#ppt_w*0.70"/>
                                          </p:val>
                                        </p:tav>
                                        <p:tav tm="100000">
                                          <p:val>
                                            <p:strVal val="#ppt_w"/>
                                          </p:val>
                                        </p:tav>
                                      </p:tavLst>
                                    </p:anim>
                                    <p:anim calcmode="lin" valueType="num">
                                      <p:cBhvr>
                                        <p:cTn id="8" dur="1000" fill="hold"/>
                                        <p:tgtEl>
                                          <p:spTgt spid="51202"/>
                                        </p:tgtEl>
                                        <p:attrNameLst>
                                          <p:attrName>ppt_h</p:attrName>
                                        </p:attrNameLst>
                                      </p:cBhvr>
                                      <p:tavLst>
                                        <p:tav tm="0">
                                          <p:val>
                                            <p:strVal val="#ppt_h"/>
                                          </p:val>
                                        </p:tav>
                                        <p:tav tm="100000">
                                          <p:val>
                                            <p:strVal val="#ppt_h"/>
                                          </p:val>
                                        </p:tav>
                                      </p:tavLst>
                                    </p:anim>
                                    <p:animEffect transition="in" filter="fade">
                                      <p:cBhvr>
                                        <p:cTn id="9" dur="1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533401" y="990600"/>
            <a:ext cx="8077199" cy="5715000"/>
          </a:xfrm>
        </p:spPr>
        <p:txBody>
          <a:bodyPr/>
          <a:lstStyle/>
          <a:p>
            <a:pPr marL="0" indent="457200" fontAlgn="auto">
              <a:lnSpc>
                <a:spcPct val="150000"/>
              </a:lnSpc>
              <a:spcBef>
                <a:spcPts val="0"/>
              </a:spcBef>
              <a:spcAft>
                <a:spcPts val="0"/>
              </a:spcAft>
              <a:buNone/>
              <a:defRPr/>
            </a:pPr>
            <a:r>
              <a:rPr lang="nl-NL" altLang="en-US" sz="2400" dirty="0">
                <a:solidFill>
                  <a:schemeClr val="tx1"/>
                </a:solidFill>
                <a:latin typeface="Times New Roman" panose="02020603050405020304" pitchFamily="18" charset="0"/>
                <a:cs typeface="Times New Roman" panose="02020603050405020304" pitchFamily="18" charset="0"/>
              </a:rPr>
              <a:t>- Giá tính thuế:</a:t>
            </a:r>
          </a:p>
          <a:p>
            <a:pPr marL="0" indent="457200" algn="just" fontAlgn="auto">
              <a:lnSpc>
                <a:spcPct val="150000"/>
              </a:lnSpc>
              <a:spcBef>
                <a:spcPts val="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h</a:t>
            </a:r>
            <a:r>
              <a:rPr lang="vi-VN" altLang="en-US" sz="2400" i="1" dirty="0">
                <a:solidFill>
                  <a:schemeClr val="tx1"/>
                </a:solidFill>
                <a:latin typeface="Times New Roman" panose="02020603050405020304" pitchFamily="18" charset="0"/>
                <a:cs typeface="Times New Roman" panose="02020603050405020304" pitchFamily="18" charset="0"/>
              </a:rPr>
              <a:t>àng hoá</a:t>
            </a:r>
            <a:r>
              <a:rPr lang="en-US" altLang="en-US" sz="2400" i="1" dirty="0">
                <a:solidFill>
                  <a:schemeClr val="tx1"/>
                </a:solidFill>
                <a:latin typeface="Times New Roman" panose="02020603050405020304" pitchFamily="18" charset="0"/>
                <a:cs typeface="Times New Roman" panose="02020603050405020304" pitchFamily="18" charset="0"/>
              </a:rPr>
              <a:t>, </a:t>
            </a:r>
            <a:r>
              <a:rPr lang="vi-VN" altLang="en-US" sz="2400" i="1" dirty="0">
                <a:solidFill>
                  <a:schemeClr val="tx1"/>
                </a:solidFill>
                <a:latin typeface="Times New Roman" panose="02020603050405020304" pitchFamily="18" charset="0"/>
                <a:cs typeface="Times New Roman" panose="02020603050405020304" pitchFamily="18" charset="0"/>
              </a:rPr>
              <a:t>dịch vụ dùng để trao đổi, tiêu dùng nội bộ, biếu, tặng, cho, khuyến mại</a:t>
            </a:r>
            <a:r>
              <a:rPr lang="en-US" altLang="en-US" sz="2400" i="1" dirty="0">
                <a:solidFill>
                  <a:schemeClr val="tx1"/>
                </a:solidFill>
                <a:latin typeface="Times New Roman" panose="02020603050405020304" pitchFamily="18" charset="0"/>
                <a:cs typeface="Times New Roman" panose="02020603050405020304" pitchFamily="18" charset="0"/>
              </a:rPr>
              <a:t>:</a:t>
            </a:r>
          </a:p>
          <a:p>
            <a:pPr marL="0" indent="457200" algn="just" fontAlgn="auto">
              <a:lnSpc>
                <a:spcPct val="150000"/>
              </a:lnSpc>
              <a:spcBef>
                <a:spcPts val="0"/>
              </a:spcBef>
              <a:spcAft>
                <a:spcPts val="0"/>
              </a:spcAft>
              <a:buNone/>
              <a:defRPr/>
            </a:pP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b="0" dirty="0">
                <a:solidFill>
                  <a:schemeClr val="tx1"/>
                </a:solidFill>
                <a:latin typeface="Times New Roman" panose="02020603050405020304" pitchFamily="18" charset="0"/>
                <a:cs typeface="Times New Roman" panose="02020603050405020304" pitchFamily="18" charset="0"/>
              </a:rPr>
              <a:t>L</a:t>
            </a:r>
            <a:r>
              <a:rPr lang="vi-VN" altLang="en-US" sz="2400" b="0" dirty="0">
                <a:solidFill>
                  <a:schemeClr val="tx1"/>
                </a:solidFill>
                <a:latin typeface="Times New Roman" panose="02020603050405020304" pitchFamily="18" charset="0"/>
                <a:cs typeface="Times New Roman" panose="02020603050405020304" pitchFamily="18" charset="0"/>
              </a:rPr>
              <a:t>à giá tính thuế tiêu thụ đặc biệt của hàng hóa, dịch vụ cùng loại hoặc tương đương tại thời điểm phát sinh các hoạt động này.</a:t>
            </a:r>
            <a:endParaRPr lang="en-US" altLang="en-US" sz="2400" b="0" dirty="0">
              <a:solidFill>
                <a:schemeClr val="tx1"/>
              </a:solidFill>
              <a:latin typeface="Times New Roman" panose="02020603050405020304" pitchFamily="18" charset="0"/>
              <a:cs typeface="Times New Roman" panose="02020603050405020304" pitchFamily="18" charset="0"/>
            </a:endParaRPr>
          </a:p>
          <a:p>
            <a:pPr marL="0" indent="457200" algn="ctr" fontAlgn="auto">
              <a:lnSpc>
                <a:spcPct val="150000"/>
              </a:lnSpc>
              <a:spcBef>
                <a:spcPts val="0"/>
              </a:spcBef>
              <a:spcAft>
                <a:spcPts val="0"/>
              </a:spcAft>
              <a:buNone/>
              <a:defRPr/>
            </a:pP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Đối</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với</a:t>
            </a:r>
            <a:r>
              <a:rPr lang="en-US" altLang="en-US" sz="2400" dirty="0">
                <a:solidFill>
                  <a:schemeClr val="tx1"/>
                </a:solidFill>
                <a:latin typeface="Times New Roman" panose="02020603050405020304" pitchFamily="18" charset="0"/>
                <a:cs typeface="Times New Roman" panose="02020603050405020304" pitchFamily="18" charset="0"/>
              </a:rPr>
              <a:t> </a:t>
            </a:r>
            <a:r>
              <a:rPr lang="vi-VN" altLang="en-US" sz="2400" dirty="0">
                <a:solidFill>
                  <a:schemeClr val="tx1"/>
                </a:solidFill>
                <a:latin typeface="Times New Roman" panose="02020603050405020304" pitchFamily="18" charset="0"/>
                <a:cs typeface="Times New Roman" panose="02020603050405020304" pitchFamily="18" charset="0"/>
              </a:rPr>
              <a:t>dịch vụ</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b="0" dirty="0">
                <a:solidFill>
                  <a:schemeClr val="tx1"/>
                </a:solidFill>
                <a:latin typeface="Times New Roman" panose="02020603050405020304" pitchFamily="18" charset="0"/>
                <a:cs typeface="Times New Roman" panose="02020603050405020304" pitchFamily="18" charset="0"/>
              </a:rPr>
              <a:t>L</a:t>
            </a:r>
            <a:r>
              <a:rPr lang="vi-VN" altLang="en-US" sz="2400" b="0" dirty="0">
                <a:solidFill>
                  <a:schemeClr val="tx1"/>
                </a:solidFill>
                <a:latin typeface="Times New Roman" panose="02020603050405020304" pitchFamily="18" charset="0"/>
                <a:cs typeface="Times New Roman" panose="02020603050405020304" pitchFamily="18" charset="0"/>
              </a:rPr>
              <a:t>à giá cung ứng dịch vụ của cơ sở kinh doanh chưa có thuế GTGT và chưa có thuế TTĐB</a:t>
            </a:r>
            <a:r>
              <a:rPr lang="en-US" altLang="en-US" sz="2400" b="0" dirty="0">
                <a:solidFill>
                  <a:schemeClr val="tx1"/>
                </a:solidFill>
                <a:latin typeface="Times New Roman" panose="02020603050405020304" pitchFamily="18" charset="0"/>
                <a:cs typeface="Times New Roman" panose="02020603050405020304" pitchFamily="18" charset="0"/>
              </a:rPr>
              <a:t> . </a:t>
            </a:r>
            <a:r>
              <a:rPr lang="en-US" altLang="en-US" sz="2400" b="0" dirty="0" err="1">
                <a:solidFill>
                  <a:schemeClr val="tx1"/>
                </a:solidFill>
                <a:latin typeface="Times New Roman" panose="02020603050405020304" pitchFamily="18" charset="0"/>
                <a:cs typeface="Times New Roman" panose="02020603050405020304" pitchFamily="18" charset="0"/>
              </a:rPr>
              <a:t>Công</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thức</a:t>
            </a:r>
            <a:r>
              <a:rPr lang="en-US" altLang="en-US" sz="2400" b="0" dirty="0">
                <a:solidFill>
                  <a:schemeClr val="tx1"/>
                </a:solidFill>
                <a:latin typeface="Times New Roman" panose="02020603050405020304" pitchFamily="18" charset="0"/>
                <a:cs typeface="Times New Roman" panose="02020603050405020304" pitchFamily="18" charset="0"/>
              </a:rPr>
              <a:t>: </a:t>
            </a:r>
            <a:r>
              <a:rPr lang="vi-VN" altLang="en-US" sz="2400" b="0" dirty="0">
                <a:solidFill>
                  <a:schemeClr val="tx1"/>
                </a:solidFill>
                <a:latin typeface="Times New Roman" panose="02020603050405020304" pitchFamily="18" charset="0"/>
                <a:cs typeface="Times New Roman" panose="02020603050405020304" pitchFamily="18" charset="0"/>
              </a:rPr>
              <a:t> </a:t>
            </a:r>
            <a:r>
              <a:rPr lang="vi-VN" altLang="en-US" sz="2400" b="0" dirty="0">
                <a:solidFill>
                  <a:srgbClr val="FF0000"/>
                </a:solidFill>
                <a:latin typeface="Times New Roman" panose="02020603050405020304" pitchFamily="18" charset="0"/>
                <a:cs typeface="Times New Roman" panose="02020603050405020304" pitchFamily="18" charset="0"/>
              </a:rPr>
              <a:t>Giá tính thuế TTĐB =</a:t>
            </a:r>
            <a:r>
              <a:rPr lang="en-US" altLang="en-US" sz="2400" b="0" dirty="0">
                <a:solidFill>
                  <a:srgbClr val="FF0000"/>
                </a:solidFill>
                <a:latin typeface="Times New Roman" panose="02020603050405020304" pitchFamily="18" charset="0"/>
                <a:cs typeface="Times New Roman" panose="02020603050405020304" pitchFamily="18" charset="0"/>
              </a:rPr>
              <a:t> </a:t>
            </a:r>
            <a:r>
              <a:rPr lang="vi-VN" altLang="en-US" sz="2400" b="0" dirty="0">
                <a:solidFill>
                  <a:srgbClr val="FF0000"/>
                </a:solidFill>
                <a:latin typeface="Times New Roman" panose="02020603050405020304" pitchFamily="18" charset="0"/>
                <a:cs typeface="Times New Roman" panose="02020603050405020304" pitchFamily="18" charset="0"/>
              </a:rPr>
              <a:t>Giá dịch vụ chưa có thuế GTGT</a:t>
            </a:r>
            <a:r>
              <a:rPr lang="en-US" altLang="en-US" sz="2400" b="0" dirty="0">
                <a:solidFill>
                  <a:srgbClr val="FF0000"/>
                </a:solidFill>
                <a:latin typeface="Times New Roman" panose="02020603050405020304" pitchFamily="18" charset="0"/>
                <a:cs typeface="Times New Roman" panose="02020603050405020304" pitchFamily="18" charset="0"/>
              </a:rPr>
              <a:t>/ (1</a:t>
            </a:r>
            <a:r>
              <a:rPr lang="vi-VN" altLang="en-US" sz="2400" b="0" dirty="0">
                <a:solidFill>
                  <a:srgbClr val="FF0000"/>
                </a:solidFill>
                <a:latin typeface="Times New Roman" panose="02020603050405020304" pitchFamily="18" charset="0"/>
                <a:cs typeface="Times New Roman" panose="02020603050405020304" pitchFamily="18" charset="0"/>
              </a:rPr>
              <a:t>+Thuế suất thuế TTĐB</a:t>
            </a:r>
            <a:r>
              <a:rPr lang="en-US" altLang="en-US" sz="2400" b="0" dirty="0">
                <a:solidFill>
                  <a:srgbClr val="FF0000"/>
                </a:solidFill>
                <a:latin typeface="Times New Roman" panose="02020603050405020304" pitchFamily="18" charset="0"/>
                <a:cs typeface="Times New Roman" panose="02020603050405020304" pitchFamily="18" charset="0"/>
              </a:rPr>
              <a:t>)</a:t>
            </a:r>
          </a:p>
          <a:p>
            <a:pPr marL="0" indent="457200" algn="just" fontAlgn="auto">
              <a:lnSpc>
                <a:spcPct val="150000"/>
              </a:lnSpc>
              <a:spcBef>
                <a:spcPts val="0"/>
              </a:spcBef>
              <a:spcAft>
                <a:spcPts val="0"/>
              </a:spcAft>
              <a:buNone/>
              <a:defRPr/>
            </a:pPr>
            <a:endParaRPr lang="vi-VN" altLang="en-US" sz="2400" b="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166086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wheel(1)">
                                      <p:cBhvr>
                                        <p:cTn id="7" dur="2000"/>
                                        <p:tgtEl>
                                          <p:spTgt spid="69635">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wheel(1)">
                                      <p:cBhvr>
                                        <p:cTn id="10" dur="2000"/>
                                        <p:tgtEl>
                                          <p:spTgt spid="6963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9635">
                                            <p:txEl>
                                              <p:pRg st="3" end="3"/>
                                            </p:txEl>
                                          </p:spTgt>
                                        </p:tgtEl>
                                        <p:attrNameLst>
                                          <p:attrName>style.visibility</p:attrName>
                                        </p:attrNameLst>
                                      </p:cBhvr>
                                      <p:to>
                                        <p:strVal val="visible"/>
                                      </p:to>
                                    </p:set>
                                    <p:animEffect transition="in" filter="wheel(1)">
                                      <p:cBhvr>
                                        <p:cTn id="15" dur="2000"/>
                                        <p:tgtEl>
                                          <p:spTgt spid="696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685800" y="1066800"/>
            <a:ext cx="7924800" cy="5029200"/>
          </a:xfrm>
        </p:spPr>
        <p:txBody>
          <a:bodyPr/>
          <a:lstStyle/>
          <a:p>
            <a:pPr marL="0" indent="457200" fontAlgn="auto">
              <a:lnSpc>
                <a:spcPct val="150000"/>
              </a:lnSpc>
              <a:spcBef>
                <a:spcPts val="0"/>
              </a:spcBef>
              <a:spcAft>
                <a:spcPts val="0"/>
              </a:spcAft>
              <a:buNone/>
              <a:defRPr/>
            </a:pPr>
            <a:r>
              <a:rPr lang="nl-NL" altLang="en-US" sz="2400" dirty="0">
                <a:solidFill>
                  <a:schemeClr val="tx1"/>
                </a:solidFill>
                <a:latin typeface="Times New Roman" panose="02020603050405020304" pitchFamily="18" charset="0"/>
                <a:cs typeface="Times New Roman" panose="02020603050405020304" pitchFamily="18" charset="0"/>
              </a:rPr>
              <a:t>- Giá tính thuế</a:t>
            </a:r>
          </a:p>
          <a:p>
            <a:pPr marL="0" indent="457200" algn="just" fontAlgn="auto">
              <a:lnSpc>
                <a:spcPct val="150000"/>
              </a:lnSpc>
              <a:spcBef>
                <a:spcPts val="0"/>
              </a:spcBef>
              <a:spcAft>
                <a:spcPts val="0"/>
              </a:spcAft>
              <a:buNone/>
              <a:defRPr/>
            </a:pP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Đối</a:t>
            </a:r>
            <a:r>
              <a:rPr lang="en-US" altLang="en-US" sz="2400" i="1" dirty="0">
                <a:solidFill>
                  <a:schemeClr val="tx1"/>
                </a:solidFill>
                <a:latin typeface="Times New Roman" panose="02020603050405020304" pitchFamily="18" charset="0"/>
                <a:cs typeface="Times New Roman" panose="02020603050405020304" pitchFamily="18" charset="0"/>
              </a:rPr>
              <a:t> </a:t>
            </a:r>
            <a:r>
              <a:rPr lang="en-US" altLang="en-US" sz="2400" i="1" dirty="0" err="1">
                <a:solidFill>
                  <a:schemeClr val="tx1"/>
                </a:solidFill>
                <a:latin typeface="Times New Roman" panose="02020603050405020304" pitchFamily="18" charset="0"/>
                <a:cs typeface="Times New Roman" panose="02020603050405020304" pitchFamily="18" charset="0"/>
              </a:rPr>
              <a:t>với</a:t>
            </a:r>
            <a:r>
              <a:rPr lang="en-US" altLang="en-US" sz="2400" i="1" dirty="0">
                <a:solidFill>
                  <a:schemeClr val="tx1"/>
                </a:solidFill>
                <a:latin typeface="Times New Roman" panose="02020603050405020304" pitchFamily="18" charset="0"/>
                <a:cs typeface="Times New Roman" panose="02020603050405020304" pitchFamily="18" charset="0"/>
              </a:rPr>
              <a:t> </a:t>
            </a:r>
            <a:r>
              <a:rPr lang="vi-VN" altLang="en-US" sz="2400" i="1" dirty="0">
                <a:solidFill>
                  <a:schemeClr val="tx1"/>
                </a:solidFill>
                <a:latin typeface="Times New Roman" panose="02020603050405020304" pitchFamily="18" charset="0"/>
                <a:cs typeface="Times New Roman" panose="02020603050405020304" pitchFamily="18" charset="0"/>
              </a:rPr>
              <a:t>cơ sở </a:t>
            </a:r>
            <a:r>
              <a:rPr lang="en-US" altLang="en-US" sz="2400" i="1" dirty="0">
                <a:solidFill>
                  <a:schemeClr val="tx1"/>
                </a:solidFill>
                <a:latin typeface="Times New Roman" panose="02020603050405020304" pitchFamily="18" charset="0"/>
                <a:cs typeface="Times New Roman" panose="02020603050405020304" pitchFamily="18" charset="0"/>
              </a:rPr>
              <a:t>KD </a:t>
            </a:r>
            <a:r>
              <a:rPr lang="vi-VN" altLang="en-US" sz="2400" i="1" dirty="0">
                <a:solidFill>
                  <a:schemeClr val="tx1"/>
                </a:solidFill>
                <a:latin typeface="Times New Roman" panose="02020603050405020304" pitchFamily="18" charset="0"/>
                <a:cs typeface="Times New Roman" panose="02020603050405020304" pitchFamily="18" charset="0"/>
              </a:rPr>
              <a:t>xuất khẩu mua hàng chịu thuế TTĐB của cơ sở sản xuất để xuất khẩu nhưng không xuất khẩu mà bán trong nước</a:t>
            </a:r>
            <a:r>
              <a:rPr lang="en-US" altLang="en-US" sz="2400" i="1" dirty="0">
                <a:solidFill>
                  <a:schemeClr val="tx1"/>
                </a:solidFill>
                <a:latin typeface="Times New Roman" panose="02020603050405020304" pitchFamily="18" charset="0"/>
                <a:cs typeface="Times New Roman" panose="02020603050405020304" pitchFamily="18" charset="0"/>
              </a:rPr>
              <a:t>:</a:t>
            </a:r>
            <a:r>
              <a:rPr lang="en-US" altLang="en-US" sz="2400" dirty="0">
                <a:solidFill>
                  <a:schemeClr val="tx1"/>
                </a:solidFill>
                <a:latin typeface="Times New Roman" panose="02020603050405020304" pitchFamily="18" charset="0"/>
                <a:cs typeface="Times New Roman" panose="02020603050405020304" pitchFamily="18" charset="0"/>
              </a:rPr>
              <a:t> </a:t>
            </a:r>
          </a:p>
          <a:p>
            <a:pPr marL="0" indent="457200" algn="just" fontAlgn="auto">
              <a:lnSpc>
                <a:spcPct val="150000"/>
              </a:lnSpc>
              <a:spcBef>
                <a:spcPts val="0"/>
              </a:spcBef>
              <a:spcAft>
                <a:spcPts val="0"/>
              </a:spcAft>
              <a:buNone/>
              <a:defRPr/>
            </a:pPr>
            <a:r>
              <a:rPr lang="nl-NL" altLang="en-US" sz="2400" b="0" dirty="0">
                <a:solidFill>
                  <a:schemeClr val="tx1"/>
                </a:solidFill>
                <a:latin typeface="Times New Roman" panose="02020603050405020304" pitchFamily="18" charset="0"/>
                <a:cs typeface="Times New Roman" panose="02020603050405020304" pitchFamily="18" charset="0"/>
              </a:rPr>
              <a:t>Là bán chưa có thuế TTĐB, thuế bảo vệ môi trường (nếu có) và chưa có thuế GTGT</a:t>
            </a:r>
          </a:p>
          <a:p>
            <a:pPr marL="0" indent="457200" algn="just" fontAlgn="auto">
              <a:lnSpc>
                <a:spcPct val="150000"/>
              </a:lnSpc>
              <a:spcBef>
                <a:spcPts val="0"/>
              </a:spcBef>
              <a:spcAft>
                <a:spcPts val="0"/>
              </a:spcAft>
              <a:buNone/>
              <a:defRPr/>
            </a:pPr>
            <a:r>
              <a:rPr lang="en-US" altLang="en-US" sz="2400" dirty="0">
                <a:solidFill>
                  <a:schemeClr val="tx1"/>
                </a:solidFill>
                <a:latin typeface="Times New Roman" panose="02020603050405020304" pitchFamily="18" charset="0"/>
                <a:cs typeface="Times New Roman" panose="02020603050405020304" pitchFamily="18" charset="0"/>
              </a:rPr>
              <a:t>TH </a:t>
            </a:r>
            <a:r>
              <a:rPr lang="en-US" altLang="en-US" sz="2400" dirty="0" err="1">
                <a:solidFill>
                  <a:schemeClr val="tx1"/>
                </a:solidFill>
                <a:latin typeface="Times New Roman" panose="02020603050405020304" pitchFamily="18" charset="0"/>
                <a:cs typeface="Times New Roman" panose="02020603050405020304" pitchFamily="18" charset="0"/>
              </a:rPr>
              <a:t>bán</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là</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giá</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bán</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có</a:t>
            </a:r>
            <a:r>
              <a:rPr lang="en-US" altLang="en-US" sz="2400" dirty="0">
                <a:solidFill>
                  <a:schemeClr val="tx1"/>
                </a:solidFill>
                <a:latin typeface="Times New Roman" panose="02020603050405020304" pitchFamily="18" charset="0"/>
                <a:cs typeface="Times New Roman" panose="02020603050405020304" pitchFamily="18" charset="0"/>
              </a:rPr>
              <a:t> </a:t>
            </a:r>
            <a:r>
              <a:rPr lang="en-US" altLang="en-US" sz="2400" dirty="0" err="1">
                <a:solidFill>
                  <a:schemeClr val="tx1"/>
                </a:solidFill>
                <a:latin typeface="Times New Roman" panose="02020603050405020304" pitchFamily="18" charset="0"/>
                <a:cs typeface="Times New Roman" panose="02020603050405020304" pitchFamily="18" charset="0"/>
              </a:rPr>
              <a:t>thuế</a:t>
            </a:r>
            <a:r>
              <a:rPr lang="en-US" altLang="en-US" sz="2400" dirty="0">
                <a:solidFill>
                  <a:schemeClr val="tx1"/>
                </a:solidFill>
                <a:latin typeface="Times New Roman" panose="02020603050405020304" pitchFamily="18" charset="0"/>
                <a:cs typeface="Times New Roman" panose="02020603050405020304" pitchFamily="18" charset="0"/>
              </a:rPr>
              <a:t> TTĐB: </a:t>
            </a:r>
            <a:r>
              <a:rPr lang="en-US" altLang="en-US" sz="2400" b="0" dirty="0" err="1">
                <a:solidFill>
                  <a:schemeClr val="tx1"/>
                </a:solidFill>
                <a:latin typeface="Times New Roman" panose="02020603050405020304" pitchFamily="18" charset="0"/>
                <a:cs typeface="Times New Roman" panose="02020603050405020304" pitchFamily="18" charset="0"/>
              </a:rPr>
              <a:t>giá</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tính</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thuế</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tiêu</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thụ</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đặc</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biệt</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là</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giá</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a:solidFill>
                  <a:srgbClr val="FF0000"/>
                </a:solidFill>
                <a:latin typeface="Times New Roman" panose="02020603050405020304" pitchFamily="18" charset="0"/>
                <a:cs typeface="Times New Roman" panose="02020603050405020304" pitchFamily="18" charset="0"/>
              </a:rPr>
              <a:t>do </a:t>
            </a:r>
            <a:r>
              <a:rPr lang="en-US" altLang="en-US" sz="2400" b="0" dirty="0" err="1">
                <a:solidFill>
                  <a:srgbClr val="FF0000"/>
                </a:solidFill>
                <a:latin typeface="Times New Roman" panose="02020603050405020304" pitchFamily="18" charset="0"/>
                <a:cs typeface="Times New Roman" panose="02020603050405020304" pitchFamily="18" charset="0"/>
              </a:rPr>
              <a:t>cơ</a:t>
            </a:r>
            <a:r>
              <a:rPr lang="en-US" altLang="en-US" sz="2400" b="0" dirty="0">
                <a:solidFill>
                  <a:srgbClr val="FF0000"/>
                </a:solidFill>
                <a:latin typeface="Times New Roman" panose="02020603050405020304" pitchFamily="18" charset="0"/>
                <a:cs typeface="Times New Roman" panose="02020603050405020304" pitchFamily="18" charset="0"/>
              </a:rPr>
              <a:t> </a:t>
            </a:r>
            <a:r>
              <a:rPr lang="en-US" altLang="en-US" sz="2400" b="0" dirty="0" err="1">
                <a:solidFill>
                  <a:srgbClr val="FF0000"/>
                </a:solidFill>
                <a:latin typeface="Times New Roman" panose="02020603050405020304" pitchFamily="18" charset="0"/>
                <a:cs typeface="Times New Roman" panose="02020603050405020304" pitchFamily="18" charset="0"/>
              </a:rPr>
              <a:t>quan</a:t>
            </a:r>
            <a:r>
              <a:rPr lang="en-US" altLang="en-US" sz="2400" b="0" dirty="0">
                <a:solidFill>
                  <a:srgbClr val="FF0000"/>
                </a:solidFill>
                <a:latin typeface="Times New Roman" panose="02020603050405020304" pitchFamily="18" charset="0"/>
                <a:cs typeface="Times New Roman" panose="02020603050405020304" pitchFamily="18" charset="0"/>
              </a:rPr>
              <a:t> </a:t>
            </a:r>
            <a:r>
              <a:rPr lang="en-US" altLang="en-US" sz="2400" b="0" dirty="0" err="1">
                <a:solidFill>
                  <a:srgbClr val="FF0000"/>
                </a:solidFill>
                <a:latin typeface="Times New Roman" panose="02020603050405020304" pitchFamily="18" charset="0"/>
                <a:cs typeface="Times New Roman" panose="02020603050405020304" pitchFamily="18" charset="0"/>
              </a:rPr>
              <a:t>thuế</a:t>
            </a:r>
            <a:r>
              <a:rPr lang="en-US" altLang="en-US" sz="2400" b="0" dirty="0">
                <a:solidFill>
                  <a:srgbClr val="FF0000"/>
                </a:solidFill>
                <a:latin typeface="Times New Roman" panose="02020603050405020304" pitchFamily="18" charset="0"/>
                <a:cs typeface="Times New Roman" panose="02020603050405020304" pitchFamily="18" charset="0"/>
              </a:rPr>
              <a:t> </a:t>
            </a:r>
            <a:r>
              <a:rPr lang="en-US" altLang="en-US" sz="2400" b="0" dirty="0" err="1">
                <a:solidFill>
                  <a:srgbClr val="FF0000"/>
                </a:solidFill>
                <a:latin typeface="Times New Roman" panose="02020603050405020304" pitchFamily="18" charset="0"/>
                <a:cs typeface="Times New Roman" panose="02020603050405020304" pitchFamily="18" charset="0"/>
              </a:rPr>
              <a:t>ấn</a:t>
            </a:r>
            <a:r>
              <a:rPr lang="en-US" altLang="en-US" sz="2400" b="0" dirty="0">
                <a:solidFill>
                  <a:srgbClr val="FF0000"/>
                </a:solidFill>
                <a:latin typeface="Times New Roman" panose="02020603050405020304" pitchFamily="18" charset="0"/>
                <a:cs typeface="Times New Roman" panose="02020603050405020304" pitchFamily="18" charset="0"/>
              </a:rPr>
              <a:t> </a:t>
            </a:r>
            <a:r>
              <a:rPr lang="en-US" altLang="en-US" sz="2400" b="0" dirty="0" err="1">
                <a:solidFill>
                  <a:srgbClr val="FF0000"/>
                </a:solidFill>
                <a:latin typeface="Times New Roman" panose="02020603050405020304" pitchFamily="18" charset="0"/>
                <a:cs typeface="Times New Roman" panose="02020603050405020304" pitchFamily="18" charset="0"/>
              </a:rPr>
              <a:t>định</a:t>
            </a:r>
            <a:r>
              <a:rPr lang="en-US" altLang="en-US" sz="2400" b="0" dirty="0">
                <a:solidFill>
                  <a:srgbClr val="FF0000"/>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theo</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quy</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định</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của</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luật</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quản</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lý</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thuê</a:t>
            </a:r>
            <a:r>
              <a:rPr lang="en-US" altLang="en-US" sz="2400" b="0" dirty="0">
                <a:solidFill>
                  <a:schemeClr val="tx1"/>
                </a:solidFill>
                <a:latin typeface="Times New Roman" panose="02020603050405020304" pitchFamily="18" charset="0"/>
                <a:cs typeface="Times New Roman" panose="02020603050405020304" pitchFamily="18" charset="0"/>
              </a:rPr>
              <a:t>.</a:t>
            </a:r>
          </a:p>
          <a:p>
            <a:pPr marL="0" indent="0" algn="just" fontAlgn="auto">
              <a:lnSpc>
                <a:spcPct val="130000"/>
              </a:lnSpc>
              <a:spcBef>
                <a:spcPct val="10000"/>
              </a:spcBef>
              <a:spcAft>
                <a:spcPts val="0"/>
              </a:spcAft>
              <a:buNone/>
              <a:defRPr/>
            </a:pPr>
            <a:endParaRPr lang="en-US" sz="2200" b="0" dirty="0">
              <a:solidFill>
                <a:schemeClr val="tx1"/>
              </a:solidFill>
              <a:latin typeface="Times New Roman" pitchFamily="18" charset="0"/>
              <a:cs typeface="Times New Roman" pitchFamily="18" charset="0"/>
            </a:endParaRPr>
          </a:p>
        </p:txBody>
      </p:sp>
      <p:sp>
        <p:nvSpPr>
          <p:cNvPr id="5" name="Rectangle 4"/>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spTree>
    <p:extLst>
      <p:ext uri="{BB962C8B-B14F-4D97-AF65-F5344CB8AC3E}">
        <p14:creationId xmlns:p14="http://schemas.microsoft.com/office/powerpoint/2010/main" val="13049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wheel(1)">
                                      <p:cBhvr>
                                        <p:cTn id="12" dur="2000"/>
                                        <p:tgtEl>
                                          <p:spTgt spid="69635">
                                            <p:txEl>
                                              <p:pRg st="1" end="1"/>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animEffect transition="in" filter="wheel(1)">
                                      <p:cBhvr>
                                        <p:cTn id="15" dur="2000"/>
                                        <p:tgtEl>
                                          <p:spTgt spid="69635">
                                            <p:txEl>
                                              <p:pRg st="2" end="2"/>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69635">
                                            <p:txEl>
                                              <p:pRg st="3" end="3"/>
                                            </p:txEl>
                                          </p:spTgt>
                                        </p:tgtEl>
                                        <p:attrNameLst>
                                          <p:attrName>style.visibility</p:attrName>
                                        </p:attrNameLst>
                                      </p:cBhvr>
                                      <p:to>
                                        <p:strVal val="visible"/>
                                      </p:to>
                                    </p:set>
                                    <p:animEffect transition="in" filter="wheel(1)">
                                      <p:cBhvr>
                                        <p:cTn id="18" dur="2000"/>
                                        <p:tgtEl>
                                          <p:spTgt spid="696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304800" y="1752600"/>
            <a:ext cx="3962400" cy="3352800"/>
          </a:xfrm>
        </p:spPr>
        <p:txBody>
          <a:bodyPr/>
          <a:lstStyle/>
          <a:p>
            <a:pPr marL="0" indent="457200" algn="just" fontAlgn="auto">
              <a:lnSpc>
                <a:spcPct val="150000"/>
              </a:lnSpc>
              <a:spcBef>
                <a:spcPts val="0"/>
              </a:spcBef>
              <a:spcAft>
                <a:spcPts val="0"/>
              </a:spcAft>
              <a:buNone/>
              <a:defRPr/>
            </a:pPr>
            <a:r>
              <a:rPr lang="en-US" altLang="en-US" sz="2400" dirty="0">
                <a:solidFill>
                  <a:schemeClr val="tx1"/>
                </a:solidFill>
                <a:latin typeface="Times New Roman" pitchFamily="18" charset="0"/>
                <a:cs typeface="Times New Roman" pitchFamily="18" charset="0"/>
              </a:rPr>
              <a:t>- </a:t>
            </a:r>
            <a:r>
              <a:rPr lang="nl-NL" altLang="en-US" sz="2400" dirty="0">
                <a:solidFill>
                  <a:schemeClr val="tx1"/>
                </a:solidFill>
                <a:latin typeface="Times New Roman" panose="02020603050405020304" pitchFamily="18" charset="0"/>
                <a:cs typeface="Times New Roman" panose="02020603050405020304" pitchFamily="18" charset="0"/>
              </a:rPr>
              <a:t>Thuế suất thuế TTĐB: </a:t>
            </a:r>
            <a:r>
              <a:rPr lang="en-US" altLang="en-US" sz="2400" b="0" dirty="0" err="1">
                <a:solidFill>
                  <a:schemeClr val="tx1"/>
                </a:solidFill>
                <a:latin typeface="Times New Roman" panose="02020603050405020304" pitchFamily="18" charset="0"/>
                <a:cs typeface="Times New Roman" panose="02020603050405020304" pitchFamily="18" charset="0"/>
              </a:rPr>
              <a:t>Quy</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định</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tại</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khoản</a:t>
            </a:r>
            <a:r>
              <a:rPr lang="en-US" altLang="en-US" sz="2400" b="0" dirty="0">
                <a:solidFill>
                  <a:schemeClr val="tx1"/>
                </a:solidFill>
                <a:latin typeface="Times New Roman" panose="02020603050405020304" pitchFamily="18" charset="0"/>
                <a:cs typeface="Times New Roman" panose="02020603050405020304" pitchFamily="18" charset="0"/>
              </a:rPr>
              <a:t> 4, </a:t>
            </a:r>
            <a:r>
              <a:rPr lang="en-US" altLang="en-US" sz="2400" b="0" dirty="0" err="1">
                <a:solidFill>
                  <a:schemeClr val="tx1"/>
                </a:solidFill>
                <a:latin typeface="Times New Roman" panose="02020603050405020304" pitchFamily="18" charset="0"/>
                <a:cs typeface="Times New Roman" panose="02020603050405020304" pitchFamily="18" charset="0"/>
              </a:rPr>
              <a:t>điều</a:t>
            </a:r>
            <a:r>
              <a:rPr lang="en-US" altLang="en-US" sz="2400" b="0" dirty="0">
                <a:solidFill>
                  <a:schemeClr val="tx1"/>
                </a:solidFill>
                <a:latin typeface="Times New Roman" panose="02020603050405020304" pitchFamily="18" charset="0"/>
                <a:cs typeface="Times New Roman" panose="02020603050405020304" pitchFamily="18" charset="0"/>
              </a:rPr>
              <a:t> 1 </a:t>
            </a:r>
            <a:r>
              <a:rPr lang="en-US" altLang="en-US" sz="2400" b="0" dirty="0" err="1">
                <a:solidFill>
                  <a:schemeClr val="tx1"/>
                </a:solidFill>
                <a:latin typeface="Times New Roman" panose="02020603050405020304" pitchFamily="18" charset="0"/>
                <a:cs typeface="Times New Roman" panose="02020603050405020304" pitchFamily="18" charset="0"/>
              </a:rPr>
              <a:t>luật</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số</a:t>
            </a:r>
            <a:r>
              <a:rPr lang="en-US" altLang="en-US" sz="2400" b="0" dirty="0">
                <a:solidFill>
                  <a:schemeClr val="tx1"/>
                </a:solidFill>
                <a:latin typeface="Times New Roman" panose="02020603050405020304" pitchFamily="18" charset="0"/>
                <a:cs typeface="Times New Roman" panose="02020603050405020304" pitchFamily="18" charset="0"/>
              </a:rPr>
              <a:t> 70/2014/QH13 </a:t>
            </a:r>
            <a:r>
              <a:rPr lang="en-US" altLang="en-US" sz="2400" b="0" dirty="0" err="1">
                <a:solidFill>
                  <a:schemeClr val="tx1"/>
                </a:solidFill>
                <a:latin typeface="Times New Roman" panose="02020603050405020304" pitchFamily="18" charset="0"/>
                <a:cs typeface="Times New Roman" panose="02020603050405020304" pitchFamily="18" charset="0"/>
              </a:rPr>
              <a:t>và</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Điều</a:t>
            </a:r>
            <a:r>
              <a:rPr lang="en-US" altLang="en-US" sz="2400" b="0" dirty="0">
                <a:solidFill>
                  <a:schemeClr val="tx1"/>
                </a:solidFill>
                <a:latin typeface="Times New Roman" panose="02020603050405020304" pitchFamily="18" charset="0"/>
                <a:cs typeface="Times New Roman" panose="02020603050405020304" pitchFamily="18" charset="0"/>
              </a:rPr>
              <a:t> 2, </a:t>
            </a:r>
            <a:r>
              <a:rPr lang="en-US" altLang="en-US" sz="2400" b="0" dirty="0" err="1">
                <a:solidFill>
                  <a:schemeClr val="tx1"/>
                </a:solidFill>
                <a:latin typeface="Times New Roman" panose="02020603050405020304" pitchFamily="18" charset="0"/>
                <a:cs typeface="Times New Roman" panose="02020603050405020304" pitchFamily="18" charset="0"/>
              </a:rPr>
              <a:t>Luật</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số</a:t>
            </a:r>
            <a:r>
              <a:rPr lang="en-US" altLang="en-US" sz="2400" b="0" dirty="0">
                <a:solidFill>
                  <a:schemeClr val="tx1"/>
                </a:solidFill>
                <a:latin typeface="Times New Roman" panose="02020603050405020304" pitchFamily="18" charset="0"/>
                <a:cs typeface="Times New Roman" panose="02020603050405020304" pitchFamily="18" charset="0"/>
              </a:rPr>
              <a:t> 106/2016/QH13 </a:t>
            </a:r>
            <a:r>
              <a:rPr lang="en-US" altLang="en-US" sz="2400" b="0" dirty="0" err="1">
                <a:solidFill>
                  <a:schemeClr val="tx1"/>
                </a:solidFill>
                <a:latin typeface="Times New Roman" panose="02020603050405020304" pitchFamily="18" charset="0"/>
                <a:cs typeface="Times New Roman" panose="02020603050405020304" pitchFamily="18" charset="0"/>
              </a:rPr>
              <a:t>sửa</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đổi</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bổ</a:t>
            </a:r>
            <a:r>
              <a:rPr lang="en-US" altLang="en-US" sz="2400" b="0" dirty="0">
                <a:solidFill>
                  <a:schemeClr val="tx1"/>
                </a:solidFill>
                <a:latin typeface="Times New Roman" panose="02020603050405020304" pitchFamily="18" charset="0"/>
                <a:cs typeface="Times New Roman" panose="02020603050405020304" pitchFamily="18" charset="0"/>
              </a:rPr>
              <a:t> sung </a:t>
            </a:r>
            <a:r>
              <a:rPr lang="en-US" altLang="en-US" sz="2400" b="0" dirty="0" err="1">
                <a:solidFill>
                  <a:schemeClr val="tx1"/>
                </a:solidFill>
                <a:latin typeface="Times New Roman" panose="02020603050405020304" pitchFamily="18" charset="0"/>
                <a:cs typeface="Times New Roman" panose="02020603050405020304" pitchFamily="18" charset="0"/>
              </a:rPr>
              <a:t>một</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số</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điều</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của</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luật</a:t>
            </a:r>
            <a:r>
              <a:rPr lang="en-US" altLang="en-US" sz="2400" b="0" dirty="0">
                <a:solidFill>
                  <a:schemeClr val="tx1"/>
                </a:solidFill>
                <a:latin typeface="Times New Roman" panose="02020603050405020304" pitchFamily="18" charset="0"/>
                <a:cs typeface="Times New Roman" panose="02020603050405020304" pitchFamily="18" charset="0"/>
              </a:rPr>
              <a:t> </a:t>
            </a:r>
            <a:r>
              <a:rPr lang="en-US" altLang="en-US" sz="2400" b="0" dirty="0" err="1">
                <a:solidFill>
                  <a:schemeClr val="tx1"/>
                </a:solidFill>
                <a:latin typeface="Times New Roman" panose="02020603050405020304" pitchFamily="18" charset="0"/>
                <a:cs typeface="Times New Roman" panose="02020603050405020304" pitchFamily="18" charset="0"/>
              </a:rPr>
              <a:t>thuế</a:t>
            </a:r>
            <a:r>
              <a:rPr lang="en-US" altLang="en-US" sz="2400" b="0" dirty="0">
                <a:solidFill>
                  <a:schemeClr val="tx1"/>
                </a:solidFill>
                <a:latin typeface="Times New Roman" panose="02020603050405020304" pitchFamily="18" charset="0"/>
                <a:cs typeface="Times New Roman" panose="02020603050405020304" pitchFamily="18" charset="0"/>
              </a:rPr>
              <a:t> TTĐB.</a:t>
            </a:r>
            <a:endParaRPr lang="en-US" sz="1900" b="0" dirty="0">
              <a:solidFill>
                <a:schemeClr val="tx1"/>
              </a:solidFill>
              <a:latin typeface="Times New Roman" pitchFamily="18" charset="0"/>
              <a:cs typeface="Times New Roman" pitchFamily="18" charset="0"/>
            </a:endParaRPr>
          </a:p>
        </p:txBody>
      </p:sp>
      <p:sp>
        <p:nvSpPr>
          <p:cNvPr id="4" name="Rectangle 3"/>
          <p:cNvSpPr/>
          <p:nvPr/>
        </p:nvSpPr>
        <p:spPr>
          <a:xfrm>
            <a:off x="990600" y="152400"/>
            <a:ext cx="6858000" cy="553998"/>
          </a:xfrm>
          <a:prstGeom prst="rect">
            <a:avLst/>
          </a:prstGeom>
        </p:spPr>
        <p:txBody>
          <a:bodyPr wrap="square">
            <a:spAutoFit/>
          </a:bodyPr>
          <a:lstStyle/>
          <a:p>
            <a:pPr marL="0" indent="0" algn="just">
              <a:buNone/>
            </a:pPr>
            <a:r>
              <a:rPr lang="vi-VN" sz="3000" b="1" dirty="0">
                <a:solidFill>
                  <a:schemeClr val="bg1"/>
                </a:solidFill>
                <a:latin typeface="Times New Roman" pitchFamily="18" charset="0"/>
                <a:cs typeface="Times New Roman" pitchFamily="18" charset="0"/>
              </a:rPr>
              <a:t> </a:t>
            </a:r>
            <a:r>
              <a:rPr lang="en-US" sz="3000" b="1" i="1" dirty="0">
                <a:solidFill>
                  <a:schemeClr val="bg1"/>
                </a:solidFill>
                <a:latin typeface="Times New Roman" pitchFamily="18" charset="0"/>
                <a:cs typeface="Times New Roman" pitchFamily="18" charset="0"/>
              </a:rPr>
              <a:t>4.4.2 </a:t>
            </a:r>
            <a:r>
              <a:rPr lang="en-US" sz="3000" b="1" i="1" dirty="0" err="1">
                <a:solidFill>
                  <a:schemeClr val="bg1"/>
                </a:solidFill>
                <a:latin typeface="Times New Roman" pitchFamily="18" charset="0"/>
                <a:cs typeface="Times New Roman" pitchFamily="18" charset="0"/>
              </a:rPr>
              <a:t>Căn</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cứ</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và</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phương</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pháp</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tính</a:t>
            </a:r>
            <a:r>
              <a:rPr lang="en-US" sz="3000" b="1" i="1" dirty="0">
                <a:solidFill>
                  <a:schemeClr val="bg1"/>
                </a:solidFill>
                <a:latin typeface="Times New Roman" pitchFamily="18" charset="0"/>
                <a:cs typeface="Times New Roman" pitchFamily="18" charset="0"/>
              </a:rPr>
              <a:t> </a:t>
            </a:r>
            <a:r>
              <a:rPr lang="en-US" sz="3000" b="1" i="1" dirty="0" err="1">
                <a:solidFill>
                  <a:schemeClr val="bg1"/>
                </a:solidFill>
                <a:latin typeface="Times New Roman" pitchFamily="18" charset="0"/>
                <a:cs typeface="Times New Roman" pitchFamily="18" charset="0"/>
              </a:rPr>
              <a:t>thuế</a:t>
            </a:r>
            <a:r>
              <a:rPr lang="en-US" sz="3000" b="1" i="1" dirty="0">
                <a:solidFill>
                  <a:schemeClr val="bg1"/>
                </a:solidFill>
                <a:latin typeface="Times New Roman" pitchFamily="18" charset="0"/>
                <a:cs typeface="Times New Roman" pitchFamily="18" charset="0"/>
              </a:rPr>
              <a:t> </a:t>
            </a:r>
          </a:p>
        </p:txBody>
      </p:sp>
      <p:pic>
        <p:nvPicPr>
          <p:cNvPr id="5" name="Picture 2" descr="Thuế tiêu thu đặc biệt | EXPERTIS Dịch vụ thuế TTĐ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219200"/>
            <a:ext cx="4267200" cy="497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42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4" grpId="0"/>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1485900" y="1295400"/>
            <a:ext cx="6438900" cy="1143000"/>
          </a:xfrm>
        </p:spPr>
        <p:txBody>
          <a:bodyPr/>
          <a:lstStyle/>
          <a:p>
            <a:pPr marL="0" lvl="1" indent="457200" algn="ctr">
              <a:lnSpc>
                <a:spcPct val="150000"/>
              </a:lnSpc>
              <a:spcBef>
                <a:spcPts val="0"/>
              </a:spcBef>
              <a:buNone/>
            </a:pPr>
            <a:r>
              <a:rPr lang="en-US" altLang="en-US" sz="2400" dirty="0">
                <a:latin typeface="Times New Roman" pitchFamily="18" charset="0"/>
                <a:cs typeface="Times New Roman" pitchFamily="18" charset="0"/>
              </a:rPr>
              <a:t>Theo </a:t>
            </a:r>
            <a:r>
              <a:rPr lang="en-US" altLang="en-US" sz="2400" dirty="0" err="1">
                <a:latin typeface="Times New Roman" pitchFamily="18" charset="0"/>
                <a:cs typeface="Times New Roman" pitchFamily="18" charset="0"/>
              </a:rPr>
              <a:t>Điều</a:t>
            </a:r>
            <a:r>
              <a:rPr lang="en-US" altLang="en-US" sz="2400" dirty="0">
                <a:latin typeface="Times New Roman" pitchFamily="18" charset="0"/>
                <a:cs typeface="Times New Roman" pitchFamily="18" charset="0"/>
              </a:rPr>
              <a:t> 8, 9 </a:t>
            </a:r>
            <a:r>
              <a:rPr lang="en-US" altLang="en-US" sz="2400" dirty="0" err="1">
                <a:latin typeface="Times New Roman" pitchFamily="18" charset="0"/>
                <a:cs typeface="Times New Roman" pitchFamily="18" charset="0"/>
              </a:rPr>
              <a:t>của</a:t>
            </a:r>
            <a:r>
              <a:rPr lang="en-US" altLang="en-US" sz="2400" dirty="0">
                <a:latin typeface="Times New Roman" pitchFamily="18" charset="0"/>
                <a:cs typeface="Times New Roman" pitchFamily="18" charset="0"/>
              </a:rPr>
              <a:t> </a:t>
            </a:r>
            <a:r>
              <a:rPr lang="en-US" altLang="en-US" sz="2400" dirty="0" err="1">
                <a:latin typeface="Times New Roman" pitchFamily="18" charset="0"/>
                <a:cs typeface="Times New Roman" pitchFamily="18" charset="0"/>
              </a:rPr>
              <a:t>Luật</a:t>
            </a:r>
            <a:r>
              <a:rPr lang="en-US" altLang="en-US" sz="2400" dirty="0">
                <a:latin typeface="Times New Roman" pitchFamily="18" charset="0"/>
                <a:cs typeface="Times New Roman" pitchFamily="18" charset="0"/>
              </a:rPr>
              <a:t> </a:t>
            </a:r>
            <a:r>
              <a:rPr lang="sv-SE" altLang="en-US" sz="2400" dirty="0">
                <a:latin typeface="Times New Roman" pitchFamily="18" charset="0"/>
                <a:cs typeface="Times New Roman" pitchFamily="18" charset="0"/>
              </a:rPr>
              <a:t>thuế Tiêu thụ đặc biệt số 27/2008/QH12. </a:t>
            </a:r>
          </a:p>
          <a:p>
            <a:pPr marL="457200" lvl="1" indent="0" algn="ctr">
              <a:lnSpc>
                <a:spcPct val="130000"/>
              </a:lnSpc>
              <a:buNone/>
            </a:pPr>
            <a:endParaRPr lang="en-US" sz="2400"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838200" y="198438"/>
            <a:ext cx="7239000" cy="563562"/>
          </a:xfrm>
        </p:spPr>
        <p:txBody>
          <a:bodyPr/>
          <a:lstStyle/>
          <a:p>
            <a:pPr algn="ctr"/>
            <a:r>
              <a:rPr lang="en-US" altLang="en-US" dirty="0">
                <a:latin typeface="Times New Roman" pitchFamily="18" charset="0"/>
                <a:cs typeface="Times New Roman" pitchFamily="18" charset="0"/>
              </a:rPr>
              <a:t> </a:t>
            </a:r>
            <a:r>
              <a:rPr lang="nl-NL" altLang="en-US" dirty="0">
                <a:latin typeface="Times New Roman" panose="02020603050405020304" pitchFamily="18" charset="0"/>
                <a:cs typeface="Times New Roman" panose="02020603050405020304" pitchFamily="18" charset="0"/>
              </a:rPr>
              <a:t>Hoàn thuế, giảm thuế, khấu trừ thuế </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743200"/>
            <a:ext cx="7848600" cy="3810000"/>
          </a:xfrm>
          <a:prstGeom prst="rect">
            <a:avLst/>
          </a:prstGeom>
        </p:spPr>
      </p:pic>
    </p:spTree>
    <p:extLst>
      <p:ext uri="{BB962C8B-B14F-4D97-AF65-F5344CB8AC3E}">
        <p14:creationId xmlns:p14="http://schemas.microsoft.com/office/powerpoint/2010/main" val="74823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0" end="0"/>
                                            </p:txEl>
                                          </p:spTgt>
                                        </p:tgtEl>
                                        <p:attrNameLst>
                                          <p:attrName>style.visibility</p:attrName>
                                        </p:attrNameLst>
                                      </p:cBhvr>
                                      <p:to>
                                        <p:strVal val="visible"/>
                                      </p:to>
                                    </p:set>
                                    <p:animEffect transition="in" filter="circle(in)">
                                      <p:cBhvr>
                                        <p:cTn id="17"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2" grpId="0"/>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838200" y="1308080"/>
            <a:ext cx="75438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lnSpc>
                <a:spcPct val="150000"/>
              </a:lnSpc>
            </a:pPr>
            <a:r>
              <a:rPr lang="en-US" sz="2400" b="1" u="sng" dirty="0" err="1">
                <a:latin typeface="Times New Roman" pitchFamily="18" charset="0"/>
                <a:cs typeface="Times New Roman" pitchFamily="18" charset="0"/>
              </a:rPr>
              <a:t>Bài</a:t>
            </a:r>
            <a:r>
              <a:rPr lang="en-US" sz="2400" b="1" u="sng" dirty="0">
                <a:latin typeface="Times New Roman" pitchFamily="18" charset="0"/>
                <a:cs typeface="Times New Roman" pitchFamily="18" charset="0"/>
              </a:rPr>
              <a:t> 1: </a:t>
            </a:r>
          </a:p>
          <a:p>
            <a:pPr indent="457200" algn="just" eaLnBrk="1" hangingPunct="1">
              <a:lnSpc>
                <a:spcPct val="150000"/>
              </a:lnSpc>
            </a:pPr>
            <a:r>
              <a:rPr lang="en-US" sz="2400" dirty="0" err="1">
                <a:latin typeface="Times New Roman" pitchFamily="18" charset="0"/>
                <a:cs typeface="Times New Roman" pitchFamily="18" charset="0"/>
              </a:rPr>
              <a:t>Cửa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Nam </a:t>
            </a:r>
            <a:r>
              <a:rPr lang="en-US" sz="2400" dirty="0" err="1">
                <a:latin typeface="Times New Roman" pitchFamily="18" charset="0"/>
                <a:cs typeface="Times New Roman" pitchFamily="18" charset="0"/>
              </a:rPr>
              <a:t>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chịu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2018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1.500 </a:t>
            </a:r>
            <a:r>
              <a:rPr lang="en-US" sz="2400" dirty="0" err="1">
                <a:latin typeface="Times New Roman" pitchFamily="18" charset="0"/>
                <a:cs typeface="Times New Roman" pitchFamily="18" charset="0"/>
              </a:rPr>
              <a:t>sp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1.200.000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phẩm</a:t>
            </a:r>
            <a:r>
              <a:rPr lang="en-US" sz="2400" dirty="0">
                <a:latin typeface="Times New Roman" pitchFamily="18" charset="0"/>
                <a:cs typeface="Times New Roman" pitchFamily="18" charset="0"/>
              </a:rPr>
              <a:t>. </a:t>
            </a:r>
          </a:p>
          <a:p>
            <a:pPr indent="457200" algn="just" eaLnBrk="1" hangingPunct="1">
              <a:lnSpc>
                <a:spcPct val="150000"/>
              </a:lnSpc>
            </a:pPr>
            <a:r>
              <a:rPr lang="en-US" sz="2400" b="1" i="1" u="sng" dirty="0" err="1">
                <a:latin typeface="Times New Roman" pitchFamily="18" charset="0"/>
                <a:cs typeface="Times New Roman" pitchFamily="18" charset="0"/>
              </a:rPr>
              <a:t>Yêu</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cầu</a:t>
            </a:r>
            <a:r>
              <a:rPr lang="en-US" sz="2400" b="1" i="1" u="sng" dirty="0">
                <a:latin typeface="Times New Roman" pitchFamily="18" charset="0"/>
                <a:cs typeface="Times New Roman" pitchFamily="18" charset="0"/>
              </a:rPr>
              <a:t>:</a:t>
            </a:r>
            <a:r>
              <a:rPr lang="en-US" sz="2400" b="1" i="1"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45%.</a:t>
            </a:r>
          </a:p>
        </p:txBody>
      </p:sp>
      <p:sp>
        <p:nvSpPr>
          <p:cNvPr id="9" name="Title 1"/>
          <p:cNvSpPr txBox="1">
            <a:spLocks/>
          </p:cNvSpPr>
          <p:nvPr/>
        </p:nvSpPr>
        <p:spPr>
          <a:xfrm>
            <a:off x="1676400" y="109538"/>
            <a:ext cx="6553200" cy="563562"/>
          </a:xfrm>
          <a:prstGeom prst="rect">
            <a:avLst/>
          </a:prstGeom>
        </p:spPr>
        <p:txBody>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pPr algn="ctr"/>
            <a:r>
              <a:rPr lang="en-US" altLang="en-US" dirty="0">
                <a:latin typeface="Times New Roman" pitchFamily="18" charset="0"/>
                <a:cs typeface="Times New Roman" pitchFamily="18" charset="0"/>
              </a:rPr>
              <a:t>BÀI TẬP</a:t>
            </a:r>
            <a:endParaRPr lang="en-US" dirty="0"/>
          </a:p>
        </p:txBody>
      </p:sp>
    </p:spTree>
    <p:extLst>
      <p:ext uri="{BB962C8B-B14F-4D97-AF65-F5344CB8AC3E}">
        <p14:creationId xmlns:p14="http://schemas.microsoft.com/office/powerpoint/2010/main" val="15551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626"/>
                                        </p:tgtEl>
                                        <p:attrNameLst>
                                          <p:attrName>style.visibility</p:attrName>
                                        </p:attrNameLst>
                                      </p:cBhvr>
                                      <p:to>
                                        <p:strVal val="visible"/>
                                      </p:to>
                                    </p:set>
                                    <p:animEffect transition="in" filter="circle(in)">
                                      <p:cBhvr>
                                        <p:cTn id="12" dur="20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9" grpId="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ChangeArrowheads="1"/>
          </p:cNvSpPr>
          <p:nvPr/>
        </p:nvSpPr>
        <p:spPr bwMode="auto">
          <a:xfrm flipH="1">
            <a:off x="166255" y="1219200"/>
            <a:ext cx="56530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sz="2400"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Trả</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lời</a:t>
            </a:r>
            <a:r>
              <a:rPr lang="en-US" sz="2400" b="1" u="sng"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a:t>
            </a:r>
            <a:r>
              <a:rPr lang="en-US" sz="2400" i="1" dirty="0" err="1">
                <a:latin typeface="Times New Roman" pitchFamily="18" charset="0"/>
                <a:cs typeface="Times New Roman" pitchFamily="18" charset="0"/>
              </a:rPr>
              <a:t>Đơn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vị</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tính</a:t>
            </a:r>
            <a:r>
              <a:rPr lang="en-US" sz="2400" i="1" dirty="0">
                <a:latin typeface="Times New Roman" pitchFamily="18" charset="0"/>
                <a:cs typeface="Times New Roman" pitchFamily="18" charset="0"/>
              </a:rPr>
              <a:t>: 1.000 </a:t>
            </a:r>
            <a:r>
              <a:rPr lang="en-US" sz="2400" i="1" dirty="0" err="1">
                <a:latin typeface="Times New Roman" pitchFamily="18" charset="0"/>
                <a:cs typeface="Times New Roman" pitchFamily="18" charset="0"/>
              </a:rPr>
              <a:t>đồng</a:t>
            </a:r>
            <a:r>
              <a:rPr lang="en-US" sz="2400" i="1" dirty="0">
                <a:latin typeface="Times New Roman" pitchFamily="18" charset="0"/>
                <a:cs typeface="Times New Roman" pitchFamily="18" charset="0"/>
              </a:rPr>
              <a:t>) </a:t>
            </a:r>
          </a:p>
          <a:p>
            <a:pPr>
              <a:lnSpc>
                <a:spcPct val="150000"/>
              </a:lnSpc>
            </a:pPr>
            <a:endParaRPr lang="en-US" sz="2400" dirty="0">
              <a:latin typeface="Times New Roman" pitchFamily="18" charset="0"/>
              <a:cs typeface="Times New Roman" pitchFamily="18" charset="0"/>
            </a:endParaRPr>
          </a:p>
          <a:p>
            <a:pPr>
              <a:lnSpc>
                <a:spcPct val="150000"/>
              </a:lnSpc>
            </a:pP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  </a:t>
            </a:r>
            <a:endParaRPr lang="en-US" sz="2400" dirty="0">
              <a:latin typeface="Calibri" pitchFamily="34" charset="0"/>
            </a:endParaRPr>
          </a:p>
        </p:txBody>
      </p:sp>
      <p:pic>
        <p:nvPicPr>
          <p:cNvPr id="26628" name="Picture 1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67928" y="2276564"/>
            <a:ext cx="3994872" cy="77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4"/>
          <p:cNvSpPr>
            <a:spLocks noChangeArrowheads="1"/>
          </p:cNvSpPr>
          <p:nvPr/>
        </p:nvSpPr>
        <p:spPr bwMode="auto">
          <a:xfrm>
            <a:off x="7391400" y="2433935"/>
            <a:ext cx="13580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dirty="0">
                <a:latin typeface="Times New Roman" pitchFamily="18" charset="0"/>
                <a:cs typeface="Times New Roman" pitchFamily="18" charset="0"/>
              </a:rPr>
              <a:t>= 827,58 </a:t>
            </a:r>
            <a:endParaRPr lang="en-US" sz="2400" dirty="0">
              <a:latin typeface="Calibri" pitchFamily="34" charset="0"/>
            </a:endParaRPr>
          </a:p>
        </p:txBody>
      </p:sp>
      <p:sp>
        <p:nvSpPr>
          <p:cNvPr id="26630" name="TextBox 6"/>
          <p:cNvSpPr txBox="1">
            <a:spLocks noChangeArrowheads="1"/>
          </p:cNvSpPr>
          <p:nvPr/>
        </p:nvSpPr>
        <p:spPr bwMode="auto">
          <a:xfrm>
            <a:off x="381000" y="3505200"/>
            <a:ext cx="83058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HH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 TS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 1.500 x 827,58 x 0,45 = 558.616    </a:t>
            </a:r>
          </a:p>
          <a:p>
            <a:pPr eaLnBrk="1" hangingPunct="1">
              <a:lnSpc>
                <a:spcPct val="150000"/>
              </a:lnSpc>
            </a:pPr>
            <a:r>
              <a:rPr lang="en-US" sz="2400" b="1" i="1" dirty="0">
                <a:latin typeface="Times New Roman" pitchFamily="18" charset="0"/>
                <a:cs typeface="Times New Roman" pitchFamily="18" charset="0"/>
              </a:rPr>
              <a:t>=&gt; </a:t>
            </a:r>
            <a:r>
              <a:rPr lang="en-US" sz="2400" b="1" i="1" dirty="0" err="1">
                <a:latin typeface="Times New Roman" pitchFamily="18" charset="0"/>
                <a:cs typeface="Times New Roman" pitchFamily="18" charset="0"/>
              </a:rPr>
              <a:t>Vậy</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TTĐB </a:t>
            </a:r>
            <a:r>
              <a:rPr lang="en-US" sz="2400" b="1" i="1" dirty="0" err="1">
                <a:latin typeface="Times New Roman" pitchFamily="18" charset="0"/>
                <a:cs typeface="Times New Roman" pitchFamily="18" charset="0"/>
              </a:rPr>
              <a:t>mà</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doanh</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nghiệp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nộp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là</a:t>
            </a:r>
            <a:r>
              <a:rPr lang="en-US" sz="2400" b="1" i="1" dirty="0">
                <a:latin typeface="Times New Roman" pitchFamily="18" charset="0"/>
                <a:cs typeface="Times New Roman" pitchFamily="18" charset="0"/>
              </a:rPr>
              <a:t>: 558.616</a:t>
            </a:r>
          </a:p>
          <a:p>
            <a:pPr eaLnBrk="1" hangingPunct="1"/>
            <a:endParaRPr lang="en-US" dirty="0">
              <a:latin typeface="Calibri" pitchFamily="34" charset="0"/>
            </a:endParaRPr>
          </a:p>
        </p:txBody>
      </p:sp>
      <p:sp>
        <p:nvSpPr>
          <p:cNvPr id="7" name="Title 1"/>
          <p:cNvSpPr txBox="1">
            <a:spLocks/>
          </p:cNvSpPr>
          <p:nvPr/>
        </p:nvSpPr>
        <p:spPr>
          <a:xfrm>
            <a:off x="3167928" y="109538"/>
            <a:ext cx="2651415" cy="563562"/>
          </a:xfrm>
          <a:prstGeom prst="rect">
            <a:avLst/>
          </a:prstGeom>
        </p:spPr>
        <p:txBody>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pPr algn="ctr"/>
            <a:r>
              <a:rPr lang="nl-NL" altLang="en-US" dirty="0">
                <a:latin typeface="Times New Roman" panose="02020603050405020304" pitchFamily="18" charset="0"/>
                <a:cs typeface="Times New Roman" panose="02020603050405020304" pitchFamily="18" charset="0"/>
              </a:rPr>
              <a:t>BÀI TẬP </a:t>
            </a:r>
            <a:endParaRPr lang="en-US" dirty="0"/>
          </a:p>
        </p:txBody>
      </p:sp>
    </p:spTree>
    <p:extLst>
      <p:ext uri="{BB962C8B-B14F-4D97-AF65-F5344CB8AC3E}">
        <p14:creationId xmlns:p14="http://schemas.microsoft.com/office/powerpoint/2010/main" val="90150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fade">
                                      <p:cBhvr>
                                        <p:cTn id="7" dur="500"/>
                                        <p:tgtEl>
                                          <p:spTgt spid="26627"/>
                                        </p:tgtEl>
                                      </p:cBhvr>
                                    </p:animEffect>
                                  </p:childTnLst>
                                </p:cTn>
                              </p:par>
                              <p:par>
                                <p:cTn id="8" presetID="10" presetClass="entr" presetSubtype="0" fill="hold" nodeType="withEffect">
                                  <p:stCondLst>
                                    <p:cond delay="0"/>
                                  </p:stCondLst>
                                  <p:childTnLst>
                                    <p:set>
                                      <p:cBhvr>
                                        <p:cTn id="9" dur="1" fill="hold">
                                          <p:stCondLst>
                                            <p:cond delay="0"/>
                                          </p:stCondLst>
                                        </p:cTn>
                                        <p:tgtEl>
                                          <p:spTgt spid="26628"/>
                                        </p:tgtEl>
                                        <p:attrNameLst>
                                          <p:attrName>style.visibility</p:attrName>
                                        </p:attrNameLst>
                                      </p:cBhvr>
                                      <p:to>
                                        <p:strVal val="visible"/>
                                      </p:to>
                                    </p:set>
                                    <p:animEffect transition="in" filter="fade">
                                      <p:cBhvr>
                                        <p:cTn id="10" dur="500"/>
                                        <p:tgtEl>
                                          <p:spTgt spid="266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629"/>
                                        </p:tgtEl>
                                        <p:attrNameLst>
                                          <p:attrName>style.visibility</p:attrName>
                                        </p:attrNameLst>
                                      </p:cBhvr>
                                      <p:to>
                                        <p:strVal val="visible"/>
                                      </p:to>
                                    </p:set>
                                    <p:animEffect transition="in" filter="fade">
                                      <p:cBhvr>
                                        <p:cTn id="13" dur="500"/>
                                        <p:tgtEl>
                                          <p:spTgt spid="2662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630"/>
                                        </p:tgtEl>
                                        <p:attrNameLst>
                                          <p:attrName>style.visibility</p:attrName>
                                        </p:attrNameLst>
                                      </p:cBhvr>
                                      <p:to>
                                        <p:strVal val="visible"/>
                                      </p:to>
                                    </p:set>
                                    <p:animEffect transition="in" filter="fade">
                                      <p:cBhvr>
                                        <p:cTn id="18"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26629" grpId="0"/>
      <p:bldP spid="26630" grpId="0"/>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3"/>
          <p:cNvSpPr txBox="1">
            <a:spLocks noChangeArrowheads="1"/>
          </p:cNvSpPr>
          <p:nvPr/>
        </p:nvSpPr>
        <p:spPr bwMode="auto">
          <a:xfrm>
            <a:off x="228600" y="1231880"/>
            <a:ext cx="86106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50000"/>
              </a:lnSpc>
            </a:pPr>
            <a:r>
              <a:rPr lang="en-US" sz="2400" b="1" u="sng" dirty="0" err="1">
                <a:latin typeface="Times New Roman" pitchFamily="18" charset="0"/>
                <a:cs typeface="Times New Roman" pitchFamily="18" charset="0"/>
              </a:rPr>
              <a:t>Bài</a:t>
            </a:r>
            <a:r>
              <a:rPr lang="en-US" sz="2400" b="1" u="sng" dirty="0">
                <a:latin typeface="Times New Roman" pitchFamily="18" charset="0"/>
                <a:cs typeface="Times New Roman" pitchFamily="18" charset="0"/>
              </a:rPr>
              <a:t> 2</a:t>
            </a:r>
            <a:r>
              <a:rPr lang="en-US" sz="2400" u="sng" dirty="0">
                <a:latin typeface="Times New Roman" pitchFamily="18" charset="0"/>
                <a:cs typeface="Times New Roman" pitchFamily="18" charset="0"/>
              </a:rPr>
              <a:t>: </a:t>
            </a:r>
          </a:p>
          <a:p>
            <a:pPr indent="457200" algn="just" eaLnBrk="1" hangingPunct="1">
              <a:lnSpc>
                <a:spcPct val="150000"/>
              </a:lnSpc>
            </a:pP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Halida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2.800.000 </a:t>
            </a:r>
            <a:r>
              <a:rPr lang="en-US" sz="2400" dirty="0" err="1">
                <a:latin typeface="Times New Roman" pitchFamily="18" charset="0"/>
                <a:cs typeface="Times New Roman" pitchFamily="18" charset="0"/>
              </a:rPr>
              <a:t>hộp</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năm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3.800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GTGT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15.000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65%. </a:t>
            </a:r>
          </a:p>
          <a:p>
            <a:pPr indent="457200" algn="just" eaLnBrk="1" hangingPunct="1">
              <a:lnSpc>
                <a:spcPct val="150000"/>
              </a:lnSpc>
            </a:pPr>
            <a:r>
              <a:rPr lang="en-US" sz="2400" b="1" i="1" u="sng" dirty="0" err="1">
                <a:latin typeface="Times New Roman" pitchFamily="18" charset="0"/>
                <a:cs typeface="Times New Roman" pitchFamily="18" charset="0"/>
              </a:rPr>
              <a:t>Yêu</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cầu</a:t>
            </a:r>
            <a:r>
              <a:rPr lang="en-US" sz="2400" b="1" i="1" u="sng"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a:t>
            </a:r>
          </a:p>
        </p:txBody>
      </p:sp>
      <p:sp>
        <p:nvSpPr>
          <p:cNvPr id="3" name="Title 1"/>
          <p:cNvSpPr txBox="1">
            <a:spLocks/>
          </p:cNvSpPr>
          <p:nvPr/>
        </p:nvSpPr>
        <p:spPr>
          <a:xfrm>
            <a:off x="3167928" y="109538"/>
            <a:ext cx="2651415" cy="563562"/>
          </a:xfrm>
          <a:prstGeom prst="rect">
            <a:avLst/>
          </a:prstGeom>
        </p:spPr>
        <p:txBody>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pPr algn="ctr"/>
            <a:r>
              <a:rPr lang="nl-NL" altLang="en-US" dirty="0">
                <a:latin typeface="Times New Roman" panose="02020603050405020304" pitchFamily="18" charset="0"/>
                <a:cs typeface="Times New Roman" panose="02020603050405020304" pitchFamily="18" charset="0"/>
              </a:rPr>
              <a:t>BÀI TẬP </a:t>
            </a:r>
            <a:endParaRPr lang="en-US" dirty="0"/>
          </a:p>
        </p:txBody>
      </p:sp>
    </p:spTree>
    <p:extLst>
      <p:ext uri="{BB962C8B-B14F-4D97-AF65-F5344CB8AC3E}">
        <p14:creationId xmlns:p14="http://schemas.microsoft.com/office/powerpoint/2010/main" val="167023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barn(inVertical)">
                                      <p:cBhvr>
                                        <p:cTn id="7"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txBox="1">
            <a:spLocks noChangeArrowheads="1"/>
          </p:cNvSpPr>
          <p:nvPr/>
        </p:nvSpPr>
        <p:spPr bwMode="auto">
          <a:xfrm>
            <a:off x="457200" y="1170087"/>
            <a:ext cx="82296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sz="2400" dirty="0">
              <a:latin typeface="Times New Roman" pitchFamily="18" charset="0"/>
              <a:cs typeface="Times New Roman" pitchFamily="18" charset="0"/>
            </a:endParaRPr>
          </a:p>
          <a:p>
            <a:pPr eaLnBrk="1" hangingPunct="1"/>
            <a:r>
              <a:rPr lang="en-US" sz="2400"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Trả</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lời</a:t>
            </a:r>
            <a:r>
              <a:rPr lang="en-US" sz="2400" b="1" u="sng"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a:t>
            </a:r>
            <a:r>
              <a:rPr lang="en-US" sz="2400" i="1" dirty="0" err="1">
                <a:latin typeface="Times New Roman" pitchFamily="18" charset="0"/>
                <a:cs typeface="Times New Roman" pitchFamily="18" charset="0"/>
              </a:rPr>
              <a:t>Đơn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vị</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tính</a:t>
            </a:r>
            <a:r>
              <a:rPr lang="en-US" sz="2400" i="1" dirty="0">
                <a:latin typeface="Times New Roman" pitchFamily="18" charset="0"/>
                <a:cs typeface="Times New Roman" pitchFamily="18" charset="0"/>
              </a:rPr>
              <a:t>: 1.000 </a:t>
            </a:r>
            <a:r>
              <a:rPr lang="en-US" sz="2400" i="1" dirty="0" err="1">
                <a:latin typeface="Times New Roman" pitchFamily="18" charset="0"/>
                <a:cs typeface="Times New Roman" pitchFamily="18" charset="0"/>
              </a:rPr>
              <a:t>đồng</a:t>
            </a:r>
            <a:r>
              <a:rPr lang="en-US" sz="2400" i="1" dirty="0">
                <a:latin typeface="Times New Roman" pitchFamily="18" charset="0"/>
                <a:cs typeface="Times New Roman" pitchFamily="18" charset="0"/>
              </a:rPr>
              <a:t>) </a:t>
            </a:r>
          </a:p>
          <a:p>
            <a:pPr eaLnBrk="1" hangingPunct="1"/>
            <a:endParaRPr lang="en-US" sz="2400" dirty="0">
              <a:latin typeface="Times New Roman" pitchFamily="18" charset="0"/>
              <a:cs typeface="Times New Roman" pitchFamily="18" charset="0"/>
            </a:endParaRPr>
          </a:p>
          <a:p>
            <a:pPr eaLnBrk="1" hangingPunct="1"/>
            <a:r>
              <a:rPr lang="en-US" sz="2400" dirty="0">
                <a:latin typeface="Times New Roman" pitchFamily="18" charset="0"/>
                <a:cs typeface="Times New Roman" pitchFamily="18" charset="0"/>
              </a:rPr>
              <a:t>1.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 </a:t>
            </a:r>
          </a:p>
          <a:p>
            <a:pPr eaLnBrk="1" hangingPunct="1"/>
            <a:r>
              <a:rPr lang="en-US" sz="2400" dirty="0">
                <a:latin typeface="Times New Roman" pitchFamily="18" charset="0"/>
                <a:cs typeface="Times New Roman" pitchFamily="18" charset="0"/>
              </a:rPr>
              <a:t>                                                                                                                                                       </a:t>
            </a:r>
          </a:p>
          <a:p>
            <a:pPr eaLnBrk="1" hangingPunct="1"/>
            <a:r>
              <a:rPr lang="en-US" sz="2400" dirty="0">
                <a:latin typeface="Times New Roman" pitchFamily="18" charset="0"/>
                <a:cs typeface="Times New Roman" pitchFamily="18" charset="0"/>
              </a:rPr>
              <a:t>                                     =     6,78</a:t>
            </a:r>
          </a:p>
          <a:p>
            <a:pPr eaLnBrk="1" hangingPunct="1">
              <a:lnSpc>
                <a:spcPct val="150000"/>
              </a:lnSpc>
            </a:pPr>
            <a:r>
              <a:rPr lang="en-US" sz="2400" dirty="0">
                <a:latin typeface="Times New Roman" pitchFamily="18" charset="0"/>
                <a:cs typeface="Times New Roman" pitchFamily="18" charset="0"/>
              </a:rPr>
              <a:t>2.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hóa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x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x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p>
          <a:p>
            <a:pPr eaLnBrk="1" hangingPunct="1">
              <a:lnSpc>
                <a:spcPct val="150000"/>
              </a:lnSpc>
            </a:pPr>
            <a:r>
              <a:rPr lang="en-US" sz="2400" dirty="0">
                <a:latin typeface="Times New Roman" pitchFamily="18" charset="0"/>
                <a:cs typeface="Times New Roman" pitchFamily="18" charset="0"/>
              </a:rPr>
              <a:t>= 2.800 .000 x 6,78 x 0, 65 = 12.339.600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a:p>
            <a:pPr eaLnBrk="1" hangingPunct="1"/>
            <a:r>
              <a:rPr lang="en-US" sz="2400" dirty="0">
                <a:latin typeface="Times New Roman" pitchFamily="18" charset="0"/>
                <a:cs typeface="Times New Roman" pitchFamily="18" charset="0"/>
              </a:rPr>
              <a:t> </a:t>
            </a:r>
          </a:p>
          <a:p>
            <a:pPr eaLnBrk="1" hangingPunct="1"/>
            <a:r>
              <a:rPr lang="en-US" sz="2400" dirty="0">
                <a:latin typeface="Times New Roman" pitchFamily="18" charset="0"/>
                <a:cs typeface="Times New Roman" pitchFamily="18" charset="0"/>
              </a:rPr>
              <a:t>3. </a:t>
            </a:r>
            <a:r>
              <a:rPr lang="en-US" sz="2400" dirty="0" err="1">
                <a:latin typeface="Times New Roman" pitchFamily="18" charset="0"/>
                <a:cs typeface="Times New Roman" pitchFamily="18" charset="0"/>
              </a:rPr>
              <a:t>Vậy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TTĐB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DN </a:t>
            </a:r>
            <a:r>
              <a:rPr lang="en-US" sz="2400" dirty="0" err="1">
                <a:latin typeface="Times New Roman" pitchFamily="18" charset="0"/>
                <a:cs typeface="Times New Roman" pitchFamily="18" charset="0"/>
              </a:rPr>
              <a:t>phải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nộp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12.339.600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a:p>
            <a:pPr eaLnBrk="1" hangingPunct="1"/>
            <a:endParaRPr lang="en-US" sz="2400" dirty="0">
              <a:latin typeface="Times New Roman" pitchFamily="18" charset="0"/>
              <a:cs typeface="Times New Roman" pitchFamily="18" charset="0"/>
            </a:endParaRPr>
          </a:p>
        </p:txBody>
      </p:sp>
      <p:sp>
        <p:nvSpPr>
          <p:cNvPr id="28675"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vi-VN">
              <a:latin typeface="Calibri" pitchFamily="34" charset="0"/>
            </a:endParaRPr>
          </a:p>
        </p:txBody>
      </p:sp>
      <p:pic>
        <p:nvPicPr>
          <p:cNvPr id="28676" name="Picture 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56831" y="2125662"/>
            <a:ext cx="5029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vi-VN">
              <a:latin typeface="Calibri" pitchFamily="34" charset="0"/>
            </a:endParaRPr>
          </a:p>
        </p:txBody>
      </p:sp>
      <p:sp>
        <p:nvSpPr>
          <p:cNvPr id="6" name="Title 1"/>
          <p:cNvSpPr txBox="1">
            <a:spLocks/>
          </p:cNvSpPr>
          <p:nvPr/>
        </p:nvSpPr>
        <p:spPr>
          <a:xfrm>
            <a:off x="3167928" y="109538"/>
            <a:ext cx="2651415" cy="563562"/>
          </a:xfrm>
          <a:prstGeom prst="rect">
            <a:avLst/>
          </a:prstGeom>
        </p:spPr>
        <p:txBody>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pPr algn="ctr"/>
            <a:r>
              <a:rPr lang="nl-NL" altLang="en-US" dirty="0">
                <a:latin typeface="Times New Roman" panose="02020603050405020304" pitchFamily="18" charset="0"/>
                <a:cs typeface="Times New Roman" panose="02020603050405020304" pitchFamily="18" charset="0"/>
              </a:rPr>
              <a:t>BÀI TẬP </a:t>
            </a:r>
            <a:endParaRPr lang="en-US" dirty="0"/>
          </a:p>
        </p:txBody>
      </p:sp>
    </p:spTree>
    <p:extLst>
      <p:ext uri="{BB962C8B-B14F-4D97-AF65-F5344CB8AC3E}">
        <p14:creationId xmlns:p14="http://schemas.microsoft.com/office/powerpoint/2010/main" val="382682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674">
                                            <p:txEl>
                                              <p:pRg st="1" end="1"/>
                                            </p:txEl>
                                          </p:spTgt>
                                        </p:tgtEl>
                                        <p:attrNameLst>
                                          <p:attrName>style.visibility</p:attrName>
                                        </p:attrNameLst>
                                      </p:cBhvr>
                                      <p:to>
                                        <p:strVal val="visible"/>
                                      </p:to>
                                    </p:set>
                                    <p:anim calcmode="lin" valueType="num">
                                      <p:cBhvr additive="base">
                                        <p:cTn id="7" dur="500" fill="hold"/>
                                        <p:tgtEl>
                                          <p:spTgt spid="2867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674">
                                            <p:txEl>
                                              <p:pRg st="3" end="3"/>
                                            </p:txEl>
                                          </p:spTgt>
                                        </p:tgtEl>
                                        <p:attrNameLst>
                                          <p:attrName>style.visibility</p:attrName>
                                        </p:attrNameLst>
                                      </p:cBhvr>
                                      <p:to>
                                        <p:strVal val="visible"/>
                                      </p:to>
                                    </p:set>
                                    <p:anim calcmode="lin" valueType="num">
                                      <p:cBhvr additive="base">
                                        <p:cTn id="13" dur="500" fill="hold"/>
                                        <p:tgtEl>
                                          <p:spTgt spid="2867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674">
                                            <p:txEl>
                                              <p:pRg st="3" end="3"/>
                                            </p:txEl>
                                          </p:spTgt>
                                        </p:tgtEl>
                                        <p:attrNameLst>
                                          <p:attrName>ppt_y</p:attrName>
                                        </p:attrNameLst>
                                      </p:cBhvr>
                                      <p:tavLst>
                                        <p:tav tm="0">
                                          <p:val>
                                            <p:strVal val="1+#ppt_h/2"/>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676"/>
                                        </p:tgtEl>
                                        <p:attrNameLst>
                                          <p:attrName>style.visibility</p:attrName>
                                        </p:attrNameLst>
                                      </p:cBhvr>
                                      <p:to>
                                        <p:strVal val="visible"/>
                                      </p:to>
                                    </p:set>
                                    <p:animEffect transition="in" filter="fade">
                                      <p:cBhvr>
                                        <p:cTn id="17" dur="1000"/>
                                        <p:tgtEl>
                                          <p:spTgt spid="28676"/>
                                        </p:tgtEl>
                                      </p:cBhvr>
                                    </p:animEffect>
                                    <p:anim calcmode="lin" valueType="num">
                                      <p:cBhvr>
                                        <p:cTn id="18" dur="1000" fill="hold"/>
                                        <p:tgtEl>
                                          <p:spTgt spid="28676"/>
                                        </p:tgtEl>
                                        <p:attrNameLst>
                                          <p:attrName>ppt_x</p:attrName>
                                        </p:attrNameLst>
                                      </p:cBhvr>
                                      <p:tavLst>
                                        <p:tav tm="0">
                                          <p:val>
                                            <p:strVal val="#ppt_x"/>
                                          </p:val>
                                        </p:tav>
                                        <p:tav tm="100000">
                                          <p:val>
                                            <p:strVal val="#ppt_x"/>
                                          </p:val>
                                        </p:tav>
                                      </p:tavLst>
                                    </p:anim>
                                    <p:anim calcmode="lin" valueType="num">
                                      <p:cBhvr>
                                        <p:cTn id="19" dur="1000" fill="hold"/>
                                        <p:tgtEl>
                                          <p:spTgt spid="2867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674">
                                            <p:txEl>
                                              <p:pRg st="5" end="5"/>
                                            </p:txEl>
                                          </p:spTgt>
                                        </p:tgtEl>
                                        <p:attrNameLst>
                                          <p:attrName>style.visibility</p:attrName>
                                        </p:attrNameLst>
                                      </p:cBhvr>
                                      <p:to>
                                        <p:strVal val="visible"/>
                                      </p:to>
                                    </p:set>
                                    <p:animEffect transition="in" filter="fade">
                                      <p:cBhvr>
                                        <p:cTn id="22" dur="1000"/>
                                        <p:tgtEl>
                                          <p:spTgt spid="28674">
                                            <p:txEl>
                                              <p:pRg st="5" end="5"/>
                                            </p:txEl>
                                          </p:spTgt>
                                        </p:tgtEl>
                                      </p:cBhvr>
                                    </p:animEffect>
                                    <p:anim calcmode="lin" valueType="num">
                                      <p:cBhvr>
                                        <p:cTn id="23" dur="1000" fill="hold"/>
                                        <p:tgtEl>
                                          <p:spTgt spid="28674">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2867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8674">
                                            <p:txEl>
                                              <p:pRg st="6" end="6"/>
                                            </p:txEl>
                                          </p:spTgt>
                                        </p:tgtEl>
                                        <p:attrNameLst>
                                          <p:attrName>style.visibility</p:attrName>
                                        </p:attrNameLst>
                                      </p:cBhvr>
                                      <p:to>
                                        <p:strVal val="visible"/>
                                      </p:to>
                                    </p:set>
                                    <p:anim calcmode="lin" valueType="num">
                                      <p:cBhvr additive="base">
                                        <p:cTn id="29" dur="500" fill="hold"/>
                                        <p:tgtEl>
                                          <p:spTgt spid="28674">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8674">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8674">
                                            <p:txEl>
                                              <p:pRg st="7" end="7"/>
                                            </p:txEl>
                                          </p:spTgt>
                                        </p:tgtEl>
                                        <p:attrNameLst>
                                          <p:attrName>style.visibility</p:attrName>
                                        </p:attrNameLst>
                                      </p:cBhvr>
                                      <p:to>
                                        <p:strVal val="visible"/>
                                      </p:to>
                                    </p:set>
                                    <p:anim calcmode="lin" valueType="num">
                                      <p:cBhvr additive="base">
                                        <p:cTn id="33" dur="500" fill="hold"/>
                                        <p:tgtEl>
                                          <p:spTgt spid="28674">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867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8674">
                                            <p:txEl>
                                              <p:pRg st="9" end="9"/>
                                            </p:txEl>
                                          </p:spTgt>
                                        </p:tgtEl>
                                        <p:attrNameLst>
                                          <p:attrName>style.visibility</p:attrName>
                                        </p:attrNameLst>
                                      </p:cBhvr>
                                      <p:to>
                                        <p:strVal val="visible"/>
                                      </p:to>
                                    </p:set>
                                    <p:animEffect transition="in" filter="wheel(1)">
                                      <p:cBhvr>
                                        <p:cTn id="39" dur="2000"/>
                                        <p:tgtEl>
                                          <p:spTgt spid="2867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89134" name="AutoShape 46"/>
          <p:cNvSpPr>
            <a:spLocks noChangeArrowheads="1"/>
          </p:cNvSpPr>
          <p:nvPr/>
        </p:nvSpPr>
        <p:spPr bwMode="ltGray">
          <a:xfrm rot="5400000">
            <a:off x="-2422526" y="14747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9136" name="AutoShape 48"/>
          <p:cNvSpPr>
            <a:spLocks noChangeArrowheads="1"/>
          </p:cNvSpPr>
          <p:nvPr/>
        </p:nvSpPr>
        <p:spPr bwMode="gray">
          <a:xfrm>
            <a:off x="1822450" y="5099050"/>
            <a:ext cx="503555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Sổ</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toán</a:t>
            </a:r>
            <a:endParaRPr lang="en-US" sz="2400" b="1" dirty="0">
              <a:solidFill>
                <a:schemeClr val="tx2"/>
              </a:solidFill>
              <a:latin typeface="Times New Roman" pitchFamily="18" charset="0"/>
              <a:cs typeface="Times New Roman" pitchFamily="18" charset="0"/>
            </a:endParaRPr>
          </a:p>
        </p:txBody>
      </p:sp>
      <p:sp>
        <p:nvSpPr>
          <p:cNvPr id="89138" name="AutoShape 50"/>
          <p:cNvSpPr>
            <a:spLocks noChangeArrowheads="1"/>
          </p:cNvSpPr>
          <p:nvPr/>
        </p:nvSpPr>
        <p:spPr bwMode="gray">
          <a:xfrm>
            <a:off x="2438400" y="3459163"/>
            <a:ext cx="44196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Tài</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khoản</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chuyên</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dùng</a:t>
            </a:r>
            <a:endParaRPr lang="en-US" sz="2400" b="1" dirty="0">
              <a:solidFill>
                <a:schemeClr val="tx2"/>
              </a:solidFill>
              <a:latin typeface="Times New Roman" pitchFamily="18" charset="0"/>
              <a:cs typeface="Times New Roman" pitchFamily="18" charset="0"/>
            </a:endParaRPr>
          </a:p>
        </p:txBody>
      </p:sp>
      <p:sp>
        <p:nvSpPr>
          <p:cNvPr id="89140" name="AutoShape 52"/>
          <p:cNvSpPr>
            <a:spLocks noChangeArrowheads="1"/>
          </p:cNvSpPr>
          <p:nvPr/>
        </p:nvSpPr>
        <p:spPr bwMode="gray">
          <a:xfrm>
            <a:off x="1765300" y="1820863"/>
            <a:ext cx="509270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hangingPunct="0"/>
            <a:r>
              <a:rPr lang="en-US" sz="2400" b="1" dirty="0" err="1">
                <a:solidFill>
                  <a:schemeClr val="tx2"/>
                </a:solidFill>
                <a:latin typeface="Times New Roman" pitchFamily="18" charset="0"/>
                <a:cs typeface="Times New Roman" pitchFamily="18" charset="0"/>
              </a:rPr>
              <a:t>Chứng</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từ</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kế</a:t>
            </a:r>
            <a:r>
              <a:rPr lang="en-US" sz="2400" b="1" dirty="0">
                <a:solidFill>
                  <a:schemeClr val="tx2"/>
                </a:solidFill>
                <a:latin typeface="Times New Roman" pitchFamily="18" charset="0"/>
                <a:cs typeface="Times New Roman" pitchFamily="18" charset="0"/>
              </a:rPr>
              <a:t> </a:t>
            </a:r>
            <a:r>
              <a:rPr lang="en-US" sz="2400" b="1" dirty="0" err="1">
                <a:solidFill>
                  <a:schemeClr val="tx2"/>
                </a:solidFill>
                <a:latin typeface="Times New Roman" pitchFamily="18" charset="0"/>
                <a:cs typeface="Times New Roman" pitchFamily="18" charset="0"/>
              </a:rPr>
              <a:t>toán</a:t>
            </a:r>
            <a:endParaRPr lang="en-US" sz="2400" b="1" dirty="0">
              <a:solidFill>
                <a:schemeClr val="tx2"/>
              </a:solidFill>
              <a:latin typeface="Times New Roman" pitchFamily="18" charset="0"/>
              <a:cs typeface="Times New Roman" pitchFamily="18" charset="0"/>
            </a:endParaRPr>
          </a:p>
        </p:txBody>
      </p:sp>
      <p:grpSp>
        <p:nvGrpSpPr>
          <p:cNvPr id="89141" name="Group 53"/>
          <p:cNvGrpSpPr>
            <a:grpSpLocks/>
          </p:cNvGrpSpPr>
          <p:nvPr/>
        </p:nvGrpSpPr>
        <p:grpSpPr bwMode="auto">
          <a:xfrm>
            <a:off x="1447800" y="1909763"/>
            <a:ext cx="381000" cy="381000"/>
            <a:chOff x="2078" y="1680"/>
            <a:chExt cx="1615" cy="1615"/>
          </a:xfrm>
        </p:grpSpPr>
        <p:sp>
          <p:nvSpPr>
            <p:cNvPr id="8914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4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55" name="Group 67"/>
          <p:cNvGrpSpPr>
            <a:grpSpLocks/>
          </p:cNvGrpSpPr>
          <p:nvPr/>
        </p:nvGrpSpPr>
        <p:grpSpPr bwMode="auto">
          <a:xfrm>
            <a:off x="2133600" y="3535363"/>
            <a:ext cx="381000" cy="381000"/>
            <a:chOff x="2078" y="1680"/>
            <a:chExt cx="1615" cy="1615"/>
          </a:xfrm>
        </p:grpSpPr>
        <p:sp>
          <p:nvSpPr>
            <p:cNvPr id="89156"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7"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8"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9"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60"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61"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69" name="Group 81"/>
          <p:cNvGrpSpPr>
            <a:grpSpLocks/>
          </p:cNvGrpSpPr>
          <p:nvPr/>
        </p:nvGrpSpPr>
        <p:grpSpPr bwMode="auto">
          <a:xfrm>
            <a:off x="1524000" y="5148263"/>
            <a:ext cx="355600" cy="381000"/>
            <a:chOff x="2078" y="1680"/>
            <a:chExt cx="1615" cy="1615"/>
          </a:xfrm>
        </p:grpSpPr>
        <p:sp>
          <p:nvSpPr>
            <p:cNvPr id="89170"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71"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72"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73"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74"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75" name="Oval 87"/>
            <p:cNvSpPr>
              <a:spLocks noChangeArrowheads="1"/>
            </p:cNvSpPr>
            <p:nvPr/>
          </p:nvSpPr>
          <p:spPr bwMode="gray">
            <a:xfrm>
              <a:off x="2337" y="1939"/>
              <a:ext cx="1096" cy="1098"/>
            </a:xfrm>
            <a:prstGeom prst="ellipse">
              <a:avLst/>
            </a:prstGeom>
            <a:gradFill rotWithShape="1">
              <a:gsLst>
                <a:gs pos="0">
                  <a:srgbClr val="E35E23"/>
                </a:gs>
                <a:gs pos="100000">
                  <a:srgbClr val="E35E23">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45" name="Rectangle 2"/>
          <p:cNvSpPr>
            <a:spLocks noGrp="1" noChangeArrowheads="1"/>
          </p:cNvSpPr>
          <p:nvPr>
            <p:ph type="title"/>
          </p:nvPr>
        </p:nvSpPr>
        <p:spPr>
          <a:xfrm>
            <a:off x="1143000" y="158751"/>
            <a:ext cx="6705600" cy="563562"/>
          </a:xfrm>
        </p:spPr>
        <p:txBody>
          <a:bodyPr/>
          <a:lstStyle/>
          <a:p>
            <a:pPr algn="ctr"/>
            <a:r>
              <a:rPr lang="en-US" dirty="0">
                <a:latin typeface="Times New Roman" panose="02020603050405020304" pitchFamily="18" charset="0"/>
                <a:cs typeface="Times New Roman" panose="02020603050405020304" pitchFamily="18" charset="0"/>
              </a:rPr>
              <a:t>4.5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4383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9140"/>
                                        </p:tgtEl>
                                        <p:attrNameLst>
                                          <p:attrName>style.visibility</p:attrName>
                                        </p:attrNameLst>
                                      </p:cBhvr>
                                      <p:to>
                                        <p:strVal val="visible"/>
                                      </p:to>
                                    </p:set>
                                    <p:animEffect transition="in" filter="wipe(down)">
                                      <p:cBhvr>
                                        <p:cTn id="12" dur="500"/>
                                        <p:tgtEl>
                                          <p:spTgt spid="8914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9138"/>
                                        </p:tgtEl>
                                        <p:attrNameLst>
                                          <p:attrName>style.visibility</p:attrName>
                                        </p:attrNameLst>
                                      </p:cBhvr>
                                      <p:to>
                                        <p:strVal val="visible"/>
                                      </p:to>
                                    </p:set>
                                    <p:animEffect transition="in" filter="circle(in)">
                                      <p:cBhvr>
                                        <p:cTn id="17" dur="2000"/>
                                        <p:tgtEl>
                                          <p:spTgt spid="8913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9136"/>
                                        </p:tgtEl>
                                        <p:attrNameLst>
                                          <p:attrName>style.visibility</p:attrName>
                                        </p:attrNameLst>
                                      </p:cBhvr>
                                      <p:to>
                                        <p:strVal val="visible"/>
                                      </p:to>
                                    </p:set>
                                    <p:animEffect transition="in" filter="wheel(1)">
                                      <p:cBhvr>
                                        <p:cTn id="22" dur="2000"/>
                                        <p:tgtEl>
                                          <p:spTgt spid="89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36" grpId="0" animBg="1"/>
      <p:bldP spid="89138" grpId="0" animBg="1"/>
      <p:bldP spid="89140" grpId="0" animBg="1"/>
      <p:bldP spid="45" grpId="0"/>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762000" y="1143000"/>
            <a:ext cx="8001000" cy="5181600"/>
          </a:xfrm>
        </p:spPr>
        <p:txBody>
          <a:bodyPr/>
          <a:lstStyle/>
          <a:p>
            <a:pPr marL="0" indent="0">
              <a:lnSpc>
                <a:spcPct val="150000"/>
              </a:lnSpc>
              <a:buNone/>
              <a:defRPr/>
            </a:pPr>
            <a:r>
              <a:rPr lang="en-US" sz="2400" i="1" dirty="0">
                <a:solidFill>
                  <a:schemeClr val="tx1"/>
                </a:solidFill>
                <a:latin typeface="Times New Roman" panose="02020603050405020304" pitchFamily="18" charset="0"/>
                <a:cs typeface="Times New Roman" panose="02020603050405020304" pitchFamily="18" charset="0"/>
              </a:rPr>
              <a:t>4.5.1 </a:t>
            </a:r>
            <a:r>
              <a:rPr lang="en-US" sz="2400" i="1" dirty="0" err="1">
                <a:solidFill>
                  <a:schemeClr val="tx1"/>
                </a:solidFill>
                <a:latin typeface="Times New Roman" panose="02020603050405020304" pitchFamily="18" charset="0"/>
                <a:cs typeface="Times New Roman" panose="02020603050405020304" pitchFamily="18" charset="0"/>
              </a:rPr>
              <a:t>Chứng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từ</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kế</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toán</a:t>
            </a:r>
            <a:endParaRPr lang="en-US" sz="2400" i="1" dirty="0">
              <a:solidFill>
                <a:schemeClr val="tx1"/>
              </a:solidFill>
              <a:latin typeface="Times New Roman" panose="02020603050405020304" pitchFamily="18" charset="0"/>
              <a:cs typeface="Times New Roman" panose="02020603050405020304" pitchFamily="18" charset="0"/>
            </a:endParaRPr>
          </a:p>
          <a:p>
            <a:pPr>
              <a:lnSpc>
                <a:spcPct val="150000"/>
              </a:lnSpc>
              <a:buFontTx/>
              <a:buChar char="-"/>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Hóa</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đơn</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bán</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hàng</a:t>
            </a:r>
            <a:endParaRPr lang="en-US" sz="2400" b="0" dirty="0">
              <a:solidFill>
                <a:schemeClr val="tx1">
                  <a:lumMod val="95000"/>
                  <a:lumOff val="5000"/>
                </a:schemeClr>
              </a:solidFill>
              <a:latin typeface="Times New Roman" panose="02020603050405020304" pitchFamily="18" charset="0"/>
              <a:cs typeface="Times New Roman" panose="02020603050405020304" pitchFamily="18" charset="0"/>
            </a:endParaRPr>
          </a:p>
          <a:p>
            <a:pPr>
              <a:lnSpc>
                <a:spcPct val="150000"/>
              </a:lnSpc>
              <a:buFontTx/>
              <a:buChar char="-"/>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Bộ</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tờ</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khai</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hải</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quan</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hàng</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nhập</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khẩu</a:t>
            </a:r>
            <a:endParaRPr lang="en-US" sz="2400" b="0" dirty="0">
              <a:solidFill>
                <a:schemeClr val="tx1">
                  <a:lumMod val="95000"/>
                  <a:lumOff val="5000"/>
                </a:schemeClr>
              </a:solidFill>
              <a:latin typeface="Times New Roman" panose="02020603050405020304" pitchFamily="18" charset="0"/>
              <a:cs typeface="Times New Roman" panose="02020603050405020304" pitchFamily="18" charset="0"/>
            </a:endParaRPr>
          </a:p>
          <a:p>
            <a:pPr>
              <a:lnSpc>
                <a:spcPct val="150000"/>
              </a:lnSpc>
              <a:buFontTx/>
              <a:buChar char="-"/>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Bộ</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tờ</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khai</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hải</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quan</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hàng</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xuất</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khẩu</a:t>
            </a:r>
            <a:endParaRPr lang="en-US" sz="2400" b="0" dirty="0">
              <a:solidFill>
                <a:schemeClr val="tx1">
                  <a:lumMod val="95000"/>
                  <a:lumOff val="5000"/>
                </a:schemeClr>
              </a:solidFill>
              <a:latin typeface="Times New Roman" panose="02020603050405020304" pitchFamily="18" charset="0"/>
              <a:cs typeface="Times New Roman" panose="02020603050405020304" pitchFamily="18" charset="0"/>
            </a:endParaRPr>
          </a:p>
          <a:p>
            <a:pPr>
              <a:lnSpc>
                <a:spcPct val="150000"/>
              </a:lnSpc>
              <a:buFontTx/>
              <a:buChar char="-"/>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Phiếu</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thu</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phiếu</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chi</a:t>
            </a:r>
          </a:p>
          <a:p>
            <a:pPr>
              <a:lnSpc>
                <a:spcPct val="150000"/>
              </a:lnSpc>
              <a:buFontTx/>
              <a:buChar char="-"/>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báo</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nợ</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báo</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có</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lnSpc>
                <a:spcPct val="150000"/>
              </a:lnSpc>
              <a:buNone/>
              <a:defRPr/>
            </a:pP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4.5.2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Tài</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khoản</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sử</a:t>
            </a:r>
            <a:r>
              <a:rPr lang="en-US" sz="2400"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i="1" dirty="0" err="1">
                <a:solidFill>
                  <a:schemeClr val="tx1">
                    <a:lumMod val="95000"/>
                    <a:lumOff val="5000"/>
                  </a:schemeClr>
                </a:solidFill>
                <a:latin typeface="Times New Roman" panose="02020603050405020304" pitchFamily="18" charset="0"/>
                <a:cs typeface="Times New Roman" panose="02020603050405020304" pitchFamily="18" charset="0"/>
              </a:rPr>
              <a:t>dụng</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nSpc>
                <a:spcPct val="150000"/>
              </a:lnSpc>
              <a:buNone/>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Tài</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khoản</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sử</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dụng</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TK3332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Thuế</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tiêu</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thụ</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đặc</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biệt</a:t>
            </a:r>
            <a:endParaRPr lang="en-US" sz="2400" b="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lnSpc>
                <a:spcPct val="150000"/>
              </a:lnSpc>
              <a:buNone/>
            </a:pPr>
            <a:endParaRPr lang="vi-VN" sz="2200" b="0"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1143000" y="158751"/>
            <a:ext cx="6705600" cy="563562"/>
          </a:xfrm>
        </p:spPr>
        <p:txBody>
          <a:bodyPr/>
          <a:lstStyle/>
          <a:p>
            <a:pPr algn="ctr"/>
            <a:r>
              <a:rPr lang="en-US" dirty="0">
                <a:latin typeface="Times New Roman" panose="02020603050405020304" pitchFamily="18" charset="0"/>
                <a:cs typeface="Times New Roman" panose="02020603050405020304" pitchFamily="18" charset="0"/>
              </a:rPr>
              <a:t>4.5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7272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9635">
                                            <p:txEl>
                                              <p:pRg st="1" end="1"/>
                                            </p:txEl>
                                          </p:spTgt>
                                        </p:tgtEl>
                                        <p:attrNameLst>
                                          <p:attrName>style.visibility</p:attrName>
                                        </p:attrNameLst>
                                      </p:cBhvr>
                                      <p:to>
                                        <p:strVal val="visible"/>
                                      </p:to>
                                    </p:set>
                                    <p:anim calcmode="lin" valueType="num">
                                      <p:cBhvr additive="base">
                                        <p:cTn id="11"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963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9635">
                                            <p:txEl>
                                              <p:pRg st="2" end="2"/>
                                            </p:txEl>
                                          </p:spTgt>
                                        </p:tgtEl>
                                        <p:attrNameLst>
                                          <p:attrName>style.visibility</p:attrName>
                                        </p:attrNameLst>
                                      </p:cBhvr>
                                      <p:to>
                                        <p:strVal val="visible"/>
                                      </p:to>
                                    </p:set>
                                    <p:anim calcmode="lin" valueType="num">
                                      <p:cBhvr additive="base">
                                        <p:cTn id="15"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963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9635">
                                            <p:txEl>
                                              <p:pRg st="3" end="3"/>
                                            </p:txEl>
                                          </p:spTgt>
                                        </p:tgtEl>
                                        <p:attrNameLst>
                                          <p:attrName>style.visibility</p:attrName>
                                        </p:attrNameLst>
                                      </p:cBhvr>
                                      <p:to>
                                        <p:strVal val="visible"/>
                                      </p:to>
                                    </p:set>
                                    <p:anim calcmode="lin" valueType="num">
                                      <p:cBhvr additive="base">
                                        <p:cTn id="19"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9635">
                                            <p:txEl>
                                              <p:pRg st="4" end="4"/>
                                            </p:txEl>
                                          </p:spTgt>
                                        </p:tgtEl>
                                        <p:attrNameLst>
                                          <p:attrName>style.visibility</p:attrName>
                                        </p:attrNameLst>
                                      </p:cBhvr>
                                      <p:to>
                                        <p:strVal val="visible"/>
                                      </p:to>
                                    </p:set>
                                    <p:anim calcmode="lin" valueType="num">
                                      <p:cBhvr additive="base">
                                        <p:cTn id="23"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963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9635">
                                            <p:txEl>
                                              <p:pRg st="5" end="5"/>
                                            </p:txEl>
                                          </p:spTgt>
                                        </p:tgtEl>
                                        <p:attrNameLst>
                                          <p:attrName>style.visibility</p:attrName>
                                        </p:attrNameLst>
                                      </p:cBhvr>
                                      <p:to>
                                        <p:strVal val="visible"/>
                                      </p:to>
                                    </p:set>
                                    <p:anim calcmode="lin" valueType="num">
                                      <p:cBhvr additive="base">
                                        <p:cTn id="27" dur="5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963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9635">
                                            <p:txEl>
                                              <p:pRg st="6" end="6"/>
                                            </p:txEl>
                                          </p:spTgt>
                                        </p:tgtEl>
                                        <p:attrNameLst>
                                          <p:attrName>style.visibility</p:attrName>
                                        </p:attrNameLst>
                                      </p:cBhvr>
                                      <p:to>
                                        <p:strVal val="visible"/>
                                      </p:to>
                                    </p:set>
                                    <p:anim calcmode="lin" valueType="num">
                                      <p:cBhvr additive="base">
                                        <p:cTn id="33" dur="500" fill="hold"/>
                                        <p:tgtEl>
                                          <p:spTgt spid="69635">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9635">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9635">
                                            <p:txEl>
                                              <p:pRg st="7" end="7"/>
                                            </p:txEl>
                                          </p:spTgt>
                                        </p:tgtEl>
                                        <p:attrNameLst>
                                          <p:attrName>style.visibility</p:attrName>
                                        </p:attrNameLst>
                                      </p:cBhvr>
                                      <p:to>
                                        <p:strVal val="visible"/>
                                      </p:to>
                                    </p:set>
                                    <p:anim calcmode="lin" valueType="num">
                                      <p:cBhvr additive="base">
                                        <p:cTn id="37" dur="500" fill="hold"/>
                                        <p:tgtEl>
                                          <p:spTgt spid="6963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963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05000" y="76200"/>
            <a:ext cx="4648200" cy="563562"/>
          </a:xfrm>
        </p:spPr>
        <p:txBody>
          <a:bodyPr/>
          <a:lstStyle/>
          <a:p>
            <a:r>
              <a:rPr lang="en-US" dirty="0">
                <a:latin typeface="Times New Roman" pitchFamily="18" charset="0"/>
                <a:cs typeface="Times New Roman" pitchFamily="18" charset="0"/>
              </a:rPr>
              <a:t>1.2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p>
        </p:txBody>
      </p:sp>
      <p:sp>
        <p:nvSpPr>
          <p:cNvPr id="70659" name="AutoShape 3"/>
          <p:cNvSpPr>
            <a:spLocks noChangeArrowheads="1"/>
          </p:cNvSpPr>
          <p:nvPr/>
        </p:nvSpPr>
        <p:spPr bwMode="auto">
          <a:xfrm>
            <a:off x="3200400" y="4038600"/>
            <a:ext cx="25908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1" name="AutoShape 5"/>
          <p:cNvSpPr>
            <a:spLocks noChangeArrowheads="1"/>
          </p:cNvSpPr>
          <p:nvPr/>
        </p:nvSpPr>
        <p:spPr bwMode="auto">
          <a:xfrm>
            <a:off x="457200" y="3200400"/>
            <a:ext cx="22860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70662" name="Text Box 6"/>
          <p:cNvSpPr txBox="1">
            <a:spLocks noChangeArrowheads="1"/>
          </p:cNvSpPr>
          <p:nvPr/>
        </p:nvSpPr>
        <p:spPr bwMode="auto">
          <a:xfrm>
            <a:off x="704850" y="3733800"/>
            <a:ext cx="17335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lnSpc>
                <a:spcPct val="150000"/>
              </a:lnSpc>
            </a:pPr>
            <a:r>
              <a:rPr lang="en-US" sz="2400" b="1" dirty="0" err="1">
                <a:solidFill>
                  <a:srgbClr val="000000"/>
                </a:solidFill>
                <a:latin typeface="Times New Roman" pitchFamily="18" charset="0"/>
                <a:cs typeface="Times New Roman" pitchFamily="18" charset="0"/>
              </a:rPr>
              <a:t>Chứng</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từ</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kế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toán</a:t>
            </a:r>
            <a:endParaRPr lang="en-US" sz="2400" dirty="0">
              <a:solidFill>
                <a:srgbClr val="000000"/>
              </a:solidFill>
              <a:latin typeface="Times New Roman" pitchFamily="18" charset="0"/>
              <a:cs typeface="Times New Roman" pitchFamily="18" charset="0"/>
            </a:endParaRPr>
          </a:p>
        </p:txBody>
      </p:sp>
      <p:sp>
        <p:nvSpPr>
          <p:cNvPr id="70663" name="Freeform 7"/>
          <p:cNvSpPr>
            <a:spLocks/>
          </p:cNvSpPr>
          <p:nvPr/>
        </p:nvSpPr>
        <p:spPr bwMode="gray">
          <a:xfrm>
            <a:off x="2808287" y="2895600"/>
            <a:ext cx="544513" cy="858837"/>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70664" name="AutoShape 8"/>
          <p:cNvSpPr>
            <a:spLocks noChangeAspect="1" noChangeArrowheads="1" noTextEdit="1"/>
          </p:cNvSpPr>
          <p:nvPr/>
        </p:nvSpPr>
        <p:spPr bwMode="gray">
          <a:xfrm flipH="1">
            <a:off x="4868863" y="3252788"/>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0665" name="Freeform 9"/>
          <p:cNvSpPr>
            <a:spLocks/>
          </p:cNvSpPr>
          <p:nvPr/>
        </p:nvSpPr>
        <p:spPr bwMode="gray">
          <a:xfrm flipH="1">
            <a:off x="5715000" y="2819400"/>
            <a:ext cx="534987" cy="858837"/>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grpSp>
        <p:nvGrpSpPr>
          <p:cNvPr id="70666" name="Group 10"/>
          <p:cNvGrpSpPr>
            <a:grpSpLocks/>
          </p:cNvGrpSpPr>
          <p:nvPr/>
        </p:nvGrpSpPr>
        <p:grpSpPr bwMode="auto">
          <a:xfrm>
            <a:off x="3048000" y="1628775"/>
            <a:ext cx="2998788" cy="1601788"/>
            <a:chOff x="1997" y="1314"/>
            <a:chExt cx="1889" cy="1009"/>
          </a:xfrm>
        </p:grpSpPr>
        <p:grpSp>
          <p:nvGrpSpPr>
            <p:cNvPr id="70667" name="Group 11"/>
            <p:cNvGrpSpPr>
              <a:grpSpLocks/>
            </p:cNvGrpSpPr>
            <p:nvPr/>
          </p:nvGrpSpPr>
          <p:grpSpPr bwMode="auto">
            <a:xfrm>
              <a:off x="1997" y="1404"/>
              <a:ext cx="1889" cy="919"/>
              <a:chOff x="1973" y="1027"/>
              <a:chExt cx="1926" cy="937"/>
            </a:xfrm>
          </p:grpSpPr>
          <p:sp>
            <p:nvSpPr>
              <p:cNvPr id="70668"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669"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0670"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1"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2"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70673"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grpSp>
      <p:sp>
        <p:nvSpPr>
          <p:cNvPr id="70674" name="Text Box 18"/>
          <p:cNvSpPr txBox="1">
            <a:spLocks noChangeArrowheads="1"/>
          </p:cNvSpPr>
          <p:nvPr/>
        </p:nvSpPr>
        <p:spPr bwMode="auto">
          <a:xfrm>
            <a:off x="3838036" y="2016086"/>
            <a:ext cx="13917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err="1">
                <a:solidFill>
                  <a:srgbClr val="000000"/>
                </a:solidFill>
                <a:latin typeface="Times New Roman" pitchFamily="18" charset="0"/>
                <a:cs typeface="Times New Roman" pitchFamily="18" charset="0"/>
              </a:rPr>
              <a:t>Nội</a:t>
            </a:r>
            <a:r>
              <a:rPr lang="en-US" sz="2400" b="1" dirty="0">
                <a:solidFill>
                  <a:srgbClr val="000000"/>
                </a:solidFill>
                <a:latin typeface="Times New Roman" pitchFamily="18" charset="0"/>
                <a:cs typeface="Times New Roman" pitchFamily="18" charset="0"/>
              </a:rPr>
              <a:t> dung</a:t>
            </a:r>
            <a:endParaRPr lang="en-US" sz="1400" dirty="0">
              <a:solidFill>
                <a:srgbClr val="000000"/>
              </a:solidFill>
              <a:latin typeface="Times New Roman" pitchFamily="18" charset="0"/>
              <a:cs typeface="Times New Roman" pitchFamily="18" charset="0"/>
            </a:endParaRPr>
          </a:p>
        </p:txBody>
      </p:sp>
      <p:sp>
        <p:nvSpPr>
          <p:cNvPr id="70675" name="Text Box 19"/>
          <p:cNvSpPr txBox="1">
            <a:spLocks noChangeArrowheads="1"/>
          </p:cNvSpPr>
          <p:nvPr/>
        </p:nvSpPr>
        <p:spPr bwMode="auto">
          <a:xfrm>
            <a:off x="3733800" y="4570274"/>
            <a:ext cx="16002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50000"/>
              </a:lnSpc>
            </a:pPr>
            <a:r>
              <a:rPr lang="en-US" sz="2400" b="1" dirty="0" err="1">
                <a:solidFill>
                  <a:srgbClr val="000000"/>
                </a:solidFill>
                <a:latin typeface="Times New Roman" pitchFamily="18" charset="0"/>
                <a:cs typeface="Times New Roman" pitchFamily="18" charset="0"/>
              </a:rPr>
              <a:t>Tài</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khoản</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chuyên</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dùng</a:t>
            </a:r>
            <a:endParaRPr lang="en-US" sz="2400" dirty="0">
              <a:latin typeface="Times New Roman" pitchFamily="18" charset="0"/>
              <a:cs typeface="Times New Roman" pitchFamily="18" charset="0"/>
            </a:endParaRPr>
          </a:p>
        </p:txBody>
      </p:sp>
      <p:sp>
        <p:nvSpPr>
          <p:cNvPr id="19" name="Freeform 9"/>
          <p:cNvSpPr>
            <a:spLocks/>
          </p:cNvSpPr>
          <p:nvPr/>
        </p:nvSpPr>
        <p:spPr bwMode="gray">
          <a:xfrm rot="2789341" flipH="1">
            <a:off x="4190507" y="3260631"/>
            <a:ext cx="534987" cy="858837"/>
          </a:xfrm>
          <a:custGeom>
            <a:avLst/>
            <a:gdLst>
              <a:gd name="T0" fmla="*/ 580 w 580"/>
              <a:gd name="T1" fmla="*/ 0 h 798"/>
              <a:gd name="T2" fmla="*/ 578 w 580"/>
              <a:gd name="T3" fmla="*/ 90 h 798"/>
              <a:gd name="T4" fmla="*/ 568 w 580"/>
              <a:gd name="T5" fmla="*/ 174 h 798"/>
              <a:gd name="T6" fmla="*/ 552 w 580"/>
              <a:gd name="T7" fmla="*/ 252 h 798"/>
              <a:gd name="T8" fmla="*/ 526 w 580"/>
              <a:gd name="T9" fmla="*/ 324 h 798"/>
              <a:gd name="T10" fmla="*/ 494 w 580"/>
              <a:gd name="T11" fmla="*/ 390 h 798"/>
              <a:gd name="T12" fmla="*/ 452 w 580"/>
              <a:gd name="T13" fmla="*/ 450 h 798"/>
              <a:gd name="T14" fmla="*/ 402 w 580"/>
              <a:gd name="T15" fmla="*/ 508 h 798"/>
              <a:gd name="T16" fmla="*/ 342 w 580"/>
              <a:gd name="T17" fmla="*/ 560 h 798"/>
              <a:gd name="T18" fmla="*/ 270 w 580"/>
              <a:gd name="T19" fmla="*/ 610 h 798"/>
              <a:gd name="T20" fmla="*/ 188 w 580"/>
              <a:gd name="T21" fmla="*/ 656 h 798"/>
              <a:gd name="T22" fmla="*/ 188 w 580"/>
              <a:gd name="T23" fmla="*/ 798 h 798"/>
              <a:gd name="T24" fmla="*/ 0 w 580"/>
              <a:gd name="T25" fmla="*/ 514 h 798"/>
              <a:gd name="T26" fmla="*/ 188 w 580"/>
              <a:gd name="T27" fmla="*/ 230 h 798"/>
              <a:gd name="T28" fmla="*/ 188 w 580"/>
              <a:gd name="T29" fmla="*/ 372 h 798"/>
              <a:gd name="T30" fmla="*/ 224 w 580"/>
              <a:gd name="T31" fmla="*/ 368 h 798"/>
              <a:gd name="T32" fmla="*/ 264 w 580"/>
              <a:gd name="T33" fmla="*/ 356 h 798"/>
              <a:gd name="T34" fmla="*/ 306 w 580"/>
              <a:gd name="T35" fmla="*/ 336 h 798"/>
              <a:gd name="T36" fmla="*/ 348 w 580"/>
              <a:gd name="T37" fmla="*/ 310 h 798"/>
              <a:gd name="T38" fmla="*/ 392 w 580"/>
              <a:gd name="T39" fmla="*/ 280 h 798"/>
              <a:gd name="T40" fmla="*/ 432 w 580"/>
              <a:gd name="T41" fmla="*/ 246 h 798"/>
              <a:gd name="T42" fmla="*/ 472 w 580"/>
              <a:gd name="T43" fmla="*/ 208 h 798"/>
              <a:gd name="T44" fmla="*/ 506 w 580"/>
              <a:gd name="T45" fmla="*/ 166 h 798"/>
              <a:gd name="T46" fmla="*/ 536 w 580"/>
              <a:gd name="T47" fmla="*/ 124 h 798"/>
              <a:gd name="T48" fmla="*/ 558 w 580"/>
              <a:gd name="T49" fmla="*/ 82 h 798"/>
              <a:gd name="T50" fmla="*/ 574 w 580"/>
              <a:gd name="T51" fmla="*/ 40 h 798"/>
              <a:gd name="T52" fmla="*/ 578 w 580"/>
              <a:gd name="T53" fmla="*/ 0 h 798"/>
              <a:gd name="T54" fmla="*/ 580 w 580"/>
              <a:gd name="T55" fmla="*/ 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a:noFill/>
          </a:ln>
          <a:extLst>
            <a:ext uri="{91240B29-F687-4F45-9708-019B960494DF}">
              <a14:hiddenLine xmlns:a14="http://schemas.microsoft.com/office/drawing/2010/main" w="0">
                <a:solidFill>
                  <a:srgbClr val="00A06C"/>
                </a:solidFill>
                <a:prstDash val="solid"/>
                <a:round/>
                <a:headEnd/>
                <a:tailEnd/>
              </a14:hiddenLine>
            </a:ext>
          </a:extLst>
        </p:spPr>
        <p:txBody>
          <a:bodyPr/>
          <a:lstStyle/>
          <a:p>
            <a:endParaRPr lang="en-US"/>
          </a:p>
        </p:txBody>
      </p:sp>
      <p:sp>
        <p:nvSpPr>
          <p:cNvPr id="20" name="AutoShape 3"/>
          <p:cNvSpPr>
            <a:spLocks noChangeArrowheads="1"/>
          </p:cNvSpPr>
          <p:nvPr/>
        </p:nvSpPr>
        <p:spPr bwMode="auto">
          <a:xfrm>
            <a:off x="6248400" y="3200400"/>
            <a:ext cx="2590800" cy="2667000"/>
          </a:xfrm>
          <a:prstGeom prst="roundRect">
            <a:avLst>
              <a:gd name="adj" fmla="val 16667"/>
            </a:avLst>
          </a:prstGeom>
          <a:noFill/>
          <a:ln w="38100">
            <a:solidFill>
              <a:schemeClr val="tx1"/>
            </a:solidFill>
            <a:round/>
            <a:headEnd/>
            <a:tailEnd/>
          </a:ln>
          <a:effectLst/>
          <a:extLst>
            <a:ext uri="{909E8E84-426E-40DD-AFC4-6F175D3DCCD1}">
              <a14:hiddenFill xmlns:a14="http://schemas.microsoft.com/office/drawing/2010/main">
                <a:gradFill rotWithShape="1">
                  <a:gsLst>
                    <a:gs pos="0">
                      <a:srgbClr val="99CCFF"/>
                    </a:gs>
                    <a:gs pos="100000">
                      <a:srgbClr val="99CCFF">
                        <a:gamma/>
                        <a:tint val="27451"/>
                        <a:invGamma/>
                      </a:srgbClr>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atin typeface="Verdana" pitchFamily="34" charset="0"/>
            </a:endParaRPr>
          </a:p>
        </p:txBody>
      </p:sp>
      <p:sp>
        <p:nvSpPr>
          <p:cNvPr id="21" name="Text Box 19"/>
          <p:cNvSpPr txBox="1">
            <a:spLocks noChangeArrowheads="1"/>
          </p:cNvSpPr>
          <p:nvPr/>
        </p:nvSpPr>
        <p:spPr bwMode="auto">
          <a:xfrm>
            <a:off x="6629400" y="4144433"/>
            <a:ext cx="1905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sz="2400" b="1" dirty="0" err="1">
                <a:solidFill>
                  <a:srgbClr val="000000"/>
                </a:solidFill>
                <a:latin typeface="Times New Roman" pitchFamily="18" charset="0"/>
                <a:cs typeface="Times New Roman" pitchFamily="18" charset="0"/>
              </a:rPr>
              <a:t>Sổ</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kế</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toán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044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Effect transition="in" filter="circle(in)">
                                      <p:cBhvr>
                                        <p:cTn id="7" dur="2000"/>
                                        <p:tgtEl>
                                          <p:spTgt spid="7065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0666"/>
                                        </p:tgtEl>
                                        <p:attrNameLst>
                                          <p:attrName>style.visibility</p:attrName>
                                        </p:attrNameLst>
                                      </p:cBhvr>
                                      <p:to>
                                        <p:strVal val="visible"/>
                                      </p:to>
                                    </p:set>
                                    <p:animEffect transition="in" filter="wheel(1)">
                                      <p:cBhvr>
                                        <p:cTn id="12" dur="2000"/>
                                        <p:tgtEl>
                                          <p:spTgt spid="7066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0674"/>
                                        </p:tgtEl>
                                        <p:attrNameLst>
                                          <p:attrName>style.visibility</p:attrName>
                                        </p:attrNameLst>
                                      </p:cBhvr>
                                      <p:to>
                                        <p:strVal val="visible"/>
                                      </p:to>
                                    </p:set>
                                    <p:animEffect transition="in" filter="barn(inVertical)">
                                      <p:cBhvr>
                                        <p:cTn id="15" dur="500"/>
                                        <p:tgtEl>
                                          <p:spTgt spid="7067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0663"/>
                                        </p:tgtEl>
                                        <p:attrNameLst>
                                          <p:attrName>style.visibility</p:attrName>
                                        </p:attrNameLst>
                                      </p:cBhvr>
                                      <p:to>
                                        <p:strVal val="visible"/>
                                      </p:to>
                                    </p:set>
                                    <p:animEffect transition="in" filter="barn(inVertical)">
                                      <p:cBhvr>
                                        <p:cTn id="20" dur="500"/>
                                        <p:tgtEl>
                                          <p:spTgt spid="70663"/>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70661"/>
                                        </p:tgtEl>
                                        <p:attrNameLst>
                                          <p:attrName>style.visibility</p:attrName>
                                        </p:attrNameLst>
                                      </p:cBhvr>
                                      <p:to>
                                        <p:strVal val="visible"/>
                                      </p:to>
                                    </p:set>
                                    <p:animEffect transition="in" filter="fade">
                                      <p:cBhvr>
                                        <p:cTn id="23" dur="1000"/>
                                        <p:tgtEl>
                                          <p:spTgt spid="70661"/>
                                        </p:tgtEl>
                                      </p:cBhvr>
                                    </p:animEffect>
                                    <p:anim calcmode="lin" valueType="num">
                                      <p:cBhvr>
                                        <p:cTn id="24" dur="1000" fill="hold"/>
                                        <p:tgtEl>
                                          <p:spTgt spid="70661"/>
                                        </p:tgtEl>
                                        <p:attrNameLst>
                                          <p:attrName>ppt_x</p:attrName>
                                        </p:attrNameLst>
                                      </p:cBhvr>
                                      <p:tavLst>
                                        <p:tav tm="0">
                                          <p:val>
                                            <p:strVal val="#ppt_x"/>
                                          </p:val>
                                        </p:tav>
                                        <p:tav tm="100000">
                                          <p:val>
                                            <p:strVal val="#ppt_x"/>
                                          </p:val>
                                        </p:tav>
                                      </p:tavLst>
                                    </p:anim>
                                    <p:anim calcmode="lin" valueType="num">
                                      <p:cBhvr>
                                        <p:cTn id="25" dur="1000" fill="hold"/>
                                        <p:tgtEl>
                                          <p:spTgt spid="70661"/>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0662"/>
                                        </p:tgtEl>
                                        <p:attrNameLst>
                                          <p:attrName>style.visibility</p:attrName>
                                        </p:attrNameLst>
                                      </p:cBhvr>
                                      <p:to>
                                        <p:strVal val="visible"/>
                                      </p:to>
                                    </p:set>
                                    <p:animEffect transition="in" filter="fade">
                                      <p:cBhvr>
                                        <p:cTn id="28" dur="1000"/>
                                        <p:tgtEl>
                                          <p:spTgt spid="70662"/>
                                        </p:tgtEl>
                                      </p:cBhvr>
                                    </p:animEffect>
                                    <p:anim calcmode="lin" valueType="num">
                                      <p:cBhvr>
                                        <p:cTn id="29" dur="1000" fill="hold"/>
                                        <p:tgtEl>
                                          <p:spTgt spid="70662"/>
                                        </p:tgtEl>
                                        <p:attrNameLst>
                                          <p:attrName>ppt_x</p:attrName>
                                        </p:attrNameLst>
                                      </p:cBhvr>
                                      <p:tavLst>
                                        <p:tav tm="0">
                                          <p:val>
                                            <p:strVal val="#ppt_x"/>
                                          </p:val>
                                        </p:tav>
                                        <p:tav tm="100000">
                                          <p:val>
                                            <p:strVal val="#ppt_x"/>
                                          </p:val>
                                        </p:tav>
                                      </p:tavLst>
                                    </p:anim>
                                    <p:anim calcmode="lin" valueType="num">
                                      <p:cBhvr>
                                        <p:cTn id="30" dur="1000" fill="hold"/>
                                        <p:tgtEl>
                                          <p:spTgt spid="7066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70659"/>
                                        </p:tgtEl>
                                        <p:attrNameLst>
                                          <p:attrName>style.visibility</p:attrName>
                                        </p:attrNameLst>
                                      </p:cBhvr>
                                      <p:to>
                                        <p:strVal val="visible"/>
                                      </p:to>
                                    </p:set>
                                    <p:animEffect transition="in" filter="circle(in)">
                                      <p:cBhvr>
                                        <p:cTn id="35" dur="2000"/>
                                        <p:tgtEl>
                                          <p:spTgt spid="70659"/>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70675"/>
                                        </p:tgtEl>
                                        <p:attrNameLst>
                                          <p:attrName>style.visibility</p:attrName>
                                        </p:attrNameLst>
                                      </p:cBhvr>
                                      <p:to>
                                        <p:strVal val="visible"/>
                                      </p:to>
                                    </p:set>
                                    <p:animEffect transition="in" filter="barn(inVertical)">
                                      <p:cBhvr>
                                        <p:cTn id="38" dur="500"/>
                                        <p:tgtEl>
                                          <p:spTgt spid="70675"/>
                                        </p:tgtEl>
                                      </p:cBhvr>
                                    </p:animEffect>
                                  </p:childTnLst>
                                </p:cTn>
                              </p:par>
                              <p:par>
                                <p:cTn id="39" presetID="42"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70665"/>
                                        </p:tgtEl>
                                        <p:attrNameLst>
                                          <p:attrName>style.visibility</p:attrName>
                                        </p:attrNameLst>
                                      </p:cBhvr>
                                      <p:to>
                                        <p:strVal val="visible"/>
                                      </p:to>
                                    </p:set>
                                    <p:animEffect transition="in" filter="fade">
                                      <p:cBhvr>
                                        <p:cTn id="48" dur="1000"/>
                                        <p:tgtEl>
                                          <p:spTgt spid="70665"/>
                                        </p:tgtEl>
                                      </p:cBhvr>
                                    </p:animEffect>
                                    <p:anim calcmode="lin" valueType="num">
                                      <p:cBhvr>
                                        <p:cTn id="49" dur="1000" fill="hold"/>
                                        <p:tgtEl>
                                          <p:spTgt spid="70665"/>
                                        </p:tgtEl>
                                        <p:attrNameLst>
                                          <p:attrName>ppt_x</p:attrName>
                                        </p:attrNameLst>
                                      </p:cBhvr>
                                      <p:tavLst>
                                        <p:tav tm="0">
                                          <p:val>
                                            <p:strVal val="#ppt_x"/>
                                          </p:val>
                                        </p:tav>
                                        <p:tav tm="100000">
                                          <p:val>
                                            <p:strVal val="#ppt_x"/>
                                          </p:val>
                                        </p:tav>
                                      </p:tavLst>
                                    </p:anim>
                                    <p:anim calcmode="lin" valueType="num">
                                      <p:cBhvr>
                                        <p:cTn id="50" dur="1000" fill="hold"/>
                                        <p:tgtEl>
                                          <p:spTgt spid="70665"/>
                                        </p:tgtEl>
                                        <p:attrNameLst>
                                          <p:attrName>ppt_y</p:attrName>
                                        </p:attrNameLst>
                                      </p:cBhvr>
                                      <p:tavLst>
                                        <p:tav tm="0">
                                          <p:val>
                                            <p:strVal val="#ppt_y+.1"/>
                                          </p:val>
                                        </p:tav>
                                        <p:tav tm="100000">
                                          <p:val>
                                            <p:strVal val="#ppt_y"/>
                                          </p:val>
                                        </p:tav>
                                      </p:tavLst>
                                    </p:anim>
                                  </p:childTnLst>
                                </p:cTn>
                              </p:par>
                              <p:par>
                                <p:cTn id="51" presetID="6" presetClass="entr" presetSubtype="16"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circle(in)">
                                      <p:cBhvr>
                                        <p:cTn id="53" dur="2000"/>
                                        <p:tgtEl>
                                          <p:spTgt spid="20"/>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barn(inVertical)">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59" grpId="0" animBg="1"/>
      <p:bldP spid="70661" grpId="0" animBg="1"/>
      <p:bldP spid="70662" grpId="0"/>
      <p:bldP spid="70663" grpId="0" animBg="1"/>
      <p:bldP spid="70665" grpId="0" animBg="1"/>
      <p:bldP spid="70674" grpId="0"/>
      <p:bldP spid="70675" grpId="0"/>
      <p:bldP spid="19" grpId="0" animBg="1"/>
      <p:bldP spid="20" grpId="0" animBg="1"/>
      <p:bldP spid="21" grpId="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133600" y="109538"/>
            <a:ext cx="45720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endParaRPr lang="en-US" dirty="0">
              <a:latin typeface="Times New Roman" pitchFamily="18" charset="0"/>
              <a:cs typeface="Times New Roman" pitchFamily="18"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1143000"/>
            <a:ext cx="8763000" cy="5562600"/>
          </a:xfrm>
        </p:spPr>
      </p:pic>
    </p:spTree>
    <p:extLst>
      <p:ext uri="{BB962C8B-B14F-4D97-AF65-F5344CB8AC3E}">
        <p14:creationId xmlns:p14="http://schemas.microsoft.com/office/powerpoint/2010/main" val="110811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76200"/>
            <a:ext cx="4876800" cy="563562"/>
          </a:xfrm>
        </p:spPr>
        <p:txBody>
          <a:bodyPr/>
          <a:lstStyle/>
          <a:p>
            <a:pPr algn="ct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endParaRPr lang="en-US" dirty="0">
              <a:latin typeface="Times New Roman" pitchFamily="18" charset="0"/>
              <a:cs typeface="Times New Roman" pitchFamily="18" charset="0"/>
            </a:endParaRP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1000" y="1447800"/>
            <a:ext cx="8382000" cy="5257800"/>
          </a:xfrm>
        </p:spPr>
      </p:pic>
      <p:cxnSp>
        <p:nvCxnSpPr>
          <p:cNvPr id="11" name="Straight Connector 10"/>
          <p:cNvCxnSpPr/>
          <p:nvPr/>
        </p:nvCxnSpPr>
        <p:spPr>
          <a:xfrm>
            <a:off x="3733800" y="1447800"/>
            <a:ext cx="1752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733800" y="1078468"/>
            <a:ext cx="1752600" cy="369332"/>
          </a:xfrm>
          <a:prstGeom prst="rect">
            <a:avLst/>
          </a:prstGeom>
          <a:noFill/>
        </p:spPr>
        <p:txBody>
          <a:bodyPr wrap="square" rtlCol="0">
            <a:spAutoFit/>
          </a:bodyPr>
          <a:lstStyle/>
          <a:p>
            <a:pPr algn="ctr"/>
            <a:r>
              <a:rPr lang="en-US" b="1" dirty="0">
                <a:latin typeface="Times New Roman" pitchFamily="18" charset="0"/>
                <a:cs typeface="Times New Roman" pitchFamily="18" charset="0"/>
              </a:rPr>
              <a:t>TK 3332</a:t>
            </a:r>
          </a:p>
        </p:txBody>
      </p:sp>
    </p:spTree>
    <p:extLst>
      <p:ext uri="{BB962C8B-B14F-4D97-AF65-F5344CB8AC3E}">
        <p14:creationId xmlns:p14="http://schemas.microsoft.com/office/powerpoint/2010/main" val="189181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228600" y="685800"/>
            <a:ext cx="8686800" cy="6096000"/>
          </a:xfrm>
        </p:spPr>
        <p:txBody>
          <a:bodyPr/>
          <a:lstStyle/>
          <a:p>
            <a:pPr marL="0" indent="457200" algn="just" fontAlgn="auto">
              <a:lnSpc>
                <a:spcPct val="150000"/>
              </a:lnSpc>
              <a:spcAft>
                <a:spcPts val="0"/>
              </a:spcAft>
              <a:buNone/>
              <a:defRPr/>
            </a:pPr>
            <a:r>
              <a:rPr lang="en-US" sz="2200" u="sng" dirty="0" err="1">
                <a:solidFill>
                  <a:schemeClr val="tx1"/>
                </a:solidFill>
                <a:latin typeface="Times New Roman" panose="02020603050405020304" pitchFamily="18" charset="0"/>
                <a:cs typeface="Times New Roman" panose="02020603050405020304" pitchFamily="18" charset="0"/>
              </a:rPr>
              <a:t>Bài</a:t>
            </a:r>
            <a:r>
              <a:rPr lang="en-US" sz="2200" u="sng" dirty="0">
                <a:solidFill>
                  <a:schemeClr val="tx1"/>
                </a:solidFill>
                <a:latin typeface="Times New Roman" panose="02020603050405020304" pitchFamily="18" charset="0"/>
                <a:cs typeface="Times New Roman" panose="02020603050405020304" pitchFamily="18" charset="0"/>
              </a:rPr>
              <a:t> 1:</a:t>
            </a:r>
            <a:r>
              <a:rPr lang="en-US" sz="220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D</a:t>
            </a:r>
            <a:r>
              <a:rPr lang="en-US" sz="2200" b="0" dirty="0" err="1">
                <a:solidFill>
                  <a:schemeClr val="tx1"/>
                </a:solidFill>
                <a:latin typeface="Times New Roman" panose="02020603050405020304" pitchFamily="18" charset="0"/>
                <a:cs typeface="Times New Roman" panose="02020603050405020304" pitchFamily="18" charset="0"/>
              </a:rPr>
              <a:t>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vi-VN" sz="2200" b="0" dirty="0">
                <a:solidFill>
                  <a:schemeClr val="tx1"/>
                </a:solidFill>
                <a:latin typeface="Times New Roman" panose="02020603050405020304" pitchFamily="18" charset="0"/>
                <a:cs typeface="Times New Roman" panose="02020603050405020304" pitchFamily="18" charset="0"/>
              </a:rPr>
              <a:t> nộp thuế GTGT theo phương pháp khấu trừ trong kỳ trích một số nghiệp vụ như sau: (ĐVT: Triệu đồng)</a:t>
            </a:r>
          </a:p>
          <a:p>
            <a:pPr marL="0" indent="457200" algn="just" fontAlgn="auto">
              <a:lnSpc>
                <a:spcPct val="150000"/>
              </a:lnSpc>
              <a:spcBef>
                <a:spcPts val="0"/>
              </a:spcBef>
              <a:spcAft>
                <a:spcPts val="0"/>
              </a:spcAft>
              <a:buNone/>
              <a:defRPr/>
            </a:pPr>
            <a:r>
              <a:rPr lang="vi-VN" sz="2200" b="0" dirty="0">
                <a:solidFill>
                  <a:schemeClr val="tx1"/>
                </a:solidFill>
                <a:latin typeface="Times New Roman" panose="02020603050405020304" pitchFamily="18" charset="0"/>
                <a:cs typeface="Times New Roman" panose="02020603050405020304" pitchFamily="18" charset="0"/>
              </a:rPr>
              <a:t>1</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D</a:t>
            </a:r>
            <a:r>
              <a:rPr lang="en-US" sz="2200" b="0" dirty="0" err="1">
                <a:solidFill>
                  <a:schemeClr val="tx1"/>
                </a:solidFill>
                <a:latin typeface="Times New Roman" panose="02020603050405020304" pitchFamily="18" charset="0"/>
                <a:cs typeface="Times New Roman" panose="02020603050405020304" pitchFamily="18" charset="0"/>
              </a:rPr>
              <a:t>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vi-VN" sz="2200" b="0" dirty="0">
                <a:solidFill>
                  <a:schemeClr val="tx1"/>
                </a:solidFill>
                <a:latin typeface="Times New Roman" panose="02020603050405020304" pitchFamily="18" charset="0"/>
                <a:cs typeface="Times New Roman" panose="02020603050405020304" pitchFamily="18" charset="0"/>
              </a:rPr>
              <a:t> xuất kho bia đe</a:t>
            </a:r>
            <a:r>
              <a:rPr lang="en-US" sz="2200" b="0" dirty="0">
                <a:solidFill>
                  <a:schemeClr val="tx1"/>
                </a:solidFill>
                <a:latin typeface="Times New Roman" panose="02020603050405020304" pitchFamily="18" charset="0"/>
                <a:cs typeface="Times New Roman" panose="02020603050405020304" pitchFamily="18" charset="0"/>
              </a:rPr>
              <a:t>m</a:t>
            </a:r>
            <a:r>
              <a:rPr lang="vi-VN" sz="2200" b="0" dirty="0">
                <a:solidFill>
                  <a:schemeClr val="tx1"/>
                </a:solidFill>
                <a:latin typeface="Times New Roman" panose="02020603050405020304" pitchFamily="18" charset="0"/>
                <a:cs typeface="Times New Roman" panose="02020603050405020304" pitchFamily="18" charset="0"/>
              </a:rPr>
              <a:t> bán. Giá bán chưa có thuế GTGT là 1</a:t>
            </a:r>
            <a:r>
              <a:rPr lang="en-US" sz="2200" b="0" dirty="0">
                <a:solidFill>
                  <a:schemeClr val="tx1"/>
                </a:solidFill>
                <a:latin typeface="Times New Roman" panose="02020603050405020304" pitchFamily="18" charset="0"/>
                <a:cs typeface="Times New Roman" panose="02020603050405020304" pitchFamily="18" charset="0"/>
              </a:rPr>
              <a:t>.</a:t>
            </a:r>
            <a:r>
              <a:rPr lang="vi-VN" sz="2200" b="0" dirty="0">
                <a:solidFill>
                  <a:schemeClr val="tx1"/>
                </a:solidFill>
                <a:latin typeface="Times New Roman" panose="02020603050405020304" pitchFamily="18" charset="0"/>
                <a:cs typeface="Times New Roman" panose="02020603050405020304" pitchFamily="18" charset="0"/>
              </a:rPr>
              <a:t>600, thuế suất thuế GTGT 10%</a:t>
            </a:r>
            <a:r>
              <a:rPr lang="en-US" sz="2200" b="0" dirty="0">
                <a:solidFill>
                  <a:schemeClr val="tx1"/>
                </a:solidFill>
                <a:latin typeface="Times New Roman" panose="02020603050405020304" pitchFamily="18" charset="0"/>
                <a:cs typeface="Times New Roman" panose="02020603050405020304" pitchFamily="18" charset="0"/>
              </a:rPr>
              <a:t>,</a:t>
            </a:r>
            <a:r>
              <a:rPr lang="vi-VN" sz="2200" b="0" dirty="0">
                <a:solidFill>
                  <a:schemeClr val="tx1"/>
                </a:solidFill>
                <a:latin typeface="Times New Roman" panose="02020603050405020304" pitchFamily="18" charset="0"/>
                <a:cs typeface="Times New Roman" panose="02020603050405020304" pitchFamily="18" charset="0"/>
              </a:rPr>
              <a:t> đã thu được tiền hàng bằng tiền gửi ngân hàng.</a:t>
            </a:r>
          </a:p>
          <a:p>
            <a:pPr marL="0" indent="457200" algn="just" fontAlgn="auto">
              <a:lnSpc>
                <a:spcPct val="150000"/>
              </a:lnSpc>
              <a:spcBef>
                <a:spcPts val="0"/>
              </a:spcBef>
              <a:spcAft>
                <a:spcPts val="0"/>
              </a:spcAft>
              <a:buNone/>
              <a:defRPr/>
            </a:pPr>
            <a:r>
              <a:rPr lang="vi-VN" sz="2200" b="0" dirty="0">
                <a:solidFill>
                  <a:schemeClr val="tx1"/>
                </a:solidFill>
                <a:latin typeface="Times New Roman" panose="02020603050405020304" pitchFamily="18" charset="0"/>
                <a:cs typeface="Times New Roman" panose="02020603050405020304" pitchFamily="18" charset="0"/>
              </a:rPr>
              <a:t>2</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D</a:t>
            </a:r>
            <a:r>
              <a:rPr lang="en-US" sz="2200" b="0" dirty="0" err="1">
                <a:solidFill>
                  <a:schemeClr val="tx1"/>
                </a:solidFill>
                <a:latin typeface="Times New Roman" panose="02020603050405020304" pitchFamily="18" charset="0"/>
                <a:cs typeface="Times New Roman" panose="02020603050405020304" pitchFamily="18" charset="0"/>
              </a:rPr>
              <a:t>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vi-VN" sz="2200" b="0" dirty="0">
                <a:solidFill>
                  <a:schemeClr val="tx1"/>
                </a:solidFill>
                <a:latin typeface="Times New Roman" panose="02020603050405020304" pitchFamily="18" charset="0"/>
                <a:cs typeface="Times New Roman" panose="02020603050405020304" pitchFamily="18" charset="0"/>
              </a:rPr>
              <a:t> xuất kho một số rượu đem bán. Giá chưa có thuế GTGT là 200, thuế suất thuế GTGT 10%</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chưa thu được tiền hàng, loại rượu này có nồng độ cồn &gt; 200.</a:t>
            </a:r>
            <a:endParaRPr lang="en-US" sz="2200" b="0" dirty="0">
              <a:solidFill>
                <a:schemeClr val="tx1"/>
              </a:solidFill>
              <a:latin typeface="Times New Roman" panose="02020603050405020304" pitchFamily="18" charset="0"/>
              <a:cs typeface="Times New Roman" panose="02020603050405020304" pitchFamily="18" charset="0"/>
            </a:endParaRPr>
          </a:p>
          <a:p>
            <a:pPr marL="0" indent="457200" algn="just" fontAlgn="auto">
              <a:lnSpc>
                <a:spcPct val="150000"/>
              </a:lnSpc>
              <a:spcBef>
                <a:spcPts val="0"/>
              </a:spcBef>
              <a:spcAft>
                <a:spcPts val="0"/>
              </a:spcAft>
              <a:buNone/>
              <a:defRPr/>
            </a:pPr>
            <a:r>
              <a:rPr lang="vi-VN" sz="2200" b="0" i="1" dirty="0">
                <a:solidFill>
                  <a:schemeClr val="tx1"/>
                </a:solidFill>
                <a:latin typeface="Times New Roman" panose="02020603050405020304" pitchFamily="18" charset="0"/>
                <a:cs typeface="Times New Roman" panose="02020603050405020304" pitchFamily="18" charset="0"/>
              </a:rPr>
              <a:t>Biết</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rằng</a:t>
            </a:r>
            <a:r>
              <a:rPr lang="vi-VN" sz="2200" b="0" i="1"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Bia có thuế suất thuế TTĐB là 45%, rượu có nồng độ cồn &gt;200 là 45%.</a:t>
            </a:r>
          </a:p>
          <a:p>
            <a:pPr marL="0" indent="457200" algn="just" fontAlgn="auto">
              <a:lnSpc>
                <a:spcPct val="150000"/>
              </a:lnSpc>
              <a:spcBef>
                <a:spcPts val="0"/>
              </a:spcBef>
              <a:spcAft>
                <a:spcPts val="0"/>
              </a:spcAft>
              <a:buNone/>
              <a:defRPr/>
            </a:pPr>
            <a:r>
              <a:rPr lang="vi-VN" sz="2200" i="1" u="sng" dirty="0">
                <a:solidFill>
                  <a:schemeClr val="tx1"/>
                </a:solidFill>
                <a:latin typeface="Times New Roman" panose="02020603050405020304" pitchFamily="18" charset="0"/>
                <a:cs typeface="Times New Roman" panose="02020603050405020304" pitchFamily="18" charset="0"/>
              </a:rPr>
              <a:t>Yêu cầu: </a:t>
            </a:r>
            <a:r>
              <a:rPr lang="vi-VN" sz="2200" b="0" dirty="0">
                <a:solidFill>
                  <a:schemeClr val="tx1"/>
                </a:solidFill>
                <a:latin typeface="Times New Roman" panose="02020603050405020304" pitchFamily="18" charset="0"/>
                <a:cs typeface="Times New Roman" panose="02020603050405020304" pitchFamily="18" charset="0"/>
              </a:rPr>
              <a:t>- Tính thuế TTĐB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vi-VN" sz="2200" b="0" dirty="0">
                <a:solidFill>
                  <a:schemeClr val="tx1"/>
                </a:solidFill>
                <a:latin typeface="Times New Roman" panose="02020603050405020304" pitchFamily="18" charset="0"/>
                <a:cs typeface="Times New Roman" panose="02020603050405020304" pitchFamily="18" charset="0"/>
              </a:rPr>
              <a:t> phải nộp?</a:t>
            </a:r>
          </a:p>
          <a:p>
            <a:pPr marL="0" indent="457200" algn="just" fontAlgn="auto">
              <a:lnSpc>
                <a:spcPct val="150000"/>
              </a:lnSpc>
              <a:spcBef>
                <a:spcPts val="0"/>
              </a:spcBef>
              <a:spcAft>
                <a:spcPts val="0"/>
              </a:spcAft>
              <a:buNone/>
              <a:defRPr/>
            </a:pPr>
            <a:r>
              <a:rPr lang="vi-VN" sz="2200" b="0" dirty="0">
                <a:solidFill>
                  <a:schemeClr val="tx1"/>
                </a:solidFill>
                <a:latin typeface="Times New Roman" panose="02020603050405020304" pitchFamily="18" charset="0"/>
                <a:cs typeface="Times New Roman" panose="02020603050405020304" pitchFamily="18" charset="0"/>
              </a:rPr>
              <a:t>	   </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 - Định khoản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vụ</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kinh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phát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sinh</a:t>
            </a:r>
            <a:r>
              <a:rPr lang="en-US" sz="2200" b="0" dirty="0">
                <a:solidFill>
                  <a:schemeClr val="tx1"/>
                </a:solidFill>
                <a:latin typeface="Times New Roman" panose="02020603050405020304" pitchFamily="18" charset="0"/>
                <a:cs typeface="Times New Roman" panose="02020603050405020304" pitchFamily="18" charset="0"/>
              </a:rPr>
              <a:t>. </a:t>
            </a:r>
            <a:endParaRPr lang="vi-VN" sz="2200" b="0"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200" b="0" dirty="0">
                <a:solidFill>
                  <a:schemeClr val="tx1"/>
                </a:solidFill>
                <a:latin typeface="Times New Roman" panose="02020603050405020304" pitchFamily="18" charset="0"/>
                <a:cs typeface="Times New Roman" panose="02020603050405020304" pitchFamily="18" charset="0"/>
              </a:rPr>
              <a:t> </a:t>
            </a:r>
            <a:endParaRPr lang="vi-VN" sz="2200" b="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vi-VN" sz="2200" b="0" dirty="0">
              <a:solidFill>
                <a:schemeClr val="tx1"/>
              </a:solidFill>
              <a:latin typeface="Times New Roman" panose="02020603050405020304" pitchFamily="18" charset="0"/>
              <a:cs typeface="Times New Roman" panose="02020603050405020304" pitchFamily="18" charset="0"/>
            </a:endParaRPr>
          </a:p>
          <a:p>
            <a:pPr marL="0" indent="0" algn="just">
              <a:lnSpc>
                <a:spcPct val="120000"/>
              </a:lnSpc>
              <a:buNone/>
            </a:pPr>
            <a:endParaRPr lang="en-US" sz="2200" b="0" i="1" u="sng" dirty="0">
              <a:solidFill>
                <a:schemeClr val="tx1"/>
              </a:solidFill>
              <a:latin typeface="Times New Roman" panose="02020603050405020304" pitchFamily="18" charset="0"/>
              <a:cs typeface="Times New Roman" panose="02020603050405020304" pitchFamily="18" charset="0"/>
            </a:endParaRPr>
          </a:p>
        </p:txBody>
      </p:sp>
      <p:sp>
        <p:nvSpPr>
          <p:cNvPr id="6" name="Rectangle 2"/>
          <p:cNvSpPr>
            <a:spLocks noGrp="1" noChangeArrowheads="1"/>
          </p:cNvSpPr>
          <p:nvPr>
            <p:ph type="title"/>
          </p:nvPr>
        </p:nvSpPr>
        <p:spPr>
          <a:xfrm>
            <a:off x="1752600" y="76200"/>
            <a:ext cx="5943600" cy="563562"/>
          </a:xfrm>
        </p:spPr>
        <p:txBody>
          <a:bodyPr/>
          <a:lstStyle/>
          <a:p>
            <a:pPr algn="ctr"/>
            <a:r>
              <a:rPr lang="en-US" dirty="0">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361573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 calcmode="lin" valueType="num">
                                      <p:cBhvr additive="base">
                                        <p:cTn id="12"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9635">
                                            <p:txEl>
                                              <p:pRg st="1" end="1"/>
                                            </p:txEl>
                                          </p:spTgt>
                                        </p:tgtEl>
                                        <p:attrNameLst>
                                          <p:attrName>style.visibility</p:attrName>
                                        </p:attrNameLst>
                                      </p:cBhvr>
                                      <p:to>
                                        <p:strVal val="visible"/>
                                      </p:to>
                                    </p:set>
                                    <p:anim calcmode="lin" valueType="num">
                                      <p:cBhvr additive="base">
                                        <p:cTn id="18"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9635">
                                            <p:txEl>
                                              <p:pRg st="2" end="2"/>
                                            </p:txEl>
                                          </p:spTgt>
                                        </p:tgtEl>
                                        <p:attrNameLst>
                                          <p:attrName>style.visibility</p:attrName>
                                        </p:attrNameLst>
                                      </p:cBhvr>
                                      <p:to>
                                        <p:strVal val="visible"/>
                                      </p:to>
                                    </p:set>
                                    <p:anim calcmode="lin" valueType="num">
                                      <p:cBhvr additive="base">
                                        <p:cTn id="24"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9635">
                                            <p:txEl>
                                              <p:pRg st="3" end="3"/>
                                            </p:txEl>
                                          </p:spTgt>
                                        </p:tgtEl>
                                        <p:attrNameLst>
                                          <p:attrName>style.visibility</p:attrName>
                                        </p:attrNameLst>
                                      </p:cBhvr>
                                      <p:to>
                                        <p:strVal val="visible"/>
                                      </p:to>
                                    </p:set>
                                    <p:anim calcmode="lin" valueType="num">
                                      <p:cBhvr additive="base">
                                        <p:cTn id="30"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9635">
                                            <p:txEl>
                                              <p:pRg st="4" end="4"/>
                                            </p:txEl>
                                          </p:spTgt>
                                        </p:tgtEl>
                                        <p:attrNameLst>
                                          <p:attrName>style.visibility</p:attrName>
                                        </p:attrNameLst>
                                      </p:cBhvr>
                                      <p:to>
                                        <p:strVal val="visible"/>
                                      </p:to>
                                    </p:set>
                                    <p:anim calcmode="lin" valueType="num">
                                      <p:cBhvr additive="base">
                                        <p:cTn id="36"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96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9635">
                                            <p:txEl>
                                              <p:pRg st="5" end="5"/>
                                            </p:txEl>
                                          </p:spTgt>
                                        </p:tgtEl>
                                        <p:attrNameLst>
                                          <p:attrName>style.visibility</p:attrName>
                                        </p:attrNameLst>
                                      </p:cBhvr>
                                      <p:to>
                                        <p:strVal val="visible"/>
                                      </p:to>
                                    </p:set>
                                    <p:anim calcmode="lin" valueType="num">
                                      <p:cBhvr additive="base">
                                        <p:cTn id="42" dur="5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963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9635">
                                            <p:txEl>
                                              <p:pRg st="6" end="6"/>
                                            </p:txEl>
                                          </p:spTgt>
                                        </p:tgtEl>
                                        <p:attrNameLst>
                                          <p:attrName>style.visibility</p:attrName>
                                        </p:attrNameLst>
                                      </p:cBhvr>
                                      <p:to>
                                        <p:strVal val="visible"/>
                                      </p:to>
                                    </p:set>
                                    <p:anim calcmode="lin" valueType="num">
                                      <p:cBhvr additive="base">
                                        <p:cTn id="48" dur="500" fill="hold"/>
                                        <p:tgtEl>
                                          <p:spTgt spid="69635">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963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6" grpId="0"/>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0"/>
            <a:ext cx="4648200" cy="715963"/>
          </a:xfrm>
        </p:spPr>
        <p:txBody>
          <a:bodyPr rtlCol="0">
            <a:normAutofit/>
          </a:bodyPr>
          <a:lstStyle/>
          <a:p>
            <a:pPr algn="ctr" eaLnBrk="1" fontAlgn="auto" hangingPunct="1">
              <a:spcAft>
                <a:spcPts val="0"/>
              </a:spcAft>
              <a:defRPr/>
            </a:pPr>
            <a:r>
              <a:rPr lang="en-US" dirty="0">
                <a:latin typeface="Times New Roman" panose="02020603050405020304" pitchFamily="18" charset="0"/>
                <a:cs typeface="Times New Roman" panose="02020603050405020304" pitchFamily="18" charset="0"/>
              </a:rPr>
              <a:t>ĐÁP ÁN BÀI 1</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914400"/>
            <a:ext cx="8763000" cy="5715000"/>
          </a:xfrm>
        </p:spPr>
        <p:txBody>
          <a:bodyPr rtlCol="0">
            <a:noAutofit/>
          </a:bodyPr>
          <a:lstStyle/>
          <a:p>
            <a:pPr marL="0" indent="457200" algn="just" eaLnBrk="1" fontAlgn="auto" hangingPunct="1">
              <a:lnSpc>
                <a:spcPct val="150000"/>
              </a:lnSpc>
              <a:spcBef>
                <a:spcPts val="0"/>
              </a:spcBef>
              <a:spcAft>
                <a:spcPts val="0"/>
              </a:spcAft>
              <a:buFont typeface="Arial" pitchFamily="34" charset="0"/>
              <a:buNone/>
              <a:defRPr/>
            </a:pPr>
            <a:r>
              <a:rPr lang="vi-VN" sz="2400" b="0" dirty="0">
                <a:solidFill>
                  <a:schemeClr val="tx1"/>
                </a:solidFill>
                <a:latin typeface="Times New Roman" panose="02020603050405020304" pitchFamily="18" charset="0"/>
                <a:cs typeface="Times New Roman" panose="02020603050405020304" pitchFamily="18" charset="0"/>
              </a:rPr>
              <a:t>1</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xuất kho bia đem bán. Giá bán chưa có thuế GTGT là 1600, thuế suất thuế GTGT 10%. DN đã thu được tiền hàng bằng tiền gửi ngân hàng.</a:t>
            </a:r>
            <a:endParaRPr lang="en-US" sz="2400" b="0" dirty="0">
              <a:solidFill>
                <a:schemeClr val="tx1"/>
              </a:solidFill>
              <a:latin typeface="Times New Roman" panose="02020603050405020304" pitchFamily="18" charset="0"/>
              <a:cs typeface="Times New Roman" panose="02020603050405020304" pitchFamily="18" charset="0"/>
            </a:endParaRPr>
          </a:p>
          <a:p>
            <a:pPr indent="457200" algn="just" eaLnBrk="1" fontAlgn="auto" hangingPunct="1">
              <a:lnSpc>
                <a:spcPct val="150000"/>
              </a:lnSpc>
              <a:spcBef>
                <a:spcPts val="0"/>
              </a:spcBef>
              <a:spcAft>
                <a:spcPts val="0"/>
              </a:spcAft>
              <a:buFontTx/>
              <a:buChar char="-"/>
              <a:defRPr/>
            </a:pP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tính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TTĐB = 1.600/(1+45%) = 1.103,45</a:t>
            </a:r>
          </a:p>
          <a:p>
            <a:pPr indent="457200" algn="just" eaLnBrk="1" fontAlgn="auto" hangingPunct="1">
              <a:lnSpc>
                <a:spcPct val="150000"/>
              </a:lnSpc>
              <a:spcBef>
                <a:spcPts val="0"/>
              </a:spcBef>
              <a:spcAft>
                <a:spcPts val="0"/>
              </a:spcAft>
              <a:buFontTx/>
              <a:buChar char="-"/>
              <a:defRPr/>
            </a:pP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TTĐB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nộp</a:t>
            </a:r>
            <a:r>
              <a:rPr lang="en-US" sz="2400" b="0" dirty="0">
                <a:solidFill>
                  <a:schemeClr val="tx1"/>
                </a:solidFill>
                <a:latin typeface="Times New Roman" panose="02020603050405020304" pitchFamily="18" charset="0"/>
                <a:cs typeface="Times New Roman" panose="02020603050405020304" pitchFamily="18" charset="0"/>
              </a:rPr>
              <a:t> = 1.103,45 * 45% = 496,55</a:t>
            </a:r>
          </a:p>
          <a:p>
            <a:pPr marL="0" indent="457200" algn="just" fontAlgn="auto">
              <a:lnSpc>
                <a:spcPct val="150000"/>
              </a:lnSpc>
              <a:spcBef>
                <a:spcPts val="0"/>
              </a:spcBef>
              <a:spcAft>
                <a:spcPts val="0"/>
              </a:spcAft>
              <a:buNone/>
              <a:defRPr/>
            </a:pPr>
            <a:r>
              <a:rPr lang="vi-VN" sz="2400" b="0" dirty="0">
                <a:solidFill>
                  <a:schemeClr val="tx1"/>
                </a:solidFill>
                <a:latin typeface="Times New Roman" panose="02020603050405020304" pitchFamily="18" charset="0"/>
                <a:cs typeface="Times New Roman" panose="02020603050405020304" pitchFamily="18" charset="0"/>
              </a:rPr>
              <a:t>2</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xuất kho một số rượu đem bán. Giá chưa có thuế GTGT là 200, thuế suất thuế GTGT 10%. DN chưa thu được tiền hàng, loại rượu này có nồng độ cồn &gt; 200.</a:t>
            </a:r>
            <a:endParaRPr lang="en-US" sz="2400" b="0" dirty="0">
              <a:solidFill>
                <a:schemeClr val="tx1"/>
              </a:solidFill>
              <a:latin typeface="Times New Roman" panose="02020603050405020304" pitchFamily="18" charset="0"/>
              <a:cs typeface="Times New Roman" panose="02020603050405020304" pitchFamily="18" charset="0"/>
            </a:endParaRPr>
          </a:p>
          <a:p>
            <a:pPr indent="457200" algn="just" fontAlgn="auto">
              <a:lnSpc>
                <a:spcPct val="150000"/>
              </a:lnSpc>
              <a:spcBef>
                <a:spcPts val="0"/>
              </a:spcBef>
              <a:spcAft>
                <a:spcPts val="0"/>
              </a:spcAft>
              <a:buFontTx/>
              <a:buChar char="-"/>
              <a:defRPr/>
            </a:pPr>
            <a:r>
              <a:rPr lang="en-US" sz="2400" b="0" dirty="0" err="1">
                <a:solidFill>
                  <a:schemeClr val="tx1"/>
                </a:solidFill>
                <a:latin typeface="Times New Roman" panose="02020603050405020304" pitchFamily="18" charset="0"/>
                <a:cs typeface="Times New Roman" panose="02020603050405020304" pitchFamily="18" charset="0"/>
              </a:rPr>
              <a:t>Giá</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tính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TTĐB = 200/(1+45%) =  137,93</a:t>
            </a:r>
          </a:p>
          <a:p>
            <a:pPr indent="457200" algn="just" fontAlgn="auto">
              <a:lnSpc>
                <a:spcPct val="150000"/>
              </a:lnSpc>
              <a:spcBef>
                <a:spcPts val="0"/>
              </a:spcBef>
              <a:spcAft>
                <a:spcPts val="0"/>
              </a:spcAft>
              <a:buFontTx/>
              <a:buChar char="-"/>
              <a:defRPr/>
            </a:pP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TTĐB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nộp</a:t>
            </a:r>
            <a:r>
              <a:rPr lang="en-US" sz="2400" b="0" dirty="0">
                <a:solidFill>
                  <a:schemeClr val="tx1"/>
                </a:solidFill>
                <a:latin typeface="Times New Roman" panose="02020603050405020304" pitchFamily="18" charset="0"/>
                <a:cs typeface="Times New Roman" panose="02020603050405020304" pitchFamily="18" charset="0"/>
              </a:rPr>
              <a:t> = 137,93 * 45% =  62,06</a:t>
            </a:r>
            <a:endParaRPr lang="vi-VN"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53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heel(1)">
                                      <p:cBhvr>
                                        <p:cTn id="15" dur="2000"/>
                                        <p:tgtEl>
                                          <p:spTgt spid="3">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heel(1)">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heel(1)">
                                      <p:cBhvr>
                                        <p:cTn id="23" dur="2000"/>
                                        <p:tgtEl>
                                          <p:spTgt spid="3">
                                            <p:txEl>
                                              <p:pRg st="3" end="3"/>
                                            </p:txEl>
                                          </p:spTgt>
                                        </p:tgtEl>
                                      </p:cBhvr>
                                    </p:animEffect>
                                  </p:childTnLst>
                                </p:cTn>
                              </p:par>
                              <p:par>
                                <p:cTn id="24" presetID="21" presetClass="entr" presetSubtype="1"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heel(1)">
                                      <p:cBhvr>
                                        <p:cTn id="26" dur="2000"/>
                                        <p:tgtEl>
                                          <p:spTgt spid="3">
                                            <p:txEl>
                                              <p:pRg st="4" end="4"/>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heel(1)">
                                      <p:cBhvr>
                                        <p:cTn id="29"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5562600" cy="6096000"/>
          </a:xfrm>
        </p:spPr>
        <p:txBody>
          <a:bodyPr rtlCol="0">
            <a:noAutofit/>
          </a:bodyPr>
          <a:lstStyle/>
          <a:p>
            <a:pPr marL="0" indent="457200" algn="just" eaLnBrk="1" fontAlgn="auto" hangingPunct="1">
              <a:lnSpc>
                <a:spcPct val="150000"/>
              </a:lnSpc>
              <a:spcBef>
                <a:spcPts val="0"/>
              </a:spcBef>
              <a:spcAft>
                <a:spcPts val="0"/>
              </a:spcAft>
              <a:buFont typeface="Arial" pitchFamily="34" charset="0"/>
              <a:buNone/>
              <a:defRPr/>
            </a:pPr>
            <a:r>
              <a:rPr lang="en-US" sz="2200" i="1" dirty="0" err="1">
                <a:solidFill>
                  <a:schemeClr val="tx1"/>
                </a:solidFill>
                <a:latin typeface="Times New Roman" panose="02020603050405020304" pitchFamily="18" charset="0"/>
                <a:cs typeface="Times New Roman" panose="02020603050405020304" pitchFamily="18" charset="0"/>
              </a:rPr>
              <a:t>Định</a:t>
            </a:r>
            <a:r>
              <a:rPr lang="en-US" sz="2200" i="1" dirty="0">
                <a:solidFill>
                  <a:schemeClr val="tx1"/>
                </a:solidFill>
                <a:latin typeface="Times New Roman" panose="02020603050405020304" pitchFamily="18" charset="0"/>
                <a:cs typeface="Times New Roman" panose="02020603050405020304" pitchFamily="18" charset="0"/>
              </a:rPr>
              <a:t> </a:t>
            </a:r>
            <a:r>
              <a:rPr lang="en-US" sz="2200" i="1" dirty="0" err="1">
                <a:solidFill>
                  <a:schemeClr val="tx1"/>
                </a:solidFill>
                <a:latin typeface="Times New Roman" panose="02020603050405020304" pitchFamily="18" charset="0"/>
                <a:cs typeface="Times New Roman" panose="02020603050405020304" pitchFamily="18" charset="0"/>
              </a:rPr>
              <a:t>khoản</a:t>
            </a:r>
            <a:r>
              <a:rPr lang="en-US" sz="2200" dirty="0">
                <a:solidFill>
                  <a:schemeClr val="tx1"/>
                </a:solidFill>
                <a:latin typeface="Times New Roman" panose="02020603050405020304" pitchFamily="18" charset="0"/>
                <a:cs typeface="Times New Roman" panose="02020603050405020304" pitchFamily="18" charset="0"/>
              </a:rPr>
              <a:t>:</a:t>
            </a:r>
            <a:r>
              <a:rPr lang="en-US" sz="2200" b="0" dirty="0">
                <a:solidFill>
                  <a:schemeClr val="tx1"/>
                </a:solidFill>
                <a:latin typeface="Times New Roman" panose="02020603050405020304" pitchFamily="18" charset="0"/>
                <a:cs typeface="Times New Roman" panose="02020603050405020304" pitchFamily="18" charset="0"/>
              </a:rPr>
              <a:t> </a:t>
            </a:r>
          </a:p>
          <a:p>
            <a:pPr marL="0" indent="457200" algn="just" eaLnBrk="1" fontAlgn="auto" hangingPunct="1">
              <a:lnSpc>
                <a:spcPct val="150000"/>
              </a:lnSpc>
              <a:spcBef>
                <a:spcPts val="0"/>
              </a:spcBef>
              <a:spcAft>
                <a:spcPts val="0"/>
              </a:spcAft>
              <a:buFont typeface="Arial" pitchFamily="34" charset="0"/>
              <a:buNone/>
              <a:defRPr/>
            </a:pPr>
            <a:r>
              <a:rPr lang="en-US" sz="2200" b="0" dirty="0">
                <a:solidFill>
                  <a:schemeClr val="tx1"/>
                </a:solidFill>
                <a:latin typeface="Times New Roman" panose="02020603050405020304" pitchFamily="18" charset="0"/>
                <a:cs typeface="Times New Roman" panose="02020603050405020304" pitchFamily="18" charset="0"/>
              </a:rPr>
              <a:t>1. </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Nếu</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tách</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ngay</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được</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thuế</a:t>
            </a:r>
            <a:r>
              <a:rPr lang="en-US" sz="2200" b="0" i="1" dirty="0">
                <a:solidFill>
                  <a:schemeClr val="tx1"/>
                </a:solidFill>
                <a:latin typeface="Times New Roman" panose="02020603050405020304" pitchFamily="18" charset="0"/>
                <a:cs typeface="Times New Roman" panose="02020603050405020304" pitchFamily="18" charset="0"/>
              </a:rPr>
              <a:t> TTĐB:</a:t>
            </a:r>
          </a:p>
          <a:p>
            <a:pPr marL="0" indent="457200" algn="just" eaLnBrk="1" fontAlgn="auto" hangingPunct="1">
              <a:lnSpc>
                <a:spcPct val="150000"/>
              </a:lnSpc>
              <a:spcBef>
                <a:spcPts val="0"/>
              </a:spcBef>
              <a:spcAft>
                <a:spcPts val="0"/>
              </a:spcAft>
              <a:buFont typeface="Arial" pitchFamily="34" charset="0"/>
              <a:buNone/>
              <a:defRPr/>
            </a:pPr>
            <a:r>
              <a:rPr lang="en-US" altLang="en-US" sz="2200" b="0" dirty="0">
                <a:solidFill>
                  <a:schemeClr val="tx1"/>
                </a:solidFill>
                <a:latin typeface="Times New Roman" pitchFamily="18" charset="0"/>
                <a:cs typeface="Times New Roman" pitchFamily="18" charset="0"/>
              </a:rPr>
              <a:t>	</a:t>
            </a:r>
            <a:r>
              <a:rPr lang="vi-VN" altLang="en-US" sz="2200" b="0" dirty="0">
                <a:solidFill>
                  <a:schemeClr val="tx1"/>
                </a:solidFill>
                <a:latin typeface="Times New Roman" pitchFamily="18" charset="0"/>
                <a:cs typeface="Times New Roman" pitchFamily="18" charset="0"/>
              </a:rPr>
              <a:t>Nợ TK 112</a:t>
            </a:r>
            <a:r>
              <a:rPr lang="en-US" altLang="en-US" sz="2200" b="0" dirty="0">
                <a:solidFill>
                  <a:schemeClr val="tx1"/>
                </a:solidFill>
                <a:latin typeface="Times New Roman" pitchFamily="18" charset="0"/>
                <a:cs typeface="Times New Roman" pitchFamily="18" charset="0"/>
              </a:rPr>
              <a:t>: 1.760</a:t>
            </a:r>
            <a:endParaRPr lang="vi-VN" altLang="en-US" sz="2200" b="0" dirty="0">
              <a:solidFill>
                <a:schemeClr val="tx1"/>
              </a:solidFill>
              <a:latin typeface="Times New Roman" pitchFamily="18" charset="0"/>
              <a:cs typeface="Times New Roman" pitchFamily="18" charset="0"/>
            </a:endParaRPr>
          </a:p>
          <a:p>
            <a:pPr marL="0" indent="457200" algn="just" eaLnBrk="1" fontAlgn="auto" hangingPunct="1">
              <a:lnSpc>
                <a:spcPct val="150000"/>
              </a:lnSpc>
              <a:spcBef>
                <a:spcPts val="0"/>
              </a:spcBef>
              <a:spcAft>
                <a:spcPts val="0"/>
              </a:spcAft>
              <a:buFont typeface="Arial" charset="0"/>
              <a:buNone/>
              <a:defRPr/>
            </a:pPr>
            <a:r>
              <a:rPr lang="vi-VN" altLang="en-US" sz="2200" b="0" dirty="0">
                <a:solidFill>
                  <a:schemeClr val="tx1"/>
                </a:solidFill>
                <a:latin typeface="Times New Roman" pitchFamily="18" charset="0"/>
                <a:cs typeface="Times New Roman" pitchFamily="18" charset="0"/>
              </a:rPr>
              <a:t>   </a:t>
            </a:r>
            <a:r>
              <a:rPr lang="en-US" altLang="en-US" sz="2200" b="0" dirty="0">
                <a:solidFill>
                  <a:schemeClr val="tx1"/>
                </a:solidFill>
                <a:latin typeface="Times New Roman" pitchFamily="18" charset="0"/>
                <a:cs typeface="Times New Roman" pitchFamily="18" charset="0"/>
              </a:rPr>
              <a:t>   		</a:t>
            </a:r>
            <a:r>
              <a:rPr lang="vi-VN" altLang="en-US" sz="2200" b="0" dirty="0">
                <a:solidFill>
                  <a:schemeClr val="tx1"/>
                </a:solidFill>
                <a:latin typeface="Times New Roman" pitchFamily="18" charset="0"/>
                <a:cs typeface="Times New Roman" pitchFamily="18" charset="0"/>
              </a:rPr>
              <a:t>Có TK 511</a:t>
            </a:r>
            <a:r>
              <a:rPr lang="en-US" altLang="en-US" sz="2200" b="0" dirty="0">
                <a:solidFill>
                  <a:schemeClr val="tx1"/>
                </a:solidFill>
                <a:latin typeface="Times New Roman" pitchFamily="18" charset="0"/>
                <a:cs typeface="Times New Roman" pitchFamily="18" charset="0"/>
              </a:rPr>
              <a:t>: </a:t>
            </a:r>
            <a:r>
              <a:rPr lang="en-US" sz="2200" b="0" dirty="0">
                <a:solidFill>
                  <a:schemeClr val="tx1"/>
                </a:solidFill>
                <a:latin typeface="Times New Roman" panose="02020603050405020304" pitchFamily="18" charset="0"/>
                <a:cs typeface="Times New Roman" panose="02020603050405020304" pitchFamily="18" charset="0"/>
              </a:rPr>
              <a:t>1.103,45</a:t>
            </a:r>
          </a:p>
          <a:p>
            <a:pPr marL="0" indent="457200" algn="just" eaLnBrk="1" fontAlgn="auto" hangingPunct="1">
              <a:lnSpc>
                <a:spcPct val="150000"/>
              </a:lnSpc>
              <a:spcBef>
                <a:spcPts val="0"/>
              </a:spcBef>
              <a:spcAft>
                <a:spcPts val="0"/>
              </a:spcAft>
              <a:buFont typeface="Arial" charset="0"/>
              <a:buNone/>
              <a:defRPr/>
            </a:pPr>
            <a:r>
              <a:rPr lang="vi-VN" altLang="en-US" sz="2200" b="0" dirty="0">
                <a:solidFill>
                  <a:schemeClr val="tx1"/>
                </a:solidFill>
                <a:latin typeface="Times New Roman" pitchFamily="18" charset="0"/>
                <a:cs typeface="Times New Roman" pitchFamily="18" charset="0"/>
              </a:rPr>
              <a:t>    </a:t>
            </a:r>
            <a:r>
              <a:rPr lang="en-US" altLang="en-US" sz="2200" b="0" dirty="0">
                <a:solidFill>
                  <a:schemeClr val="tx1"/>
                </a:solidFill>
                <a:latin typeface="Times New Roman" pitchFamily="18" charset="0"/>
                <a:cs typeface="Times New Roman" pitchFamily="18" charset="0"/>
              </a:rPr>
              <a:t>  		</a:t>
            </a:r>
            <a:r>
              <a:rPr lang="vi-VN" altLang="en-US" sz="2200" b="0" dirty="0">
                <a:solidFill>
                  <a:schemeClr val="tx1"/>
                </a:solidFill>
                <a:latin typeface="Times New Roman" pitchFamily="18" charset="0"/>
                <a:cs typeface="Times New Roman" pitchFamily="18" charset="0"/>
              </a:rPr>
              <a:t>Có TK 3332</a:t>
            </a:r>
            <a:r>
              <a:rPr lang="en-US" altLang="en-US" sz="2200" b="0" dirty="0">
                <a:solidFill>
                  <a:schemeClr val="tx1"/>
                </a:solidFill>
                <a:latin typeface="Times New Roman" pitchFamily="18" charset="0"/>
                <a:cs typeface="Times New Roman" pitchFamily="18" charset="0"/>
              </a:rPr>
              <a:t>: </a:t>
            </a:r>
            <a:r>
              <a:rPr lang="en-US" sz="2200" b="0" dirty="0">
                <a:solidFill>
                  <a:schemeClr val="tx1"/>
                </a:solidFill>
                <a:latin typeface="Times New Roman" panose="02020603050405020304" pitchFamily="18" charset="0"/>
                <a:cs typeface="Times New Roman" panose="02020603050405020304" pitchFamily="18" charset="0"/>
              </a:rPr>
              <a:t>496,55</a:t>
            </a:r>
          </a:p>
          <a:p>
            <a:pPr marL="0" indent="457200" algn="just" eaLnBrk="1" fontAlgn="auto" hangingPunct="1">
              <a:lnSpc>
                <a:spcPct val="150000"/>
              </a:lnSpc>
              <a:spcBef>
                <a:spcPts val="0"/>
              </a:spcBef>
              <a:spcAft>
                <a:spcPts val="0"/>
              </a:spcAft>
              <a:buFont typeface="Arial" pitchFamily="34" charset="0"/>
              <a:buNone/>
              <a:defRPr/>
            </a:pPr>
            <a:r>
              <a:rPr lang="en-US" altLang="en-US" sz="2200" b="0" dirty="0">
                <a:solidFill>
                  <a:schemeClr val="tx1"/>
                </a:solidFill>
                <a:latin typeface="Times New Roman" pitchFamily="18" charset="0"/>
                <a:cs typeface="Times New Roman" pitchFamily="18" charset="0"/>
              </a:rPr>
              <a:t>      		</a:t>
            </a:r>
            <a:r>
              <a:rPr lang="en-US" altLang="en-US" sz="2200" b="0" dirty="0" err="1">
                <a:solidFill>
                  <a:schemeClr val="tx1"/>
                </a:solidFill>
                <a:latin typeface="Times New Roman" pitchFamily="18" charset="0"/>
                <a:cs typeface="Times New Roman" pitchFamily="18" charset="0"/>
              </a:rPr>
              <a:t>Có</a:t>
            </a:r>
            <a:r>
              <a:rPr lang="en-US" altLang="en-US" sz="2200" b="0" dirty="0">
                <a:solidFill>
                  <a:schemeClr val="tx1"/>
                </a:solidFill>
                <a:latin typeface="Times New Roman" pitchFamily="18" charset="0"/>
                <a:cs typeface="Times New Roman" pitchFamily="18" charset="0"/>
              </a:rPr>
              <a:t> TK 3331: 160</a:t>
            </a:r>
          </a:p>
          <a:p>
            <a:pPr indent="0" algn="just" fontAlgn="auto">
              <a:lnSpc>
                <a:spcPct val="150000"/>
              </a:lnSpc>
              <a:spcBef>
                <a:spcPts val="0"/>
              </a:spcBef>
              <a:spcAft>
                <a:spcPts val="0"/>
              </a:spcAft>
              <a:buNone/>
              <a:defRPr/>
            </a:pP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Nếu</a:t>
            </a: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không</a:t>
            </a: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tách</a:t>
            </a: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ngay</a:t>
            </a: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được</a:t>
            </a: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số</a:t>
            </a:r>
            <a:r>
              <a:rPr lang="en-US" altLang="en-US" sz="2200" b="0" i="1" dirty="0">
                <a:solidFill>
                  <a:schemeClr val="tx1"/>
                </a:solidFill>
                <a:latin typeface="Times New Roman" pitchFamily="18" charset="0"/>
                <a:cs typeface="Times New Roman" pitchFamily="18" charset="0"/>
              </a:rPr>
              <a:t> </a:t>
            </a:r>
            <a:r>
              <a:rPr lang="en-US" altLang="en-US" sz="2200" b="0" i="1" dirty="0" err="1">
                <a:solidFill>
                  <a:schemeClr val="tx1"/>
                </a:solidFill>
                <a:latin typeface="Times New Roman" pitchFamily="18" charset="0"/>
                <a:cs typeface="Times New Roman" pitchFamily="18" charset="0"/>
              </a:rPr>
              <a:t>thuế</a:t>
            </a:r>
            <a:r>
              <a:rPr lang="en-US" altLang="en-US" sz="2200" b="0" i="1" dirty="0">
                <a:solidFill>
                  <a:schemeClr val="tx1"/>
                </a:solidFill>
                <a:latin typeface="Times New Roman" pitchFamily="18" charset="0"/>
                <a:cs typeface="Times New Roman" pitchFamily="18" charset="0"/>
              </a:rPr>
              <a:t> TTĐB</a:t>
            </a:r>
          </a:p>
          <a:p>
            <a:pPr marL="0" indent="457200" algn="just" fontAlgn="auto">
              <a:lnSpc>
                <a:spcPct val="150000"/>
              </a:lnSpc>
              <a:spcBef>
                <a:spcPts val="0"/>
              </a:spcBef>
              <a:spcAft>
                <a:spcPts val="0"/>
              </a:spcAft>
              <a:buNone/>
              <a:defRPr/>
            </a:pPr>
            <a:r>
              <a:rPr lang="en-US" altLang="en-US" sz="2200" b="0" dirty="0">
                <a:solidFill>
                  <a:schemeClr val="tx1"/>
                </a:solidFill>
                <a:latin typeface="Times New Roman" pitchFamily="18" charset="0"/>
                <a:cs typeface="Times New Roman" pitchFamily="18" charset="0"/>
              </a:rPr>
              <a:t>BT1: </a:t>
            </a:r>
            <a:r>
              <a:rPr lang="en-US" altLang="en-US" sz="2200" b="0" dirty="0" err="1">
                <a:solidFill>
                  <a:schemeClr val="tx1"/>
                </a:solidFill>
                <a:latin typeface="Times New Roman" pitchFamily="18" charset="0"/>
                <a:cs typeface="Times New Roman" pitchFamily="18" charset="0"/>
              </a:rPr>
              <a:t>Nợ</a:t>
            </a:r>
            <a:r>
              <a:rPr lang="en-US" altLang="en-US" sz="2200" b="0" dirty="0">
                <a:solidFill>
                  <a:schemeClr val="tx1"/>
                </a:solidFill>
                <a:latin typeface="Times New Roman" pitchFamily="18" charset="0"/>
                <a:cs typeface="Times New Roman" pitchFamily="18" charset="0"/>
              </a:rPr>
              <a:t> TK 112: 1.760</a:t>
            </a:r>
          </a:p>
          <a:p>
            <a:pPr marL="0" indent="457200" algn="just" fontAlgn="auto">
              <a:lnSpc>
                <a:spcPct val="150000"/>
              </a:lnSpc>
              <a:spcBef>
                <a:spcPts val="0"/>
              </a:spcBef>
              <a:spcAft>
                <a:spcPts val="0"/>
              </a:spcAft>
              <a:buNone/>
              <a:defRPr/>
            </a:pPr>
            <a:r>
              <a:rPr lang="en-US" altLang="en-US" sz="2200" b="0" dirty="0">
                <a:solidFill>
                  <a:schemeClr val="tx1"/>
                </a:solidFill>
                <a:latin typeface="Times New Roman" pitchFamily="18" charset="0"/>
                <a:cs typeface="Times New Roman" pitchFamily="18" charset="0"/>
              </a:rPr>
              <a:t>               	</a:t>
            </a:r>
            <a:r>
              <a:rPr lang="en-US" altLang="en-US" sz="2200" b="0" dirty="0" err="1">
                <a:solidFill>
                  <a:schemeClr val="tx1"/>
                </a:solidFill>
                <a:latin typeface="Times New Roman" pitchFamily="18" charset="0"/>
                <a:cs typeface="Times New Roman" pitchFamily="18" charset="0"/>
              </a:rPr>
              <a:t>Có</a:t>
            </a:r>
            <a:r>
              <a:rPr lang="en-US" altLang="en-US" sz="2200" b="0" dirty="0">
                <a:solidFill>
                  <a:schemeClr val="tx1"/>
                </a:solidFill>
                <a:latin typeface="Times New Roman" pitchFamily="18" charset="0"/>
                <a:cs typeface="Times New Roman" pitchFamily="18" charset="0"/>
              </a:rPr>
              <a:t> TK 511: 1.600</a:t>
            </a:r>
          </a:p>
          <a:p>
            <a:pPr marL="0" indent="457200" algn="just" fontAlgn="auto">
              <a:lnSpc>
                <a:spcPct val="150000"/>
              </a:lnSpc>
              <a:spcBef>
                <a:spcPts val="0"/>
              </a:spcBef>
              <a:spcAft>
                <a:spcPts val="0"/>
              </a:spcAft>
              <a:buNone/>
              <a:defRPr/>
            </a:pPr>
            <a:r>
              <a:rPr lang="en-US" altLang="en-US" sz="2200" b="0" dirty="0">
                <a:solidFill>
                  <a:schemeClr val="tx1"/>
                </a:solidFill>
                <a:latin typeface="Times New Roman" pitchFamily="18" charset="0"/>
                <a:cs typeface="Times New Roman" pitchFamily="18" charset="0"/>
              </a:rPr>
              <a:t>               	</a:t>
            </a:r>
            <a:r>
              <a:rPr lang="en-US" altLang="en-US" sz="2200" b="0" dirty="0" err="1">
                <a:solidFill>
                  <a:schemeClr val="tx1"/>
                </a:solidFill>
                <a:latin typeface="Times New Roman" pitchFamily="18" charset="0"/>
                <a:cs typeface="Times New Roman" pitchFamily="18" charset="0"/>
              </a:rPr>
              <a:t>Có</a:t>
            </a:r>
            <a:r>
              <a:rPr lang="en-US" altLang="en-US" sz="2200" b="0" dirty="0">
                <a:solidFill>
                  <a:schemeClr val="tx1"/>
                </a:solidFill>
                <a:latin typeface="Times New Roman" pitchFamily="18" charset="0"/>
                <a:cs typeface="Times New Roman" pitchFamily="18" charset="0"/>
              </a:rPr>
              <a:t> TK 3331 : 160</a:t>
            </a:r>
          </a:p>
          <a:p>
            <a:pPr marL="0" indent="457200" algn="just" fontAlgn="auto">
              <a:lnSpc>
                <a:spcPct val="150000"/>
              </a:lnSpc>
              <a:spcBef>
                <a:spcPts val="0"/>
              </a:spcBef>
              <a:spcAft>
                <a:spcPts val="0"/>
              </a:spcAft>
              <a:buNone/>
              <a:defRPr/>
            </a:pPr>
            <a:r>
              <a:rPr lang="en-US" altLang="en-US" sz="2200" b="0" dirty="0">
                <a:solidFill>
                  <a:schemeClr val="tx1"/>
                </a:solidFill>
                <a:latin typeface="Times New Roman" pitchFamily="18" charset="0"/>
                <a:cs typeface="Times New Roman" pitchFamily="18" charset="0"/>
              </a:rPr>
              <a:t>BT2: </a:t>
            </a:r>
            <a:r>
              <a:rPr lang="en-US" altLang="en-US" sz="2200" b="0" dirty="0" err="1">
                <a:solidFill>
                  <a:schemeClr val="tx1"/>
                </a:solidFill>
                <a:latin typeface="Times New Roman" pitchFamily="18" charset="0"/>
                <a:cs typeface="Times New Roman" pitchFamily="18" charset="0"/>
              </a:rPr>
              <a:t>Nợ</a:t>
            </a:r>
            <a:r>
              <a:rPr lang="en-US" altLang="en-US" sz="2200" b="0" dirty="0">
                <a:solidFill>
                  <a:schemeClr val="tx1"/>
                </a:solidFill>
                <a:latin typeface="Times New Roman" pitchFamily="18" charset="0"/>
                <a:cs typeface="Times New Roman" pitchFamily="18" charset="0"/>
              </a:rPr>
              <a:t> TK 511: </a:t>
            </a:r>
            <a:r>
              <a:rPr lang="en-US" sz="2200" b="0" dirty="0">
                <a:solidFill>
                  <a:schemeClr val="tx1"/>
                </a:solidFill>
                <a:latin typeface="Times New Roman" panose="02020603050405020304" pitchFamily="18" charset="0"/>
                <a:cs typeface="Times New Roman" panose="02020603050405020304" pitchFamily="18" charset="0"/>
              </a:rPr>
              <a:t>496,55</a:t>
            </a:r>
          </a:p>
          <a:p>
            <a:pPr marL="0" indent="457200" algn="just" fontAlgn="auto">
              <a:lnSpc>
                <a:spcPct val="150000"/>
              </a:lnSpc>
              <a:spcBef>
                <a:spcPts val="0"/>
              </a:spcBef>
              <a:spcAft>
                <a:spcPts val="0"/>
              </a:spcAft>
              <a:buNone/>
              <a:defRPr/>
            </a:pPr>
            <a:r>
              <a:rPr lang="en-US" altLang="en-US" sz="2200" b="0" dirty="0">
                <a:solidFill>
                  <a:schemeClr val="tx1"/>
                </a:solidFill>
                <a:latin typeface="Times New Roman" pitchFamily="18" charset="0"/>
                <a:cs typeface="Times New Roman" pitchFamily="18" charset="0"/>
              </a:rPr>
              <a:t>               	</a:t>
            </a:r>
            <a:r>
              <a:rPr lang="en-US" altLang="en-US" sz="2200" b="0" dirty="0" err="1">
                <a:solidFill>
                  <a:schemeClr val="tx1"/>
                </a:solidFill>
                <a:latin typeface="Times New Roman" pitchFamily="18" charset="0"/>
                <a:cs typeface="Times New Roman" pitchFamily="18" charset="0"/>
              </a:rPr>
              <a:t>Có</a:t>
            </a:r>
            <a:r>
              <a:rPr lang="en-US" altLang="en-US" sz="2200" b="0" dirty="0">
                <a:solidFill>
                  <a:schemeClr val="tx1"/>
                </a:solidFill>
                <a:latin typeface="Times New Roman" pitchFamily="18" charset="0"/>
                <a:cs typeface="Times New Roman" pitchFamily="18" charset="0"/>
              </a:rPr>
              <a:t> TK 3332: </a:t>
            </a:r>
            <a:r>
              <a:rPr lang="en-US" sz="2200" b="0" dirty="0">
                <a:solidFill>
                  <a:schemeClr val="tx1"/>
                </a:solidFill>
                <a:latin typeface="Times New Roman" panose="02020603050405020304" pitchFamily="18" charset="0"/>
                <a:cs typeface="Times New Roman" panose="02020603050405020304" pitchFamily="18" charset="0"/>
              </a:rPr>
              <a:t>496,55</a:t>
            </a:r>
            <a:endParaRPr lang="en-US" altLang="en-US" sz="2200" b="0" dirty="0">
              <a:solidFill>
                <a:schemeClr val="tx1"/>
              </a:solidFill>
              <a:latin typeface="Times New Roman" pitchFamily="18" charset="0"/>
              <a:cs typeface="Times New Roman" pitchFamily="18" charset="0"/>
            </a:endParaRPr>
          </a:p>
        </p:txBody>
      </p:sp>
      <p:sp>
        <p:nvSpPr>
          <p:cNvPr id="5" name="Title 1"/>
          <p:cNvSpPr>
            <a:spLocks noGrp="1"/>
          </p:cNvSpPr>
          <p:nvPr>
            <p:ph type="title"/>
          </p:nvPr>
        </p:nvSpPr>
        <p:spPr>
          <a:xfrm>
            <a:off x="2286000" y="0"/>
            <a:ext cx="4648200" cy="715963"/>
          </a:xfrm>
        </p:spPr>
        <p:txBody>
          <a:bodyPr rtlCol="0">
            <a:normAutofit/>
          </a:bodyPr>
          <a:lstStyle/>
          <a:p>
            <a:pPr algn="ctr" eaLnBrk="1" fontAlgn="auto" hangingPunct="1">
              <a:spcAft>
                <a:spcPts val="0"/>
              </a:spcAft>
              <a:defRPr/>
            </a:pPr>
            <a:r>
              <a:rPr lang="en-US" dirty="0">
                <a:latin typeface="Times New Roman" panose="02020603050405020304" pitchFamily="18" charset="0"/>
                <a:cs typeface="Times New Roman" panose="02020603050405020304" pitchFamily="18" charset="0"/>
              </a:rPr>
              <a:t>ĐÁP ÁN BÀI 1</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798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heel(1)">
                                      <p:cBhvr>
                                        <p:cTn id="15" dur="2000"/>
                                        <p:tgtEl>
                                          <p:spTgt spid="3">
                                            <p:txEl>
                                              <p:pRg st="2" end="2"/>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1)">
                                      <p:cBhvr>
                                        <p:cTn id="18" dur="2000"/>
                                        <p:tgtEl>
                                          <p:spTgt spid="3">
                                            <p:txEl>
                                              <p:pRg st="3" end="3"/>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heel(1)">
                                      <p:cBhvr>
                                        <p:cTn id="21" dur="2000"/>
                                        <p:tgtEl>
                                          <p:spTgt spid="3">
                                            <p:txEl>
                                              <p:pRg st="4" end="4"/>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heel(1)">
                                      <p:cBhvr>
                                        <p:cTn id="24" dur="20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heel(1)">
                                      <p:cBhvr>
                                        <p:cTn id="29" dur="2000"/>
                                        <p:tgtEl>
                                          <p:spTgt spid="3">
                                            <p:txEl>
                                              <p:pRg st="6" end="6"/>
                                            </p:txEl>
                                          </p:spTgt>
                                        </p:tgtEl>
                                      </p:cBhvr>
                                    </p:animEffect>
                                  </p:childTnLst>
                                </p:cTn>
                              </p:par>
                              <p:par>
                                <p:cTn id="30" presetID="21" presetClass="entr" presetSubtype="1"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heel(1)">
                                      <p:cBhvr>
                                        <p:cTn id="32" dur="2000"/>
                                        <p:tgtEl>
                                          <p:spTgt spid="3">
                                            <p:txEl>
                                              <p:pRg st="7" end="7"/>
                                            </p:txEl>
                                          </p:spTgt>
                                        </p:tgtEl>
                                      </p:cBhvr>
                                    </p:animEffect>
                                  </p:childTnLst>
                                </p:cTn>
                              </p:par>
                              <p:par>
                                <p:cTn id="33" presetID="21" presetClass="entr" presetSubtype="1"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wheel(1)">
                                      <p:cBhvr>
                                        <p:cTn id="35" dur="2000"/>
                                        <p:tgtEl>
                                          <p:spTgt spid="3">
                                            <p:txEl>
                                              <p:pRg st="8" end="8"/>
                                            </p:txEl>
                                          </p:spTgt>
                                        </p:tgtEl>
                                      </p:cBhvr>
                                    </p:animEffect>
                                  </p:childTnLst>
                                </p:cTn>
                              </p:par>
                              <p:par>
                                <p:cTn id="36" presetID="21" presetClass="entr" presetSubtype="1"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wheel(1)">
                                      <p:cBhvr>
                                        <p:cTn id="38" dur="20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wheel(1)">
                                      <p:cBhvr>
                                        <p:cTn id="43" dur="2000"/>
                                        <p:tgtEl>
                                          <p:spTgt spid="3">
                                            <p:txEl>
                                              <p:pRg st="10" end="10"/>
                                            </p:txEl>
                                          </p:spTgt>
                                        </p:tgtEl>
                                      </p:cBhvr>
                                    </p:animEffect>
                                  </p:childTnLst>
                                </p:cTn>
                              </p:par>
                              <p:par>
                                <p:cTn id="44" presetID="21" presetClass="entr" presetSubtype="1"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wheel(1)">
                                      <p:cBhvr>
                                        <p:cTn id="46"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6096000" cy="6096000"/>
          </a:xfrm>
        </p:spPr>
        <p:txBody>
          <a:bodyPr rtlCol="0">
            <a:noAutofit/>
          </a:bodyPr>
          <a:lstStyle/>
          <a:p>
            <a:pPr marL="0" indent="457200" algn="just" eaLnBrk="1" fontAlgn="auto" hangingPunct="1">
              <a:lnSpc>
                <a:spcPct val="150000"/>
              </a:lnSpc>
              <a:spcBef>
                <a:spcPts val="0"/>
              </a:spcBef>
              <a:spcAft>
                <a:spcPts val="0"/>
              </a:spcAft>
              <a:buFont typeface="Arial" pitchFamily="34" charset="0"/>
              <a:buNone/>
              <a:defRPr/>
            </a:pPr>
            <a:r>
              <a:rPr lang="en-US" sz="2400" b="0" dirty="0">
                <a:solidFill>
                  <a:schemeClr val="tx1"/>
                </a:solidFill>
                <a:latin typeface="Times New Roman" panose="02020603050405020304" pitchFamily="18" charset="0"/>
                <a:cs typeface="Times New Roman" panose="02020603050405020304" pitchFamily="18" charset="0"/>
              </a:rPr>
              <a:t>2. </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Nếu</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tách</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ngay</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được</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thuế</a:t>
            </a:r>
            <a:r>
              <a:rPr lang="en-US" sz="2400" b="0" i="1" dirty="0">
                <a:solidFill>
                  <a:schemeClr val="tx1"/>
                </a:solidFill>
                <a:latin typeface="Times New Roman" panose="02020603050405020304" pitchFamily="18" charset="0"/>
                <a:cs typeface="Times New Roman" panose="02020603050405020304" pitchFamily="18" charset="0"/>
              </a:rPr>
              <a:t> TTĐB:</a:t>
            </a:r>
          </a:p>
          <a:p>
            <a:pPr marL="0" indent="457200" algn="just" eaLnBrk="1" fontAlgn="auto" hangingPunct="1">
              <a:lnSpc>
                <a:spcPct val="150000"/>
              </a:lnSpc>
              <a:spcBef>
                <a:spcPts val="0"/>
              </a:spcBef>
              <a:spcAft>
                <a:spcPts val="0"/>
              </a:spcAft>
              <a:buFont typeface="Arial" pitchFamily="34" charset="0"/>
              <a:buNone/>
              <a:defRPr/>
            </a:pPr>
            <a:r>
              <a:rPr lang="vi-VN" altLang="en-US" sz="2400" b="0" dirty="0">
                <a:solidFill>
                  <a:schemeClr val="tx1"/>
                </a:solidFill>
                <a:latin typeface="Times New Roman" pitchFamily="18" charset="0"/>
                <a:cs typeface="Times New Roman" pitchFamily="18" charset="0"/>
              </a:rPr>
              <a:t>Nợ TK 112</a:t>
            </a:r>
            <a:r>
              <a:rPr lang="en-US" altLang="en-US" sz="2400" b="0" dirty="0">
                <a:solidFill>
                  <a:schemeClr val="tx1"/>
                </a:solidFill>
                <a:latin typeface="Times New Roman" pitchFamily="18" charset="0"/>
                <a:cs typeface="Times New Roman" pitchFamily="18" charset="0"/>
              </a:rPr>
              <a:t>: 220</a:t>
            </a:r>
            <a:endParaRPr lang="vi-VN" altLang="en-US" sz="2400" b="0" dirty="0">
              <a:solidFill>
                <a:schemeClr val="tx1"/>
              </a:solidFill>
              <a:latin typeface="Times New Roman" pitchFamily="18" charset="0"/>
              <a:cs typeface="Times New Roman" pitchFamily="18" charset="0"/>
            </a:endParaRPr>
          </a:p>
          <a:p>
            <a:pPr marL="0" indent="457200" algn="just" eaLnBrk="1" fontAlgn="auto" hangingPunct="1">
              <a:lnSpc>
                <a:spcPct val="150000"/>
              </a:lnSpc>
              <a:spcBef>
                <a:spcPts val="0"/>
              </a:spcBef>
              <a:spcAft>
                <a:spcPts val="0"/>
              </a:spcAft>
              <a:buFont typeface="Arial" charset="0"/>
              <a:buNone/>
              <a:defRPr/>
            </a:pPr>
            <a:r>
              <a:rPr lang="vi-VN" altLang="en-US" sz="2400" b="0" dirty="0">
                <a:solidFill>
                  <a:schemeClr val="tx1"/>
                </a:solidFill>
                <a:latin typeface="Times New Roman" pitchFamily="18" charset="0"/>
                <a:cs typeface="Times New Roman" pitchFamily="18" charset="0"/>
              </a:rPr>
              <a:t>   </a:t>
            </a: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Có TK 511</a:t>
            </a:r>
            <a:r>
              <a:rPr lang="en-US" altLang="en-US" sz="2400" b="0" dirty="0">
                <a:solidFill>
                  <a:schemeClr val="tx1"/>
                </a:solidFill>
                <a:latin typeface="Times New Roman" pitchFamily="18" charset="0"/>
                <a:cs typeface="Times New Roman" pitchFamily="18" charset="0"/>
              </a:rPr>
              <a:t>: 137,93</a:t>
            </a:r>
          </a:p>
          <a:p>
            <a:pPr marL="0" indent="457200" algn="just" eaLnBrk="1" fontAlgn="auto" hangingPunct="1">
              <a:lnSpc>
                <a:spcPct val="150000"/>
              </a:lnSpc>
              <a:spcBef>
                <a:spcPts val="0"/>
              </a:spcBef>
              <a:spcAft>
                <a:spcPts val="0"/>
              </a:spcAft>
              <a:buFont typeface="Arial" charset="0"/>
              <a:buNone/>
              <a:defRPr/>
            </a:pP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Có TK 3332</a:t>
            </a:r>
            <a:r>
              <a:rPr lang="en-US" altLang="en-US" sz="2400" b="0" dirty="0">
                <a:solidFill>
                  <a:schemeClr val="tx1"/>
                </a:solidFill>
                <a:latin typeface="Times New Roman" pitchFamily="18" charset="0"/>
                <a:cs typeface="Times New Roman" pitchFamily="18" charset="0"/>
              </a:rPr>
              <a:t>: </a:t>
            </a:r>
            <a:r>
              <a:rPr lang="en-US" sz="2400" b="0" dirty="0">
                <a:solidFill>
                  <a:schemeClr val="tx1"/>
                </a:solidFill>
                <a:latin typeface="Times New Roman" panose="02020603050405020304" pitchFamily="18" charset="0"/>
                <a:cs typeface="Times New Roman" panose="02020603050405020304" pitchFamily="18" charset="0"/>
              </a:rPr>
              <a:t>62,06</a:t>
            </a:r>
          </a:p>
          <a:p>
            <a:pPr marL="0" indent="457200" algn="just" eaLnBrk="1" fontAlgn="auto" hangingPunct="1">
              <a:lnSpc>
                <a:spcPct val="150000"/>
              </a:lnSpc>
              <a:spcBef>
                <a:spcPts val="0"/>
              </a:spcBef>
              <a:spcAft>
                <a:spcPts val="0"/>
              </a:spcAft>
              <a:buFont typeface="Arial" pitchFamily="34" charset="0"/>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Có</a:t>
            </a:r>
            <a:r>
              <a:rPr lang="en-US" altLang="en-US" sz="2400" b="0" dirty="0">
                <a:solidFill>
                  <a:schemeClr val="tx1"/>
                </a:solidFill>
                <a:latin typeface="Times New Roman" pitchFamily="18" charset="0"/>
                <a:cs typeface="Times New Roman" pitchFamily="18" charset="0"/>
              </a:rPr>
              <a:t> TK 3331: 20</a:t>
            </a:r>
          </a:p>
          <a:p>
            <a:pPr marL="0" indent="457200" algn="just" fontAlgn="auto">
              <a:lnSpc>
                <a:spcPct val="150000"/>
              </a:lnSpc>
              <a:spcBef>
                <a:spcPts val="0"/>
              </a:spcBef>
              <a:spcAft>
                <a:spcPts val="0"/>
              </a:spcAft>
              <a:buNone/>
              <a:defRPr/>
            </a:pP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Nếu</a:t>
            </a: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không</a:t>
            </a: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tách</a:t>
            </a: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ngay</a:t>
            </a: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được</a:t>
            </a: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số</a:t>
            </a:r>
            <a:r>
              <a:rPr lang="en-US" altLang="en-US" sz="2400" b="0" i="1" dirty="0">
                <a:solidFill>
                  <a:schemeClr val="tx1"/>
                </a:solidFill>
                <a:latin typeface="Times New Roman" pitchFamily="18" charset="0"/>
                <a:cs typeface="Times New Roman" pitchFamily="18" charset="0"/>
              </a:rPr>
              <a:t> </a:t>
            </a:r>
            <a:r>
              <a:rPr lang="en-US" altLang="en-US" sz="2400" b="0" i="1" dirty="0" err="1">
                <a:solidFill>
                  <a:schemeClr val="tx1"/>
                </a:solidFill>
                <a:latin typeface="Times New Roman" pitchFamily="18" charset="0"/>
                <a:cs typeface="Times New Roman" pitchFamily="18" charset="0"/>
              </a:rPr>
              <a:t>thuế</a:t>
            </a:r>
            <a:r>
              <a:rPr lang="en-US" altLang="en-US" sz="2400" b="0" i="1" dirty="0">
                <a:solidFill>
                  <a:schemeClr val="tx1"/>
                </a:solidFill>
                <a:latin typeface="Times New Roman" pitchFamily="18" charset="0"/>
                <a:cs typeface="Times New Roman" pitchFamily="18" charset="0"/>
              </a:rPr>
              <a:t> TTĐB: </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BT1: </a:t>
            </a:r>
            <a:r>
              <a:rPr lang="en-US" altLang="en-US" sz="2400" b="0" dirty="0" err="1">
                <a:solidFill>
                  <a:schemeClr val="tx1"/>
                </a:solidFill>
                <a:latin typeface="Times New Roman" pitchFamily="18" charset="0"/>
                <a:cs typeface="Times New Roman" pitchFamily="18" charset="0"/>
              </a:rPr>
              <a:t>Nợ</a:t>
            </a:r>
            <a:r>
              <a:rPr lang="en-US" altLang="en-US" sz="2400" b="0" dirty="0">
                <a:solidFill>
                  <a:schemeClr val="tx1"/>
                </a:solidFill>
                <a:latin typeface="Times New Roman" pitchFamily="18" charset="0"/>
                <a:cs typeface="Times New Roman" pitchFamily="18" charset="0"/>
              </a:rPr>
              <a:t> TK 112: 220</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Có</a:t>
            </a:r>
            <a:r>
              <a:rPr lang="en-US" altLang="en-US" sz="2400" b="0" dirty="0">
                <a:solidFill>
                  <a:schemeClr val="tx1"/>
                </a:solidFill>
                <a:latin typeface="Times New Roman" pitchFamily="18" charset="0"/>
                <a:cs typeface="Times New Roman" pitchFamily="18" charset="0"/>
              </a:rPr>
              <a:t> TK 511: 200</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Có</a:t>
            </a:r>
            <a:r>
              <a:rPr lang="en-US" altLang="en-US" sz="2400" b="0" dirty="0">
                <a:solidFill>
                  <a:schemeClr val="tx1"/>
                </a:solidFill>
                <a:latin typeface="Times New Roman" pitchFamily="18" charset="0"/>
                <a:cs typeface="Times New Roman" pitchFamily="18" charset="0"/>
              </a:rPr>
              <a:t> TK 3331 : 20</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BT2: </a:t>
            </a:r>
            <a:r>
              <a:rPr lang="en-US" altLang="en-US" sz="2400" b="0" dirty="0" err="1">
                <a:solidFill>
                  <a:schemeClr val="tx1"/>
                </a:solidFill>
                <a:latin typeface="Times New Roman" pitchFamily="18" charset="0"/>
                <a:cs typeface="Times New Roman" pitchFamily="18" charset="0"/>
              </a:rPr>
              <a:t>Nợ</a:t>
            </a:r>
            <a:r>
              <a:rPr lang="en-US" altLang="en-US" sz="2400" b="0" dirty="0">
                <a:solidFill>
                  <a:schemeClr val="tx1"/>
                </a:solidFill>
                <a:latin typeface="Times New Roman" pitchFamily="18" charset="0"/>
                <a:cs typeface="Times New Roman" pitchFamily="18" charset="0"/>
              </a:rPr>
              <a:t> TK 511: </a:t>
            </a:r>
            <a:r>
              <a:rPr lang="en-US" sz="2400" b="0" dirty="0">
                <a:solidFill>
                  <a:schemeClr val="tx1"/>
                </a:solidFill>
                <a:latin typeface="Times New Roman" panose="02020603050405020304" pitchFamily="18" charset="0"/>
                <a:cs typeface="Times New Roman" panose="02020603050405020304" pitchFamily="18" charset="0"/>
              </a:rPr>
              <a:t>62,06</a:t>
            </a:r>
          </a:p>
          <a:p>
            <a:pPr marL="0" indent="457200" algn="just" fontAlgn="auto">
              <a:lnSpc>
                <a:spcPct val="150000"/>
              </a:lnSpc>
              <a:spcBef>
                <a:spcPts val="0"/>
              </a:spcBef>
              <a:spcAft>
                <a:spcPts val="0"/>
              </a:spcAft>
              <a:buNone/>
              <a:defRPr/>
            </a:pP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Có</a:t>
            </a:r>
            <a:r>
              <a:rPr lang="en-US" altLang="en-US" sz="2400" b="0" dirty="0">
                <a:solidFill>
                  <a:schemeClr val="tx1"/>
                </a:solidFill>
                <a:latin typeface="Times New Roman" pitchFamily="18" charset="0"/>
                <a:cs typeface="Times New Roman" pitchFamily="18" charset="0"/>
              </a:rPr>
              <a:t> TK 3332: </a:t>
            </a:r>
            <a:r>
              <a:rPr lang="en-US" sz="2400" b="0" dirty="0">
                <a:solidFill>
                  <a:schemeClr val="tx1"/>
                </a:solidFill>
                <a:latin typeface="Times New Roman" panose="02020603050405020304" pitchFamily="18" charset="0"/>
                <a:cs typeface="Times New Roman" panose="02020603050405020304" pitchFamily="18" charset="0"/>
              </a:rPr>
              <a:t>62,06</a:t>
            </a:r>
            <a:endParaRPr lang="en-US" altLang="en-US" sz="2400" b="0" dirty="0">
              <a:solidFill>
                <a:schemeClr val="tx1"/>
              </a:solidFill>
              <a:latin typeface="Times New Roman" pitchFamily="18" charset="0"/>
              <a:cs typeface="Times New Roman" pitchFamily="18" charset="0"/>
            </a:endParaRPr>
          </a:p>
          <a:p>
            <a:pPr marL="0" indent="457200" algn="just" eaLnBrk="1" fontAlgn="auto" hangingPunct="1">
              <a:lnSpc>
                <a:spcPct val="150000"/>
              </a:lnSpc>
              <a:spcBef>
                <a:spcPts val="0"/>
              </a:spcBef>
              <a:spcAft>
                <a:spcPts val="0"/>
              </a:spcAft>
              <a:buFont typeface="Arial" pitchFamily="34" charset="0"/>
              <a:buNone/>
              <a:defRPr/>
            </a:pPr>
            <a:endParaRPr lang="en-US" altLang="en-US" sz="2400" b="0" dirty="0">
              <a:solidFill>
                <a:schemeClr val="tx1"/>
              </a:solidFill>
              <a:latin typeface="Times New Roman" pitchFamily="18" charset="0"/>
              <a:cs typeface="Times New Roman" pitchFamily="18" charset="0"/>
            </a:endParaRPr>
          </a:p>
          <a:p>
            <a:pPr marL="0" indent="0" algn="just" eaLnBrk="1" fontAlgn="auto" hangingPunct="1">
              <a:spcAft>
                <a:spcPts val="0"/>
              </a:spcAft>
              <a:buFont typeface="Arial" charset="0"/>
              <a:buNone/>
              <a:defRPr/>
            </a:pPr>
            <a:endParaRPr lang="vi-VN" sz="2200" b="0" dirty="0">
              <a:solidFill>
                <a:schemeClr val="tx1"/>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2286000" y="0"/>
            <a:ext cx="4648200" cy="715963"/>
          </a:xfrm>
        </p:spPr>
        <p:txBody>
          <a:bodyPr rtlCol="0">
            <a:normAutofit/>
          </a:bodyPr>
          <a:lstStyle/>
          <a:p>
            <a:pPr algn="ctr" eaLnBrk="1" fontAlgn="auto" hangingPunct="1">
              <a:spcAft>
                <a:spcPts val="0"/>
              </a:spcAft>
              <a:defRPr/>
            </a:pPr>
            <a:r>
              <a:rPr lang="en-US" dirty="0">
                <a:latin typeface="Times New Roman" panose="02020603050405020304" pitchFamily="18" charset="0"/>
                <a:cs typeface="Times New Roman" panose="02020603050405020304" pitchFamily="18" charset="0"/>
              </a:rPr>
              <a:t>ĐÁP ÁN BÀI 1</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98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heel(1)">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heel(1)">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heel(1)">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heel(1)">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wheel(1)">
                                      <p:cBhvr>
                                        <p:cTn id="6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TẬP </a:t>
            </a:r>
          </a:p>
        </p:txBody>
      </p:sp>
      <p:sp>
        <p:nvSpPr>
          <p:cNvPr id="3" name="Content Placeholder 2"/>
          <p:cNvSpPr>
            <a:spLocks noGrp="1"/>
          </p:cNvSpPr>
          <p:nvPr>
            <p:ph idx="1"/>
          </p:nvPr>
        </p:nvSpPr>
        <p:spPr>
          <a:xfrm>
            <a:off x="457200" y="1143000"/>
            <a:ext cx="8305800" cy="5105400"/>
          </a:xfrm>
        </p:spPr>
        <p:txBody>
          <a:bodyPr>
            <a:normAutofit/>
          </a:bodyPr>
          <a:lstStyle/>
          <a:p>
            <a:pPr marL="0" indent="457200" algn="just" fontAlgn="auto">
              <a:lnSpc>
                <a:spcPct val="150000"/>
              </a:lnSpc>
              <a:spcBef>
                <a:spcPts val="0"/>
              </a:spcBef>
              <a:spcAft>
                <a:spcPts val="0"/>
              </a:spcAft>
              <a:buNone/>
              <a:defRPr/>
            </a:pP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2:</a:t>
            </a:r>
            <a:r>
              <a:rPr lang="en-US" sz="240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sản xuất ô tô, nộp thuế GTGT theo phương pháp khấu trừ trong kỳ trích một số nghiệp vụ như sau: (ĐVT: Triệu đồng)</a:t>
            </a:r>
          </a:p>
          <a:p>
            <a:pPr marL="0" indent="457200" algn="just" fontAlgn="auto">
              <a:lnSpc>
                <a:spcPct val="150000"/>
              </a:lnSpc>
              <a:spcBef>
                <a:spcPts val="0"/>
              </a:spcBef>
              <a:spcAft>
                <a:spcPts val="0"/>
              </a:spcAft>
              <a:buNone/>
              <a:defRPr/>
            </a:pPr>
            <a:r>
              <a:rPr lang="vi-VN" sz="2400" b="0" dirty="0">
                <a:solidFill>
                  <a:schemeClr val="tx1"/>
                </a:solidFill>
                <a:latin typeface="Times New Roman" panose="02020603050405020304" pitchFamily="18" charset="0"/>
                <a:cs typeface="Times New Roman" panose="02020603050405020304" pitchFamily="18" charset="0"/>
              </a:rPr>
              <a:t>1</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xuất bán 100 ô tô 4 chỗ trong đó 40 chiếc có công suất &lt; 2000 cm3</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Bán với giá chưa có thuế 680, thuế suất thuế GTGT 10%</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đã thu được bằng tiền gửi ngân hàng.</a:t>
            </a:r>
          </a:p>
          <a:p>
            <a:pPr marL="0" indent="457200" algn="just" fontAlgn="auto">
              <a:lnSpc>
                <a:spcPct val="150000"/>
              </a:lnSpc>
              <a:spcBef>
                <a:spcPts val="0"/>
              </a:spcBef>
              <a:spcAft>
                <a:spcPts val="0"/>
              </a:spcAft>
              <a:buNone/>
              <a:defRPr/>
            </a:pPr>
            <a:r>
              <a:rPr lang="vi-VN" sz="2400" b="0" dirty="0">
                <a:solidFill>
                  <a:schemeClr val="tx1"/>
                </a:solidFill>
                <a:latin typeface="Times New Roman" panose="02020603050405020304" pitchFamily="18" charset="0"/>
                <a:cs typeface="Times New Roman" panose="02020603050405020304" pitchFamily="18" charset="0"/>
              </a:rPr>
              <a:t>2</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xuất bán 40 chiếc có công suất lớn hơn 2000 cm3 và nhỏ hơn 3000 cm3 với giá chưa có thuế là 600, thuế suất thuế GTGT 10%. DN đã thu được tiền bằng tiền gửi ngân hàng.</a:t>
            </a:r>
          </a:p>
        </p:txBody>
      </p:sp>
    </p:spTree>
    <p:extLst>
      <p:ext uri="{BB962C8B-B14F-4D97-AF65-F5344CB8AC3E}">
        <p14:creationId xmlns:p14="http://schemas.microsoft.com/office/powerpoint/2010/main" val="84277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639762"/>
          </a:xfrm>
        </p:spPr>
        <p:txBody>
          <a:bodyPr>
            <a:normAutofit/>
          </a:bodyPr>
          <a:lstStyle/>
          <a:p>
            <a:pPr algn="ctr"/>
            <a:r>
              <a:rPr lang="en-US" b="1" dirty="0">
                <a:latin typeface="Times New Roman" panose="02020603050405020304" pitchFamily="18" charset="0"/>
                <a:cs typeface="Times New Roman" panose="02020603050405020304" pitchFamily="18" charset="0"/>
              </a:rPr>
              <a:t>BÀI TẬP</a:t>
            </a:r>
          </a:p>
        </p:txBody>
      </p:sp>
      <p:sp>
        <p:nvSpPr>
          <p:cNvPr id="3" name="Content Placeholder 2"/>
          <p:cNvSpPr>
            <a:spLocks noGrp="1"/>
          </p:cNvSpPr>
          <p:nvPr>
            <p:ph idx="1"/>
          </p:nvPr>
        </p:nvSpPr>
        <p:spPr>
          <a:xfrm>
            <a:off x="533400" y="990600"/>
            <a:ext cx="8229600" cy="5334000"/>
          </a:xfrm>
        </p:spPr>
        <p:txBody>
          <a:bodyPr>
            <a:normAutofit lnSpcReduction="10000"/>
          </a:bodyPr>
          <a:lstStyle/>
          <a:p>
            <a:pPr marL="0" indent="457200" algn="just" fontAlgn="auto">
              <a:lnSpc>
                <a:spcPct val="150000"/>
              </a:lnSpc>
              <a:spcBef>
                <a:spcPts val="0"/>
              </a:spcBef>
              <a:spcAft>
                <a:spcPts val="0"/>
              </a:spcAft>
              <a:buNone/>
              <a:defRPr/>
            </a:pPr>
            <a:r>
              <a:rPr lang="en-US" sz="2400" u="sng" dirty="0" err="1">
                <a:solidFill>
                  <a:schemeClr val="tx1"/>
                </a:solidFill>
                <a:latin typeface="Times New Roman" panose="02020603050405020304" pitchFamily="18" charset="0"/>
                <a:cs typeface="Times New Roman" panose="02020603050405020304" pitchFamily="18" charset="0"/>
              </a:rPr>
              <a:t>Bài</a:t>
            </a:r>
            <a:r>
              <a:rPr lang="en-US" sz="2400" u="sng" dirty="0">
                <a:solidFill>
                  <a:schemeClr val="tx1"/>
                </a:solidFill>
                <a:latin typeface="Times New Roman" panose="02020603050405020304" pitchFamily="18" charset="0"/>
                <a:cs typeface="Times New Roman" panose="02020603050405020304" pitchFamily="18" charset="0"/>
              </a:rPr>
              <a:t> 2:</a:t>
            </a:r>
            <a:r>
              <a:rPr lang="en-US" sz="2400" dirty="0">
                <a:solidFill>
                  <a:schemeClr val="tx1"/>
                </a:solidFill>
                <a:latin typeface="Times New Roman" panose="02020603050405020304" pitchFamily="18" charset="0"/>
                <a:cs typeface="Times New Roman" panose="02020603050405020304" pitchFamily="18" charset="0"/>
              </a:rPr>
              <a:t> </a:t>
            </a:r>
          </a:p>
          <a:p>
            <a:pPr marL="0" indent="457200" algn="just" fontAlgn="auto">
              <a:lnSpc>
                <a:spcPct val="150000"/>
              </a:lnSpc>
              <a:spcBef>
                <a:spcPts val="0"/>
              </a:spcBef>
              <a:spcAft>
                <a:spcPts val="0"/>
              </a:spcAft>
              <a:buNone/>
              <a:defRPr/>
            </a:pPr>
            <a:r>
              <a:rPr lang="vi-VN" sz="2400" b="0" dirty="0">
                <a:solidFill>
                  <a:schemeClr val="tx1"/>
                </a:solidFill>
                <a:latin typeface="Times New Roman" panose="02020603050405020304" pitchFamily="18" charset="0"/>
                <a:cs typeface="Times New Roman" panose="02020603050405020304" pitchFamily="18" charset="0"/>
              </a:rPr>
              <a:t>3</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D</a:t>
            </a:r>
            <a:r>
              <a:rPr lang="en-US" sz="2400" b="0" dirty="0" err="1">
                <a:solidFill>
                  <a:schemeClr val="tx1"/>
                </a:solidFill>
                <a:latin typeface="Times New Roman" panose="02020603050405020304" pitchFamily="18" charset="0"/>
                <a:cs typeface="Times New Roman" panose="02020603050405020304" pitchFamily="18" charset="0"/>
              </a:rPr>
              <a:t>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vi-VN" sz="2400" b="0" dirty="0">
                <a:solidFill>
                  <a:schemeClr val="tx1"/>
                </a:solidFill>
                <a:latin typeface="Times New Roman" panose="02020603050405020304" pitchFamily="18" charset="0"/>
                <a:cs typeface="Times New Roman" panose="02020603050405020304" pitchFamily="18" charset="0"/>
              </a:rPr>
              <a:t> xuất bán 20 chiếc loại &gt; 3000 cm3 với giá chưa có thuế GTGT là 800, thuế suất thuế GTGT 10%. DN chưa thu được tiền hàng.</a:t>
            </a:r>
          </a:p>
          <a:p>
            <a:pPr marL="0" indent="457200" algn="just" fontAlgn="auto">
              <a:lnSpc>
                <a:spcPct val="150000"/>
              </a:lnSpc>
              <a:spcBef>
                <a:spcPts val="0"/>
              </a:spcBef>
              <a:spcAft>
                <a:spcPts val="0"/>
              </a:spcAft>
              <a:buNone/>
              <a:defRPr/>
            </a:pPr>
            <a:r>
              <a:rPr lang="vi-VN" sz="2400" i="1" u="sng" dirty="0">
                <a:solidFill>
                  <a:schemeClr val="tx1"/>
                </a:solidFill>
                <a:latin typeface="Times New Roman" panose="02020603050405020304" pitchFamily="18" charset="0"/>
                <a:cs typeface="Times New Roman" panose="02020603050405020304" pitchFamily="18" charset="0"/>
              </a:rPr>
              <a:t>Yêu cầu:</a:t>
            </a:r>
          </a:p>
          <a:p>
            <a:pPr marL="0" indent="457200" algn="just" fontAlgn="auto">
              <a:lnSpc>
                <a:spcPct val="150000"/>
              </a:lnSpc>
              <a:spcBef>
                <a:spcPts val="0"/>
              </a:spcBef>
              <a:spcAft>
                <a:spcPts val="0"/>
              </a:spcAft>
              <a:buNone/>
              <a:defRPr/>
            </a:pPr>
            <a:r>
              <a:rPr lang="vi-VN" sz="2400" b="0" dirty="0">
                <a:solidFill>
                  <a:schemeClr val="tx1"/>
                </a:solidFill>
                <a:latin typeface="Times New Roman" panose="02020603050405020304" pitchFamily="18" charset="0"/>
                <a:cs typeface="Times New Roman" panose="02020603050405020304" pitchFamily="18" charset="0"/>
              </a:rPr>
              <a:t>-</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Tính thuế TTĐB </a:t>
            </a:r>
            <a:r>
              <a:rPr lang="en-US" sz="2400" b="0" dirty="0" err="1">
                <a:solidFill>
                  <a:schemeClr val="tx1"/>
                </a:solidFill>
                <a:latin typeface="Times New Roman" panose="02020603050405020304" pitchFamily="18" charset="0"/>
                <a:cs typeface="Times New Roman" panose="02020603050405020304" pitchFamily="18" charset="0"/>
              </a:rPr>
              <a:t>doanh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phải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nộp</a:t>
            </a:r>
            <a:r>
              <a:rPr lang="en-US" sz="2400" b="0" dirty="0">
                <a:solidFill>
                  <a:schemeClr val="tx1"/>
                </a:solidFill>
                <a:latin typeface="Times New Roman" panose="02020603050405020304" pitchFamily="18" charset="0"/>
                <a:cs typeface="Times New Roman" panose="02020603050405020304" pitchFamily="18" charset="0"/>
              </a:rPr>
              <a:t>. </a:t>
            </a:r>
            <a:endParaRPr lang="vi-VN" sz="2400" b="0" dirty="0">
              <a:solidFill>
                <a:schemeClr val="tx1"/>
              </a:solidFill>
              <a:latin typeface="Times New Roman" panose="02020603050405020304" pitchFamily="18" charset="0"/>
              <a:cs typeface="Times New Roman" panose="02020603050405020304" pitchFamily="18" charset="0"/>
            </a:endParaRPr>
          </a:p>
          <a:p>
            <a:pPr marL="0" indent="457200" algn="just" fontAlgn="auto">
              <a:lnSpc>
                <a:spcPct val="150000"/>
              </a:lnSpc>
              <a:spcBef>
                <a:spcPts val="0"/>
              </a:spcBef>
              <a:spcAft>
                <a:spcPts val="0"/>
              </a:spcAft>
              <a:buNone/>
              <a:defRPr/>
            </a:pPr>
            <a:r>
              <a:rPr lang="vi-VN" sz="2400" b="0" dirty="0">
                <a:solidFill>
                  <a:schemeClr val="tx1"/>
                </a:solidFill>
                <a:latin typeface="Times New Roman" panose="02020603050405020304" pitchFamily="18" charset="0"/>
                <a:cs typeface="Times New Roman" panose="02020603050405020304" pitchFamily="18" charset="0"/>
              </a:rPr>
              <a:t>-</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Định khoản </a:t>
            </a:r>
            <a:r>
              <a:rPr lang="en-US" sz="2400" b="0" dirty="0" err="1">
                <a:solidFill>
                  <a:schemeClr val="tx1"/>
                </a:solidFill>
                <a:latin typeface="Times New Roman" panose="02020603050405020304" pitchFamily="18" charset="0"/>
                <a:cs typeface="Times New Roman" panose="02020603050405020304" pitchFamily="18" charset="0"/>
              </a:rPr>
              <a:t>nghiệp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vụ</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kinh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phát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sinh</a:t>
            </a:r>
            <a:r>
              <a:rPr lang="en-US" sz="2400" b="0" dirty="0">
                <a:solidFill>
                  <a:schemeClr val="tx1"/>
                </a:solidFill>
                <a:latin typeface="Times New Roman" panose="02020603050405020304" pitchFamily="18" charset="0"/>
                <a:cs typeface="Times New Roman" panose="02020603050405020304" pitchFamily="18" charset="0"/>
              </a:rPr>
              <a:t>. </a:t>
            </a:r>
            <a:endParaRPr lang="vi-VN" sz="2400" b="0" dirty="0">
              <a:solidFill>
                <a:schemeClr val="tx1"/>
              </a:solidFill>
              <a:latin typeface="Times New Roman" panose="02020603050405020304" pitchFamily="18" charset="0"/>
              <a:cs typeface="Times New Roman" panose="02020603050405020304" pitchFamily="18" charset="0"/>
            </a:endParaRPr>
          </a:p>
          <a:p>
            <a:pPr marL="0" indent="457200" algn="just" fontAlgn="auto">
              <a:lnSpc>
                <a:spcPct val="150000"/>
              </a:lnSpc>
              <a:spcBef>
                <a:spcPts val="0"/>
              </a:spcBef>
              <a:spcAft>
                <a:spcPts val="0"/>
              </a:spcAft>
              <a:buNone/>
              <a:defRPr/>
            </a:pPr>
            <a:r>
              <a:rPr lang="vi-VN" sz="2400" b="0" i="1" dirty="0">
                <a:solidFill>
                  <a:schemeClr val="tx1"/>
                </a:solidFill>
                <a:latin typeface="Times New Roman" panose="02020603050405020304" pitchFamily="18" charset="0"/>
                <a:cs typeface="Times New Roman" panose="02020603050405020304" pitchFamily="18" charset="0"/>
              </a:rPr>
              <a:t>Biết</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rằng</a:t>
            </a:r>
            <a:r>
              <a:rPr lang="vi-VN" sz="2400" b="0" dirty="0">
                <a:solidFill>
                  <a:schemeClr val="tx1"/>
                </a:solidFill>
                <a:latin typeface="Times New Roman" panose="02020603050405020304" pitchFamily="18" charset="0"/>
                <a:cs typeface="Times New Roman" panose="02020603050405020304" pitchFamily="18" charset="0"/>
              </a:rPr>
              <a:t>: Thuế suất thuế TTĐB của ô tô 4 chỗ chạy bằng xăng &lt;2000 cm3: 45%, lớn hơn 2000 cm3 và nhỏ hơn 3000 cm3: 50% và &gt;3000 cm3:</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60%.</a:t>
            </a:r>
          </a:p>
        </p:txBody>
      </p:sp>
    </p:spTree>
    <p:extLst>
      <p:ext uri="{BB962C8B-B14F-4D97-AF65-F5344CB8AC3E}">
        <p14:creationId xmlns:p14="http://schemas.microsoft.com/office/powerpoint/2010/main" val="172672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heel(1)">
                                      <p:cBhvr>
                                        <p:cTn id="15" dur="2000"/>
                                        <p:tgtEl>
                                          <p:spTgt spid="3">
                                            <p:txEl>
                                              <p:pRg st="3" end="3"/>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heel(1)">
                                      <p:cBhvr>
                                        <p:cTn id="18" dur="2000"/>
                                        <p:tgtEl>
                                          <p:spTgt spid="3">
                                            <p:txEl>
                                              <p:pRg st="4" end="4"/>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wheel(1)">
                                      <p:cBhvr>
                                        <p:cTn id="2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458200" cy="5791200"/>
          </a:xfrm>
        </p:spPr>
        <p:txBody>
          <a:bodyPr>
            <a:normAutofit/>
          </a:bodyPr>
          <a:lstStyle/>
          <a:p>
            <a:pPr marL="0" indent="457200" algn="just">
              <a:lnSpc>
                <a:spcPct val="150000"/>
              </a:lnSpc>
              <a:spcBef>
                <a:spcPts val="0"/>
              </a:spcBef>
              <a:buNone/>
            </a:pPr>
            <a:r>
              <a:rPr lang="en-US" altLang="en-US" sz="2400" u="sng" dirty="0" err="1">
                <a:solidFill>
                  <a:schemeClr val="tx1"/>
                </a:solidFill>
                <a:latin typeface="Times New Roman" pitchFamily="18" charset="0"/>
                <a:cs typeface="Times New Roman" pitchFamily="18" charset="0"/>
              </a:rPr>
              <a:t>Bài</a:t>
            </a:r>
            <a:r>
              <a:rPr lang="en-US" altLang="en-US" sz="2400" u="sng" dirty="0">
                <a:solidFill>
                  <a:schemeClr val="tx1"/>
                </a:solidFill>
                <a:latin typeface="Times New Roman" pitchFamily="18" charset="0"/>
                <a:cs typeface="Times New Roman" pitchFamily="18" charset="0"/>
              </a:rPr>
              <a:t> 3:</a:t>
            </a:r>
            <a:r>
              <a:rPr lang="en-US" altLang="en-US" sz="240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Doanh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nghiệp</a:t>
            </a:r>
            <a:r>
              <a:rPr lang="vi-VN" altLang="en-US" sz="2400" b="0" dirty="0">
                <a:solidFill>
                  <a:schemeClr val="tx1"/>
                </a:solidFill>
                <a:latin typeface="Times New Roman" pitchFamily="18" charset="0"/>
                <a:cs typeface="Times New Roman" pitchFamily="18" charset="0"/>
              </a:rPr>
              <a:t> nhập khẩu rượu nộp thuế GTGT theo phương pháp khấu trừ</a:t>
            </a:r>
            <a:r>
              <a:rPr lang="en-US" altLang="en-US" sz="2400" b="0" dirty="0">
                <a:solidFill>
                  <a:schemeClr val="tx1"/>
                </a:solidFill>
                <a:latin typeface="Times New Roman" pitchFamily="18" charset="0"/>
                <a:cs typeface="Times New Roman" pitchFamily="18" charset="0"/>
              </a:rPr>
              <a:t>,</a:t>
            </a:r>
            <a:r>
              <a:rPr lang="vi-VN" altLang="en-US" sz="2400" b="0" dirty="0">
                <a:solidFill>
                  <a:schemeClr val="tx1"/>
                </a:solidFill>
                <a:latin typeface="Times New Roman" pitchFamily="18" charset="0"/>
                <a:cs typeface="Times New Roman" pitchFamily="18" charset="0"/>
              </a:rPr>
              <a:t> trong kỳ trích một số nghiệp vụ như sau: (ĐVT: Triệu đồng)</a:t>
            </a:r>
          </a:p>
          <a:p>
            <a:pPr marL="0" indent="457200" algn="just">
              <a:lnSpc>
                <a:spcPct val="150000"/>
              </a:lnSpc>
              <a:spcBef>
                <a:spcPts val="0"/>
              </a:spcBef>
              <a:buNone/>
            </a:pPr>
            <a:r>
              <a:rPr lang="vi-VN" altLang="en-US" sz="2400" b="0" dirty="0">
                <a:solidFill>
                  <a:schemeClr val="tx1"/>
                </a:solidFill>
                <a:latin typeface="Times New Roman" pitchFamily="18" charset="0"/>
                <a:cs typeface="Times New Roman" pitchFamily="18" charset="0"/>
              </a:rPr>
              <a:t>1</a:t>
            </a: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D</a:t>
            </a:r>
            <a:r>
              <a:rPr lang="en-US" altLang="en-US" sz="2400" b="0" dirty="0" err="1">
                <a:solidFill>
                  <a:schemeClr val="tx1"/>
                </a:solidFill>
                <a:latin typeface="Times New Roman" pitchFamily="18" charset="0"/>
                <a:cs typeface="Times New Roman" pitchFamily="18" charset="0"/>
              </a:rPr>
              <a:t>oanh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nghiệp</a:t>
            </a: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nhập khẩu 10.000 l rượu nước với nồng độ cồn 400, giá nhập khẩu tại cảng nhập CIF là 5 USD/l tại cảng Hải Phòng. DN đã thanh toán tiền bằng tiền gửi ngân hàng. Tỷ giá thực tế tại thời điểm thanh toán là 17000 VNĐ/USD.</a:t>
            </a:r>
          </a:p>
          <a:p>
            <a:pPr marL="0" indent="457200" algn="just">
              <a:lnSpc>
                <a:spcPct val="150000"/>
              </a:lnSpc>
              <a:spcBef>
                <a:spcPts val="0"/>
              </a:spcBef>
              <a:buNone/>
            </a:pPr>
            <a:r>
              <a:rPr lang="vi-VN" altLang="en-US" sz="2400" b="0" dirty="0">
                <a:solidFill>
                  <a:schemeClr val="tx1"/>
                </a:solidFill>
                <a:latin typeface="Times New Roman" pitchFamily="18" charset="0"/>
                <a:cs typeface="Times New Roman" pitchFamily="18" charset="0"/>
              </a:rPr>
              <a:t>2</a:t>
            </a: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Theo tờ khai hải quan, thuế NK rượu có thuế suất 10%, thuế suất thuế TTĐB là 45%, thuế suất thuế GTGT là 10%. Tỷ giá tính thuế trên tờ khai hải quan là 16900 VNĐ/ USD.</a:t>
            </a:r>
          </a:p>
          <a:p>
            <a:pPr marL="0" indent="0" algn="just">
              <a:buNone/>
            </a:pPr>
            <a:endParaRPr lang="vi-VN" sz="2400" b="0"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1981200" y="76200"/>
            <a:ext cx="4267200" cy="563562"/>
          </a:xfrm>
        </p:spPr>
        <p:txBody>
          <a:bodyPr/>
          <a:lstStyle/>
          <a:p>
            <a:pPr algn="ctr"/>
            <a:r>
              <a:rPr lang="en-US" dirty="0">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144762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458200" cy="4876800"/>
          </a:xfrm>
        </p:spPr>
        <p:txBody>
          <a:bodyPr>
            <a:normAutofit/>
          </a:bodyPr>
          <a:lstStyle/>
          <a:p>
            <a:pPr marL="0" indent="0" algn="just">
              <a:buNone/>
            </a:pPr>
            <a:r>
              <a:rPr lang="en-US" altLang="en-US" sz="2400" u="sng" dirty="0" err="1">
                <a:solidFill>
                  <a:schemeClr val="tx1"/>
                </a:solidFill>
                <a:latin typeface="Times New Roman" pitchFamily="18" charset="0"/>
                <a:cs typeface="Times New Roman" pitchFamily="18" charset="0"/>
              </a:rPr>
              <a:t>Bài</a:t>
            </a:r>
            <a:r>
              <a:rPr lang="en-US" altLang="en-US" sz="2400" u="sng" dirty="0">
                <a:solidFill>
                  <a:schemeClr val="tx1"/>
                </a:solidFill>
                <a:latin typeface="Times New Roman" pitchFamily="18" charset="0"/>
                <a:cs typeface="Times New Roman" pitchFamily="18" charset="0"/>
              </a:rPr>
              <a:t> 3:</a:t>
            </a:r>
            <a:r>
              <a:rPr lang="en-US" altLang="en-US" sz="2400" b="0" dirty="0">
                <a:solidFill>
                  <a:schemeClr val="tx1"/>
                </a:solidFill>
                <a:latin typeface="Times New Roman" pitchFamily="18" charset="0"/>
                <a:cs typeface="Times New Roman" pitchFamily="18" charset="0"/>
              </a:rPr>
              <a:t>  </a:t>
            </a:r>
          </a:p>
          <a:p>
            <a:pPr marL="0" indent="457200" algn="just">
              <a:lnSpc>
                <a:spcPct val="150000"/>
              </a:lnSpc>
              <a:spcBef>
                <a:spcPts val="0"/>
              </a:spcBef>
              <a:buNone/>
            </a:pPr>
            <a:r>
              <a:rPr lang="en-US" altLang="en-US" sz="2400" b="0" dirty="0">
                <a:solidFill>
                  <a:schemeClr val="tx1"/>
                </a:solidFill>
                <a:latin typeface="Times New Roman" pitchFamily="18" charset="0"/>
                <a:cs typeface="Times New Roman" pitchFamily="18" charset="0"/>
              </a:rPr>
              <a:t>3. </a:t>
            </a:r>
            <a:r>
              <a:rPr lang="vi-VN" altLang="en-US" sz="2400" b="0" dirty="0">
                <a:solidFill>
                  <a:schemeClr val="tx1"/>
                </a:solidFill>
                <a:latin typeface="Times New Roman" pitchFamily="18" charset="0"/>
                <a:cs typeface="Times New Roman" pitchFamily="18" charset="0"/>
              </a:rPr>
              <a:t>D</a:t>
            </a:r>
            <a:r>
              <a:rPr lang="en-US" altLang="en-US" sz="2400" b="0" dirty="0" err="1">
                <a:solidFill>
                  <a:schemeClr val="tx1"/>
                </a:solidFill>
                <a:latin typeface="Times New Roman" pitchFamily="18" charset="0"/>
                <a:cs typeface="Times New Roman" pitchFamily="18" charset="0"/>
              </a:rPr>
              <a:t>oanh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nghiệp</a:t>
            </a:r>
            <a:r>
              <a:rPr lang="vi-VN" altLang="en-US" sz="2400" b="0" dirty="0">
                <a:solidFill>
                  <a:schemeClr val="tx1"/>
                </a:solidFill>
                <a:latin typeface="Times New Roman" pitchFamily="18" charset="0"/>
                <a:cs typeface="Times New Roman" pitchFamily="18" charset="0"/>
              </a:rPr>
              <a:t> xuất kho 10.000 l rượu nước để đóng chai loại 0,65 l. Mà tổng số sản xuất được là 15.360 chai.</a:t>
            </a:r>
          </a:p>
          <a:p>
            <a:pPr marL="0" indent="457200" algn="just">
              <a:lnSpc>
                <a:spcPct val="150000"/>
              </a:lnSpc>
              <a:spcBef>
                <a:spcPts val="0"/>
              </a:spcBef>
              <a:buNone/>
            </a:pPr>
            <a:r>
              <a:rPr lang="vi-VN" altLang="en-US" sz="2400" b="0" dirty="0">
                <a:solidFill>
                  <a:schemeClr val="tx1"/>
                </a:solidFill>
                <a:latin typeface="Times New Roman" pitchFamily="18" charset="0"/>
                <a:cs typeface="Times New Roman" pitchFamily="18" charset="0"/>
              </a:rPr>
              <a:t>4</a:t>
            </a: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D</a:t>
            </a:r>
            <a:r>
              <a:rPr lang="en-US" altLang="en-US" sz="2400" b="0" dirty="0" err="1">
                <a:solidFill>
                  <a:schemeClr val="tx1"/>
                </a:solidFill>
                <a:latin typeface="Times New Roman" pitchFamily="18" charset="0"/>
                <a:cs typeface="Times New Roman" pitchFamily="18" charset="0"/>
              </a:rPr>
              <a:t>oanh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nghiệp</a:t>
            </a:r>
            <a:r>
              <a:rPr lang="vi-VN" altLang="en-US" sz="2400" b="0" dirty="0">
                <a:solidFill>
                  <a:schemeClr val="tx1"/>
                </a:solidFill>
                <a:latin typeface="Times New Roman" pitchFamily="18" charset="0"/>
                <a:cs typeface="Times New Roman" pitchFamily="18" charset="0"/>
              </a:rPr>
              <a:t> xuất bán được 10.000 chai. Giá bán chưa có thuế là 400.000 VNĐ/ chai. Thuế suất thuế GTGT 10%</a:t>
            </a:r>
            <a:r>
              <a:rPr lang="en-US" altLang="en-US" sz="2400" b="0" dirty="0">
                <a:solidFill>
                  <a:schemeClr val="tx1"/>
                </a:solidFill>
                <a:latin typeface="Times New Roman" pitchFamily="18" charset="0"/>
                <a:cs typeface="Times New Roman" pitchFamily="18" charset="0"/>
              </a:rPr>
              <a:t>, </a:t>
            </a:r>
            <a:r>
              <a:rPr lang="vi-VN" altLang="en-US" sz="2400" b="0" dirty="0">
                <a:solidFill>
                  <a:schemeClr val="tx1"/>
                </a:solidFill>
                <a:latin typeface="Times New Roman" pitchFamily="18" charset="0"/>
                <a:cs typeface="Times New Roman" pitchFamily="18" charset="0"/>
              </a:rPr>
              <a:t>đã thu được tiền bằng tiền gửi ngân hàng.</a:t>
            </a:r>
          </a:p>
          <a:p>
            <a:pPr marL="0" indent="457200" algn="just">
              <a:lnSpc>
                <a:spcPct val="150000"/>
              </a:lnSpc>
              <a:spcBef>
                <a:spcPts val="0"/>
              </a:spcBef>
              <a:buNone/>
            </a:pPr>
            <a:r>
              <a:rPr lang="vi-VN" altLang="en-US" sz="2400" i="1" u="sng" dirty="0">
                <a:solidFill>
                  <a:schemeClr val="tx1"/>
                </a:solidFill>
                <a:latin typeface="Times New Roman" pitchFamily="18" charset="0"/>
                <a:cs typeface="Times New Roman" pitchFamily="18" charset="0"/>
              </a:rPr>
              <a:t>Yêu cầu:</a:t>
            </a:r>
          </a:p>
          <a:p>
            <a:pPr marL="0" indent="457200" algn="just">
              <a:lnSpc>
                <a:spcPct val="150000"/>
              </a:lnSpc>
              <a:spcBef>
                <a:spcPts val="0"/>
              </a:spcBef>
              <a:buNone/>
            </a:pPr>
            <a:r>
              <a:rPr lang="en-US" altLang="en-US" sz="2400" b="0" dirty="0">
                <a:solidFill>
                  <a:schemeClr val="tx1"/>
                </a:solidFill>
                <a:latin typeface="Times New Roman" pitchFamily="18" charset="0"/>
                <a:cs typeface="Times New Roman" pitchFamily="18" charset="0"/>
              </a:rPr>
              <a:t>         - </a:t>
            </a:r>
            <a:r>
              <a:rPr lang="vi-VN" altLang="en-US" sz="2400" b="0" dirty="0">
                <a:solidFill>
                  <a:schemeClr val="tx1"/>
                </a:solidFill>
                <a:latin typeface="Times New Roman" pitchFamily="18" charset="0"/>
                <a:cs typeface="Times New Roman" pitchFamily="18" charset="0"/>
              </a:rPr>
              <a:t>Tính thuế TTĐB </a:t>
            </a:r>
            <a:r>
              <a:rPr lang="en-US" altLang="en-US" sz="2400" b="0" dirty="0" err="1">
                <a:solidFill>
                  <a:schemeClr val="tx1"/>
                </a:solidFill>
                <a:latin typeface="Times New Roman" pitchFamily="18" charset="0"/>
                <a:cs typeface="Times New Roman" pitchFamily="18" charset="0"/>
              </a:rPr>
              <a:t>doanh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nghiệp</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phải</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nộp</a:t>
            </a:r>
            <a:r>
              <a:rPr lang="en-US" altLang="en-US" sz="2400" b="0" dirty="0">
                <a:solidFill>
                  <a:schemeClr val="tx1"/>
                </a:solidFill>
                <a:latin typeface="Times New Roman" pitchFamily="18" charset="0"/>
                <a:cs typeface="Times New Roman" pitchFamily="18" charset="0"/>
              </a:rPr>
              <a:t>.</a:t>
            </a:r>
            <a:endParaRPr lang="vi-VN" alt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en-US" altLang="en-US" sz="2400" b="0" dirty="0">
                <a:solidFill>
                  <a:schemeClr val="tx1"/>
                </a:solidFill>
                <a:latin typeface="Times New Roman" pitchFamily="18" charset="0"/>
                <a:cs typeface="Times New Roman" pitchFamily="18" charset="0"/>
              </a:rPr>
              <a:t>         - </a:t>
            </a:r>
            <a:r>
              <a:rPr lang="vi-VN" altLang="en-US" sz="2400" b="0" dirty="0">
                <a:solidFill>
                  <a:schemeClr val="tx1"/>
                </a:solidFill>
                <a:latin typeface="Times New Roman" pitchFamily="18" charset="0"/>
                <a:cs typeface="Times New Roman" pitchFamily="18" charset="0"/>
              </a:rPr>
              <a:t>Định khoản </a:t>
            </a:r>
            <a:r>
              <a:rPr lang="en-US" altLang="en-US" sz="2400" b="0" dirty="0" err="1">
                <a:solidFill>
                  <a:schemeClr val="tx1"/>
                </a:solidFill>
                <a:latin typeface="Times New Roman" pitchFamily="18" charset="0"/>
                <a:cs typeface="Times New Roman" pitchFamily="18" charset="0"/>
              </a:rPr>
              <a:t>nghiệp</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vụ</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kinh</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tế</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phát</a:t>
            </a:r>
            <a:r>
              <a:rPr lang="en-US" altLang="en-US" sz="2400" b="0" dirty="0">
                <a:solidFill>
                  <a:schemeClr val="tx1"/>
                </a:solidFill>
                <a:latin typeface="Times New Roman" pitchFamily="18" charset="0"/>
                <a:cs typeface="Times New Roman" pitchFamily="18" charset="0"/>
              </a:rPr>
              <a:t> </a:t>
            </a:r>
            <a:r>
              <a:rPr lang="en-US" altLang="en-US" sz="2400" b="0" dirty="0" err="1">
                <a:solidFill>
                  <a:schemeClr val="tx1"/>
                </a:solidFill>
                <a:latin typeface="Times New Roman" pitchFamily="18" charset="0"/>
                <a:cs typeface="Times New Roman" pitchFamily="18" charset="0"/>
              </a:rPr>
              <a:t>sinh</a:t>
            </a:r>
            <a:r>
              <a:rPr lang="en-US" altLang="en-US" sz="2400" b="0" dirty="0">
                <a:solidFill>
                  <a:schemeClr val="tx1"/>
                </a:solidFill>
                <a:latin typeface="Times New Roman" pitchFamily="18" charset="0"/>
                <a:cs typeface="Times New Roman" pitchFamily="18" charset="0"/>
              </a:rPr>
              <a:t>. </a:t>
            </a:r>
          </a:p>
          <a:p>
            <a:pPr marL="0" indent="0" algn="just">
              <a:buNone/>
            </a:pPr>
            <a:endParaRPr lang="vi-VN" sz="2400" b="0" dirty="0">
              <a:solidFill>
                <a:schemeClr val="tx1"/>
              </a:solidFill>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2057400" y="76200"/>
            <a:ext cx="4343400" cy="563562"/>
          </a:xfrm>
        </p:spPr>
        <p:txBody>
          <a:bodyPr/>
          <a:lstStyle/>
          <a:p>
            <a:pPr algn="ctr"/>
            <a:r>
              <a:rPr lang="en-US" dirty="0">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360071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heel(1)">
                                      <p:cBhvr>
                                        <p:cTn id="17" dur="2000"/>
                                        <p:tgtEl>
                                          <p:spTgt spid="3">
                                            <p:txEl>
                                              <p:pRg st="3" end="3"/>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heel(1)">
                                      <p:cBhvr>
                                        <p:cTn id="20" dur="2000"/>
                                        <p:tgtEl>
                                          <p:spTgt spid="3">
                                            <p:txEl>
                                              <p:pRg st="4" end="4"/>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heel(1)">
                                      <p:cBhvr>
                                        <p:cTn id="2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1.2.1 </a:t>
            </a:r>
            <a:r>
              <a:rPr lang="en-US" dirty="0" err="1">
                <a:latin typeface="Times New Roman" pitchFamily="18" charset="0"/>
                <a:cs typeface="Times New Roman" pitchFamily="18" charset="0"/>
              </a:rPr>
              <a:t>Chứng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28725"/>
            <a:ext cx="8305800" cy="5248275"/>
          </a:xfrm>
        </p:spPr>
        <p:txBody>
          <a:bodyPr/>
          <a:lstStyle/>
          <a:p>
            <a:pPr algn="just">
              <a:lnSpc>
                <a:spcPct val="150000"/>
              </a:lnSpc>
              <a:spcBef>
                <a:spcPts val="0"/>
              </a:spcBef>
            </a:pPr>
            <a:r>
              <a:rPr lang="en-US" sz="2400" b="0" i="1" dirty="0">
                <a:solidFill>
                  <a:schemeClr val="tx1"/>
                </a:solidFill>
                <a:latin typeface="Times New Roman" pitchFamily="18" charset="0"/>
                <a:cs typeface="Times New Roman" pitchFamily="18" charset="0"/>
              </a:rPr>
              <a:t>Đ</a:t>
            </a:r>
            <a:r>
              <a:rPr lang="vi-VN" sz="2400" b="0" i="1" dirty="0">
                <a:solidFill>
                  <a:schemeClr val="tx1"/>
                </a:solidFill>
                <a:latin typeface="Times New Roman" pitchFamily="18" charset="0"/>
                <a:cs typeface="Times New Roman" pitchFamily="18" charset="0"/>
              </a:rPr>
              <a:t>ơ</a:t>
            </a:r>
            <a:r>
              <a:rPr lang="en-US" sz="2400" b="0" i="1" dirty="0">
                <a:solidFill>
                  <a:schemeClr val="tx1"/>
                </a:solidFill>
                <a:latin typeface="Times New Roman" pitchFamily="18" charset="0"/>
                <a:cs typeface="Times New Roman" pitchFamily="18" charset="0"/>
              </a:rPr>
              <a:t>n </a:t>
            </a:r>
            <a:r>
              <a:rPr lang="en-US" sz="2400" b="0" i="1" dirty="0" err="1">
                <a:solidFill>
                  <a:schemeClr val="tx1"/>
                </a:solidFill>
                <a:latin typeface="Times New Roman" pitchFamily="18" charset="0"/>
                <a:cs typeface="Times New Roman" pitchFamily="18" charset="0"/>
              </a:rPr>
              <a:t>vị</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kê</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khai</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và</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nộp</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thuế</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theo</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ph</a:t>
            </a:r>
            <a:r>
              <a:rPr lang="vi-VN" sz="2400" b="0" i="1" dirty="0">
                <a:solidFill>
                  <a:schemeClr val="tx1"/>
                </a:solidFill>
                <a:latin typeface="Times New Roman" pitchFamily="18" charset="0"/>
                <a:cs typeface="Times New Roman" pitchFamily="18" charset="0"/>
              </a:rPr>
              <a:t>ươ</a:t>
            </a:r>
            <a:r>
              <a:rPr lang="en-US" sz="2400" b="0" i="1" dirty="0">
                <a:solidFill>
                  <a:schemeClr val="tx1"/>
                </a:solidFill>
                <a:latin typeface="Times New Roman" pitchFamily="18" charset="0"/>
                <a:cs typeface="Times New Roman" pitchFamily="18" charset="0"/>
              </a:rPr>
              <a:t>ng </a:t>
            </a:r>
            <a:r>
              <a:rPr lang="en-US" sz="2400" b="0" i="1" dirty="0" err="1">
                <a:solidFill>
                  <a:schemeClr val="tx1"/>
                </a:solidFill>
                <a:latin typeface="Times New Roman" pitchFamily="18" charset="0"/>
                <a:cs typeface="Times New Roman" pitchFamily="18" charset="0"/>
              </a:rPr>
              <a:t>pháp</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khấu</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trừ</a:t>
            </a:r>
            <a:endParaRPr lang="en-US" sz="2400" b="0" i="1"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Hoá đơn GTGT (mẫu 01/GTKT 3LL), Hoá đơn đặc thù, ….</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Tờ khai thuế GTGT (mẫu 01/GTGT)</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Bảng kê hoá đơn, chứng từ hàng hoá dịch vụ mua vào </a:t>
            </a: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Bảng tổng hợp thuế giá trị gia tăng theo Bản giải trình khai bổ sung, điều chỉnh (mẫu 01- 3/GTGT)</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Bảng phân bổ thuế GTGT khấu trừ tháng</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Bảng điều chỉnh phân bổ thuế GTGT khấu trừ năm - Tờ khai thuế giá trị gia tăng dành cho dự án đầu tư.....</a:t>
            </a:r>
          </a:p>
        </p:txBody>
      </p:sp>
    </p:spTree>
    <p:extLst>
      <p:ext uri="{BB962C8B-B14F-4D97-AF65-F5344CB8AC3E}">
        <p14:creationId xmlns:p14="http://schemas.microsoft.com/office/powerpoint/2010/main" val="86373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heel(1)">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heel(1)">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458200" cy="5562600"/>
          </a:xfrm>
        </p:spPr>
        <p:txBody>
          <a:bodyPr>
            <a:normAutofit fontScale="92500" lnSpcReduction="20000"/>
          </a:bodyPr>
          <a:lstStyle/>
          <a:p>
            <a:pPr marL="0" indent="0" algn="just">
              <a:buNone/>
            </a:pPr>
            <a:r>
              <a:rPr lang="en-US" altLang="en-US" sz="2500" u="sng" dirty="0" err="1">
                <a:solidFill>
                  <a:schemeClr val="tx1"/>
                </a:solidFill>
                <a:latin typeface="Times New Roman" pitchFamily="18" charset="0"/>
                <a:cs typeface="Times New Roman" pitchFamily="18" charset="0"/>
              </a:rPr>
              <a:t>Bài</a:t>
            </a:r>
            <a:r>
              <a:rPr lang="en-US" altLang="en-US" sz="2500" u="sng" dirty="0">
                <a:solidFill>
                  <a:schemeClr val="tx1"/>
                </a:solidFill>
                <a:latin typeface="Times New Roman" pitchFamily="18" charset="0"/>
                <a:cs typeface="Times New Roman" pitchFamily="18" charset="0"/>
              </a:rPr>
              <a:t> 4: </a:t>
            </a:r>
            <a:r>
              <a:rPr lang="en-US" altLang="en-US" sz="2500" dirty="0">
                <a:solidFill>
                  <a:schemeClr val="tx1"/>
                </a:solidFill>
                <a:latin typeface="Times New Roman" pitchFamily="18" charset="0"/>
                <a:cs typeface="Times New Roman" pitchFamily="18" charset="0"/>
              </a:rPr>
              <a:t> </a:t>
            </a:r>
          </a:p>
          <a:p>
            <a:pPr marL="0" indent="457200" algn="just">
              <a:lnSpc>
                <a:spcPct val="150000"/>
              </a:lnSpc>
              <a:spcBef>
                <a:spcPts val="0"/>
              </a:spcBef>
              <a:buNone/>
            </a:pP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Doanh</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nghiệp</a:t>
            </a:r>
            <a:r>
              <a:rPr lang="en-US" altLang="en-US" sz="2500" b="0" dirty="0">
                <a:solidFill>
                  <a:schemeClr val="tx1"/>
                </a:solidFill>
                <a:latin typeface="Times New Roman" pitchFamily="18" charset="0"/>
                <a:cs typeface="Times New Roman" pitchFamily="18" charset="0"/>
              </a:rPr>
              <a:t> </a:t>
            </a:r>
            <a:r>
              <a:rPr lang="vi-VN" altLang="en-US" sz="2500" b="0" dirty="0">
                <a:solidFill>
                  <a:schemeClr val="tx1"/>
                </a:solidFill>
                <a:latin typeface="Times New Roman" pitchFamily="18" charset="0"/>
                <a:cs typeface="Times New Roman" pitchFamily="18" charset="0"/>
              </a:rPr>
              <a:t>kinh doanh lĩnh vực sân Golf, nộp thuế GTGT theo phương pháp khấu trừ, có thông tin như sau: (ĐVT: Triệu đồng)</a:t>
            </a:r>
          </a:p>
          <a:p>
            <a:pPr marL="0" indent="457200" algn="just">
              <a:lnSpc>
                <a:spcPct val="150000"/>
              </a:lnSpc>
              <a:spcBef>
                <a:spcPts val="0"/>
              </a:spcBef>
              <a:buNone/>
            </a:pPr>
            <a:r>
              <a:rPr lang="vi-VN" altLang="en-US" sz="2500" b="0" dirty="0">
                <a:solidFill>
                  <a:schemeClr val="tx1"/>
                </a:solidFill>
                <a:latin typeface="Times New Roman" pitchFamily="18" charset="0"/>
                <a:cs typeface="Times New Roman" pitchFamily="18" charset="0"/>
              </a:rPr>
              <a:t>Doanh thu chưa có thuế GTGT của DN là 2</a:t>
            </a:r>
            <a:r>
              <a:rPr lang="en-US" altLang="en-US" sz="2500" b="0" dirty="0">
                <a:solidFill>
                  <a:schemeClr val="tx1"/>
                </a:solidFill>
                <a:latin typeface="Times New Roman" pitchFamily="18" charset="0"/>
                <a:cs typeface="Times New Roman" pitchFamily="18" charset="0"/>
              </a:rPr>
              <a:t>.</a:t>
            </a:r>
            <a:r>
              <a:rPr lang="vi-VN" altLang="en-US" sz="2500" b="0" dirty="0">
                <a:solidFill>
                  <a:schemeClr val="tx1"/>
                </a:solidFill>
                <a:latin typeface="Times New Roman" pitchFamily="18" charset="0"/>
                <a:cs typeface="Times New Roman" pitchFamily="18" charset="0"/>
              </a:rPr>
              <a:t>000, thuế suất thuế GTGT là 10%. DN đã thu được tiền bằng tiền gửi ngân hàng.</a:t>
            </a:r>
          </a:p>
          <a:p>
            <a:pPr marL="0" indent="457200" algn="just">
              <a:lnSpc>
                <a:spcPct val="150000"/>
              </a:lnSpc>
              <a:spcBef>
                <a:spcPts val="0"/>
              </a:spcBef>
              <a:buNone/>
            </a:pPr>
            <a:r>
              <a:rPr lang="vi-VN" altLang="en-US" sz="2500" b="0" dirty="0">
                <a:solidFill>
                  <a:schemeClr val="tx1"/>
                </a:solidFill>
                <a:latin typeface="Times New Roman" pitchFamily="18" charset="0"/>
                <a:cs typeface="Times New Roman" pitchFamily="18" charset="0"/>
              </a:rPr>
              <a:t>Trong đó kinh doanh thẻ sân Golf và dịch vụ hoạt động trên sân Golf có doanh thu là 1</a:t>
            </a:r>
            <a:r>
              <a:rPr lang="en-US" altLang="en-US" sz="2500" b="0" dirty="0">
                <a:solidFill>
                  <a:schemeClr val="tx1"/>
                </a:solidFill>
                <a:latin typeface="Times New Roman" pitchFamily="18" charset="0"/>
                <a:cs typeface="Times New Roman" pitchFamily="18" charset="0"/>
              </a:rPr>
              <a:t>.</a:t>
            </a:r>
            <a:r>
              <a:rPr lang="vi-VN" altLang="en-US" sz="2500" b="0" dirty="0">
                <a:solidFill>
                  <a:schemeClr val="tx1"/>
                </a:solidFill>
                <a:latin typeface="Times New Roman" pitchFamily="18" charset="0"/>
                <a:cs typeface="Times New Roman" pitchFamily="18" charset="0"/>
              </a:rPr>
              <a:t>200, kinh doanh khách sạn hàng lưu niệm có doanh số là 800. </a:t>
            </a:r>
          </a:p>
          <a:p>
            <a:pPr marL="0" indent="457200" algn="just">
              <a:lnSpc>
                <a:spcPct val="150000"/>
              </a:lnSpc>
              <a:spcBef>
                <a:spcPts val="0"/>
              </a:spcBef>
              <a:buNone/>
            </a:pPr>
            <a:r>
              <a:rPr lang="vi-VN" altLang="en-US" sz="2500" b="0" dirty="0">
                <a:solidFill>
                  <a:schemeClr val="tx1"/>
                </a:solidFill>
                <a:latin typeface="Times New Roman" pitchFamily="18" charset="0"/>
                <a:cs typeface="Times New Roman" pitchFamily="18" charset="0"/>
              </a:rPr>
              <a:t>Thuế suất thuế TTĐB của lĩnh vực kinh doanh sân Golf là 20%.</a:t>
            </a:r>
          </a:p>
          <a:p>
            <a:pPr marL="0" indent="457200" algn="just">
              <a:lnSpc>
                <a:spcPct val="150000"/>
              </a:lnSpc>
              <a:spcBef>
                <a:spcPts val="0"/>
              </a:spcBef>
              <a:buNone/>
            </a:pPr>
            <a:r>
              <a:rPr lang="vi-VN" altLang="en-US" sz="2500" i="1" u="sng" dirty="0">
                <a:solidFill>
                  <a:schemeClr val="tx1"/>
                </a:solidFill>
                <a:latin typeface="Times New Roman" pitchFamily="18" charset="0"/>
                <a:cs typeface="Times New Roman" pitchFamily="18" charset="0"/>
              </a:rPr>
              <a:t>Yêu cầu:</a:t>
            </a:r>
          </a:p>
          <a:p>
            <a:pPr marL="0" indent="457200" algn="just">
              <a:lnSpc>
                <a:spcPct val="150000"/>
              </a:lnSpc>
              <a:spcBef>
                <a:spcPts val="0"/>
              </a:spcBef>
              <a:buNone/>
            </a:pPr>
            <a:r>
              <a:rPr lang="vi-VN" altLang="en-US" sz="2500" b="0" dirty="0">
                <a:solidFill>
                  <a:schemeClr val="tx1"/>
                </a:solidFill>
                <a:latin typeface="Times New Roman" pitchFamily="18" charset="0"/>
                <a:cs typeface="Times New Roman" pitchFamily="18" charset="0"/>
              </a:rPr>
              <a:t>-	Tính thuế TTĐB </a:t>
            </a:r>
            <a:r>
              <a:rPr lang="en-US" altLang="en-US" sz="2500" b="0" dirty="0" err="1">
                <a:solidFill>
                  <a:schemeClr val="tx1"/>
                </a:solidFill>
                <a:latin typeface="Times New Roman" pitchFamily="18" charset="0"/>
                <a:cs typeface="Times New Roman" pitchFamily="18" charset="0"/>
              </a:rPr>
              <a:t>doanh</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nghiệp</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phải</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nộp</a:t>
            </a:r>
            <a:r>
              <a:rPr lang="en-US" altLang="en-US" sz="2500" b="0" dirty="0">
                <a:solidFill>
                  <a:schemeClr val="tx1"/>
                </a:solidFill>
                <a:latin typeface="Times New Roman" pitchFamily="18" charset="0"/>
                <a:cs typeface="Times New Roman" pitchFamily="18" charset="0"/>
              </a:rPr>
              <a:t>?</a:t>
            </a:r>
            <a:endParaRPr lang="vi-VN" altLang="en-US" sz="25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vi-VN" altLang="en-US" sz="2500" b="0" dirty="0">
                <a:solidFill>
                  <a:schemeClr val="tx1"/>
                </a:solidFill>
                <a:latin typeface="Times New Roman" pitchFamily="18" charset="0"/>
                <a:cs typeface="Times New Roman" pitchFamily="18" charset="0"/>
              </a:rPr>
              <a:t>-	Định khoản </a:t>
            </a:r>
            <a:r>
              <a:rPr lang="en-US" altLang="en-US" sz="2500" b="0" dirty="0" err="1">
                <a:solidFill>
                  <a:schemeClr val="tx1"/>
                </a:solidFill>
                <a:latin typeface="Times New Roman" pitchFamily="18" charset="0"/>
                <a:cs typeface="Times New Roman" pitchFamily="18" charset="0"/>
              </a:rPr>
              <a:t>nghiệp</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vụ</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kinh</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tế</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phát</a:t>
            </a:r>
            <a:r>
              <a:rPr lang="en-US" altLang="en-US" sz="2500" b="0" dirty="0">
                <a:solidFill>
                  <a:schemeClr val="tx1"/>
                </a:solidFill>
                <a:latin typeface="Times New Roman" pitchFamily="18" charset="0"/>
                <a:cs typeface="Times New Roman" pitchFamily="18" charset="0"/>
              </a:rPr>
              <a:t> </a:t>
            </a:r>
            <a:r>
              <a:rPr lang="en-US" altLang="en-US" sz="2500" b="0" dirty="0" err="1">
                <a:solidFill>
                  <a:schemeClr val="tx1"/>
                </a:solidFill>
                <a:latin typeface="Times New Roman" pitchFamily="18" charset="0"/>
                <a:cs typeface="Times New Roman" pitchFamily="18" charset="0"/>
              </a:rPr>
              <a:t>sinh</a:t>
            </a:r>
            <a:r>
              <a:rPr lang="en-US" altLang="en-US" sz="2500" b="0" dirty="0">
                <a:solidFill>
                  <a:schemeClr val="tx1"/>
                </a:solidFill>
                <a:latin typeface="Times New Roman" pitchFamily="18" charset="0"/>
                <a:cs typeface="Times New Roman" pitchFamily="18" charset="0"/>
              </a:rPr>
              <a:t>. </a:t>
            </a:r>
            <a:endParaRPr lang="en-US" altLang="en-US" sz="2400" b="0" dirty="0">
              <a:solidFill>
                <a:schemeClr val="tx1"/>
              </a:solidFill>
              <a:latin typeface="Times New Roman" pitchFamily="18" charset="0"/>
              <a:cs typeface="Times New Roman" pitchFamily="18" charset="0"/>
            </a:endParaRPr>
          </a:p>
        </p:txBody>
      </p:sp>
      <p:sp>
        <p:nvSpPr>
          <p:cNvPr id="5" name="Rectangle 2"/>
          <p:cNvSpPr>
            <a:spLocks noGrp="1" noChangeArrowheads="1"/>
          </p:cNvSpPr>
          <p:nvPr>
            <p:ph type="title"/>
          </p:nvPr>
        </p:nvSpPr>
        <p:spPr>
          <a:xfrm>
            <a:off x="2438400" y="122238"/>
            <a:ext cx="3733800" cy="563562"/>
          </a:xfrm>
        </p:spPr>
        <p:txBody>
          <a:bodyPr/>
          <a:lstStyle/>
          <a:p>
            <a:pPr algn="ctr"/>
            <a:r>
              <a:rPr lang="en-US">
                <a:latin typeface="Times New Roman" panose="02020603050405020304" pitchFamily="18" charset="0"/>
                <a:cs typeface="Times New Roman" panose="02020603050405020304" pitchFamily="18" charset="0"/>
              </a:rPr>
              <a:t>BÀI TẬP</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229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81000" y="1278555"/>
            <a:ext cx="37338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600" b="1" dirty="0" err="1">
                <a:latin typeface="Times New Roman" panose="02020603050405020304" pitchFamily="18" charset="0"/>
                <a:cs typeface="Times New Roman" panose="02020603050405020304" pitchFamily="18" charset="0"/>
              </a:rPr>
              <a:t>Câu</a:t>
            </a:r>
            <a:r>
              <a:rPr lang="en-US" sz="2600" b="1" dirty="0">
                <a:latin typeface="Times New Roman" panose="02020603050405020304" pitchFamily="18" charset="0"/>
                <a:cs typeface="Times New Roman" panose="02020603050405020304" pitchFamily="18" charset="0"/>
              </a:rPr>
              <a:t> 1: </a:t>
            </a:r>
            <a:r>
              <a:rPr lang="en-US" sz="2600" dirty="0" err="1">
                <a:latin typeface="Times New Roman" panose="02020603050405020304" pitchFamily="18" charset="0"/>
                <a:cs typeface="Times New Roman" panose="02020603050405020304" pitchFamily="18" charset="0"/>
              </a:rPr>
              <a:t>Trình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căn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cứ</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tính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xuất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khẩu</a:t>
            </a:r>
            <a:r>
              <a:rPr lang="en-US" sz="2600" dirty="0">
                <a:latin typeface="Times New Roman" panose="02020603050405020304" pitchFamily="18" charset="0"/>
                <a:cs typeface="Times New Roman" panose="02020603050405020304" pitchFamily="18" charset="0"/>
              </a:rPr>
              <a:t> ?</a:t>
            </a:r>
          </a:p>
          <a:p>
            <a:pPr algn="just"/>
            <a:r>
              <a:rPr lang="en-US" sz="2600" b="1" dirty="0" err="1">
                <a:latin typeface="Times New Roman" panose="02020603050405020304" pitchFamily="18" charset="0"/>
                <a:cs typeface="Times New Roman" panose="02020603050405020304" pitchFamily="18" charset="0"/>
              </a:rPr>
              <a:t>Câu</a:t>
            </a:r>
            <a:r>
              <a:rPr lang="en-US" sz="2600" b="1" dirty="0">
                <a:latin typeface="Times New Roman" panose="02020603050405020304" pitchFamily="18" charset="0"/>
                <a:cs typeface="Times New Roman" panose="02020603050405020304" pitchFamily="18" charset="0"/>
              </a:rPr>
              <a:t> 2: </a:t>
            </a:r>
            <a:r>
              <a:rPr lang="en-US" sz="2600" dirty="0" err="1">
                <a:latin typeface="Times New Roman" panose="02020603050405020304" pitchFamily="18" charset="0"/>
                <a:cs typeface="Times New Roman" panose="02020603050405020304" pitchFamily="18" charset="0"/>
              </a:rPr>
              <a:t>Trình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niệm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điểm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tiêu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thụ</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biệt</a:t>
            </a:r>
            <a:r>
              <a:rPr lang="en-US" sz="2600" dirty="0">
                <a:latin typeface="Times New Roman" panose="02020603050405020304" pitchFamily="18" charset="0"/>
                <a:cs typeface="Times New Roman" panose="02020603050405020304" pitchFamily="18" charset="0"/>
              </a:rPr>
              <a:t>?</a:t>
            </a:r>
          </a:p>
          <a:p>
            <a:pPr algn="just"/>
            <a:r>
              <a:rPr lang="en-US" sz="2600" b="1" dirty="0" err="1">
                <a:latin typeface="Times New Roman" panose="02020603050405020304" pitchFamily="18" charset="0"/>
                <a:cs typeface="Times New Roman" panose="02020603050405020304" pitchFamily="18" charset="0"/>
              </a:rPr>
              <a:t>Câu</a:t>
            </a:r>
            <a:r>
              <a:rPr lang="en-US" sz="2600" b="1" dirty="0">
                <a:latin typeface="Times New Roman" panose="02020603050405020304" pitchFamily="18" charset="0"/>
                <a:cs typeface="Times New Roman" panose="02020603050405020304" pitchFamily="18" charset="0"/>
              </a:rPr>
              <a:t> 3:</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toán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khẩu</a:t>
            </a:r>
            <a:r>
              <a:rPr lang="en-US" sz="2600" dirty="0">
                <a:latin typeface="Times New Roman" panose="02020603050405020304" pitchFamily="18" charset="0"/>
                <a:cs typeface="Times New Roman" panose="02020603050405020304" pitchFamily="18" charset="0"/>
              </a:rPr>
              <a:t>?</a:t>
            </a:r>
          </a:p>
          <a:p>
            <a:pPr algn="just"/>
            <a:r>
              <a:rPr lang="en-US" sz="2600" b="1" dirty="0" err="1">
                <a:latin typeface="Times New Roman" panose="02020603050405020304" pitchFamily="18" charset="0"/>
                <a:cs typeface="Times New Roman" panose="02020603050405020304" pitchFamily="18" charset="0"/>
              </a:rPr>
              <a:t>Câu</a:t>
            </a:r>
            <a:r>
              <a:rPr lang="en-US" sz="2600" b="1" dirty="0">
                <a:latin typeface="Times New Roman" panose="02020603050405020304" pitchFamily="18" charset="0"/>
                <a:cs typeface="Times New Roman" panose="02020603050405020304" pitchFamily="18" charset="0"/>
              </a:rPr>
              <a:t> 4:</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Trình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bày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pháp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toán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thuế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xuất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khẩu</a:t>
            </a:r>
            <a:r>
              <a:rPr lang="en-US" sz="2600" dirty="0">
                <a:latin typeface="Times New Roman" panose="02020603050405020304" pitchFamily="18" charset="0"/>
                <a:cs typeface="Times New Roman" panose="02020603050405020304" pitchFamily="18" charset="0"/>
              </a:rPr>
              <a:t>?</a:t>
            </a: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4</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8" name="Picture 8" descr="Giảm hồ sơ thi cấp chứng chỉ hành nghề dịch vụ làm thủ tục thuế"/>
          <p:cNvPicPr>
            <a:picLocks noChangeAspect="1" noChangeArrowheads="1"/>
          </p:cNvPicPr>
          <p:nvPr/>
        </p:nvPicPr>
        <p:blipFill>
          <a:blip r:embed="rId2" cstate="print"/>
          <a:srcRect/>
          <a:stretch>
            <a:fillRect/>
          </a:stretch>
        </p:blipFill>
        <p:spPr bwMode="auto">
          <a:xfrm>
            <a:off x="4572000" y="1295400"/>
            <a:ext cx="4038600" cy="5030537"/>
          </a:xfrm>
          <a:prstGeom prst="rect">
            <a:avLst/>
          </a:prstGeom>
          <a:noFill/>
        </p:spPr>
      </p:pic>
    </p:spTree>
    <p:extLst>
      <p:ext uri="{BB962C8B-B14F-4D97-AF65-F5344CB8AC3E}">
        <p14:creationId xmlns:p14="http://schemas.microsoft.com/office/powerpoint/2010/main" val="292098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par>
                                <p:cTn id="11" presetID="21"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4)">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extLst>
      <p:ext uri="{BB962C8B-B14F-4D97-AF65-F5344CB8AC3E}">
        <p14:creationId xmlns:p14="http://schemas.microsoft.com/office/powerpoint/2010/main" val="32909080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8069"/>
                                        </p:tgtEl>
                                        <p:attrNameLst>
                                          <p:attrName>style.visibility</p:attrName>
                                        </p:attrNameLst>
                                      </p:cBhvr>
                                      <p:to>
                                        <p:strVal val="visible"/>
                                      </p:to>
                                    </p:set>
                                    <p:anim calcmode="lin" valueType="num">
                                      <p:cBhvr>
                                        <p:cTn id="7" dur="500" fill="hold"/>
                                        <p:tgtEl>
                                          <p:spTgt spid="88069"/>
                                        </p:tgtEl>
                                        <p:attrNameLst>
                                          <p:attrName>ppt_w</p:attrName>
                                        </p:attrNameLst>
                                      </p:cBhvr>
                                      <p:tavLst>
                                        <p:tav tm="0">
                                          <p:val>
                                            <p:fltVal val="0"/>
                                          </p:val>
                                        </p:tav>
                                        <p:tav tm="100000">
                                          <p:val>
                                            <p:strVal val="#ppt_w"/>
                                          </p:val>
                                        </p:tav>
                                      </p:tavLst>
                                    </p:anim>
                                    <p:anim calcmode="lin" valueType="num">
                                      <p:cBhvr>
                                        <p:cTn id="8" dur="500" fill="hold"/>
                                        <p:tgtEl>
                                          <p:spTgt spid="88069"/>
                                        </p:tgtEl>
                                        <p:attrNameLst>
                                          <p:attrName>ppt_h</p:attrName>
                                        </p:attrNameLst>
                                      </p:cBhvr>
                                      <p:tavLst>
                                        <p:tav tm="0">
                                          <p:val>
                                            <p:fltVal val="0"/>
                                          </p:val>
                                        </p:tav>
                                        <p:tav tm="100000">
                                          <p:val>
                                            <p:strVal val="#ppt_h"/>
                                          </p:val>
                                        </p:tav>
                                      </p:tavLst>
                                    </p:anim>
                                    <p:animEffect transition="in" filter="fade">
                                      <p:cBhvr>
                                        <p:cTn id="9" dur="500"/>
                                        <p:tgtEl>
                                          <p:spTgt spid="88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animBg="1"/>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1153954"/>
            <a:ext cx="8610600" cy="5170646"/>
          </a:xfrm>
          <a:prstGeom prst="rect">
            <a:avLst/>
          </a:prstGeom>
        </p:spPr>
        <p:txBody>
          <a:bodyPr wrap="square">
            <a:spAutoFit/>
          </a:bodyPr>
          <a:lstStyle/>
          <a:p>
            <a:pPr algn="just"/>
            <a:r>
              <a:rPr lang="vi-VN" sz="2200" b="1" u="sng" dirty="0">
                <a:latin typeface="Times New Roman" panose="02020603050405020304" pitchFamily="18" charset="0"/>
                <a:cs typeface="Times New Roman" panose="02020603050405020304" pitchFamily="18" charset="0"/>
              </a:rPr>
              <a:t>Bài 1:</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I/ Tại một công ty sản xuất Z, trong năm sản xuất được 280.000 sp và tiêu thụ như sau:</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1) Trực tiếp bán lẻ 40.000 sp, giá bán gồm cả thuế GTGT: 71.500 đồng/sp.</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2) Bán cho công ty TM trong nước  90.000 sp với giá bán gồm cả thuế GTGT là 68.200 đ/sp</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3) Bán cho siêu thị 20.000 sp, giá bán chưa có thuế GTGT 63.000 đồng/sp.</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4) Bán cho doanh nghiệp chế xuất 30.000 sp. Giá bán : 68.000 đồng/sp</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5) Xuất cho đại lý bán lẻ 40.000 sp, giá bán theo hợp đồng đại lý gồm cả thuế GTGT: 72.600 đ/sp. Cuối năm đại lý còn tồn kho 10.000 sp.</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6) Bán cho công ty xuất nhập khẩu 30.000 sp, giá bán chưa có thuế GTGT là 64.000 đồng/sp. Trong đó có 1.000 sp không phù hợp quy cách so với hợp đồng, doanh nghiệp phải giảm giá bán 10%.</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7) Trực tiếp xuất khẩu ra nước ngoài 20.000 sp, giá bán theo điều kiện CIF là 75.000 đồng/sp, phí vận chuyển và bảo hiểm 2.000 đồng/sp.</a:t>
            </a:r>
            <a:r>
              <a:rPr lang="vi-VN" sz="2200" b="1"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p:txBody>
      </p:sp>
      <p:sp>
        <p:nvSpPr>
          <p:cNvPr id="11"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247391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990600"/>
            <a:ext cx="8153400" cy="5632311"/>
          </a:xfrm>
          <a:prstGeom prst="rect">
            <a:avLst/>
          </a:prstGeom>
        </p:spPr>
        <p:txBody>
          <a:bodyPr wrap="square">
            <a:spAutoFit/>
          </a:bodyPr>
          <a:lstStyle/>
          <a:p>
            <a:pPr algn="just"/>
            <a:r>
              <a:rPr lang="vi-VN" sz="2400" b="1" u="sng" dirty="0">
                <a:latin typeface="Times New Roman" panose="02020603050405020304" pitchFamily="18" charset="0"/>
                <a:cs typeface="Times New Roman" panose="02020603050405020304" pitchFamily="18" charset="0"/>
              </a:rPr>
              <a:t>Bài 1:</a:t>
            </a:r>
            <a:endParaRPr lang="en-US" sz="2400" dirty="0">
              <a:latin typeface="Times New Roman" panose="02020603050405020304" pitchFamily="18" charset="0"/>
              <a:cs typeface="Times New Roman" panose="02020603050405020304" pitchFamily="18" charset="0"/>
            </a:endParaRPr>
          </a:p>
          <a:p>
            <a:pPr algn="just"/>
            <a:r>
              <a:rPr lang="vi-VN" sz="2400" b="1"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II/ Chi phí sản xuất kinh doanh phát sinh trong năm (chưa tính các khoản thuế)</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1) Nguyên vật liệu chính: xuất kho để sx sp 20.400 kg, giá xuất kho: 200.000 đồng/kg.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2) Nguyên vật liệu phụ và nhiên liệu khác: 1.520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3) Tiền lương: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Bộ phận trực tiếp sản xuất: định mức tiền lương: 1,5 triệu đồng/lđ/tháng, định mức sx: 150 sp/ld/tháng.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Bộ phận quản lý: 352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Bộ phận bán hàng. 106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Bộ phận phục vụ sản xuất: 200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4) KHTSCD: TSCD thuộc bộ phận sản xuất: 2.130 triệu đồng, bộ phận quản lý: 1012 triệu đồng, bộ phận bán hàng: 604 triệu  đồng.</a:t>
            </a:r>
            <a:endParaRPr lang="en-US" sz="2400" dirty="0">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155320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heel(1)">
                                      <p:cBhvr>
                                        <p:cTn id="7" dur="2000"/>
                                        <p:tgtEl>
                                          <p:spTgt spid="6">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heel(1)">
                                      <p:cBhvr>
                                        <p:cTn id="10" dur="2000"/>
                                        <p:tgtEl>
                                          <p:spTgt spid="6">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heel(1)">
                                      <p:cBhvr>
                                        <p:cTn id="13" dur="2000"/>
                                        <p:tgtEl>
                                          <p:spTgt spid="6">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heel(1)">
                                      <p:cBhvr>
                                        <p:cTn id="16" dur="2000"/>
                                        <p:tgtEl>
                                          <p:spTgt spid="6">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heel(1)">
                                      <p:cBhvr>
                                        <p:cTn id="19" dur="2000"/>
                                        <p:tgtEl>
                                          <p:spTgt spid="6">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heel(1)">
                                      <p:cBhvr>
                                        <p:cTn id="22" dur="2000"/>
                                        <p:tgtEl>
                                          <p:spTgt spid="6">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wheel(1)">
                                      <p:cBhvr>
                                        <p:cTn id="25" dur="2000"/>
                                        <p:tgtEl>
                                          <p:spTgt spid="6">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wheel(1)">
                                      <p:cBhvr>
                                        <p:cTn id="28" dur="2000"/>
                                        <p:tgtEl>
                                          <p:spTgt spid="6">
                                            <p:txEl>
                                              <p:pRg st="8" end="8"/>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animEffect transition="in" filter="wheel(1)">
                                      <p:cBhvr>
                                        <p:cTn id="31" dur="2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838200"/>
            <a:ext cx="8686800" cy="6001643"/>
          </a:xfrm>
          <a:prstGeom prst="rect">
            <a:avLst/>
          </a:prstGeom>
        </p:spPr>
        <p:txBody>
          <a:bodyPr wrap="square">
            <a:spAutoFit/>
          </a:bodyPr>
          <a:lstStyle/>
          <a:p>
            <a:pPr algn="just"/>
            <a:r>
              <a:rPr lang="vi-VN" sz="2400" b="1" u="sng" dirty="0">
                <a:latin typeface="Times New Roman" panose="02020603050405020304" pitchFamily="18" charset="0"/>
                <a:cs typeface="Times New Roman" panose="02020603050405020304" pitchFamily="18" charset="0"/>
              </a:rPr>
              <a:t>Bài 1:</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5) Các chi phí khác:</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Chi nộp thuế xuất khẩu.</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Phí bảo hiểm và vận chuyển quốc tế.</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Chi phí đồng phục cho công nhân sản xuất: 200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Trả tiền quầy hàng thuộc bộ phận bán hàng: 105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Trả tiền vay ngân hàng: 1.015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Các chi phí khác còn lại:</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Thuộc bộ phận sản xuất: 920 triệu đồng, trong đó chi phí về  nghiên cứu chống ô nhiễm môi trường bằng nguồn vốn của cơ quan chủ quản của cấp trên: 90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Thuộc bộ phận quản lý: 210 triệu đồng, trong đó nộp phạt do vi phạm hành chính về thuế: 3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Dịch vụ mua vào sử dụng cho bộ phận quản lý: 126,5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Thuộc bộ phận bán hàng: 132 triệu đồng.</a:t>
            </a:r>
            <a:endParaRPr lang="en-US" sz="2400" dirty="0">
              <a:latin typeface="Times New Roman" panose="02020603050405020304" pitchFamily="18" charset="0"/>
              <a:cs typeface="Times New Roman" panose="02020603050405020304" pitchFamily="18" charset="0"/>
            </a:endParaRPr>
          </a:p>
        </p:txBody>
      </p:sp>
      <p:sp>
        <p:nvSpPr>
          <p:cNvPr id="3"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326019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heel(1)">
                                      <p:cBhvr>
                                        <p:cTn id="7" dur="2000"/>
                                        <p:tgtEl>
                                          <p:spTgt spid="6">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heel(1)">
                                      <p:cBhvr>
                                        <p:cTn id="10" dur="2000"/>
                                        <p:tgtEl>
                                          <p:spTgt spid="6">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heel(1)">
                                      <p:cBhvr>
                                        <p:cTn id="13" dur="2000"/>
                                        <p:tgtEl>
                                          <p:spTgt spid="6">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heel(1)">
                                      <p:cBhvr>
                                        <p:cTn id="16" dur="2000"/>
                                        <p:tgtEl>
                                          <p:spTgt spid="6">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heel(1)">
                                      <p:cBhvr>
                                        <p:cTn id="19" dur="2000"/>
                                        <p:tgtEl>
                                          <p:spTgt spid="6">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heel(1)">
                                      <p:cBhvr>
                                        <p:cTn id="22" dur="2000"/>
                                        <p:tgtEl>
                                          <p:spTgt spid="6">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wheel(1)">
                                      <p:cBhvr>
                                        <p:cTn id="25" dur="2000"/>
                                        <p:tgtEl>
                                          <p:spTgt spid="6">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wheel(1)">
                                      <p:cBhvr>
                                        <p:cTn id="28" dur="2000"/>
                                        <p:tgtEl>
                                          <p:spTgt spid="6">
                                            <p:txEl>
                                              <p:pRg st="8" end="8"/>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animEffect transition="in" filter="wheel(1)">
                                      <p:cBhvr>
                                        <p:cTn id="31" dur="2000"/>
                                        <p:tgtEl>
                                          <p:spTgt spid="6">
                                            <p:txEl>
                                              <p:pRg st="9" end="9"/>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6">
                                            <p:txEl>
                                              <p:pRg st="10" end="10"/>
                                            </p:txEl>
                                          </p:spTgt>
                                        </p:tgtEl>
                                        <p:attrNameLst>
                                          <p:attrName>style.visibility</p:attrName>
                                        </p:attrNameLst>
                                      </p:cBhvr>
                                      <p:to>
                                        <p:strVal val="visible"/>
                                      </p:to>
                                    </p:set>
                                    <p:animEffect transition="in" filter="wheel(1)">
                                      <p:cBhvr>
                                        <p:cTn id="34" dur="2000"/>
                                        <p:tgtEl>
                                          <p:spTgt spid="6">
                                            <p:txEl>
                                              <p:pRg st="10" end="10"/>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6">
                                            <p:txEl>
                                              <p:pRg st="11" end="11"/>
                                            </p:txEl>
                                          </p:spTgt>
                                        </p:tgtEl>
                                        <p:attrNameLst>
                                          <p:attrName>style.visibility</p:attrName>
                                        </p:attrNameLst>
                                      </p:cBhvr>
                                      <p:to>
                                        <p:strVal val="visible"/>
                                      </p:to>
                                    </p:set>
                                    <p:animEffect transition="in" filter="wheel(1)">
                                      <p:cBhvr>
                                        <p:cTn id="37" dur="2000"/>
                                        <p:tgtEl>
                                          <p:spTgt spid="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3400" y="838200"/>
            <a:ext cx="8382000" cy="2462213"/>
          </a:xfrm>
          <a:prstGeom prst="rect">
            <a:avLst/>
          </a:prstGeom>
        </p:spPr>
        <p:txBody>
          <a:bodyPr wrap="square">
            <a:spAutoFit/>
          </a:bodyPr>
          <a:lstStyle/>
          <a:p>
            <a:pPr algn="just"/>
            <a:r>
              <a:rPr lang="vi-VN" sz="2200" b="1" u="sng" dirty="0">
                <a:latin typeface="Times New Roman" panose="02020603050405020304" pitchFamily="18" charset="0"/>
                <a:cs typeface="Times New Roman" panose="02020603050405020304" pitchFamily="18" charset="0"/>
              </a:rPr>
              <a:t>Bài 1:</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a:t>
            </a:r>
            <a:r>
              <a:rPr lang="vi-VN" sz="2200" b="1" u="sng" dirty="0">
                <a:latin typeface="Times New Roman" panose="02020603050405020304" pitchFamily="18" charset="0"/>
                <a:cs typeface="Times New Roman" panose="02020603050405020304" pitchFamily="18" charset="0"/>
              </a:rPr>
              <a:t>BIẾT RẰNG: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1/ Thuế suất thuế XK 2%, TNDN: 20%, GTGT đối với sp 10%, thuế môn bài phải nộp cả năm: 3 triệu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2/ Thuế GTGT đầu vào được khấu trừ cho cả năm là: 524 triệu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3/ Thu nhập chịu thuế khác: 12,6 triệu đồng</a:t>
            </a:r>
            <a:endParaRPr lang="en-US" sz="2200" dirty="0">
              <a:latin typeface="Times New Roman" panose="02020603050405020304" pitchFamily="18" charset="0"/>
              <a:cs typeface="Times New Roman" panose="02020603050405020304" pitchFamily="18" charset="0"/>
            </a:endParaRPr>
          </a:p>
          <a:p>
            <a:pPr algn="just"/>
            <a:r>
              <a:rPr lang="vi-VN" sz="2200" i="1" dirty="0">
                <a:latin typeface="Times New Roman" panose="02020603050405020304" pitchFamily="18" charset="0"/>
                <a:cs typeface="Times New Roman" panose="02020603050405020304" pitchFamily="18" charset="0"/>
              </a:rPr>
              <a:t> </a:t>
            </a:r>
            <a:r>
              <a:rPr lang="vi-VN" sz="2200" b="1" i="1" u="sng" dirty="0">
                <a:latin typeface="Times New Roman" panose="02020603050405020304" pitchFamily="18" charset="0"/>
                <a:cs typeface="Times New Roman" panose="02020603050405020304" pitchFamily="18" charset="0"/>
              </a:rPr>
              <a:t>Yêu cầu</a:t>
            </a:r>
            <a:r>
              <a:rPr lang="vi-VN" sz="2200" i="1"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Tính các khoản thuế mà công ty Z phải nộp trong năm.</a:t>
            </a:r>
            <a:endParaRPr lang="en-US" sz="2200" dirty="0">
              <a:latin typeface="Times New Roman" panose="02020603050405020304" pitchFamily="18" charset="0"/>
              <a:cs typeface="Times New Roman" panose="02020603050405020304" pitchFamily="18" charset="0"/>
            </a:endParaRPr>
          </a:p>
        </p:txBody>
      </p:sp>
      <p:sp>
        <p:nvSpPr>
          <p:cNvPr id="3"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pic>
        <p:nvPicPr>
          <p:cNvPr id="4098" name="Picture 2" descr="Giới Thiệu Về Ngành Xuất Nhập Khẩ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352800"/>
            <a:ext cx="8763000" cy="3369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22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heel(1)">
                                      <p:cBhvr>
                                        <p:cTn id="7" dur="2000"/>
                                        <p:tgtEl>
                                          <p:spTgt spid="6">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heel(1)">
                                      <p:cBhvr>
                                        <p:cTn id="10" dur="2000"/>
                                        <p:tgtEl>
                                          <p:spTgt spid="6">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heel(1)">
                                      <p:cBhvr>
                                        <p:cTn id="13" dur="2000"/>
                                        <p:tgtEl>
                                          <p:spTgt spid="6">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heel(1)">
                                      <p:cBhvr>
                                        <p:cTn id="16" dur="2000"/>
                                        <p:tgtEl>
                                          <p:spTgt spid="6">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heel(1)">
                                      <p:cBhvr>
                                        <p:cTn id="19"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1153954"/>
            <a:ext cx="8610600" cy="5232202"/>
          </a:xfrm>
          <a:prstGeom prst="rect">
            <a:avLst/>
          </a:prstGeom>
        </p:spPr>
        <p:txBody>
          <a:bodyPr wrap="square">
            <a:spAutoFit/>
          </a:bodyPr>
          <a:lstStyle/>
          <a:p>
            <a:pPr algn="just"/>
            <a:r>
              <a:rPr lang="vi-VN" sz="2200" b="1" u="sng" dirty="0">
                <a:latin typeface="Times New Roman" panose="02020603050405020304" pitchFamily="18" charset="0"/>
                <a:cs typeface="Times New Roman" panose="02020603050405020304" pitchFamily="18" charset="0"/>
              </a:rPr>
              <a:t>Bài </a:t>
            </a:r>
            <a:r>
              <a:rPr lang="en-US" sz="2200" b="1" u="sng" dirty="0">
                <a:latin typeface="Times New Roman" panose="02020603050405020304" pitchFamily="18" charset="0"/>
                <a:cs typeface="Times New Roman" panose="02020603050405020304" pitchFamily="18" charset="0"/>
              </a:rPr>
              <a:t>2</a:t>
            </a:r>
            <a:r>
              <a:rPr lang="vi-VN" sz="2200" b="1" u="sng"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Tại một công ty sản xuất Thuận An, trong năm có các nghiệp vụ kinh tế phát sinh như sau:</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I/ Tình hình mua tư liệu sản xuất:</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Nhập khẩu 100.000 kg nguyên liệu A để sx bia lon, giá FOB quy ra tiền Việt Nam: 30.000 đ/kg, phí vận tải và bảo hiểm quốc tế chiếm 10% giá FOB.(cdcntt – tphcm)</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Hàng hóa mua trong nước để phục vụ sản xuất kinh doanh với giá mua chưa thuế GTGT 1.500 triệu đồng (tất cả đều có hóa đơn GTGT).</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Dịch vụ mua trong nước để phục vụ sản xuất kinh doanh với giá mua chưa thuế GTGT 500 trđ (tất cả đều có hóa đơn GTGT)</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II/ Tình hình sản xuất sản phẩm của công ty: trong năm công ty sản xuất được 100.000 thùng bia.</a:t>
            </a:r>
            <a:endParaRPr lang="en-US" sz="2200" dirty="0">
              <a:latin typeface="Times New Roman" panose="02020603050405020304" pitchFamily="18" charset="0"/>
              <a:cs typeface="Times New Roman" panose="02020603050405020304" pitchFamily="18" charset="0"/>
            </a:endParaRPr>
          </a:p>
        </p:txBody>
      </p:sp>
      <p:sp>
        <p:nvSpPr>
          <p:cNvPr id="11"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255903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838200"/>
            <a:ext cx="8610600" cy="5847755"/>
          </a:xfrm>
          <a:prstGeom prst="rect">
            <a:avLst/>
          </a:prstGeom>
        </p:spPr>
        <p:txBody>
          <a:bodyPr wrap="square">
            <a:spAutoFit/>
          </a:bodyPr>
          <a:lstStyle/>
          <a:p>
            <a:pPr algn="just"/>
            <a:r>
              <a:rPr lang="vi-VN" sz="2200" b="1" u="sng" dirty="0">
                <a:latin typeface="Times New Roman" panose="02020603050405020304" pitchFamily="18" charset="0"/>
                <a:cs typeface="Times New Roman" panose="02020603050405020304" pitchFamily="18" charset="0"/>
              </a:rPr>
              <a:t>Bài </a:t>
            </a:r>
            <a:r>
              <a:rPr lang="en-US" sz="2200" b="1" u="sng" dirty="0">
                <a:latin typeface="Times New Roman" panose="02020603050405020304" pitchFamily="18" charset="0"/>
                <a:cs typeface="Times New Roman" panose="02020603050405020304" pitchFamily="18" charset="0"/>
              </a:rPr>
              <a:t>2</a:t>
            </a:r>
            <a:r>
              <a:rPr lang="vi-VN" sz="2200" b="1" u="sng"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III/ Tình hình tiêu thụ sản phẩm do công ty sản xuất: biết rằng giá vỏ được khấu trừ là 30.096 đồng/thùng (24 lon x 0,33 lít/lon x 3.800 đồng/lít = 30.096 đồng/thùng)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Bán cho công ty thương mại 30.000 thùng bia với giá chưa thuế GTGT là 170.096 đ/thùng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Giao cho các đại lý 40.000 thùng bia, với giá bán của đại lý theo hợp đồng với doanh nghiệp chưa thuế GTGT là 184.096 đ/thùng, hoa hồng đại lý 5% trên giá bán chưa thuế GTGT, trong kỳ các đại lý đã bán hết số hàng trên.</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Bán sỉ cho các chợ 20.000 thùng bia với giá chưa thuế GTGT là 177.096 đ/thùng.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IV/ Chi phí sản xuất kinh doanh phát sinh trong năm:</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Xuất kho 80.000 kg nguyên liệu A đã mua ở trên để phục vụ trực tiếp sản xuất.</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Hàng hóa mua trong nước xuất 80% để sử dụng vào sản xuất</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Dịch vụ mua trong nước sử dụng 100% sử dụng vào sản xuất</a:t>
            </a:r>
            <a:endParaRPr lang="en-US" sz="2200" dirty="0">
              <a:latin typeface="Times New Roman" panose="02020603050405020304" pitchFamily="18" charset="0"/>
              <a:cs typeface="Times New Roman" panose="02020603050405020304" pitchFamily="18" charset="0"/>
            </a:endParaRPr>
          </a:p>
        </p:txBody>
      </p:sp>
      <p:sp>
        <p:nvSpPr>
          <p:cNvPr id="11"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418991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heel(1)">
                                      <p:cBhvr>
                                        <p:cTn id="7" dur="2000"/>
                                        <p:tgtEl>
                                          <p:spTgt spid="10">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wheel(1)">
                                      <p:cBhvr>
                                        <p:cTn id="10" dur="2000"/>
                                        <p:tgtEl>
                                          <p:spTgt spid="10">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animEffect transition="in" filter="wheel(1)">
                                      <p:cBhvr>
                                        <p:cTn id="13" dur="2000"/>
                                        <p:tgtEl>
                                          <p:spTgt spid="10">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10">
                                            <p:txEl>
                                              <p:pRg st="4" end="4"/>
                                            </p:txEl>
                                          </p:spTgt>
                                        </p:tgtEl>
                                        <p:attrNameLst>
                                          <p:attrName>style.visibility</p:attrName>
                                        </p:attrNameLst>
                                      </p:cBhvr>
                                      <p:to>
                                        <p:strVal val="visible"/>
                                      </p:to>
                                    </p:set>
                                    <p:animEffect transition="in" filter="wheel(1)">
                                      <p:cBhvr>
                                        <p:cTn id="16" dur="2000"/>
                                        <p:tgtEl>
                                          <p:spTgt spid="10">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animEffect transition="in" filter="wheel(1)">
                                      <p:cBhvr>
                                        <p:cTn id="19" dur="2000"/>
                                        <p:tgtEl>
                                          <p:spTgt spid="10">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10">
                                            <p:txEl>
                                              <p:pRg st="6" end="6"/>
                                            </p:txEl>
                                          </p:spTgt>
                                        </p:tgtEl>
                                        <p:attrNameLst>
                                          <p:attrName>style.visibility</p:attrName>
                                        </p:attrNameLst>
                                      </p:cBhvr>
                                      <p:to>
                                        <p:strVal val="visible"/>
                                      </p:to>
                                    </p:set>
                                    <p:animEffect transition="in" filter="wheel(1)">
                                      <p:cBhvr>
                                        <p:cTn id="22" dur="2000"/>
                                        <p:tgtEl>
                                          <p:spTgt spid="10">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animEffect transition="in" filter="wheel(1)">
                                      <p:cBhvr>
                                        <p:cTn id="25" dur="2000"/>
                                        <p:tgtEl>
                                          <p:spTgt spid="10">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10">
                                            <p:txEl>
                                              <p:pRg st="8" end="8"/>
                                            </p:txEl>
                                          </p:spTgt>
                                        </p:tgtEl>
                                        <p:attrNameLst>
                                          <p:attrName>style.visibility</p:attrName>
                                        </p:attrNameLst>
                                      </p:cBhvr>
                                      <p:to>
                                        <p:strVal val="visible"/>
                                      </p:to>
                                    </p:set>
                                    <p:animEffect transition="in" filter="wheel(1)">
                                      <p:cBhvr>
                                        <p:cTn id="28" dur="20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838200"/>
            <a:ext cx="8610600" cy="5601533"/>
          </a:xfrm>
          <a:prstGeom prst="rect">
            <a:avLst/>
          </a:prstGeom>
        </p:spPr>
        <p:txBody>
          <a:bodyPr wrap="square">
            <a:spAutoFit/>
          </a:bodyPr>
          <a:lstStyle/>
          <a:p>
            <a:pPr algn="just"/>
            <a:r>
              <a:rPr lang="vi-VN" sz="2200" b="1" u="sng" dirty="0">
                <a:latin typeface="Times New Roman" panose="02020603050405020304" pitchFamily="18" charset="0"/>
                <a:cs typeface="Times New Roman" panose="02020603050405020304" pitchFamily="18" charset="0"/>
              </a:rPr>
              <a:t>Bài </a:t>
            </a:r>
            <a:r>
              <a:rPr lang="en-US" sz="2200" b="1" u="sng" dirty="0">
                <a:latin typeface="Times New Roman" panose="02020603050405020304" pitchFamily="18" charset="0"/>
                <a:cs typeface="Times New Roman" panose="02020603050405020304" pitchFamily="18" charset="0"/>
              </a:rPr>
              <a:t>2</a:t>
            </a:r>
            <a:r>
              <a:rPr lang="vi-VN" sz="2200" b="1" u="sng"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 Khấu hao tài sản cố định ở phân xưởng sản xuất: 620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Tổng tiền lương ở bộ phận sản xuất: 1.540 triệu đồng.</a:t>
            </a:r>
            <a:endParaRPr lang="en-US" sz="2400" dirty="0">
              <a:latin typeface="Times New Roman" panose="02020603050405020304" pitchFamily="18" charset="0"/>
              <a:cs typeface="Times New Roman" panose="02020603050405020304" pitchFamily="18" charset="0"/>
            </a:endParaRPr>
          </a:p>
          <a:p>
            <a:pPr algn="just"/>
            <a:r>
              <a:rPr lang="vi-VN" sz="2400" dirty="0">
                <a:latin typeface="Times New Roman" panose="02020603050405020304" pitchFamily="18" charset="0"/>
                <a:cs typeface="Times New Roman" panose="02020603050405020304" pitchFamily="18" charset="0"/>
              </a:rPr>
              <a:t>- Trả lãi tiền vay ngân hàng: 20 triệu đồng.</a:t>
            </a:r>
            <a:r>
              <a:rPr lang="vi-VN"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Chi phí hợp lý khác ở bộ phận sản xuất (bao gồm cả BHXH, BHYT, KPCĐ): 370 triệu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 Phí, lệ phí, thuế môn bài và chi phí khác phục vụ quản lý: 3.450 triệu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 Chi hoa hồng cho đại lý theo số sả phẩm thực tiêu thụ ở trên.</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 Các khoản thuế phải nộp ở khâu bán hàng.</a:t>
            </a:r>
            <a:endParaRPr lang="en-US" sz="2200" dirty="0">
              <a:latin typeface="Times New Roman" panose="02020603050405020304" pitchFamily="18" charset="0"/>
              <a:cs typeface="Times New Roman" panose="02020603050405020304" pitchFamily="18" charset="0"/>
            </a:endParaRPr>
          </a:p>
          <a:p>
            <a:r>
              <a:rPr lang="vi-VN" sz="2200" i="1" dirty="0">
                <a:latin typeface="Times New Roman" panose="02020603050405020304" pitchFamily="18" charset="0"/>
                <a:cs typeface="Times New Roman" panose="02020603050405020304" pitchFamily="18" charset="0"/>
              </a:rPr>
              <a:t> </a:t>
            </a:r>
            <a:r>
              <a:rPr lang="vi-VN" sz="2200" b="1" i="1" u="sng" dirty="0">
                <a:latin typeface="Times New Roman" panose="02020603050405020304" pitchFamily="18" charset="0"/>
                <a:cs typeface="Times New Roman" panose="02020603050405020304" pitchFamily="18" charset="0"/>
              </a:rPr>
              <a:t>Yêu cầu</a:t>
            </a:r>
            <a:r>
              <a:rPr lang="vi-VN" sz="2200" b="1" u="sng"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Tính các loại thuế mà công ty phải nộp trong năm.</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a:t>
            </a:r>
            <a:r>
              <a:rPr lang="vi-VN" sz="2200" b="1" u="sng" dirty="0">
                <a:latin typeface="Times New Roman" panose="02020603050405020304" pitchFamily="18" charset="0"/>
                <a:cs typeface="Times New Roman" panose="02020603050405020304" pitchFamily="18" charset="0"/>
              </a:rPr>
              <a:t>BIẾT RẰNG: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         Thuế suất thuế TNDN: 20%; thuế suất thuế GTGT của các hàng hóa, dịch vụ mua là 10%; thuế suất thuế nhập khẩu nguyên liệu A: 10% (NVL A không thuộc diện chịu thuế TTĐB);  Thuế TTĐB của bia là 60%; Không có hàng tồn kho đầu kỳ; Giá tính thuế NK được xác định là giá CIF.</a:t>
            </a:r>
            <a:endParaRPr lang="en-US" sz="2200" dirty="0">
              <a:latin typeface="Times New Roman" panose="02020603050405020304" pitchFamily="18" charset="0"/>
              <a:cs typeface="Times New Roman" panose="02020603050405020304" pitchFamily="18" charset="0"/>
            </a:endParaRPr>
          </a:p>
        </p:txBody>
      </p:sp>
      <p:sp>
        <p:nvSpPr>
          <p:cNvPr id="11"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188400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animEffect transition="in" filter="wheel(1)">
                                      <p:cBhvr>
                                        <p:cTn id="7" dur="2000"/>
                                        <p:tgtEl>
                                          <p:spTgt spid="10">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heel(1)">
                                      <p:cBhvr>
                                        <p:cTn id="12" dur="2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heel(1)">
                                      <p:cBhvr>
                                        <p:cTn id="17" dur="2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wheel(1)">
                                      <p:cBhvr>
                                        <p:cTn id="22" dur="20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wheel(1)">
                                      <p:cBhvr>
                                        <p:cTn id="27" dur="2000"/>
                                        <p:tgtEl>
                                          <p:spTgt spid="1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wheel(1)">
                                      <p:cBhvr>
                                        <p:cTn id="32" dur="2000"/>
                                        <p:tgtEl>
                                          <p:spTgt spid="1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wheel(1)">
                                      <p:cBhvr>
                                        <p:cTn id="37" dur="2000"/>
                                        <p:tgtEl>
                                          <p:spTgt spid="10">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10">
                                            <p:txEl>
                                              <p:pRg st="8" end="8"/>
                                            </p:txEl>
                                          </p:spTgt>
                                        </p:tgtEl>
                                        <p:attrNameLst>
                                          <p:attrName>style.visibility</p:attrName>
                                        </p:attrNameLst>
                                      </p:cBhvr>
                                      <p:to>
                                        <p:strVal val="visible"/>
                                      </p:to>
                                    </p:set>
                                    <p:animEffect transition="in" filter="wheel(1)">
                                      <p:cBhvr>
                                        <p:cTn id="42" dur="2000"/>
                                        <p:tgtEl>
                                          <p:spTgt spid="10">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10">
                                            <p:txEl>
                                              <p:pRg st="9" end="9"/>
                                            </p:txEl>
                                          </p:spTgt>
                                        </p:tgtEl>
                                        <p:attrNameLst>
                                          <p:attrName>style.visibility</p:attrName>
                                        </p:attrNameLst>
                                      </p:cBhvr>
                                      <p:to>
                                        <p:strVal val="visible"/>
                                      </p:to>
                                    </p:set>
                                    <p:animEffect transition="in" filter="wheel(1)">
                                      <p:cBhvr>
                                        <p:cTn id="47" dur="2000"/>
                                        <p:tgtEl>
                                          <p:spTgt spid="10">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10">
                                            <p:txEl>
                                              <p:pRg st="10" end="10"/>
                                            </p:txEl>
                                          </p:spTgt>
                                        </p:tgtEl>
                                        <p:attrNameLst>
                                          <p:attrName>style.visibility</p:attrName>
                                        </p:attrNameLst>
                                      </p:cBhvr>
                                      <p:to>
                                        <p:strVal val="visible"/>
                                      </p:to>
                                    </p:set>
                                    <p:animEffect transition="in" filter="wheel(1)">
                                      <p:cBhvr>
                                        <p:cTn id="52" dur="2000"/>
                                        <p:tgtEl>
                                          <p:spTgt spid="1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1.2.1 </a:t>
            </a:r>
            <a:r>
              <a:rPr lang="en-US" dirty="0" err="1">
                <a:latin typeface="Times New Roman" pitchFamily="18" charset="0"/>
                <a:cs typeface="Times New Roman" pitchFamily="18" charset="0"/>
              </a:rPr>
              <a:t>Chứng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04800" y="1524000"/>
            <a:ext cx="8153400" cy="4419600"/>
          </a:xfrm>
        </p:spPr>
        <p:txBody>
          <a:bodyPr/>
          <a:lstStyle/>
          <a:p>
            <a:pPr indent="457200"/>
            <a:r>
              <a:rPr lang="en-US" sz="2400" b="0" i="1" dirty="0" err="1">
                <a:solidFill>
                  <a:schemeClr val="tx1"/>
                </a:solidFill>
                <a:latin typeface="Times New Roman" pitchFamily="18" charset="0"/>
                <a:cs typeface="Times New Roman" pitchFamily="18" charset="0"/>
              </a:rPr>
              <a:t>Đơn</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vị</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kê</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khai</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và</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nộp</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thuế</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theo</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ph</a:t>
            </a:r>
            <a:r>
              <a:rPr lang="vi-VN" sz="2400" b="0" i="1" dirty="0">
                <a:solidFill>
                  <a:schemeClr val="tx1"/>
                </a:solidFill>
                <a:latin typeface="Times New Roman" pitchFamily="18" charset="0"/>
                <a:cs typeface="Times New Roman" pitchFamily="18" charset="0"/>
              </a:rPr>
              <a:t>ươ</a:t>
            </a:r>
            <a:r>
              <a:rPr lang="en-US" sz="2400" b="0" i="1" dirty="0">
                <a:solidFill>
                  <a:schemeClr val="tx1"/>
                </a:solidFill>
                <a:latin typeface="Times New Roman" pitchFamily="18" charset="0"/>
                <a:cs typeface="Times New Roman" pitchFamily="18" charset="0"/>
              </a:rPr>
              <a:t>ng </a:t>
            </a:r>
            <a:r>
              <a:rPr lang="en-US" sz="2400" b="0" i="1" dirty="0" err="1">
                <a:solidFill>
                  <a:schemeClr val="tx1"/>
                </a:solidFill>
                <a:latin typeface="Times New Roman" pitchFamily="18" charset="0"/>
                <a:cs typeface="Times New Roman" pitchFamily="18" charset="0"/>
              </a:rPr>
              <a:t>pháp</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trực</a:t>
            </a:r>
            <a:r>
              <a:rPr lang="en-US" sz="2400" b="0" i="1" dirty="0">
                <a:solidFill>
                  <a:schemeClr val="tx1"/>
                </a:solidFill>
                <a:latin typeface="Times New Roman" pitchFamily="18" charset="0"/>
                <a:cs typeface="Times New Roman" pitchFamily="18" charset="0"/>
              </a:rPr>
              <a:t> </a:t>
            </a:r>
            <a:r>
              <a:rPr lang="en-US" sz="2400" b="0" i="1" dirty="0" err="1">
                <a:solidFill>
                  <a:schemeClr val="tx1"/>
                </a:solidFill>
                <a:latin typeface="Times New Roman" pitchFamily="18" charset="0"/>
                <a:cs typeface="Times New Roman" pitchFamily="18" charset="0"/>
              </a:rPr>
              <a:t>tiếp</a:t>
            </a:r>
            <a:endParaRPr lang="en-US" sz="2400" b="0" i="1"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Hoá đơn thông thường (02/GTTT - 3LL)</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Bảng kê bán lẻ (mẫu 06/GTGT)</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Phiếu xuất kho kiêm vận chuyển nội bộ (03 PXK – 3LL)</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Phiếu xuất kho hàng gửi bán đại lý (04 HDL – 3LL)</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Tờ khai thuế giá trị gia tăng theo mẫu số 03/GTGT </a:t>
            </a:r>
            <a:endParaRPr lang="en-US" sz="2400" b="0" dirty="0">
              <a:solidFill>
                <a:schemeClr val="tx1"/>
              </a:solidFill>
              <a:latin typeface="Times New Roman" pitchFamily="18" charset="0"/>
              <a:cs typeface="Times New Roman" pitchFamily="18" charset="0"/>
            </a:endParaRP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Tờ khai quyết toán thuế giá trị gia tăng </a:t>
            </a:r>
          </a:p>
          <a:p>
            <a:pPr marL="0" indent="457200" algn="just">
              <a:lnSpc>
                <a:spcPct val="150000"/>
              </a:lnSpc>
              <a:spcBef>
                <a:spcPts val="0"/>
              </a:spcBef>
              <a:buNone/>
            </a:pPr>
            <a:r>
              <a:rPr lang="pt-BR" sz="2400" b="0" dirty="0">
                <a:solidFill>
                  <a:schemeClr val="tx1"/>
                </a:solidFill>
                <a:latin typeface="Times New Roman" pitchFamily="18" charset="0"/>
                <a:cs typeface="Times New Roman" pitchFamily="18" charset="0"/>
              </a:rPr>
              <a:t>- Tờ khai thuế giá trị gia tăng mẫu số 05/GTGT </a:t>
            </a:r>
            <a:endParaRPr lang="en-US"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1459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990600"/>
            <a:ext cx="8610600" cy="5632311"/>
          </a:xfrm>
          <a:prstGeom prst="rect">
            <a:avLst/>
          </a:prstGeom>
        </p:spPr>
        <p:txBody>
          <a:bodyPr wrap="square">
            <a:spAutoFit/>
          </a:bodyPr>
          <a:lstStyle/>
          <a:p>
            <a:pPr algn="just"/>
            <a:r>
              <a:rPr lang="es-ES" sz="2400" b="1" u="sng" dirty="0" err="1">
                <a:latin typeface="Times New Roman" panose="02020603050405020304" pitchFamily="18" charset="0"/>
                <a:cs typeface="Times New Roman" panose="02020603050405020304" pitchFamily="18" charset="0"/>
              </a:rPr>
              <a:t>Bài</a:t>
            </a:r>
            <a:r>
              <a:rPr lang="es-ES" sz="2400" b="1" u="sng" dirty="0">
                <a:latin typeface="Times New Roman" panose="02020603050405020304" pitchFamily="18" charset="0"/>
                <a:cs typeface="Times New Roman" panose="02020603050405020304" pitchFamily="18" charset="0"/>
              </a:rPr>
              <a:t> 3</a:t>
            </a:r>
            <a:endParaRPr lang="en-US"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Trong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tháng</a:t>
            </a:r>
            <a:r>
              <a:rPr lang="es-ES" sz="2400" dirty="0">
                <a:latin typeface="Times New Roman" panose="02020603050405020304" pitchFamily="18" charset="0"/>
                <a:cs typeface="Times New Roman" panose="02020603050405020304" pitchFamily="18" charset="0"/>
              </a:rPr>
              <a:t> 8/2016 </a:t>
            </a:r>
            <a:r>
              <a:rPr lang="es-ES" sz="2400" dirty="0" err="1">
                <a:latin typeface="Times New Roman" panose="02020603050405020304" pitchFamily="18" charset="0"/>
                <a:cs typeface="Times New Roman" panose="02020603050405020304" pitchFamily="18" charset="0"/>
              </a:rPr>
              <a:t>công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ty</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Đại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Phát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có</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phát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sinh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các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nghiệp</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vụ</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sau</a:t>
            </a:r>
            <a:r>
              <a:rPr lang="es-E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1. </a:t>
            </a:r>
            <a:r>
              <a:rPr lang="es-ES" sz="2400" dirty="0" err="1">
                <a:latin typeface="Times New Roman" panose="02020603050405020304" pitchFamily="18" charset="0"/>
                <a:cs typeface="Times New Roman" panose="02020603050405020304" pitchFamily="18" charset="0"/>
              </a:rPr>
              <a:t>Nhập</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khẩu</a:t>
            </a:r>
            <a:r>
              <a:rPr lang="es-ES" sz="2400" dirty="0">
                <a:latin typeface="Times New Roman" panose="02020603050405020304" pitchFamily="18" charset="0"/>
                <a:cs typeface="Times New Roman" panose="02020603050405020304" pitchFamily="18" charset="0"/>
              </a:rPr>
              <a:t> 405 chai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40 </a:t>
            </a:r>
            <a:r>
              <a:rPr lang="es-ES" sz="2400" dirty="0" err="1">
                <a:latin typeface="Times New Roman" panose="02020603050405020304" pitchFamily="18" charset="0"/>
                <a:cs typeface="Times New Roman" panose="02020603050405020304" pitchFamily="18" charset="0"/>
              </a:rPr>
              <a:t>độ</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giá</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mua</a:t>
            </a:r>
            <a:r>
              <a:rPr lang="es-ES" sz="2400" dirty="0">
                <a:latin typeface="Times New Roman" panose="02020603050405020304" pitchFamily="18" charset="0"/>
                <a:cs typeface="Times New Roman" panose="02020603050405020304" pitchFamily="18" charset="0"/>
              </a:rPr>
              <a:t> 20$/chai, </a:t>
            </a:r>
            <a:r>
              <a:rPr lang="es-ES" sz="2400" dirty="0" err="1">
                <a:latin typeface="Times New Roman" panose="02020603050405020304" pitchFamily="18" charset="0"/>
                <a:cs typeface="Times New Roman" panose="02020603050405020304" pitchFamily="18" charset="0"/>
              </a:rPr>
              <a:t>chi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phí</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vận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chuyển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và</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bảo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hiểm</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quốc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tế</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cả</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lô</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hàng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là</a:t>
            </a:r>
            <a:r>
              <a:rPr lang="es-ES" sz="2400" dirty="0">
                <a:latin typeface="Times New Roman" panose="02020603050405020304" pitchFamily="18" charset="0"/>
                <a:cs typeface="Times New Roman" panose="02020603050405020304" pitchFamily="18" charset="0"/>
              </a:rPr>
              <a:t> 300$.</a:t>
            </a:r>
            <a:endParaRPr lang="en-US"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2. </a:t>
            </a:r>
            <a:r>
              <a:rPr lang="es-ES" sz="2400" dirty="0" err="1">
                <a:latin typeface="Times New Roman" panose="02020603050405020304" pitchFamily="18" charset="0"/>
                <a:cs typeface="Times New Roman" panose="02020603050405020304" pitchFamily="18" charset="0"/>
              </a:rPr>
              <a:t>Xuất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toàn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bộ</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số</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nhập</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khẩu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trên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để</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sản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xuất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và</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được</a:t>
            </a:r>
            <a:r>
              <a:rPr lang="es-ES" sz="2400" dirty="0">
                <a:latin typeface="Times New Roman" panose="02020603050405020304" pitchFamily="18" charset="0"/>
                <a:cs typeface="Times New Roman" panose="02020603050405020304" pitchFamily="18" charset="0"/>
              </a:rPr>
              <a:t> 60.000 chai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30 </a:t>
            </a:r>
            <a:r>
              <a:rPr lang="es-ES" sz="2400" dirty="0" err="1">
                <a:latin typeface="Times New Roman" panose="02020603050405020304" pitchFamily="18" charset="0"/>
                <a:cs typeface="Times New Roman" panose="02020603050405020304" pitchFamily="18" charset="0"/>
              </a:rPr>
              <a:t>độ</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Tổng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phí</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để</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sản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xuất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một</a:t>
            </a:r>
            <a:r>
              <a:rPr lang="es-ES" sz="2400" dirty="0">
                <a:latin typeface="Times New Roman" panose="02020603050405020304" pitchFamily="18" charset="0"/>
                <a:cs typeface="Times New Roman" panose="02020603050405020304" pitchFamily="18" charset="0"/>
              </a:rPr>
              <a:t> chai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30 </a:t>
            </a:r>
            <a:r>
              <a:rPr lang="es-ES" sz="2400" dirty="0" err="1">
                <a:latin typeface="Times New Roman" panose="02020603050405020304" pitchFamily="18" charset="0"/>
                <a:cs typeface="Times New Roman" panose="02020603050405020304" pitchFamily="18" charset="0"/>
              </a:rPr>
              <a:t>độ</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là</a:t>
            </a:r>
            <a:r>
              <a:rPr lang="es-ES" sz="2400" dirty="0">
                <a:latin typeface="Times New Roman" panose="02020603050405020304" pitchFamily="18" charset="0"/>
                <a:cs typeface="Times New Roman" panose="02020603050405020304" pitchFamily="18" charset="0"/>
              </a:rPr>
              <a:t> 56.000đ</a:t>
            </a:r>
            <a:endParaRPr lang="en-US"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3. </a:t>
            </a:r>
            <a:r>
              <a:rPr lang="es-ES" sz="2400" dirty="0" err="1">
                <a:latin typeface="Times New Roman" panose="02020603050405020304" pitchFamily="18" charset="0"/>
                <a:cs typeface="Times New Roman" panose="02020603050405020304" pitchFamily="18" charset="0"/>
              </a:rPr>
              <a:t>Công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ty</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gửi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bán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tại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đại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lý</a:t>
            </a:r>
            <a:r>
              <a:rPr lang="es-ES" sz="2400" dirty="0">
                <a:latin typeface="Times New Roman" panose="02020603050405020304" pitchFamily="18" charset="0"/>
                <a:cs typeface="Times New Roman" panose="02020603050405020304" pitchFamily="18" charset="0"/>
              </a:rPr>
              <a:t> 16.000 chai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30 </a:t>
            </a:r>
            <a:r>
              <a:rPr lang="es-ES" sz="2400" dirty="0" err="1">
                <a:latin typeface="Times New Roman" panose="02020603050405020304" pitchFamily="18" charset="0"/>
                <a:cs typeface="Times New Roman" panose="02020603050405020304" pitchFamily="18" charset="0"/>
              </a:rPr>
              <a:t>độ</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với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giá</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bán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theo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quy</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định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chưa</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có</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thuế</a:t>
            </a:r>
            <a:r>
              <a:rPr lang="es-ES" sz="2400" dirty="0">
                <a:latin typeface="Times New Roman" panose="02020603050405020304" pitchFamily="18" charset="0"/>
                <a:cs typeface="Times New Roman" panose="02020603050405020304" pitchFamily="18" charset="0"/>
              </a:rPr>
              <a:t> GTGT </a:t>
            </a:r>
            <a:r>
              <a:rPr lang="es-ES" sz="2400" dirty="0" err="1">
                <a:latin typeface="Times New Roman" panose="02020603050405020304" pitchFamily="18" charset="0"/>
                <a:cs typeface="Times New Roman" panose="02020603050405020304" pitchFamily="18" charset="0"/>
              </a:rPr>
              <a:t>là</a:t>
            </a:r>
            <a:r>
              <a:rPr lang="es-ES" sz="2400" dirty="0">
                <a:latin typeface="Times New Roman" panose="02020603050405020304" pitchFamily="18" charset="0"/>
                <a:cs typeface="Times New Roman" panose="02020603050405020304" pitchFamily="18" charset="0"/>
              </a:rPr>
              <a:t> 84.500đ/chai. </a:t>
            </a:r>
            <a:r>
              <a:rPr lang="es-ES" sz="2400" dirty="0" err="1">
                <a:latin typeface="Times New Roman" panose="02020603050405020304" pitchFamily="18" charset="0"/>
                <a:cs typeface="Times New Roman" panose="02020603050405020304" pitchFamily="18" charset="0"/>
              </a:rPr>
              <a:t>Hoa</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hồng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phí</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đại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lý</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là</a:t>
            </a:r>
            <a:r>
              <a:rPr lang="es-ES" sz="2400" dirty="0">
                <a:latin typeface="Times New Roman" panose="02020603050405020304" pitchFamily="18" charset="0"/>
                <a:cs typeface="Times New Roman" panose="02020603050405020304" pitchFamily="18" charset="0"/>
              </a:rPr>
              <a:t> 10% </a:t>
            </a:r>
            <a:r>
              <a:rPr lang="es-ES" sz="2400" dirty="0" err="1">
                <a:latin typeface="Times New Roman" panose="02020603050405020304" pitchFamily="18" charset="0"/>
                <a:cs typeface="Times New Roman" panose="02020603050405020304" pitchFamily="18" charset="0"/>
              </a:rPr>
              <a:t>trên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doanh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số</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bán</a:t>
            </a:r>
            <a:r>
              <a:rPr lang="es-E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4. </a:t>
            </a:r>
            <a:r>
              <a:rPr lang="es-ES" sz="2400" dirty="0" err="1">
                <a:latin typeface="Times New Roman" panose="02020603050405020304" pitchFamily="18" charset="0"/>
                <a:cs typeface="Times New Roman" panose="02020603050405020304" pitchFamily="18" charset="0"/>
              </a:rPr>
              <a:t>Bán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doanh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nghiệp</a:t>
            </a:r>
            <a:r>
              <a:rPr lang="es-ES" sz="2400" dirty="0">
                <a:latin typeface="Times New Roman" panose="02020603050405020304" pitchFamily="18" charset="0"/>
                <a:cs typeface="Times New Roman" panose="02020603050405020304" pitchFamily="18" charset="0"/>
              </a:rPr>
              <a:t> A </a:t>
            </a:r>
            <a:r>
              <a:rPr lang="es-ES" sz="2400" dirty="0" err="1">
                <a:latin typeface="Times New Roman" panose="02020603050405020304" pitchFamily="18" charset="0"/>
                <a:cs typeface="Times New Roman" panose="02020603050405020304" pitchFamily="18" charset="0"/>
              </a:rPr>
              <a:t>thuộc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khu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chế</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xuất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Nội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Bài</a:t>
            </a:r>
            <a:r>
              <a:rPr lang="es-ES" sz="2400" dirty="0">
                <a:latin typeface="Times New Roman" panose="02020603050405020304" pitchFamily="18" charset="0"/>
                <a:cs typeface="Times New Roman" panose="02020603050405020304" pitchFamily="18" charset="0"/>
              </a:rPr>
              <a:t> 40.000 chai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30 </a:t>
            </a:r>
            <a:r>
              <a:rPr lang="es-ES" sz="2400" dirty="0" err="1">
                <a:latin typeface="Times New Roman" panose="02020603050405020304" pitchFamily="18" charset="0"/>
                <a:cs typeface="Times New Roman" panose="02020603050405020304" pitchFamily="18" charset="0"/>
              </a:rPr>
              <a:t>độ</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với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giá</a:t>
            </a:r>
            <a:r>
              <a:rPr lang="es-ES" sz="2400" dirty="0">
                <a:latin typeface="Times New Roman" panose="02020603050405020304" pitchFamily="18" charset="0"/>
                <a:cs typeface="Times New Roman" panose="02020603050405020304" pitchFamily="18" charset="0"/>
              </a:rPr>
              <a:t> 70.000đ/chai</a:t>
            </a:r>
            <a:endParaRPr lang="en-US" sz="2400" dirty="0">
              <a:latin typeface="Times New Roman" panose="02020603050405020304" pitchFamily="18" charset="0"/>
              <a:cs typeface="Times New Roman" panose="02020603050405020304" pitchFamily="18" charset="0"/>
            </a:endParaRPr>
          </a:p>
          <a:p>
            <a:pPr algn="just"/>
            <a:r>
              <a:rPr lang="es-ES" sz="2400" dirty="0">
                <a:latin typeface="Times New Roman" panose="02020603050405020304" pitchFamily="18" charset="0"/>
                <a:cs typeface="Times New Roman" panose="02020603050405020304" pitchFamily="18" charset="0"/>
              </a:rPr>
              <a:t>5. </a:t>
            </a:r>
            <a:r>
              <a:rPr lang="es-ES" sz="2400" dirty="0" err="1">
                <a:latin typeface="Times New Roman" panose="02020603050405020304" pitchFamily="18" charset="0"/>
                <a:cs typeface="Times New Roman" panose="02020603050405020304" pitchFamily="18" charset="0"/>
              </a:rPr>
              <a:t>Trực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tiếp</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xuất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khẩu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ra</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nước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ngoài</a:t>
            </a:r>
            <a:r>
              <a:rPr lang="es-ES" sz="2400" dirty="0">
                <a:latin typeface="Times New Roman" panose="02020603050405020304" pitchFamily="18" charset="0"/>
                <a:cs typeface="Times New Roman" panose="02020603050405020304" pitchFamily="18" charset="0"/>
              </a:rPr>
              <a:t> 3.000 chai </a:t>
            </a:r>
            <a:r>
              <a:rPr lang="es-ES" sz="2400" dirty="0" err="1">
                <a:latin typeface="Times New Roman" panose="02020603050405020304" pitchFamily="18" charset="0"/>
                <a:cs typeface="Times New Roman" panose="02020603050405020304" pitchFamily="18" charset="0"/>
              </a:rPr>
              <a:t>rượu</a:t>
            </a:r>
            <a:r>
              <a:rPr lang="es-ES" sz="2400" dirty="0">
                <a:latin typeface="Times New Roman" panose="02020603050405020304" pitchFamily="18" charset="0"/>
                <a:cs typeface="Times New Roman" panose="02020603050405020304" pitchFamily="18" charset="0"/>
              </a:rPr>
              <a:t> 30độ </a:t>
            </a:r>
            <a:r>
              <a:rPr lang="es-ES" sz="2400" dirty="0" err="1">
                <a:latin typeface="Times New Roman" panose="02020603050405020304" pitchFamily="18" charset="0"/>
                <a:cs typeface="Times New Roman" panose="02020603050405020304" pitchFamily="18" charset="0"/>
              </a:rPr>
              <a:t>theo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điều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kiện</a:t>
            </a:r>
            <a:r>
              <a:rPr lang="es-ES" sz="2400" dirty="0">
                <a:latin typeface="Times New Roman" panose="02020603050405020304" pitchFamily="18" charset="0"/>
                <a:cs typeface="Times New Roman" panose="02020603050405020304" pitchFamily="18" charset="0"/>
              </a:rPr>
              <a:t> FOB </a:t>
            </a:r>
            <a:r>
              <a:rPr lang="es-ES" sz="2400" dirty="0" err="1">
                <a:latin typeface="Times New Roman" panose="02020603050405020304" pitchFamily="18" charset="0"/>
                <a:cs typeface="Times New Roman" panose="02020603050405020304" pitchFamily="18" charset="0"/>
              </a:rPr>
              <a:t>với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giá</a:t>
            </a:r>
            <a:r>
              <a:rPr lang="es-ES" sz="2400" dirty="0">
                <a:latin typeface="Times New Roman" panose="02020603050405020304" pitchFamily="18" charset="0"/>
                <a:cs typeface="Times New Roman" panose="02020603050405020304" pitchFamily="18" charset="0"/>
              </a:rPr>
              <a:t> 6$/chai, </a:t>
            </a:r>
            <a:r>
              <a:rPr lang="es-ES" sz="2400" dirty="0" err="1">
                <a:latin typeface="Times New Roman" panose="02020603050405020304" pitchFamily="18" charset="0"/>
                <a:cs typeface="Times New Roman" panose="02020603050405020304" pitchFamily="18" charset="0"/>
              </a:rPr>
              <a:t>thuế</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thuế</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xuất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khẩu</a:t>
            </a:r>
            <a:r>
              <a:rPr lang="es-ES" sz="2400" dirty="0">
                <a:latin typeface="Times New Roman" panose="02020603050405020304" pitchFamily="18" charset="0"/>
                <a:cs typeface="Times New Roman" panose="02020603050405020304" pitchFamily="18" charset="0"/>
              </a:rPr>
              <a:t> 0%</a:t>
            </a:r>
            <a:endParaRPr lang="en-US" sz="2400" dirty="0">
              <a:latin typeface="Times New Roman" panose="02020603050405020304" pitchFamily="18" charset="0"/>
              <a:cs typeface="Times New Roman" panose="02020603050405020304" pitchFamily="18" charset="0"/>
            </a:endParaRPr>
          </a:p>
        </p:txBody>
      </p:sp>
      <p:sp>
        <p:nvSpPr>
          <p:cNvPr id="11"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213535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 y="838200"/>
            <a:ext cx="8610600" cy="5755422"/>
          </a:xfrm>
          <a:prstGeom prst="rect">
            <a:avLst/>
          </a:prstGeom>
        </p:spPr>
        <p:txBody>
          <a:bodyPr wrap="square">
            <a:spAutoFit/>
          </a:bodyPr>
          <a:lstStyle/>
          <a:p>
            <a:pPr algn="just"/>
            <a:r>
              <a:rPr lang="vi-VN" sz="2300" b="1" u="sng" dirty="0">
                <a:latin typeface="Times New Roman" panose="02020603050405020304" pitchFamily="18" charset="0"/>
                <a:cs typeface="Times New Roman" panose="02020603050405020304" pitchFamily="18" charset="0"/>
              </a:rPr>
              <a:t>Bài </a:t>
            </a:r>
            <a:r>
              <a:rPr lang="en-US" sz="2300" b="1" u="sng" dirty="0">
                <a:latin typeface="Times New Roman" panose="02020603050405020304" pitchFamily="18" charset="0"/>
                <a:cs typeface="Times New Roman" panose="02020603050405020304" pitchFamily="18" charset="0"/>
              </a:rPr>
              <a:t>3</a:t>
            </a:r>
            <a:r>
              <a:rPr lang="vi-VN" sz="2300" b="1" u="sng" dirty="0">
                <a:latin typeface="Times New Roman" panose="02020603050405020304" pitchFamily="18"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a:p>
            <a:pPr algn="just"/>
            <a:r>
              <a:rPr lang="vi-VN" sz="2300" dirty="0">
                <a:latin typeface="Times New Roman" panose="02020603050405020304" pitchFamily="18" charset="0"/>
                <a:cs typeface="Times New Roman" panose="02020603050405020304" pitchFamily="18" charset="0"/>
              </a:rPr>
              <a:t> </a:t>
            </a:r>
            <a:r>
              <a:rPr lang="es-ES" sz="2300" dirty="0">
                <a:latin typeface="Times New Roman" panose="02020603050405020304" pitchFamily="18" charset="0"/>
                <a:cs typeface="Times New Roman" panose="02020603050405020304" pitchFamily="18" charset="0"/>
              </a:rPr>
              <a:t>6. </a:t>
            </a:r>
            <a:r>
              <a:rPr lang="es-ES" sz="2300" dirty="0" err="1">
                <a:latin typeface="Times New Roman" panose="02020603050405020304" pitchFamily="18" charset="0"/>
                <a:cs typeface="Times New Roman" panose="02020603050405020304" pitchFamily="18" charset="0"/>
              </a:rPr>
              <a:t>Cuối</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tháng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đại</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lý</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thông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báo</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bán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được</a:t>
            </a:r>
            <a:r>
              <a:rPr lang="es-ES" sz="2300" dirty="0">
                <a:latin typeface="Times New Roman" panose="02020603050405020304" pitchFamily="18" charset="0"/>
                <a:cs typeface="Times New Roman" panose="02020603050405020304" pitchFamily="18" charset="0"/>
              </a:rPr>
              <a:t> 15.000 chai. </a:t>
            </a:r>
            <a:r>
              <a:rPr lang="es-ES" sz="2300" dirty="0" err="1">
                <a:latin typeface="Times New Roman" panose="02020603050405020304" pitchFamily="18" charset="0"/>
                <a:cs typeface="Times New Roman" panose="02020603050405020304" pitchFamily="18" charset="0"/>
              </a:rPr>
              <a:t>Công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ty</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đã</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nhận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được</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tiền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hàng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bằng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tiền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gửi</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ngân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hàng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sau</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khi</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đã</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trừ</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hoa</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hồng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phí</a:t>
            </a:r>
            <a:r>
              <a:rPr lang="es-ES" sz="2300" dirty="0">
                <a:latin typeface="Times New Roman" panose="02020603050405020304" pitchFamily="18"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a:p>
            <a:pPr algn="just"/>
            <a:r>
              <a:rPr lang="es-ES" sz="2300" dirty="0">
                <a:latin typeface="Times New Roman" panose="02020603050405020304" pitchFamily="18" charset="0"/>
                <a:cs typeface="Times New Roman" panose="02020603050405020304" pitchFamily="18" charset="0"/>
              </a:rPr>
              <a:t>7. </a:t>
            </a:r>
            <a:r>
              <a:rPr lang="es-ES" sz="2300" dirty="0" err="1">
                <a:latin typeface="Times New Roman" panose="02020603050405020304" pitchFamily="18" charset="0"/>
                <a:cs typeface="Times New Roman" panose="02020603050405020304" pitchFamily="18" charset="0"/>
              </a:rPr>
              <a:t>Sang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tháng</a:t>
            </a:r>
            <a:r>
              <a:rPr lang="es-ES" sz="2300" dirty="0">
                <a:latin typeface="Times New Roman" panose="02020603050405020304" pitchFamily="18" charset="0"/>
                <a:cs typeface="Times New Roman" panose="02020603050405020304" pitchFamily="18" charset="0"/>
              </a:rPr>
              <a:t> 9/2016 </a:t>
            </a:r>
            <a:r>
              <a:rPr lang="es-ES" sz="2300" dirty="0" err="1">
                <a:latin typeface="Times New Roman" panose="02020603050405020304" pitchFamily="18" charset="0"/>
                <a:cs typeface="Times New Roman" panose="02020603050405020304" pitchFamily="18" charset="0"/>
              </a:rPr>
              <a:t>có</a:t>
            </a:r>
            <a:r>
              <a:rPr lang="es-ES" sz="2300" dirty="0">
                <a:latin typeface="Times New Roman" panose="02020603050405020304" pitchFamily="18" charset="0"/>
                <a:cs typeface="Times New Roman" panose="02020603050405020304" pitchFamily="18" charset="0"/>
              </a:rPr>
              <a:t> 100 chai </a:t>
            </a:r>
            <a:r>
              <a:rPr lang="es-ES" sz="2300" dirty="0" err="1">
                <a:latin typeface="Times New Roman" panose="02020603050405020304" pitchFamily="18" charset="0"/>
                <a:cs typeface="Times New Roman" panose="02020603050405020304" pitchFamily="18" charset="0"/>
              </a:rPr>
              <a:t>rượu</a:t>
            </a:r>
            <a:r>
              <a:rPr lang="es-ES" sz="2300" dirty="0">
                <a:latin typeface="Times New Roman" panose="02020603050405020304" pitchFamily="18" charset="0"/>
                <a:cs typeface="Times New Roman" panose="02020603050405020304" pitchFamily="18" charset="0"/>
              </a:rPr>
              <a:t> 30 </a:t>
            </a:r>
            <a:r>
              <a:rPr lang="es-ES" sz="2300" dirty="0" err="1">
                <a:latin typeface="Times New Roman" panose="02020603050405020304" pitchFamily="18" charset="0"/>
                <a:cs typeface="Times New Roman" panose="02020603050405020304" pitchFamily="18" charset="0"/>
              </a:rPr>
              <a:t>độ</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đã</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bán</a:t>
            </a:r>
            <a:r>
              <a:rPr lang="es-ES" sz="2300" dirty="0">
                <a:latin typeface="Times New Roman" panose="02020603050405020304" pitchFamily="18" charset="0"/>
                <a:cs typeface="Times New Roman" panose="02020603050405020304" pitchFamily="18" charset="0"/>
              </a:rPr>
              <a:t> ở </a:t>
            </a:r>
            <a:r>
              <a:rPr lang="es-ES" sz="2300" dirty="0" err="1">
                <a:latin typeface="Times New Roman" panose="02020603050405020304" pitchFamily="18" charset="0"/>
                <a:cs typeface="Times New Roman" panose="02020603050405020304" pitchFamily="18" charset="0"/>
              </a:rPr>
              <a:t>tháng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trước</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nay</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bị</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trả</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lại</a:t>
            </a:r>
            <a:r>
              <a:rPr lang="es-ES" sz="2300" dirty="0">
                <a:latin typeface="Times New Roman" panose="02020603050405020304" pitchFamily="18" charset="0"/>
                <a:cs typeface="Times New Roman" panose="02020603050405020304" pitchFamily="18" charset="0"/>
              </a:rPr>
              <a:t> do </a:t>
            </a:r>
            <a:r>
              <a:rPr lang="es-ES" sz="2300" dirty="0" err="1">
                <a:latin typeface="Times New Roman" panose="02020603050405020304" pitchFamily="18" charset="0"/>
                <a:cs typeface="Times New Roman" panose="02020603050405020304" pitchFamily="18" charset="0"/>
              </a:rPr>
              <a:t>không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đảm</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bảo</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chất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lượng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Công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ty</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đã</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nhập</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kho</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đầy</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đủ</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và</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trả</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lại</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tiền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cho</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khách</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hàng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bằng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tiền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mặt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giá</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bán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chưa</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GTGT </a:t>
            </a:r>
            <a:r>
              <a:rPr lang="es-ES" sz="2300" dirty="0" err="1">
                <a:latin typeface="Times New Roman" panose="02020603050405020304" pitchFamily="18" charset="0"/>
                <a:cs typeface="Times New Roman" panose="02020603050405020304" pitchFamily="18" charset="0"/>
              </a:rPr>
              <a:t>là</a:t>
            </a:r>
            <a:r>
              <a:rPr lang="es-ES" sz="2300" dirty="0">
                <a:latin typeface="Times New Roman" panose="02020603050405020304" pitchFamily="18" charset="0"/>
                <a:cs typeface="Times New Roman" panose="02020603050405020304" pitchFamily="18" charset="0"/>
              </a:rPr>
              <a:t> 70.000đ/chai, </a:t>
            </a:r>
            <a:r>
              <a:rPr lang="es-ES" sz="2300" dirty="0" err="1">
                <a:latin typeface="Times New Roman" panose="02020603050405020304" pitchFamily="18" charset="0"/>
                <a:cs typeface="Times New Roman" panose="02020603050405020304" pitchFamily="18" charset="0"/>
              </a:rPr>
              <a:t>giá</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vốn</a:t>
            </a:r>
            <a:r>
              <a:rPr lang="es-ES" sz="2300" dirty="0">
                <a:latin typeface="Times New Roman" panose="02020603050405020304" pitchFamily="18" charset="0"/>
                <a:cs typeface="Times New Roman" panose="02020603050405020304" pitchFamily="18" charset="0"/>
              </a:rPr>
              <a:t> 56.000đ/chai.</a:t>
            </a:r>
            <a:endParaRPr lang="en-US" sz="2300" dirty="0">
              <a:latin typeface="Times New Roman" panose="02020603050405020304" pitchFamily="18" charset="0"/>
              <a:cs typeface="Times New Roman" panose="02020603050405020304" pitchFamily="18" charset="0"/>
            </a:endParaRPr>
          </a:p>
          <a:p>
            <a:pPr algn="just"/>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Biết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xuất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nhập</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khẩu</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rượu</a:t>
            </a:r>
            <a:r>
              <a:rPr lang="es-ES" sz="2300" dirty="0">
                <a:latin typeface="Times New Roman" panose="02020603050405020304" pitchFamily="18" charset="0"/>
                <a:cs typeface="Times New Roman" panose="02020603050405020304" pitchFamily="18" charset="0"/>
              </a:rPr>
              <a:t> 40 </a:t>
            </a:r>
            <a:r>
              <a:rPr lang="es-ES" sz="2300" dirty="0" err="1">
                <a:latin typeface="Times New Roman" panose="02020603050405020304" pitchFamily="18" charset="0"/>
                <a:cs typeface="Times New Roman" panose="02020603050405020304" pitchFamily="18" charset="0"/>
              </a:rPr>
              <a:t>độ</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là</a:t>
            </a:r>
            <a:r>
              <a:rPr lang="es-ES" sz="2300" dirty="0">
                <a:latin typeface="Times New Roman" panose="02020603050405020304" pitchFamily="18" charset="0"/>
                <a:cs typeface="Times New Roman" panose="02020603050405020304" pitchFamily="18" charset="0"/>
              </a:rPr>
              <a:t> 65%,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suất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TTĐB </a:t>
            </a:r>
            <a:r>
              <a:rPr lang="es-ES" sz="2300" dirty="0" err="1">
                <a:latin typeface="Times New Roman" panose="02020603050405020304" pitchFamily="18" charset="0"/>
                <a:cs typeface="Times New Roman" panose="02020603050405020304" pitchFamily="18" charset="0"/>
              </a:rPr>
              <a:t>rượu</a:t>
            </a:r>
            <a:r>
              <a:rPr lang="es-ES" sz="2300" dirty="0">
                <a:latin typeface="Times New Roman" panose="02020603050405020304" pitchFamily="18" charset="0"/>
                <a:cs typeface="Times New Roman" panose="02020603050405020304" pitchFamily="18" charset="0"/>
              </a:rPr>
              <a:t> 40 </a:t>
            </a:r>
            <a:r>
              <a:rPr lang="es-ES" sz="2300" dirty="0" err="1">
                <a:latin typeface="Times New Roman" panose="02020603050405020304" pitchFamily="18" charset="0"/>
                <a:cs typeface="Times New Roman" panose="02020603050405020304" pitchFamily="18" charset="0"/>
              </a:rPr>
              <a:t>độ</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là</a:t>
            </a:r>
            <a:r>
              <a:rPr lang="es-ES" sz="2300" dirty="0">
                <a:latin typeface="Times New Roman" panose="02020603050405020304" pitchFamily="18" charset="0"/>
                <a:cs typeface="Times New Roman" panose="02020603050405020304" pitchFamily="18" charset="0"/>
              </a:rPr>
              <a:t> 60%, </a:t>
            </a:r>
            <a:r>
              <a:rPr lang="es-ES" sz="2300" dirty="0" err="1">
                <a:latin typeface="Times New Roman" panose="02020603050405020304" pitchFamily="18" charset="0"/>
                <a:cs typeface="Times New Roman" panose="02020603050405020304" pitchFamily="18" charset="0"/>
              </a:rPr>
              <a:t>rượu</a:t>
            </a:r>
            <a:r>
              <a:rPr lang="es-ES" sz="2300" dirty="0">
                <a:latin typeface="Times New Roman" panose="02020603050405020304" pitchFamily="18" charset="0"/>
                <a:cs typeface="Times New Roman" panose="02020603050405020304" pitchFamily="18" charset="0"/>
              </a:rPr>
              <a:t> 30độ </a:t>
            </a:r>
            <a:r>
              <a:rPr lang="es-ES" sz="2300" dirty="0" err="1">
                <a:latin typeface="Times New Roman" panose="02020603050405020304" pitchFamily="18" charset="0"/>
                <a:cs typeface="Times New Roman" panose="02020603050405020304" pitchFamily="18" charset="0"/>
              </a:rPr>
              <a:t>là</a:t>
            </a:r>
            <a:r>
              <a:rPr lang="es-ES" sz="2300" dirty="0">
                <a:latin typeface="Times New Roman" panose="02020603050405020304" pitchFamily="18" charset="0"/>
                <a:cs typeface="Times New Roman" panose="02020603050405020304" pitchFamily="18" charset="0"/>
              </a:rPr>
              <a:t> 60%.</a:t>
            </a:r>
            <a:endParaRPr lang="en-US" sz="2300" dirty="0">
              <a:latin typeface="Times New Roman" panose="02020603050405020304" pitchFamily="18" charset="0"/>
              <a:cs typeface="Times New Roman" panose="02020603050405020304" pitchFamily="18" charset="0"/>
            </a:endParaRPr>
          </a:p>
          <a:p>
            <a:pPr algn="just"/>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GTGT </a:t>
            </a:r>
            <a:r>
              <a:rPr lang="es-ES" sz="2300" dirty="0" err="1">
                <a:latin typeface="Times New Roman" panose="02020603050405020304" pitchFamily="18" charset="0"/>
                <a:cs typeface="Times New Roman" panose="02020603050405020304" pitchFamily="18" charset="0"/>
              </a:rPr>
              <a:t>các</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mặt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hàng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đều</a:t>
            </a:r>
            <a:r>
              <a:rPr lang="es-ES" sz="2300" dirty="0">
                <a:latin typeface="Times New Roman" panose="02020603050405020304" pitchFamily="18" charset="0"/>
                <a:cs typeface="Times New Roman" panose="02020603050405020304" pitchFamily="18" charset="0"/>
              </a:rPr>
              <a:t> 10%,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xuất</a:t>
            </a:r>
            <a:r>
              <a:rPr lang="es-ES" sz="2300" dirty="0">
                <a:latin typeface="Times New Roman" panose="02020603050405020304" pitchFamily="18" charset="0"/>
                <a:cs typeface="Times New Roman" panose="02020603050405020304" pitchFamily="18" charset="0"/>
              </a:rPr>
              <a:t> GTGT </a:t>
            </a:r>
            <a:r>
              <a:rPr lang="es-ES" sz="2300" dirty="0" err="1">
                <a:latin typeface="Times New Roman" panose="02020603050405020304" pitchFamily="18" charset="0"/>
                <a:cs typeface="Times New Roman" panose="02020603050405020304" pitchFamily="18" charset="0"/>
              </a:rPr>
              <a:t>hoa</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hồng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phí</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là</a:t>
            </a:r>
            <a:r>
              <a:rPr lang="es-ES" sz="2300" dirty="0">
                <a:latin typeface="Times New Roman" panose="02020603050405020304" pitchFamily="18" charset="0"/>
                <a:cs typeface="Times New Roman" panose="02020603050405020304" pitchFamily="18" charset="0"/>
              </a:rPr>
              <a:t> 10%, GTGT </a:t>
            </a:r>
            <a:r>
              <a:rPr lang="es-ES" sz="2300" dirty="0" err="1">
                <a:latin typeface="Times New Roman" panose="02020603050405020304" pitchFamily="18" charset="0"/>
                <a:cs typeface="Times New Roman" panose="02020603050405020304" pitchFamily="18" charset="0"/>
              </a:rPr>
              <a:t>hàng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nhập</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khẩu</a:t>
            </a:r>
            <a:r>
              <a:rPr lang="es-ES" sz="2300" dirty="0">
                <a:latin typeface="Times New Roman" panose="02020603050405020304" pitchFamily="18" charset="0"/>
                <a:cs typeface="Times New Roman" panose="02020603050405020304" pitchFamily="18" charset="0"/>
              </a:rPr>
              <a:t> 10%, GTGT </a:t>
            </a:r>
            <a:r>
              <a:rPr lang="es-ES" sz="2300" dirty="0" err="1">
                <a:latin typeface="Times New Roman" panose="02020603050405020304" pitchFamily="18" charset="0"/>
                <a:cs typeface="Times New Roman" panose="02020603050405020304" pitchFamily="18" charset="0"/>
              </a:rPr>
              <a:t>hàng</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xuất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khẩu</a:t>
            </a:r>
            <a:r>
              <a:rPr lang="es-ES" sz="2300" dirty="0">
                <a:latin typeface="Times New Roman" panose="02020603050405020304" pitchFamily="18" charset="0"/>
                <a:cs typeface="Times New Roman" panose="02020603050405020304" pitchFamily="18" charset="0"/>
              </a:rPr>
              <a:t> 0%.</a:t>
            </a:r>
            <a:endParaRPr lang="en-US" sz="2300" dirty="0">
              <a:latin typeface="Times New Roman" panose="02020603050405020304" pitchFamily="18" charset="0"/>
              <a:cs typeface="Times New Roman" panose="02020603050405020304" pitchFamily="18" charset="0"/>
            </a:endParaRPr>
          </a:p>
          <a:p>
            <a:pPr algn="just"/>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tỉ</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giá</a:t>
            </a:r>
            <a:r>
              <a:rPr lang="es-ES" sz="2300" dirty="0">
                <a:latin typeface="Times New Roman" panose="02020603050405020304" pitchFamily="18" charset="0"/>
                <a:cs typeface="Times New Roman" panose="02020603050405020304" pitchFamily="18" charset="0"/>
              </a:rPr>
              <a:t> 1$ = 21.000đ	</a:t>
            </a:r>
            <a:endParaRPr lang="en-US" sz="2300" dirty="0">
              <a:latin typeface="Times New Roman" panose="02020603050405020304" pitchFamily="18" charset="0"/>
              <a:cs typeface="Times New Roman" panose="02020603050405020304" pitchFamily="18" charset="0"/>
            </a:endParaRPr>
          </a:p>
          <a:p>
            <a:pPr algn="just"/>
            <a:r>
              <a:rPr lang="es-ES" sz="2300" b="1" i="1" u="sng" dirty="0" err="1">
                <a:latin typeface="Times New Roman" panose="02020603050405020304" pitchFamily="18" charset="0"/>
                <a:cs typeface="Times New Roman" panose="02020603050405020304" pitchFamily="18" charset="0"/>
              </a:rPr>
              <a:t>Yêu</a:t>
            </a:r>
            <a:r>
              <a:rPr lang="es-ES" sz="2300" b="1" i="1" u="sng" dirty="0">
                <a:latin typeface="Times New Roman" panose="02020603050405020304" pitchFamily="18" charset="0"/>
                <a:cs typeface="Times New Roman" panose="02020603050405020304" pitchFamily="18" charset="0"/>
              </a:rPr>
              <a:t> </a:t>
            </a:r>
            <a:r>
              <a:rPr lang="es-ES" sz="2300" b="1" i="1" u="sng" dirty="0" err="1">
                <a:latin typeface="Times New Roman" panose="02020603050405020304" pitchFamily="18" charset="0"/>
                <a:cs typeface="Times New Roman" panose="02020603050405020304" pitchFamily="18" charset="0"/>
              </a:rPr>
              <a:t>cầu</a:t>
            </a:r>
            <a:r>
              <a:rPr lang="es-ES" sz="2300" b="1" i="1" u="sng" dirty="0">
                <a:latin typeface="Times New Roman" panose="02020603050405020304" pitchFamily="18" charset="0"/>
                <a:cs typeface="Times New Roman" panose="02020603050405020304" pitchFamily="18" charset="0"/>
              </a:rPr>
              <a:t>:</a:t>
            </a:r>
            <a:r>
              <a:rPr lang="es-ES" sz="2300" i="1" dirty="0">
                <a:latin typeface="Times New Roman" panose="02020603050405020304" pitchFamily="18" charset="0"/>
                <a:cs typeface="Times New Roman" panose="02020603050405020304" pitchFamily="18" charset="0"/>
              </a:rPr>
              <a:t> </a:t>
            </a:r>
            <a:endParaRPr lang="en-US" sz="2300" dirty="0">
              <a:latin typeface="Times New Roman" panose="02020603050405020304" pitchFamily="18" charset="0"/>
              <a:cs typeface="Times New Roman" panose="02020603050405020304" pitchFamily="18" charset="0"/>
            </a:endParaRPr>
          </a:p>
          <a:p>
            <a:pPr algn="just"/>
            <a:r>
              <a:rPr lang="es-ES" sz="2300" dirty="0">
                <a:latin typeface="Times New Roman" panose="02020603050405020304" pitchFamily="18" charset="0"/>
                <a:cs typeface="Times New Roman" panose="02020603050405020304" pitchFamily="18" charset="0"/>
              </a:rPr>
              <a:t>1. </a:t>
            </a:r>
            <a:r>
              <a:rPr lang="es-ES" sz="2300" dirty="0" err="1">
                <a:latin typeface="Times New Roman" panose="02020603050405020304" pitchFamily="18" charset="0"/>
                <a:cs typeface="Times New Roman" panose="02020603050405020304" pitchFamily="18" charset="0"/>
              </a:rPr>
              <a:t>Tính</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các</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khoản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phải</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nộp</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tiêu</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thụ</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đặc</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biệt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GTGT, </a:t>
            </a:r>
            <a:r>
              <a:rPr lang="es-ES" sz="2300" dirty="0" err="1">
                <a:latin typeface="Times New Roman" panose="02020603050405020304" pitchFamily="18" charset="0"/>
                <a:cs typeface="Times New Roman" panose="02020603050405020304" pitchFamily="18" charset="0"/>
              </a:rPr>
              <a:t>thuế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xuất</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nhập</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khẩu</a:t>
            </a:r>
            <a:endParaRPr lang="en-US" sz="2300" dirty="0">
              <a:latin typeface="Times New Roman" panose="02020603050405020304" pitchFamily="18" charset="0"/>
              <a:cs typeface="Times New Roman" panose="02020603050405020304" pitchFamily="18" charset="0"/>
            </a:endParaRPr>
          </a:p>
          <a:p>
            <a:pPr algn="just"/>
            <a:r>
              <a:rPr lang="es-ES" sz="2300" dirty="0">
                <a:latin typeface="Times New Roman" panose="02020603050405020304" pitchFamily="18" charset="0"/>
                <a:cs typeface="Times New Roman" panose="02020603050405020304" pitchFamily="18" charset="0"/>
              </a:rPr>
              <a:t>2. </a:t>
            </a:r>
            <a:r>
              <a:rPr lang="es-ES" sz="2300" dirty="0" err="1">
                <a:latin typeface="Times New Roman" panose="02020603050405020304" pitchFamily="18" charset="0"/>
                <a:cs typeface="Times New Roman" panose="02020603050405020304" pitchFamily="18" charset="0"/>
              </a:rPr>
              <a:t>Định</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khoản</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kế</a:t>
            </a:r>
            <a:r>
              <a:rPr lang="es-ES" sz="2300" dirty="0">
                <a:latin typeface="Times New Roman" panose="02020603050405020304" pitchFamily="18" charset="0"/>
                <a:cs typeface="Times New Roman" panose="02020603050405020304" pitchFamily="18" charset="0"/>
              </a:rPr>
              <a:t> </a:t>
            </a:r>
            <a:r>
              <a:rPr lang="es-ES" sz="2300" dirty="0" err="1">
                <a:latin typeface="Times New Roman" panose="02020603050405020304" pitchFamily="18" charset="0"/>
                <a:cs typeface="Times New Roman" panose="02020603050405020304" pitchFamily="18" charset="0"/>
              </a:rPr>
              <a:t>toán</a:t>
            </a:r>
            <a:endParaRPr lang="en-US" sz="2300" dirty="0">
              <a:latin typeface="Times New Roman" panose="02020603050405020304" pitchFamily="18" charset="0"/>
              <a:cs typeface="Times New Roman" panose="02020603050405020304" pitchFamily="18" charset="0"/>
            </a:endParaRPr>
          </a:p>
        </p:txBody>
      </p:sp>
      <p:sp>
        <p:nvSpPr>
          <p:cNvPr id="11" name="Rectangle 2"/>
          <p:cNvSpPr>
            <a:spLocks noGrp="1" noChangeArrowheads="1"/>
          </p:cNvSpPr>
          <p:nvPr>
            <p:ph type="title"/>
          </p:nvPr>
        </p:nvSpPr>
        <p:spPr>
          <a:xfrm>
            <a:off x="2438400" y="122238"/>
            <a:ext cx="4800600" cy="563562"/>
          </a:xfrm>
        </p:spPr>
        <p:txBody>
          <a:bodyPr/>
          <a:lstStyle/>
          <a:p>
            <a:pPr algn="ctr"/>
            <a:r>
              <a:rPr lang="en-US" dirty="0">
                <a:latin typeface="Times New Roman" panose="02020603050405020304" pitchFamily="18" charset="0"/>
                <a:cs typeface="Times New Roman" panose="02020603050405020304" pitchFamily="18" charset="0"/>
              </a:rPr>
              <a:t>BÀI TẬP TỔNG HỢP</a:t>
            </a:r>
          </a:p>
        </p:txBody>
      </p:sp>
    </p:spTree>
    <p:extLst>
      <p:ext uri="{BB962C8B-B14F-4D97-AF65-F5344CB8AC3E}">
        <p14:creationId xmlns:p14="http://schemas.microsoft.com/office/powerpoint/2010/main" val="353360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heel(1)">
                                      <p:cBhvr>
                                        <p:cTn id="7" dur="20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heel(1)">
                                      <p:cBhvr>
                                        <p:cTn id="12" dur="2000"/>
                                        <p:tgtEl>
                                          <p:spTgt spid="10">
                                            <p:txEl>
                                              <p:pRg st="2" end="2"/>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animEffect transition="in" filter="wheel(1)">
                                      <p:cBhvr>
                                        <p:cTn id="15" dur="2000"/>
                                        <p:tgtEl>
                                          <p:spTgt spid="10">
                                            <p:txEl>
                                              <p:pRg st="3" end="3"/>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10">
                                            <p:txEl>
                                              <p:pRg st="4" end="4"/>
                                            </p:txEl>
                                          </p:spTgt>
                                        </p:tgtEl>
                                        <p:attrNameLst>
                                          <p:attrName>style.visibility</p:attrName>
                                        </p:attrNameLst>
                                      </p:cBhvr>
                                      <p:to>
                                        <p:strVal val="visible"/>
                                      </p:to>
                                    </p:set>
                                    <p:animEffect transition="in" filter="wheel(1)">
                                      <p:cBhvr>
                                        <p:cTn id="18" dur="2000"/>
                                        <p:tgtEl>
                                          <p:spTgt spid="10">
                                            <p:txEl>
                                              <p:pRg st="4" end="4"/>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animEffect transition="in" filter="wheel(1)">
                                      <p:cBhvr>
                                        <p:cTn id="21" dur="2000"/>
                                        <p:tgtEl>
                                          <p:spTgt spid="10">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10">
                                            <p:txEl>
                                              <p:pRg st="6" end="6"/>
                                            </p:txEl>
                                          </p:spTgt>
                                        </p:tgtEl>
                                        <p:attrNameLst>
                                          <p:attrName>style.visibility</p:attrName>
                                        </p:attrNameLst>
                                      </p:cBhvr>
                                      <p:to>
                                        <p:strVal val="visible"/>
                                      </p:to>
                                    </p:set>
                                    <p:animEffect transition="in" filter="wheel(1)">
                                      <p:cBhvr>
                                        <p:cTn id="26" dur="2000"/>
                                        <p:tgtEl>
                                          <p:spTgt spid="10">
                                            <p:txEl>
                                              <p:pRg st="6" end="6"/>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10">
                                            <p:txEl>
                                              <p:pRg st="7" end="7"/>
                                            </p:txEl>
                                          </p:spTgt>
                                        </p:tgtEl>
                                        <p:attrNameLst>
                                          <p:attrName>style.visibility</p:attrName>
                                        </p:attrNameLst>
                                      </p:cBhvr>
                                      <p:to>
                                        <p:strVal val="visible"/>
                                      </p:to>
                                    </p:set>
                                    <p:animEffect transition="in" filter="wheel(1)">
                                      <p:cBhvr>
                                        <p:cTn id="29" dur="2000"/>
                                        <p:tgtEl>
                                          <p:spTgt spid="10">
                                            <p:txEl>
                                              <p:pRg st="7" end="7"/>
                                            </p:txEl>
                                          </p:spTgt>
                                        </p:tgtEl>
                                      </p:cBhvr>
                                    </p:animEffect>
                                  </p:childTnLst>
                                </p:cTn>
                              </p:par>
                              <p:par>
                                <p:cTn id="30" presetID="21" presetClass="entr" presetSubtype="1" fill="hold" nodeType="withEffect">
                                  <p:stCondLst>
                                    <p:cond delay="0"/>
                                  </p:stCondLst>
                                  <p:childTnLst>
                                    <p:set>
                                      <p:cBhvr>
                                        <p:cTn id="31" dur="1" fill="hold">
                                          <p:stCondLst>
                                            <p:cond delay="0"/>
                                          </p:stCondLst>
                                        </p:cTn>
                                        <p:tgtEl>
                                          <p:spTgt spid="10">
                                            <p:txEl>
                                              <p:pRg st="8" end="8"/>
                                            </p:txEl>
                                          </p:spTgt>
                                        </p:tgtEl>
                                        <p:attrNameLst>
                                          <p:attrName>style.visibility</p:attrName>
                                        </p:attrNameLst>
                                      </p:cBhvr>
                                      <p:to>
                                        <p:strVal val="visible"/>
                                      </p:to>
                                    </p:set>
                                    <p:animEffect transition="in" filter="wheel(1)">
                                      <p:cBhvr>
                                        <p:cTn id="32" dur="20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90600"/>
            <a:ext cx="79248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1</a:t>
            </a:r>
            <a:r>
              <a:rPr lang="en-US" sz="2200" dirty="0">
                <a:latin typeface="Times New Roman" panose="02020603050405020304" pitchFamily="18" charset="0"/>
                <a:cs typeface="Times New Roman" panose="02020603050405020304" pitchFamily="18" charset="0"/>
              </a:rPr>
              <a:t>:</a:t>
            </a:r>
          </a:p>
          <a:p>
            <a:r>
              <a:rPr lang="vi-VN" sz="2200" b="1" i="1" dirty="0">
                <a:latin typeface="Times New Roman" panose="02020603050405020304" pitchFamily="18" charset="0"/>
                <a:cs typeface="Times New Roman" panose="02020603050405020304" pitchFamily="18" charset="0"/>
              </a:rPr>
              <a:t>1) Trực tiếp bán lẻ:</a:t>
            </a:r>
            <a:endParaRPr lang="en-US" sz="2200" b="1" i="1"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DT: 40.000sp x [71.500 đ/sp/(1 + 10%)] = 2.600 (triệu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Thuế GTGT đầu ra: 2.600 x 10% = 260 (triệu đồng)</a:t>
            </a:r>
            <a:endParaRPr lang="en-US" sz="2200" dirty="0">
              <a:latin typeface="Times New Roman" panose="02020603050405020304" pitchFamily="18" charset="0"/>
              <a:cs typeface="Times New Roman" panose="02020603050405020304" pitchFamily="18" charset="0"/>
            </a:endParaRPr>
          </a:p>
          <a:p>
            <a:r>
              <a:rPr lang="vi-VN" sz="2200" b="1" i="1" dirty="0">
                <a:latin typeface="Times New Roman" panose="02020603050405020304" pitchFamily="18" charset="0"/>
                <a:cs typeface="Times New Roman" panose="02020603050405020304" pitchFamily="18" charset="0"/>
              </a:rPr>
              <a:t>2) Bán cho các </a:t>
            </a:r>
            <a:r>
              <a:rPr lang="en-US" sz="2200" b="1" i="1" dirty="0">
                <a:latin typeface="Times New Roman" panose="02020603050405020304" pitchFamily="18" charset="0"/>
                <a:cs typeface="Times New Roman" panose="02020603050405020304" pitchFamily="18" charset="0"/>
              </a:rPr>
              <a:t>C</a:t>
            </a:r>
            <a:r>
              <a:rPr lang="vi-VN" sz="2200" b="1" i="1" dirty="0">
                <a:latin typeface="Times New Roman" panose="02020603050405020304" pitchFamily="18" charset="0"/>
                <a:cs typeface="Times New Roman" panose="02020603050405020304" pitchFamily="18" charset="0"/>
              </a:rPr>
              <a:t>ty thương mại trong nước:</a:t>
            </a:r>
            <a:endParaRPr lang="en-US" sz="2200" b="1" i="1"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DT: 90.000sp x [68.200 đ/sp/(1 + 10%)] = 5.580 (triệu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Thuế GTGT đầu ra: 5.580 x 10% = 558 (triệu đồng)</a:t>
            </a:r>
            <a:endParaRPr lang="en-US" sz="2200" dirty="0">
              <a:latin typeface="Times New Roman" panose="02020603050405020304" pitchFamily="18" charset="0"/>
              <a:cs typeface="Times New Roman" panose="02020603050405020304" pitchFamily="18" charset="0"/>
            </a:endParaRPr>
          </a:p>
          <a:p>
            <a:r>
              <a:rPr lang="vi-VN" sz="2200" b="1" i="1" dirty="0">
                <a:latin typeface="Times New Roman" panose="02020603050405020304" pitchFamily="18" charset="0"/>
                <a:cs typeface="Times New Roman" panose="02020603050405020304" pitchFamily="18" charset="0"/>
              </a:rPr>
              <a:t>3) Bán cho siêu thị:</a:t>
            </a:r>
            <a:endParaRPr lang="en-US" sz="2200" b="1" i="1"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DT 20.000sp x 63.000 đồng/sp = 1.260 (triệu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Thuế GTGT đầu ra: 1.260 x 10% = 126 (tr đồng)</a:t>
            </a:r>
            <a:endParaRPr lang="en-US" sz="2200" dirty="0">
              <a:latin typeface="Times New Roman" panose="02020603050405020304" pitchFamily="18" charset="0"/>
              <a:cs typeface="Times New Roman" panose="02020603050405020304" pitchFamily="18" charset="0"/>
            </a:endParaRPr>
          </a:p>
          <a:p>
            <a:r>
              <a:rPr lang="vi-VN" sz="2200" b="1" i="1" dirty="0">
                <a:latin typeface="Times New Roman" panose="02020603050405020304" pitchFamily="18" charset="0"/>
                <a:cs typeface="Times New Roman" panose="02020603050405020304" pitchFamily="18" charset="0"/>
              </a:rPr>
              <a:t>4) Bán cho doanh nghiệp chế xuất:</a:t>
            </a:r>
            <a:endParaRPr lang="en-US" sz="2200" b="1" i="1"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DT: 30.000 sp x 68.000 đồng/sp = 2.040 (triệu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Thuế XK: 2.040 x 2% = 40,8 (triệu đồng)</a:t>
            </a:r>
            <a:endParaRPr lang="en-US" sz="2200" dirty="0">
              <a:latin typeface="Times New Roman" panose="02020603050405020304" pitchFamily="18" charset="0"/>
              <a:cs typeface="Times New Roman" panose="02020603050405020304" pitchFamily="18" charset="0"/>
            </a:endParaRPr>
          </a:p>
          <a:p>
            <a:r>
              <a:rPr lang="vi-VN" sz="2200" b="1" i="1" dirty="0">
                <a:latin typeface="Times New Roman" panose="02020603050405020304" pitchFamily="18" charset="0"/>
                <a:cs typeface="Times New Roman" panose="02020603050405020304" pitchFamily="18" charset="0"/>
              </a:rPr>
              <a:t>5) Xuất cho đại lý bán lẻ:</a:t>
            </a:r>
            <a:endParaRPr lang="en-US" sz="2200" b="1" i="1"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DT: 30.000sp x [72.600 đ/sp/(1 + 10%)] = 1.980 (tr đồng)</a:t>
            </a:r>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Thuế GTGT đầu ra: 1.980 x 10% = 198 (triệu đồng)</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405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8369">
                                            <p:txEl>
                                              <p:pRg st="0" end="0"/>
                                            </p:txEl>
                                          </p:spTgt>
                                        </p:tgtEl>
                                        <p:attrNameLst>
                                          <p:attrName>style.visibility</p:attrName>
                                        </p:attrNameLst>
                                      </p:cBhvr>
                                      <p:to>
                                        <p:strVal val="visible"/>
                                      </p:to>
                                    </p:set>
                                    <p:animEffect transition="in" filter="wheel(1)">
                                      <p:cBhvr>
                                        <p:cTn id="12" dur="2000"/>
                                        <p:tgtEl>
                                          <p:spTgt spid="58369">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58369">
                                            <p:txEl>
                                              <p:pRg st="1" end="1"/>
                                            </p:txEl>
                                          </p:spTgt>
                                        </p:tgtEl>
                                        <p:attrNameLst>
                                          <p:attrName>style.visibility</p:attrName>
                                        </p:attrNameLst>
                                      </p:cBhvr>
                                      <p:to>
                                        <p:strVal val="visible"/>
                                      </p:to>
                                    </p:set>
                                    <p:animEffect transition="in" filter="wheel(1)">
                                      <p:cBhvr>
                                        <p:cTn id="15" dur="2000"/>
                                        <p:tgtEl>
                                          <p:spTgt spid="58369">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58369">
                                            <p:txEl>
                                              <p:pRg st="2" end="2"/>
                                            </p:txEl>
                                          </p:spTgt>
                                        </p:tgtEl>
                                        <p:attrNameLst>
                                          <p:attrName>style.visibility</p:attrName>
                                        </p:attrNameLst>
                                      </p:cBhvr>
                                      <p:to>
                                        <p:strVal val="visible"/>
                                      </p:to>
                                    </p:set>
                                    <p:animEffect transition="in" filter="wheel(1)">
                                      <p:cBhvr>
                                        <p:cTn id="18" dur="2000"/>
                                        <p:tgtEl>
                                          <p:spTgt spid="58369">
                                            <p:txEl>
                                              <p:pRg st="2" end="2"/>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58369">
                                            <p:txEl>
                                              <p:pRg st="3" end="3"/>
                                            </p:txEl>
                                          </p:spTgt>
                                        </p:tgtEl>
                                        <p:attrNameLst>
                                          <p:attrName>style.visibility</p:attrName>
                                        </p:attrNameLst>
                                      </p:cBhvr>
                                      <p:to>
                                        <p:strVal val="visible"/>
                                      </p:to>
                                    </p:set>
                                    <p:animEffect transition="in" filter="wheel(1)">
                                      <p:cBhvr>
                                        <p:cTn id="21" dur="2000"/>
                                        <p:tgtEl>
                                          <p:spTgt spid="58369">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58369">
                                            <p:txEl>
                                              <p:pRg st="4" end="4"/>
                                            </p:txEl>
                                          </p:spTgt>
                                        </p:tgtEl>
                                        <p:attrNameLst>
                                          <p:attrName>style.visibility</p:attrName>
                                        </p:attrNameLst>
                                      </p:cBhvr>
                                      <p:to>
                                        <p:strVal val="visible"/>
                                      </p:to>
                                    </p:set>
                                    <p:animEffect transition="in" filter="wheel(1)">
                                      <p:cBhvr>
                                        <p:cTn id="26" dur="2000"/>
                                        <p:tgtEl>
                                          <p:spTgt spid="58369">
                                            <p:txEl>
                                              <p:pRg st="4" end="4"/>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58369">
                                            <p:txEl>
                                              <p:pRg st="5" end="5"/>
                                            </p:txEl>
                                          </p:spTgt>
                                        </p:tgtEl>
                                        <p:attrNameLst>
                                          <p:attrName>style.visibility</p:attrName>
                                        </p:attrNameLst>
                                      </p:cBhvr>
                                      <p:to>
                                        <p:strVal val="visible"/>
                                      </p:to>
                                    </p:set>
                                    <p:animEffect transition="in" filter="wheel(1)">
                                      <p:cBhvr>
                                        <p:cTn id="29" dur="2000"/>
                                        <p:tgtEl>
                                          <p:spTgt spid="58369">
                                            <p:txEl>
                                              <p:pRg st="5" end="5"/>
                                            </p:txEl>
                                          </p:spTgt>
                                        </p:tgtEl>
                                      </p:cBhvr>
                                    </p:animEffect>
                                  </p:childTnLst>
                                </p:cTn>
                              </p:par>
                              <p:par>
                                <p:cTn id="30" presetID="21" presetClass="entr" presetSubtype="1" fill="hold" nodeType="withEffect">
                                  <p:stCondLst>
                                    <p:cond delay="0"/>
                                  </p:stCondLst>
                                  <p:childTnLst>
                                    <p:set>
                                      <p:cBhvr>
                                        <p:cTn id="31" dur="1" fill="hold">
                                          <p:stCondLst>
                                            <p:cond delay="0"/>
                                          </p:stCondLst>
                                        </p:cTn>
                                        <p:tgtEl>
                                          <p:spTgt spid="58369">
                                            <p:txEl>
                                              <p:pRg st="6" end="6"/>
                                            </p:txEl>
                                          </p:spTgt>
                                        </p:tgtEl>
                                        <p:attrNameLst>
                                          <p:attrName>style.visibility</p:attrName>
                                        </p:attrNameLst>
                                      </p:cBhvr>
                                      <p:to>
                                        <p:strVal val="visible"/>
                                      </p:to>
                                    </p:set>
                                    <p:animEffect transition="in" filter="wheel(1)">
                                      <p:cBhvr>
                                        <p:cTn id="32" dur="2000"/>
                                        <p:tgtEl>
                                          <p:spTgt spid="5836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58369">
                                            <p:txEl>
                                              <p:pRg st="7" end="7"/>
                                            </p:txEl>
                                          </p:spTgt>
                                        </p:tgtEl>
                                        <p:attrNameLst>
                                          <p:attrName>style.visibility</p:attrName>
                                        </p:attrNameLst>
                                      </p:cBhvr>
                                      <p:to>
                                        <p:strVal val="visible"/>
                                      </p:to>
                                    </p:set>
                                    <p:animEffect transition="in" filter="wheel(1)">
                                      <p:cBhvr>
                                        <p:cTn id="37" dur="2000"/>
                                        <p:tgtEl>
                                          <p:spTgt spid="58369">
                                            <p:txEl>
                                              <p:pRg st="7" end="7"/>
                                            </p:txEl>
                                          </p:spTgt>
                                        </p:tgtEl>
                                      </p:cBhvr>
                                    </p:animEffect>
                                  </p:childTnLst>
                                </p:cTn>
                              </p:par>
                              <p:par>
                                <p:cTn id="38" presetID="21" presetClass="entr" presetSubtype="1" fill="hold" nodeType="withEffect">
                                  <p:stCondLst>
                                    <p:cond delay="0"/>
                                  </p:stCondLst>
                                  <p:childTnLst>
                                    <p:set>
                                      <p:cBhvr>
                                        <p:cTn id="39" dur="1" fill="hold">
                                          <p:stCondLst>
                                            <p:cond delay="0"/>
                                          </p:stCondLst>
                                        </p:cTn>
                                        <p:tgtEl>
                                          <p:spTgt spid="58369">
                                            <p:txEl>
                                              <p:pRg st="8" end="8"/>
                                            </p:txEl>
                                          </p:spTgt>
                                        </p:tgtEl>
                                        <p:attrNameLst>
                                          <p:attrName>style.visibility</p:attrName>
                                        </p:attrNameLst>
                                      </p:cBhvr>
                                      <p:to>
                                        <p:strVal val="visible"/>
                                      </p:to>
                                    </p:set>
                                    <p:animEffect transition="in" filter="wheel(1)">
                                      <p:cBhvr>
                                        <p:cTn id="40" dur="2000"/>
                                        <p:tgtEl>
                                          <p:spTgt spid="58369">
                                            <p:txEl>
                                              <p:pRg st="8" end="8"/>
                                            </p:txEl>
                                          </p:spTgt>
                                        </p:tgtEl>
                                      </p:cBhvr>
                                    </p:animEffect>
                                  </p:childTnLst>
                                </p:cTn>
                              </p:par>
                              <p:par>
                                <p:cTn id="41" presetID="21" presetClass="entr" presetSubtype="1" fill="hold" nodeType="withEffect">
                                  <p:stCondLst>
                                    <p:cond delay="0"/>
                                  </p:stCondLst>
                                  <p:childTnLst>
                                    <p:set>
                                      <p:cBhvr>
                                        <p:cTn id="42" dur="1" fill="hold">
                                          <p:stCondLst>
                                            <p:cond delay="0"/>
                                          </p:stCondLst>
                                        </p:cTn>
                                        <p:tgtEl>
                                          <p:spTgt spid="58369">
                                            <p:txEl>
                                              <p:pRg st="9" end="9"/>
                                            </p:txEl>
                                          </p:spTgt>
                                        </p:tgtEl>
                                        <p:attrNameLst>
                                          <p:attrName>style.visibility</p:attrName>
                                        </p:attrNameLst>
                                      </p:cBhvr>
                                      <p:to>
                                        <p:strVal val="visible"/>
                                      </p:to>
                                    </p:set>
                                    <p:animEffect transition="in" filter="wheel(1)">
                                      <p:cBhvr>
                                        <p:cTn id="43" dur="2000"/>
                                        <p:tgtEl>
                                          <p:spTgt spid="58369">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58369">
                                            <p:txEl>
                                              <p:pRg st="10" end="10"/>
                                            </p:txEl>
                                          </p:spTgt>
                                        </p:tgtEl>
                                        <p:attrNameLst>
                                          <p:attrName>style.visibility</p:attrName>
                                        </p:attrNameLst>
                                      </p:cBhvr>
                                      <p:to>
                                        <p:strVal val="visible"/>
                                      </p:to>
                                    </p:set>
                                    <p:animEffect transition="in" filter="wheel(1)">
                                      <p:cBhvr>
                                        <p:cTn id="48" dur="2000"/>
                                        <p:tgtEl>
                                          <p:spTgt spid="58369">
                                            <p:txEl>
                                              <p:pRg st="10" end="10"/>
                                            </p:txEl>
                                          </p:spTgt>
                                        </p:tgtEl>
                                      </p:cBhvr>
                                    </p:animEffect>
                                  </p:childTnLst>
                                </p:cTn>
                              </p:par>
                              <p:par>
                                <p:cTn id="49" presetID="21" presetClass="entr" presetSubtype="1" fill="hold" nodeType="withEffect">
                                  <p:stCondLst>
                                    <p:cond delay="0"/>
                                  </p:stCondLst>
                                  <p:childTnLst>
                                    <p:set>
                                      <p:cBhvr>
                                        <p:cTn id="50" dur="1" fill="hold">
                                          <p:stCondLst>
                                            <p:cond delay="0"/>
                                          </p:stCondLst>
                                        </p:cTn>
                                        <p:tgtEl>
                                          <p:spTgt spid="58369">
                                            <p:txEl>
                                              <p:pRg st="11" end="11"/>
                                            </p:txEl>
                                          </p:spTgt>
                                        </p:tgtEl>
                                        <p:attrNameLst>
                                          <p:attrName>style.visibility</p:attrName>
                                        </p:attrNameLst>
                                      </p:cBhvr>
                                      <p:to>
                                        <p:strVal val="visible"/>
                                      </p:to>
                                    </p:set>
                                    <p:animEffect transition="in" filter="wheel(1)">
                                      <p:cBhvr>
                                        <p:cTn id="51" dur="2000"/>
                                        <p:tgtEl>
                                          <p:spTgt spid="58369">
                                            <p:txEl>
                                              <p:pRg st="11" end="11"/>
                                            </p:txEl>
                                          </p:spTgt>
                                        </p:tgtEl>
                                      </p:cBhvr>
                                    </p:animEffect>
                                  </p:childTnLst>
                                </p:cTn>
                              </p:par>
                              <p:par>
                                <p:cTn id="52" presetID="21" presetClass="entr" presetSubtype="1" fill="hold" nodeType="withEffect">
                                  <p:stCondLst>
                                    <p:cond delay="0"/>
                                  </p:stCondLst>
                                  <p:childTnLst>
                                    <p:set>
                                      <p:cBhvr>
                                        <p:cTn id="53" dur="1" fill="hold">
                                          <p:stCondLst>
                                            <p:cond delay="0"/>
                                          </p:stCondLst>
                                        </p:cTn>
                                        <p:tgtEl>
                                          <p:spTgt spid="58369">
                                            <p:txEl>
                                              <p:pRg st="12" end="12"/>
                                            </p:txEl>
                                          </p:spTgt>
                                        </p:tgtEl>
                                        <p:attrNameLst>
                                          <p:attrName>style.visibility</p:attrName>
                                        </p:attrNameLst>
                                      </p:cBhvr>
                                      <p:to>
                                        <p:strVal val="visible"/>
                                      </p:to>
                                    </p:set>
                                    <p:animEffect transition="in" filter="wheel(1)">
                                      <p:cBhvr>
                                        <p:cTn id="54" dur="2000"/>
                                        <p:tgtEl>
                                          <p:spTgt spid="58369">
                                            <p:txEl>
                                              <p:pRg st="12" end="1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nodeType="clickEffect">
                                  <p:stCondLst>
                                    <p:cond delay="0"/>
                                  </p:stCondLst>
                                  <p:childTnLst>
                                    <p:set>
                                      <p:cBhvr>
                                        <p:cTn id="58" dur="1" fill="hold">
                                          <p:stCondLst>
                                            <p:cond delay="0"/>
                                          </p:stCondLst>
                                        </p:cTn>
                                        <p:tgtEl>
                                          <p:spTgt spid="58369">
                                            <p:txEl>
                                              <p:pRg st="13" end="13"/>
                                            </p:txEl>
                                          </p:spTgt>
                                        </p:tgtEl>
                                        <p:attrNameLst>
                                          <p:attrName>style.visibility</p:attrName>
                                        </p:attrNameLst>
                                      </p:cBhvr>
                                      <p:to>
                                        <p:strVal val="visible"/>
                                      </p:to>
                                    </p:set>
                                    <p:animEffect transition="in" filter="wheel(1)">
                                      <p:cBhvr>
                                        <p:cTn id="59" dur="2000"/>
                                        <p:tgtEl>
                                          <p:spTgt spid="58369">
                                            <p:txEl>
                                              <p:pRg st="13" end="13"/>
                                            </p:txEl>
                                          </p:spTgt>
                                        </p:tgtEl>
                                      </p:cBhvr>
                                    </p:animEffect>
                                  </p:childTnLst>
                                </p:cTn>
                              </p:par>
                              <p:par>
                                <p:cTn id="60" presetID="21" presetClass="entr" presetSubtype="1" fill="hold" nodeType="withEffect">
                                  <p:stCondLst>
                                    <p:cond delay="0"/>
                                  </p:stCondLst>
                                  <p:childTnLst>
                                    <p:set>
                                      <p:cBhvr>
                                        <p:cTn id="61" dur="1" fill="hold">
                                          <p:stCondLst>
                                            <p:cond delay="0"/>
                                          </p:stCondLst>
                                        </p:cTn>
                                        <p:tgtEl>
                                          <p:spTgt spid="58369">
                                            <p:txEl>
                                              <p:pRg st="14" end="14"/>
                                            </p:txEl>
                                          </p:spTgt>
                                        </p:tgtEl>
                                        <p:attrNameLst>
                                          <p:attrName>style.visibility</p:attrName>
                                        </p:attrNameLst>
                                      </p:cBhvr>
                                      <p:to>
                                        <p:strVal val="visible"/>
                                      </p:to>
                                    </p:set>
                                    <p:animEffect transition="in" filter="wheel(1)">
                                      <p:cBhvr>
                                        <p:cTn id="62" dur="2000"/>
                                        <p:tgtEl>
                                          <p:spTgt spid="58369">
                                            <p:txEl>
                                              <p:pRg st="14" end="14"/>
                                            </p:txEl>
                                          </p:spTgt>
                                        </p:tgtEl>
                                      </p:cBhvr>
                                    </p:animEffect>
                                  </p:childTnLst>
                                </p:cTn>
                              </p:par>
                              <p:par>
                                <p:cTn id="63" presetID="21" presetClass="entr" presetSubtype="1" fill="hold" nodeType="withEffect">
                                  <p:stCondLst>
                                    <p:cond delay="0"/>
                                  </p:stCondLst>
                                  <p:childTnLst>
                                    <p:set>
                                      <p:cBhvr>
                                        <p:cTn id="64" dur="1" fill="hold">
                                          <p:stCondLst>
                                            <p:cond delay="0"/>
                                          </p:stCondLst>
                                        </p:cTn>
                                        <p:tgtEl>
                                          <p:spTgt spid="58369">
                                            <p:txEl>
                                              <p:pRg st="15" end="15"/>
                                            </p:txEl>
                                          </p:spTgt>
                                        </p:tgtEl>
                                        <p:attrNameLst>
                                          <p:attrName>style.visibility</p:attrName>
                                        </p:attrNameLst>
                                      </p:cBhvr>
                                      <p:to>
                                        <p:strVal val="visible"/>
                                      </p:to>
                                    </p:set>
                                    <p:animEffect transition="in" filter="wheel(1)">
                                      <p:cBhvr>
                                        <p:cTn id="65" dur="2000"/>
                                        <p:tgtEl>
                                          <p:spTgt spid="58369">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90607"/>
            <a:ext cx="8382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1</a:t>
            </a:r>
            <a:r>
              <a:rPr lang="en-US" sz="2200" dirty="0">
                <a:latin typeface="Times New Roman" panose="02020603050405020304" pitchFamily="18" charset="0"/>
                <a:cs typeface="Times New Roman" panose="02020603050405020304" pitchFamily="18" charset="0"/>
              </a:rPr>
              <a:t>:</a:t>
            </a:r>
          </a:p>
          <a:p>
            <a:pPr algn="just"/>
            <a:r>
              <a:rPr lang="vi-VN" sz="2200" b="1" i="1" dirty="0">
                <a:latin typeface="Times New Roman" panose="02020603050405020304" pitchFamily="18" charset="0"/>
                <a:cs typeface="Times New Roman" panose="02020603050405020304" pitchFamily="18" charset="0"/>
              </a:rPr>
              <a:t>6) Bán cho công ty xuất nhập khẩu:</a:t>
            </a:r>
            <a:endParaRPr lang="en-US" sz="2200" b="1" i="1"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DT: (30.000sp x 64.000 đồng/sp) – (1.000sp x 64.000 đ/sp x 10%) = 1.913,6 (tr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Thuế GTGT đầu ra: 1.913,6 x 10% = 191,36 (triệu đồng)</a:t>
            </a:r>
            <a:endParaRPr lang="en-US" sz="2200" dirty="0">
              <a:latin typeface="Times New Roman" panose="02020603050405020304" pitchFamily="18" charset="0"/>
              <a:cs typeface="Times New Roman" panose="02020603050405020304" pitchFamily="18" charset="0"/>
            </a:endParaRPr>
          </a:p>
          <a:p>
            <a:pPr algn="just"/>
            <a:r>
              <a:rPr lang="vi-VN" sz="2200" b="1" i="1" dirty="0">
                <a:latin typeface="Times New Roman" panose="02020603050405020304" pitchFamily="18" charset="0"/>
                <a:cs typeface="Times New Roman" panose="02020603050405020304" pitchFamily="18" charset="0"/>
              </a:rPr>
              <a:t>7) Trực tiếp xuất khẩu ra nước ngoài:</a:t>
            </a:r>
            <a:endParaRPr lang="en-US" sz="2200" b="1" i="1"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DT: 20.000sp x 75.000 đồng/sp = 1.500 (tr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Thuế xuất khẩu: 20.000 sp x 73.000 đ/sp x 2% = 29,2 (tr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Vậy</a:t>
            </a:r>
            <a:r>
              <a:rPr lang="en-US" sz="2200" dirty="0">
                <a:latin typeface="Times New Roman" panose="02020603050405020304" pitchFamily="18" charset="0"/>
                <a:cs typeface="Times New Roman" panose="02020603050405020304" pitchFamily="18" charset="0"/>
              </a:rPr>
              <a:t>:</a:t>
            </a:r>
          </a:p>
          <a:p>
            <a:pPr algn="just"/>
            <a:r>
              <a:rPr lang="vi-VN" sz="2200" dirty="0">
                <a:latin typeface="Times New Roman" panose="02020603050405020304" pitchFamily="18" charset="0"/>
                <a:cs typeface="Times New Roman" panose="02020603050405020304" pitchFamily="18" charset="0"/>
              </a:rPr>
              <a:t>    -  Thuế XK phải nộp: 40,8 + 29,2 = 70 (triệu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Thuế GTGT phải nộp = thuế GTGT đầu ra – thuế GTGT đầu vào được khấu trừ</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 Thuế GTGT đầu ra = 260 + 558 + 126 + 198 + 191,36 = 1.333,36 (tr đồng)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Thuế GTGT đầu vào  được khấu trừ: 524 (tr đông)</a:t>
            </a:r>
            <a:endParaRPr lang="en-US" sz="2200" dirty="0">
              <a:latin typeface="Times New Roman" panose="02020603050405020304" pitchFamily="18" charset="0"/>
              <a:cs typeface="Times New Roman" panose="02020603050405020304" pitchFamily="18" charset="0"/>
            </a:endParaRPr>
          </a:p>
          <a:p>
            <a:pPr algn="just"/>
            <a:r>
              <a:rPr lang="vi-VN" sz="2200" dirty="0">
                <a:latin typeface="Times New Roman" panose="02020603050405020304" pitchFamily="18" charset="0"/>
                <a:cs typeface="Times New Roman" panose="02020603050405020304" pitchFamily="18" charset="0"/>
              </a:rPr>
              <a:t>     Thuế GTGT phải nộp = 1.333,36 – 524 = 809,36 (tr đồng)</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2361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8369">
                                            <p:txEl>
                                              <p:pRg st="4" end="4"/>
                                            </p:txEl>
                                          </p:spTgt>
                                        </p:tgtEl>
                                        <p:attrNameLst>
                                          <p:attrName>style.visibility</p:attrName>
                                        </p:attrNameLst>
                                      </p:cBhvr>
                                      <p:to>
                                        <p:strVal val="visible"/>
                                      </p:to>
                                    </p:set>
                                    <p:animEffect transition="in" filter="wheel(1)">
                                      <p:cBhvr>
                                        <p:cTn id="18" dur="2000"/>
                                        <p:tgtEl>
                                          <p:spTgt spid="58369">
                                            <p:txEl>
                                              <p:pRg st="4" end="4"/>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58369">
                                            <p:txEl>
                                              <p:pRg st="5" end="5"/>
                                            </p:txEl>
                                          </p:spTgt>
                                        </p:tgtEl>
                                        <p:attrNameLst>
                                          <p:attrName>style.visibility</p:attrName>
                                        </p:attrNameLst>
                                      </p:cBhvr>
                                      <p:to>
                                        <p:strVal val="visible"/>
                                      </p:to>
                                    </p:set>
                                    <p:animEffect transition="in" filter="wheel(1)">
                                      <p:cBhvr>
                                        <p:cTn id="21" dur="2000"/>
                                        <p:tgtEl>
                                          <p:spTgt spid="58369">
                                            <p:txEl>
                                              <p:pRg st="5" end="5"/>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58369">
                                            <p:txEl>
                                              <p:pRg st="6" end="6"/>
                                            </p:txEl>
                                          </p:spTgt>
                                        </p:tgtEl>
                                        <p:attrNameLst>
                                          <p:attrName>style.visibility</p:attrName>
                                        </p:attrNameLst>
                                      </p:cBhvr>
                                      <p:to>
                                        <p:strVal val="visible"/>
                                      </p:to>
                                    </p:set>
                                    <p:animEffect transition="in" filter="wheel(1)">
                                      <p:cBhvr>
                                        <p:cTn id="24" dur="2000"/>
                                        <p:tgtEl>
                                          <p:spTgt spid="58369">
                                            <p:txEl>
                                              <p:pRg st="6" end="6"/>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58369">
                                            <p:txEl>
                                              <p:pRg st="7" end="7"/>
                                            </p:txEl>
                                          </p:spTgt>
                                        </p:tgtEl>
                                        <p:attrNameLst>
                                          <p:attrName>style.visibility</p:attrName>
                                        </p:attrNameLst>
                                      </p:cBhvr>
                                      <p:to>
                                        <p:strVal val="visible"/>
                                      </p:to>
                                    </p:set>
                                    <p:animEffect transition="in" filter="wheel(1)">
                                      <p:cBhvr>
                                        <p:cTn id="27" dur="2000"/>
                                        <p:tgtEl>
                                          <p:spTgt spid="58369">
                                            <p:txEl>
                                              <p:pRg st="7" end="7"/>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58369">
                                            <p:txEl>
                                              <p:pRg st="8" end="8"/>
                                            </p:txEl>
                                          </p:spTgt>
                                        </p:tgtEl>
                                        <p:attrNameLst>
                                          <p:attrName>style.visibility</p:attrName>
                                        </p:attrNameLst>
                                      </p:cBhvr>
                                      <p:to>
                                        <p:strVal val="visible"/>
                                      </p:to>
                                    </p:set>
                                    <p:animEffect transition="in" filter="wheel(1)">
                                      <p:cBhvr>
                                        <p:cTn id="30" dur="2000"/>
                                        <p:tgtEl>
                                          <p:spTgt spid="58369">
                                            <p:txEl>
                                              <p:pRg st="8" end="8"/>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58369">
                                            <p:txEl>
                                              <p:pRg st="9" end="9"/>
                                            </p:txEl>
                                          </p:spTgt>
                                        </p:tgtEl>
                                        <p:attrNameLst>
                                          <p:attrName>style.visibility</p:attrName>
                                        </p:attrNameLst>
                                      </p:cBhvr>
                                      <p:to>
                                        <p:strVal val="visible"/>
                                      </p:to>
                                    </p:set>
                                    <p:animEffect transition="in" filter="wheel(1)">
                                      <p:cBhvr>
                                        <p:cTn id="33" dur="2000"/>
                                        <p:tgtEl>
                                          <p:spTgt spid="58369">
                                            <p:txEl>
                                              <p:pRg st="9" end="9"/>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58369">
                                            <p:txEl>
                                              <p:pRg st="10" end="10"/>
                                            </p:txEl>
                                          </p:spTgt>
                                        </p:tgtEl>
                                        <p:attrNameLst>
                                          <p:attrName>style.visibility</p:attrName>
                                        </p:attrNameLst>
                                      </p:cBhvr>
                                      <p:to>
                                        <p:strVal val="visible"/>
                                      </p:to>
                                    </p:set>
                                    <p:animEffect transition="in" filter="wheel(1)">
                                      <p:cBhvr>
                                        <p:cTn id="36" dur="2000"/>
                                        <p:tgtEl>
                                          <p:spTgt spid="58369">
                                            <p:txEl>
                                              <p:pRg st="10" end="10"/>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58369">
                                            <p:txEl>
                                              <p:pRg st="11" end="11"/>
                                            </p:txEl>
                                          </p:spTgt>
                                        </p:tgtEl>
                                        <p:attrNameLst>
                                          <p:attrName>style.visibility</p:attrName>
                                        </p:attrNameLst>
                                      </p:cBhvr>
                                      <p:to>
                                        <p:strVal val="visible"/>
                                      </p:to>
                                    </p:set>
                                    <p:animEffect transition="in" filter="wheel(1)">
                                      <p:cBhvr>
                                        <p:cTn id="39" dur="2000"/>
                                        <p:tgtEl>
                                          <p:spTgt spid="58369">
                                            <p:txEl>
                                              <p:pRg st="11" end="11"/>
                                            </p:txEl>
                                          </p:spTgt>
                                        </p:tgtEl>
                                      </p:cBhvr>
                                    </p:animEffect>
                                  </p:childTnLst>
                                </p:cTn>
                              </p:par>
                              <p:par>
                                <p:cTn id="40" presetID="21" presetClass="entr" presetSubtype="1" fill="hold" nodeType="withEffect">
                                  <p:stCondLst>
                                    <p:cond delay="0"/>
                                  </p:stCondLst>
                                  <p:childTnLst>
                                    <p:set>
                                      <p:cBhvr>
                                        <p:cTn id="41" dur="1" fill="hold">
                                          <p:stCondLst>
                                            <p:cond delay="0"/>
                                          </p:stCondLst>
                                        </p:cTn>
                                        <p:tgtEl>
                                          <p:spTgt spid="58369">
                                            <p:txEl>
                                              <p:pRg st="12" end="12"/>
                                            </p:txEl>
                                          </p:spTgt>
                                        </p:tgtEl>
                                        <p:attrNameLst>
                                          <p:attrName>style.visibility</p:attrName>
                                        </p:attrNameLst>
                                      </p:cBhvr>
                                      <p:to>
                                        <p:strVal val="visible"/>
                                      </p:to>
                                    </p:set>
                                    <p:animEffect transition="in" filter="wheel(1)">
                                      <p:cBhvr>
                                        <p:cTn id="42" dur="2000"/>
                                        <p:tgtEl>
                                          <p:spTgt spid="5836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082941"/>
            <a:ext cx="8382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pPr algn="just"/>
            <a:r>
              <a:rPr lang="vi-VN" sz="2000" dirty="0">
                <a:latin typeface="Times New Roman" panose="02020603050405020304" pitchFamily="18" charset="0"/>
                <a:cs typeface="Times New Roman" panose="02020603050405020304" pitchFamily="18" charset="0"/>
              </a:rPr>
              <a:t>-  Thuế TNDN phải nộp = thu nhập chịu thuế x thuế suất</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DT: 2.600 + 5.580 + 1.260 +2.040 + 1.980 + 1.913,6 + 1.500 = 16.873,6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Chi phí để sản xuất 280.000 sp trong năm:</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NVL chính: 20.400kg x 200.000 đ/kg = 4.080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NVl phụ và NL khác : 1.520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Tiền lương: [(1,5/150) x 280.000] + 200 = 3.000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Khấu hao tài sản cố định: 2.130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         Chi phí khác: 200 + 920 – 90) = 1.030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Chi phí để sản xuất 280.000sp trong năm: 4.080 + 1.520 + 3000 + 2.130 + 1.030 = 11.760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Chi phí phí hợp lý cho 260.000 sp tiêu thụ:</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[(11.760/280.000) x 260.000] + 352 + 106 +1.012 + 604 + 70 + (20.000sp x 0,002 trd/sp) + 105 + 1.015 + (210 – 3) + 126,5 + 132 + 3 = 14.692,5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Thu nhập khác: 12,6 (tr đồng)</a:t>
            </a:r>
            <a:endParaRPr lang="en-US" sz="2000" dirty="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Thuế TNDN phải nộp = (16.873,6 – 14.692,5 + 12,6) x 20% = 438,74 (tr đồng)</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2537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5" end="5"/>
                                            </p:txEl>
                                          </p:spTgt>
                                        </p:tgtEl>
                                        <p:attrNameLst>
                                          <p:attrName>style.visibility</p:attrName>
                                        </p:attrNameLst>
                                      </p:cBhvr>
                                      <p:to>
                                        <p:strVal val="visible"/>
                                      </p:to>
                                    </p:set>
                                    <p:animEffect transition="in" filter="wheel(1)">
                                      <p:cBhvr>
                                        <p:cTn id="19" dur="2000"/>
                                        <p:tgtEl>
                                          <p:spTgt spid="58369">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6" end="6"/>
                                            </p:txEl>
                                          </p:spTgt>
                                        </p:tgtEl>
                                        <p:attrNameLst>
                                          <p:attrName>style.visibility</p:attrName>
                                        </p:attrNameLst>
                                      </p:cBhvr>
                                      <p:to>
                                        <p:strVal val="visible"/>
                                      </p:to>
                                    </p:set>
                                    <p:animEffect transition="in" filter="wheel(1)">
                                      <p:cBhvr>
                                        <p:cTn id="22" dur="2000"/>
                                        <p:tgtEl>
                                          <p:spTgt spid="58369">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8369">
                                            <p:txEl>
                                              <p:pRg st="7" end="7"/>
                                            </p:txEl>
                                          </p:spTgt>
                                        </p:tgtEl>
                                        <p:attrNameLst>
                                          <p:attrName>style.visibility</p:attrName>
                                        </p:attrNameLst>
                                      </p:cBhvr>
                                      <p:to>
                                        <p:strVal val="visible"/>
                                      </p:to>
                                    </p:set>
                                    <p:animEffect transition="in" filter="wheel(1)">
                                      <p:cBhvr>
                                        <p:cTn id="25" dur="2000"/>
                                        <p:tgtEl>
                                          <p:spTgt spid="58369">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8369">
                                            <p:txEl>
                                              <p:pRg st="8" end="8"/>
                                            </p:txEl>
                                          </p:spTgt>
                                        </p:tgtEl>
                                        <p:attrNameLst>
                                          <p:attrName>style.visibility</p:attrName>
                                        </p:attrNameLst>
                                      </p:cBhvr>
                                      <p:to>
                                        <p:strVal val="visible"/>
                                      </p:to>
                                    </p:set>
                                    <p:animEffect transition="in" filter="wheel(1)">
                                      <p:cBhvr>
                                        <p:cTn id="28" dur="2000"/>
                                        <p:tgtEl>
                                          <p:spTgt spid="58369">
                                            <p:txEl>
                                              <p:pRg st="8" end="8"/>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8369">
                                            <p:txEl>
                                              <p:pRg st="9" end="9"/>
                                            </p:txEl>
                                          </p:spTgt>
                                        </p:tgtEl>
                                        <p:attrNameLst>
                                          <p:attrName>style.visibility</p:attrName>
                                        </p:attrNameLst>
                                      </p:cBhvr>
                                      <p:to>
                                        <p:strVal val="visible"/>
                                      </p:to>
                                    </p:set>
                                    <p:animEffect transition="in" filter="wheel(1)">
                                      <p:cBhvr>
                                        <p:cTn id="31" dur="2000"/>
                                        <p:tgtEl>
                                          <p:spTgt spid="58369">
                                            <p:txEl>
                                              <p:pRg st="9" end="9"/>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58369">
                                            <p:txEl>
                                              <p:pRg st="10" end="10"/>
                                            </p:txEl>
                                          </p:spTgt>
                                        </p:tgtEl>
                                        <p:attrNameLst>
                                          <p:attrName>style.visibility</p:attrName>
                                        </p:attrNameLst>
                                      </p:cBhvr>
                                      <p:to>
                                        <p:strVal val="visible"/>
                                      </p:to>
                                    </p:set>
                                    <p:animEffect transition="in" filter="wheel(1)">
                                      <p:cBhvr>
                                        <p:cTn id="34" dur="2000"/>
                                        <p:tgtEl>
                                          <p:spTgt spid="58369">
                                            <p:txEl>
                                              <p:pRg st="10" end="10"/>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58369">
                                            <p:txEl>
                                              <p:pRg st="11" end="11"/>
                                            </p:txEl>
                                          </p:spTgt>
                                        </p:tgtEl>
                                        <p:attrNameLst>
                                          <p:attrName>style.visibility</p:attrName>
                                        </p:attrNameLst>
                                      </p:cBhvr>
                                      <p:to>
                                        <p:strVal val="visible"/>
                                      </p:to>
                                    </p:set>
                                    <p:animEffect transition="in" filter="wheel(1)">
                                      <p:cBhvr>
                                        <p:cTn id="37" dur="2000"/>
                                        <p:tgtEl>
                                          <p:spTgt spid="58369">
                                            <p:txEl>
                                              <p:pRg st="11" end="11"/>
                                            </p:txEl>
                                          </p:spTgt>
                                        </p:tgtEl>
                                      </p:cBhvr>
                                    </p:animEffect>
                                  </p:childTnLst>
                                </p:cTn>
                              </p:par>
                              <p:par>
                                <p:cTn id="38" presetID="21" presetClass="entr" presetSubtype="1" fill="hold" nodeType="withEffect">
                                  <p:stCondLst>
                                    <p:cond delay="0"/>
                                  </p:stCondLst>
                                  <p:childTnLst>
                                    <p:set>
                                      <p:cBhvr>
                                        <p:cTn id="39" dur="1" fill="hold">
                                          <p:stCondLst>
                                            <p:cond delay="0"/>
                                          </p:stCondLst>
                                        </p:cTn>
                                        <p:tgtEl>
                                          <p:spTgt spid="58369">
                                            <p:txEl>
                                              <p:pRg st="12" end="12"/>
                                            </p:txEl>
                                          </p:spTgt>
                                        </p:tgtEl>
                                        <p:attrNameLst>
                                          <p:attrName>style.visibility</p:attrName>
                                        </p:attrNameLst>
                                      </p:cBhvr>
                                      <p:to>
                                        <p:strVal val="visible"/>
                                      </p:to>
                                    </p:set>
                                    <p:animEffect transition="in" filter="wheel(1)">
                                      <p:cBhvr>
                                        <p:cTn id="40" dur="2000"/>
                                        <p:tgtEl>
                                          <p:spTgt spid="58369">
                                            <p:txEl>
                                              <p:pRg st="12" end="12"/>
                                            </p:txEl>
                                          </p:spTgt>
                                        </p:tgtEl>
                                      </p:cBhvr>
                                    </p:animEffect>
                                  </p:childTnLst>
                                </p:cTn>
                              </p:par>
                              <p:par>
                                <p:cTn id="41" presetID="21" presetClass="entr" presetSubtype="1" fill="hold" nodeType="withEffect">
                                  <p:stCondLst>
                                    <p:cond delay="0"/>
                                  </p:stCondLst>
                                  <p:childTnLst>
                                    <p:set>
                                      <p:cBhvr>
                                        <p:cTn id="42" dur="1" fill="hold">
                                          <p:stCondLst>
                                            <p:cond delay="0"/>
                                          </p:stCondLst>
                                        </p:cTn>
                                        <p:tgtEl>
                                          <p:spTgt spid="58369">
                                            <p:txEl>
                                              <p:pRg st="13" end="13"/>
                                            </p:txEl>
                                          </p:spTgt>
                                        </p:tgtEl>
                                        <p:attrNameLst>
                                          <p:attrName>style.visibility</p:attrName>
                                        </p:attrNameLst>
                                      </p:cBhvr>
                                      <p:to>
                                        <p:strVal val="visible"/>
                                      </p:to>
                                    </p:set>
                                    <p:animEffect transition="in" filter="wheel(1)">
                                      <p:cBhvr>
                                        <p:cTn id="43" dur="2000"/>
                                        <p:tgtEl>
                                          <p:spTgt spid="5836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29052"/>
            <a:ext cx="7924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2 </a:t>
            </a:r>
            <a:r>
              <a:rPr lang="en-US" sz="2000" dirty="0">
                <a:latin typeface="Times New Roman" panose="02020603050405020304" pitchFamily="18" charset="0"/>
                <a:cs typeface="Times New Roman" panose="02020603050405020304" pitchFamily="18" charset="0"/>
              </a:rPr>
              <a:t>:</a:t>
            </a:r>
          </a:p>
          <a:p>
            <a:r>
              <a:rPr lang="en-US" sz="2000" b="1" i="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  NK 100.000 kg nguyên liệu A:</a:t>
            </a:r>
            <a:endParaRPr lang="en-US" sz="2000" b="1" i="1"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Ta có : giá FOB + (I + F) = giá CIF</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30.000 + 10% + 30.000 = giá CIF</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Suy ra: giá CIF = 33.000 đ/kg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Thuế NK phải nộp: 100.000 kg x 33.000 đ/kg x 10% = 330 (triệu đồng)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Thuế GTGT phải nộp ở khâu NK:</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[(100.000 kg x 33.000 đ/kg) + 330 triệu] x 10% = 363 (tr đồng)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  Hàng hóa mua trong nước:</a:t>
            </a:r>
            <a:endParaRPr lang="en-US" sz="2000" b="1" i="1"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Giá mua: 1.500 (tr đồng), thuế GTGT được khấu trừ là 150 triệu đồng.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  Dịch vụ mua trong nước:</a:t>
            </a:r>
            <a:endParaRPr lang="en-US" sz="2000" b="1" i="1"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Giá mua: 500 tr đồng, thuế GTGT được khấu trừ 50 tr đồng.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  Bán cho công ty thương mại:</a:t>
            </a:r>
            <a:endParaRPr lang="en-US" sz="2000" b="1" i="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G</a:t>
            </a:r>
            <a:r>
              <a:rPr lang="vi-VN" sz="2000" dirty="0">
                <a:latin typeface="Times New Roman" panose="02020603050405020304" pitchFamily="18" charset="0"/>
                <a:cs typeface="Times New Roman" panose="02020603050405020304" pitchFamily="18" charset="0"/>
              </a:rPr>
              <a:t>iá tính thuế TTDB: (170,096 – 30,096)/(1+60%) = 87.500 đ/thùng.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Thuế TTĐB phải nộp ở khâu bán hàng: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30.000 x 87.500 x 60% = 1.575 (tr đồng)</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Doanh thu: 30.000 thùng x 170.096 đ/thùng = 5.102,88 (tr đ)</a:t>
            </a:r>
            <a:endParaRPr lang="en-US" sz="2000" dirty="0">
              <a:latin typeface="Times New Roman" panose="02020603050405020304" pitchFamily="18" charset="0"/>
              <a:cs typeface="Times New Roman" panose="02020603050405020304" pitchFamily="18" charset="0"/>
            </a:endParaRPr>
          </a:p>
          <a:p>
            <a:r>
              <a:rPr lang="vi-VN" sz="2000" dirty="0">
                <a:latin typeface="Times New Roman" panose="02020603050405020304" pitchFamily="18" charset="0"/>
                <a:cs typeface="Times New Roman" panose="02020603050405020304" pitchFamily="18" charset="0"/>
              </a:rPr>
              <a:t>Thuế GTGT đầu ra: 5.102,88 x 10% = 510,288 (tr đ)</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2454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0" end="0"/>
                                            </p:txEl>
                                          </p:spTgt>
                                        </p:tgtEl>
                                        <p:attrNameLst>
                                          <p:attrName>style.visibility</p:attrName>
                                        </p:attrNameLst>
                                      </p:cBhvr>
                                      <p:to>
                                        <p:strVal val="visible"/>
                                      </p:to>
                                    </p:set>
                                    <p:animEffect transition="in" filter="wheel(1)">
                                      <p:cBhvr>
                                        <p:cTn id="7" dur="2000"/>
                                        <p:tgtEl>
                                          <p:spTgt spid="58369">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1" end="1"/>
                                            </p:txEl>
                                          </p:spTgt>
                                        </p:tgtEl>
                                        <p:attrNameLst>
                                          <p:attrName>style.visibility</p:attrName>
                                        </p:attrNameLst>
                                      </p:cBhvr>
                                      <p:to>
                                        <p:strVal val="visible"/>
                                      </p:to>
                                    </p:set>
                                    <p:animEffect transition="in" filter="wheel(1)">
                                      <p:cBhvr>
                                        <p:cTn id="10" dur="2000"/>
                                        <p:tgtEl>
                                          <p:spTgt spid="58369">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2" end="2"/>
                                            </p:txEl>
                                          </p:spTgt>
                                        </p:tgtEl>
                                        <p:attrNameLst>
                                          <p:attrName>style.visibility</p:attrName>
                                        </p:attrNameLst>
                                      </p:cBhvr>
                                      <p:to>
                                        <p:strVal val="visible"/>
                                      </p:to>
                                    </p:set>
                                    <p:animEffect transition="in" filter="wheel(1)">
                                      <p:cBhvr>
                                        <p:cTn id="13" dur="2000"/>
                                        <p:tgtEl>
                                          <p:spTgt spid="58369">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3" end="3"/>
                                            </p:txEl>
                                          </p:spTgt>
                                        </p:tgtEl>
                                        <p:attrNameLst>
                                          <p:attrName>style.visibility</p:attrName>
                                        </p:attrNameLst>
                                      </p:cBhvr>
                                      <p:to>
                                        <p:strVal val="visible"/>
                                      </p:to>
                                    </p:set>
                                    <p:animEffect transition="in" filter="wheel(1)">
                                      <p:cBhvr>
                                        <p:cTn id="16" dur="2000"/>
                                        <p:tgtEl>
                                          <p:spTgt spid="58369">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4" end="4"/>
                                            </p:txEl>
                                          </p:spTgt>
                                        </p:tgtEl>
                                        <p:attrNameLst>
                                          <p:attrName>style.visibility</p:attrName>
                                        </p:attrNameLst>
                                      </p:cBhvr>
                                      <p:to>
                                        <p:strVal val="visible"/>
                                      </p:to>
                                    </p:set>
                                    <p:animEffect transition="in" filter="wheel(1)">
                                      <p:cBhvr>
                                        <p:cTn id="19" dur="2000"/>
                                        <p:tgtEl>
                                          <p:spTgt spid="58369">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5" end="5"/>
                                            </p:txEl>
                                          </p:spTgt>
                                        </p:tgtEl>
                                        <p:attrNameLst>
                                          <p:attrName>style.visibility</p:attrName>
                                        </p:attrNameLst>
                                      </p:cBhvr>
                                      <p:to>
                                        <p:strVal val="visible"/>
                                      </p:to>
                                    </p:set>
                                    <p:animEffect transition="in" filter="wheel(1)">
                                      <p:cBhvr>
                                        <p:cTn id="22" dur="2000"/>
                                        <p:tgtEl>
                                          <p:spTgt spid="58369">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8369">
                                            <p:txEl>
                                              <p:pRg st="6" end="6"/>
                                            </p:txEl>
                                          </p:spTgt>
                                        </p:tgtEl>
                                        <p:attrNameLst>
                                          <p:attrName>style.visibility</p:attrName>
                                        </p:attrNameLst>
                                      </p:cBhvr>
                                      <p:to>
                                        <p:strVal val="visible"/>
                                      </p:to>
                                    </p:set>
                                    <p:animEffect transition="in" filter="wheel(1)">
                                      <p:cBhvr>
                                        <p:cTn id="25" dur="2000"/>
                                        <p:tgtEl>
                                          <p:spTgt spid="58369">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8369">
                                            <p:txEl>
                                              <p:pRg st="7" end="7"/>
                                            </p:txEl>
                                          </p:spTgt>
                                        </p:tgtEl>
                                        <p:attrNameLst>
                                          <p:attrName>style.visibility</p:attrName>
                                        </p:attrNameLst>
                                      </p:cBhvr>
                                      <p:to>
                                        <p:strVal val="visible"/>
                                      </p:to>
                                    </p:set>
                                    <p:animEffect transition="in" filter="wheel(1)">
                                      <p:cBhvr>
                                        <p:cTn id="28" dur="2000"/>
                                        <p:tgtEl>
                                          <p:spTgt spid="58369">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58369">
                                            <p:txEl>
                                              <p:pRg st="8" end="8"/>
                                            </p:txEl>
                                          </p:spTgt>
                                        </p:tgtEl>
                                        <p:attrNameLst>
                                          <p:attrName>style.visibility</p:attrName>
                                        </p:attrNameLst>
                                      </p:cBhvr>
                                      <p:to>
                                        <p:strVal val="visible"/>
                                      </p:to>
                                    </p:set>
                                    <p:animEffect transition="in" filter="wheel(1)">
                                      <p:cBhvr>
                                        <p:cTn id="33" dur="2000"/>
                                        <p:tgtEl>
                                          <p:spTgt spid="58369">
                                            <p:txEl>
                                              <p:pRg st="8" end="8"/>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58369">
                                            <p:txEl>
                                              <p:pRg st="9" end="9"/>
                                            </p:txEl>
                                          </p:spTgt>
                                        </p:tgtEl>
                                        <p:attrNameLst>
                                          <p:attrName>style.visibility</p:attrName>
                                        </p:attrNameLst>
                                      </p:cBhvr>
                                      <p:to>
                                        <p:strVal val="visible"/>
                                      </p:to>
                                    </p:set>
                                    <p:animEffect transition="in" filter="wheel(1)">
                                      <p:cBhvr>
                                        <p:cTn id="36" dur="2000"/>
                                        <p:tgtEl>
                                          <p:spTgt spid="58369">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58369">
                                            <p:txEl>
                                              <p:pRg st="10" end="10"/>
                                            </p:txEl>
                                          </p:spTgt>
                                        </p:tgtEl>
                                        <p:attrNameLst>
                                          <p:attrName>style.visibility</p:attrName>
                                        </p:attrNameLst>
                                      </p:cBhvr>
                                      <p:to>
                                        <p:strVal val="visible"/>
                                      </p:to>
                                    </p:set>
                                    <p:animEffect transition="in" filter="wheel(1)">
                                      <p:cBhvr>
                                        <p:cTn id="41" dur="2000"/>
                                        <p:tgtEl>
                                          <p:spTgt spid="58369">
                                            <p:txEl>
                                              <p:pRg st="10" end="10"/>
                                            </p:txEl>
                                          </p:spTgt>
                                        </p:tgtEl>
                                      </p:cBhvr>
                                    </p:animEffect>
                                  </p:childTnLst>
                                </p:cTn>
                              </p:par>
                              <p:par>
                                <p:cTn id="42" presetID="21" presetClass="entr" presetSubtype="1" fill="hold" nodeType="withEffect">
                                  <p:stCondLst>
                                    <p:cond delay="0"/>
                                  </p:stCondLst>
                                  <p:childTnLst>
                                    <p:set>
                                      <p:cBhvr>
                                        <p:cTn id="43" dur="1" fill="hold">
                                          <p:stCondLst>
                                            <p:cond delay="0"/>
                                          </p:stCondLst>
                                        </p:cTn>
                                        <p:tgtEl>
                                          <p:spTgt spid="58369">
                                            <p:txEl>
                                              <p:pRg st="11" end="11"/>
                                            </p:txEl>
                                          </p:spTgt>
                                        </p:tgtEl>
                                        <p:attrNameLst>
                                          <p:attrName>style.visibility</p:attrName>
                                        </p:attrNameLst>
                                      </p:cBhvr>
                                      <p:to>
                                        <p:strVal val="visible"/>
                                      </p:to>
                                    </p:set>
                                    <p:animEffect transition="in" filter="wheel(1)">
                                      <p:cBhvr>
                                        <p:cTn id="44" dur="2000"/>
                                        <p:tgtEl>
                                          <p:spTgt spid="58369">
                                            <p:txEl>
                                              <p:pRg st="11" end="1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58369">
                                            <p:txEl>
                                              <p:pRg st="12" end="12"/>
                                            </p:txEl>
                                          </p:spTgt>
                                        </p:tgtEl>
                                        <p:attrNameLst>
                                          <p:attrName>style.visibility</p:attrName>
                                        </p:attrNameLst>
                                      </p:cBhvr>
                                      <p:to>
                                        <p:strVal val="visible"/>
                                      </p:to>
                                    </p:set>
                                    <p:animEffect transition="in" filter="wheel(1)">
                                      <p:cBhvr>
                                        <p:cTn id="49" dur="2000"/>
                                        <p:tgtEl>
                                          <p:spTgt spid="58369">
                                            <p:txEl>
                                              <p:pRg st="12" end="12"/>
                                            </p:txEl>
                                          </p:spTgt>
                                        </p:tgtEl>
                                      </p:cBhvr>
                                    </p:animEffect>
                                  </p:childTnLst>
                                </p:cTn>
                              </p:par>
                              <p:par>
                                <p:cTn id="50" presetID="21" presetClass="entr" presetSubtype="1" fill="hold" nodeType="withEffect">
                                  <p:stCondLst>
                                    <p:cond delay="0"/>
                                  </p:stCondLst>
                                  <p:childTnLst>
                                    <p:set>
                                      <p:cBhvr>
                                        <p:cTn id="51" dur="1" fill="hold">
                                          <p:stCondLst>
                                            <p:cond delay="0"/>
                                          </p:stCondLst>
                                        </p:cTn>
                                        <p:tgtEl>
                                          <p:spTgt spid="58369">
                                            <p:txEl>
                                              <p:pRg st="13" end="13"/>
                                            </p:txEl>
                                          </p:spTgt>
                                        </p:tgtEl>
                                        <p:attrNameLst>
                                          <p:attrName>style.visibility</p:attrName>
                                        </p:attrNameLst>
                                      </p:cBhvr>
                                      <p:to>
                                        <p:strVal val="visible"/>
                                      </p:to>
                                    </p:set>
                                    <p:animEffect transition="in" filter="wheel(1)">
                                      <p:cBhvr>
                                        <p:cTn id="52" dur="2000"/>
                                        <p:tgtEl>
                                          <p:spTgt spid="58369">
                                            <p:txEl>
                                              <p:pRg st="13" end="13"/>
                                            </p:txEl>
                                          </p:spTgt>
                                        </p:tgtEl>
                                      </p:cBhvr>
                                    </p:animEffect>
                                  </p:childTnLst>
                                </p:cTn>
                              </p:par>
                              <p:par>
                                <p:cTn id="53" presetID="21" presetClass="entr" presetSubtype="1" fill="hold" nodeType="withEffect">
                                  <p:stCondLst>
                                    <p:cond delay="0"/>
                                  </p:stCondLst>
                                  <p:childTnLst>
                                    <p:set>
                                      <p:cBhvr>
                                        <p:cTn id="54" dur="1" fill="hold">
                                          <p:stCondLst>
                                            <p:cond delay="0"/>
                                          </p:stCondLst>
                                        </p:cTn>
                                        <p:tgtEl>
                                          <p:spTgt spid="58369">
                                            <p:txEl>
                                              <p:pRg st="14" end="14"/>
                                            </p:txEl>
                                          </p:spTgt>
                                        </p:tgtEl>
                                        <p:attrNameLst>
                                          <p:attrName>style.visibility</p:attrName>
                                        </p:attrNameLst>
                                      </p:cBhvr>
                                      <p:to>
                                        <p:strVal val="visible"/>
                                      </p:to>
                                    </p:set>
                                    <p:animEffect transition="in" filter="wheel(1)">
                                      <p:cBhvr>
                                        <p:cTn id="55" dur="2000"/>
                                        <p:tgtEl>
                                          <p:spTgt spid="58369">
                                            <p:txEl>
                                              <p:pRg st="14" end="14"/>
                                            </p:txEl>
                                          </p:spTgt>
                                        </p:tgtEl>
                                      </p:cBhvr>
                                    </p:animEffect>
                                  </p:childTnLst>
                                </p:cTn>
                              </p:par>
                              <p:par>
                                <p:cTn id="56" presetID="21" presetClass="entr" presetSubtype="1" fill="hold" nodeType="withEffect">
                                  <p:stCondLst>
                                    <p:cond delay="0"/>
                                  </p:stCondLst>
                                  <p:childTnLst>
                                    <p:set>
                                      <p:cBhvr>
                                        <p:cTn id="57" dur="1" fill="hold">
                                          <p:stCondLst>
                                            <p:cond delay="0"/>
                                          </p:stCondLst>
                                        </p:cTn>
                                        <p:tgtEl>
                                          <p:spTgt spid="58369">
                                            <p:txEl>
                                              <p:pRg st="15" end="15"/>
                                            </p:txEl>
                                          </p:spTgt>
                                        </p:tgtEl>
                                        <p:attrNameLst>
                                          <p:attrName>style.visibility</p:attrName>
                                        </p:attrNameLst>
                                      </p:cBhvr>
                                      <p:to>
                                        <p:strVal val="visible"/>
                                      </p:to>
                                    </p:set>
                                    <p:animEffect transition="in" filter="wheel(1)">
                                      <p:cBhvr>
                                        <p:cTn id="58" dur="2000"/>
                                        <p:tgtEl>
                                          <p:spTgt spid="58369">
                                            <p:txEl>
                                              <p:pRg st="15" end="15"/>
                                            </p:txEl>
                                          </p:spTgt>
                                        </p:tgtEl>
                                      </p:cBhvr>
                                    </p:animEffect>
                                  </p:childTnLst>
                                </p:cTn>
                              </p:par>
                              <p:par>
                                <p:cTn id="59" presetID="21" presetClass="entr" presetSubtype="1" fill="hold" nodeType="withEffect">
                                  <p:stCondLst>
                                    <p:cond delay="0"/>
                                  </p:stCondLst>
                                  <p:childTnLst>
                                    <p:set>
                                      <p:cBhvr>
                                        <p:cTn id="60" dur="1" fill="hold">
                                          <p:stCondLst>
                                            <p:cond delay="0"/>
                                          </p:stCondLst>
                                        </p:cTn>
                                        <p:tgtEl>
                                          <p:spTgt spid="58369">
                                            <p:txEl>
                                              <p:pRg st="16" end="16"/>
                                            </p:txEl>
                                          </p:spTgt>
                                        </p:tgtEl>
                                        <p:attrNameLst>
                                          <p:attrName>style.visibility</p:attrName>
                                        </p:attrNameLst>
                                      </p:cBhvr>
                                      <p:to>
                                        <p:strVal val="visible"/>
                                      </p:to>
                                    </p:set>
                                    <p:animEffect transition="in" filter="wheel(1)">
                                      <p:cBhvr>
                                        <p:cTn id="61" dur="2000"/>
                                        <p:tgtEl>
                                          <p:spTgt spid="58369">
                                            <p:txEl>
                                              <p:pRg st="16" end="16"/>
                                            </p:txEl>
                                          </p:spTgt>
                                        </p:tgtEl>
                                      </p:cBhvr>
                                    </p:animEffect>
                                  </p:childTnLst>
                                </p:cTn>
                              </p:par>
                              <p:par>
                                <p:cTn id="62" presetID="21" presetClass="entr" presetSubtype="1" fill="hold" nodeType="withEffect">
                                  <p:stCondLst>
                                    <p:cond delay="0"/>
                                  </p:stCondLst>
                                  <p:childTnLst>
                                    <p:set>
                                      <p:cBhvr>
                                        <p:cTn id="63" dur="1" fill="hold">
                                          <p:stCondLst>
                                            <p:cond delay="0"/>
                                          </p:stCondLst>
                                        </p:cTn>
                                        <p:tgtEl>
                                          <p:spTgt spid="58369">
                                            <p:txEl>
                                              <p:pRg st="17" end="17"/>
                                            </p:txEl>
                                          </p:spTgt>
                                        </p:tgtEl>
                                        <p:attrNameLst>
                                          <p:attrName>style.visibility</p:attrName>
                                        </p:attrNameLst>
                                      </p:cBhvr>
                                      <p:to>
                                        <p:strVal val="visible"/>
                                      </p:to>
                                    </p:set>
                                    <p:animEffect transition="in" filter="wheel(1)">
                                      <p:cBhvr>
                                        <p:cTn id="64" dur="2000"/>
                                        <p:tgtEl>
                                          <p:spTgt spid="5836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821333"/>
            <a:ext cx="8382000"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2</a:t>
            </a:r>
            <a:r>
              <a:rPr lang="en-US" sz="2200" dirty="0">
                <a:latin typeface="Times New Roman" panose="02020603050405020304" pitchFamily="18" charset="0"/>
                <a:cs typeface="Times New Roman" panose="02020603050405020304" pitchFamily="18" charset="0"/>
              </a:rPr>
              <a:t>:</a:t>
            </a:r>
          </a:p>
          <a:p>
            <a:r>
              <a:rPr lang="vi-VN" sz="2200" b="1" i="1" dirty="0">
                <a:latin typeface="Times New Roman" panose="02020603050405020304" pitchFamily="18" charset="0"/>
                <a:cs typeface="Times New Roman" panose="02020603050405020304" pitchFamily="18" charset="0"/>
              </a:rPr>
              <a:t> </a:t>
            </a:r>
            <a:r>
              <a:rPr lang="en-US" sz="2200" b="1" i="1" dirty="0">
                <a:latin typeface="Times New Roman" panose="02020603050405020304" pitchFamily="18" charset="0"/>
                <a:cs typeface="Times New Roman" panose="02020603050405020304" pitchFamily="18" charset="0"/>
              </a:rPr>
              <a:t>      </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Bán</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cho</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các</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đại</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lý</a:t>
            </a:r>
            <a:r>
              <a:rPr lang="es-ES" sz="2200" b="1" i="1" dirty="0">
                <a:latin typeface="Times New Roman" panose="02020603050405020304" pitchFamily="18" charset="0"/>
                <a:cs typeface="Times New Roman" panose="02020603050405020304" pitchFamily="18" charset="0"/>
              </a:rPr>
              <a:t>:</a:t>
            </a:r>
            <a:endParaRPr lang="en-US" sz="2200" b="1" i="1"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Giá</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tính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(184.096 – 30.096)/(1 + 60%) = 96.250 đ/</a:t>
            </a:r>
            <a:r>
              <a:rPr lang="es-ES" sz="2200" dirty="0" err="1">
                <a:latin typeface="Times New Roman" panose="02020603050405020304" pitchFamily="18" charset="0"/>
                <a:cs typeface="Times New Roman" panose="02020603050405020304" pitchFamily="18" charset="0"/>
              </a:rPr>
              <a:t>thùng</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ở </a:t>
            </a:r>
            <a:r>
              <a:rPr lang="es-ES" sz="2200" dirty="0" err="1">
                <a:latin typeface="Times New Roman" panose="02020603050405020304" pitchFamily="18" charset="0"/>
                <a:cs typeface="Times New Roman" panose="02020603050405020304" pitchFamily="18" charset="0"/>
              </a:rPr>
              <a:t>khâu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bán</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hàng</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40.000 x 96.250 x 60% = 2.310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Doanh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a:t>
            </a:r>
            <a:r>
              <a:rPr lang="es-ES" sz="2200" dirty="0">
                <a:latin typeface="Times New Roman" panose="02020603050405020304" pitchFamily="18" charset="0"/>
                <a:cs typeface="Times New Roman" panose="02020603050405020304" pitchFamily="18" charset="0"/>
              </a:rPr>
              <a:t>: 40.000 x 184.096 đ/</a:t>
            </a:r>
            <a:r>
              <a:rPr lang="es-ES" sz="2200" dirty="0" err="1">
                <a:latin typeface="Times New Roman" panose="02020603050405020304" pitchFamily="18" charset="0"/>
                <a:cs typeface="Times New Roman" panose="02020603050405020304" pitchFamily="18" charset="0"/>
              </a:rPr>
              <a:t>thùng</a:t>
            </a:r>
            <a:r>
              <a:rPr lang="es-ES" sz="2200" dirty="0">
                <a:latin typeface="Times New Roman" panose="02020603050405020304" pitchFamily="18" charset="0"/>
                <a:cs typeface="Times New Roman" panose="02020603050405020304" pitchFamily="18" charset="0"/>
              </a:rPr>
              <a:t> = 7.363,84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đầu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ra</a:t>
            </a:r>
            <a:r>
              <a:rPr lang="es-ES" sz="2200" dirty="0">
                <a:latin typeface="Times New Roman" panose="02020603050405020304" pitchFamily="18" charset="0"/>
                <a:cs typeface="Times New Roman" panose="02020603050405020304" pitchFamily="18" charset="0"/>
              </a:rPr>
              <a:t>: 7.363,84  x 10% =   736,384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Bán</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sỉ</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cho</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các</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chợ</a:t>
            </a:r>
            <a:endParaRPr lang="en-US" sz="2200" b="1" i="1"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Giá</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tính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(177.096 – 30.096)/(1 + 60%) = 91.875 </a:t>
            </a:r>
            <a:r>
              <a:rPr lang="es-ES" sz="2200" dirty="0" err="1">
                <a:latin typeface="Times New Roman" panose="02020603050405020304" pitchFamily="18" charset="0"/>
                <a:cs typeface="Times New Roman" panose="02020603050405020304" pitchFamily="18" charset="0"/>
              </a:rPr>
              <a:t>đồng</a:t>
            </a:r>
            <a:r>
              <a:rPr lang="es-ES" sz="2200" dirty="0">
                <a:latin typeface="Times New Roman" panose="02020603050405020304" pitchFamily="18" charset="0"/>
                <a:cs typeface="Times New Roman" panose="02020603050405020304" pitchFamily="18" charset="0"/>
              </a:rPr>
              <a:t>/</a:t>
            </a:r>
            <a:r>
              <a:rPr lang="es-ES" sz="2200" dirty="0" err="1">
                <a:latin typeface="Times New Roman" panose="02020603050405020304" pitchFamily="18" charset="0"/>
                <a:cs typeface="Times New Roman" panose="02020603050405020304" pitchFamily="18" charset="0"/>
              </a:rPr>
              <a:t>hộp</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ở </a:t>
            </a:r>
            <a:r>
              <a:rPr lang="es-ES" sz="2200" dirty="0" err="1">
                <a:latin typeface="Times New Roman" panose="02020603050405020304" pitchFamily="18" charset="0"/>
                <a:cs typeface="Times New Roman" panose="02020603050405020304" pitchFamily="18" charset="0"/>
              </a:rPr>
              <a:t>khâu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bán</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hàng</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20.000 x 91.875 x 60% = 1.102,5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Doanh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a:t>
            </a:r>
            <a:r>
              <a:rPr lang="es-ES" sz="2200" dirty="0">
                <a:latin typeface="Times New Roman" panose="02020603050405020304" pitchFamily="18" charset="0"/>
                <a:cs typeface="Times New Roman" panose="02020603050405020304" pitchFamily="18" charset="0"/>
              </a:rPr>
              <a:t>: 20.000 </a:t>
            </a:r>
            <a:r>
              <a:rPr lang="es-ES" sz="2200" dirty="0" err="1">
                <a:latin typeface="Times New Roman" panose="02020603050405020304" pitchFamily="18" charset="0"/>
                <a:cs typeface="Times New Roman" panose="02020603050405020304" pitchFamily="18" charset="0"/>
              </a:rPr>
              <a:t>hộp</a:t>
            </a:r>
            <a:r>
              <a:rPr lang="es-ES" sz="2200" dirty="0">
                <a:latin typeface="Times New Roman" panose="02020603050405020304" pitchFamily="18" charset="0"/>
                <a:cs typeface="Times New Roman" panose="02020603050405020304" pitchFamily="18" charset="0"/>
              </a:rPr>
              <a:t> x 177.096  đ/</a:t>
            </a:r>
            <a:r>
              <a:rPr lang="es-ES" sz="2200" dirty="0" err="1">
                <a:latin typeface="Times New Roman" panose="02020603050405020304" pitchFamily="18" charset="0"/>
                <a:cs typeface="Times New Roman" panose="02020603050405020304" pitchFamily="18" charset="0"/>
              </a:rPr>
              <a:t>thùng</a:t>
            </a:r>
            <a:r>
              <a:rPr lang="es-ES" sz="2200" dirty="0">
                <a:latin typeface="Times New Roman" panose="02020603050405020304" pitchFamily="18" charset="0"/>
                <a:cs typeface="Times New Roman" panose="02020603050405020304" pitchFamily="18" charset="0"/>
              </a:rPr>
              <a:t> = 3.541,92 (</a:t>
            </a:r>
            <a:r>
              <a:rPr lang="es-ES" sz="2200" dirty="0" err="1">
                <a:latin typeface="Times New Roman" panose="02020603050405020304" pitchFamily="18" charset="0"/>
                <a:cs typeface="Times New Roman" panose="02020603050405020304" pitchFamily="18" charset="0"/>
              </a:rPr>
              <a:t>trđ</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đầu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ra</a:t>
            </a:r>
            <a:r>
              <a:rPr lang="es-ES" sz="2200" dirty="0">
                <a:latin typeface="Times New Roman" panose="02020603050405020304" pitchFamily="18" charset="0"/>
                <a:cs typeface="Times New Roman" panose="02020603050405020304" pitchFamily="18" charset="0"/>
              </a:rPr>
              <a:t>: 3.541,92 x 10% = 354,192 (</a:t>
            </a:r>
            <a:r>
              <a:rPr lang="es-ES" sz="2200" dirty="0" err="1">
                <a:latin typeface="Times New Roman" panose="02020603050405020304" pitchFamily="18" charset="0"/>
                <a:cs typeface="Times New Roman" panose="02020603050405020304" pitchFamily="18" charset="0"/>
              </a:rPr>
              <a:t>trđ</a:t>
            </a:r>
            <a:r>
              <a:rPr lang="es-ES" sz="2200" dirty="0">
                <a:latin typeface="Times New Roman" panose="02020603050405020304" pitchFamily="18" charset="0"/>
                <a:cs typeface="Times New Roman" panose="02020603050405020304" pitchFamily="18" charset="0"/>
              </a:rPr>
              <a:t>)  </a:t>
            </a:r>
          </a:p>
          <a:p>
            <a:r>
              <a:rPr lang="es-ES" sz="2200" b="1" dirty="0" err="1">
                <a:latin typeface="Times New Roman" panose="02020603050405020304" pitchFamily="18" charset="0"/>
                <a:cs typeface="Times New Roman" panose="02020603050405020304" pitchFamily="18" charset="0"/>
              </a:rPr>
              <a:t>Vậy</a:t>
            </a:r>
            <a:r>
              <a:rPr lang="es-ES" sz="2200" b="1" dirty="0">
                <a:latin typeface="Times New Roman" panose="02020603050405020304" pitchFamily="18" charset="0"/>
                <a:cs typeface="Times New Roman" panose="02020603050405020304" pitchFamily="18" charset="0"/>
              </a:rPr>
              <a:t>:</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NK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330 (</a:t>
            </a:r>
            <a:r>
              <a:rPr lang="es-ES" sz="2200" dirty="0" err="1">
                <a:latin typeface="Times New Roman" panose="02020603050405020304" pitchFamily="18" charset="0"/>
                <a:cs typeface="Times New Roman" panose="02020603050405020304" pitchFamily="18" charset="0"/>
              </a:rPr>
              <a:t>trđ</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ở </a:t>
            </a:r>
            <a:r>
              <a:rPr lang="es-ES" sz="2200" dirty="0" err="1">
                <a:latin typeface="Times New Roman" panose="02020603050405020304" pitchFamily="18" charset="0"/>
                <a:cs typeface="Times New Roman" panose="02020603050405020304" pitchFamily="18" charset="0"/>
              </a:rPr>
              <a:t>khâu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nhập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khẩu</a:t>
            </a:r>
            <a:r>
              <a:rPr lang="es-ES" sz="2200" dirty="0">
                <a:latin typeface="Times New Roman" panose="02020603050405020304" pitchFamily="18" charset="0"/>
                <a:cs typeface="Times New Roman" panose="02020603050405020304" pitchFamily="18" charset="0"/>
              </a:rPr>
              <a:t>: 363 (</a:t>
            </a:r>
            <a:r>
              <a:rPr lang="es-ES" sz="2200" dirty="0" err="1">
                <a:latin typeface="Times New Roman" panose="02020603050405020304" pitchFamily="18" charset="0"/>
                <a:cs typeface="Times New Roman" panose="02020603050405020304" pitchFamily="18" charset="0"/>
              </a:rPr>
              <a:t>trđ</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ở </a:t>
            </a:r>
            <a:r>
              <a:rPr lang="es-ES" sz="2200" dirty="0" err="1">
                <a:latin typeface="Times New Roman" panose="02020603050405020304" pitchFamily="18" charset="0"/>
                <a:cs typeface="Times New Roman" panose="02020603050405020304" pitchFamily="18" charset="0"/>
              </a:rPr>
              <a:t>khâu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bán</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hàng</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là</a:t>
            </a:r>
            <a:r>
              <a:rPr lang="es-ES" sz="2200" dirty="0">
                <a:latin typeface="Times New Roman" panose="02020603050405020304" pitchFamily="18" charset="0"/>
                <a:cs typeface="Times New Roman" panose="02020603050405020304" pitchFamily="18" charset="0"/>
              </a:rPr>
              <a:t>: (1.575 + 2.310 + 1.102,5) = 4.987,5 (</a:t>
            </a:r>
            <a:r>
              <a:rPr lang="es-ES" sz="2200" dirty="0" err="1">
                <a:latin typeface="Times New Roman" panose="02020603050405020304" pitchFamily="18" charset="0"/>
                <a:cs typeface="Times New Roman" panose="02020603050405020304" pitchFamily="18" charset="0"/>
              </a:rPr>
              <a:t>trđ</a:t>
            </a:r>
            <a:r>
              <a:rPr lang="es-ES"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06877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5" end="5"/>
                                            </p:txEl>
                                          </p:spTgt>
                                        </p:tgtEl>
                                        <p:attrNameLst>
                                          <p:attrName>style.visibility</p:attrName>
                                        </p:attrNameLst>
                                      </p:cBhvr>
                                      <p:to>
                                        <p:strVal val="visible"/>
                                      </p:to>
                                    </p:set>
                                    <p:animEffect transition="in" filter="wheel(1)">
                                      <p:cBhvr>
                                        <p:cTn id="19" dur="2000"/>
                                        <p:tgtEl>
                                          <p:spTgt spid="58369">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6" end="6"/>
                                            </p:txEl>
                                          </p:spTgt>
                                        </p:tgtEl>
                                        <p:attrNameLst>
                                          <p:attrName>style.visibility</p:attrName>
                                        </p:attrNameLst>
                                      </p:cBhvr>
                                      <p:to>
                                        <p:strVal val="visible"/>
                                      </p:to>
                                    </p:set>
                                    <p:animEffect transition="in" filter="wheel(1)">
                                      <p:cBhvr>
                                        <p:cTn id="22" dur="2000"/>
                                        <p:tgtEl>
                                          <p:spTgt spid="5836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8369">
                                            <p:txEl>
                                              <p:pRg st="7" end="7"/>
                                            </p:txEl>
                                          </p:spTgt>
                                        </p:tgtEl>
                                        <p:attrNameLst>
                                          <p:attrName>style.visibility</p:attrName>
                                        </p:attrNameLst>
                                      </p:cBhvr>
                                      <p:to>
                                        <p:strVal val="visible"/>
                                      </p:to>
                                    </p:set>
                                    <p:animEffect transition="in" filter="wheel(1)">
                                      <p:cBhvr>
                                        <p:cTn id="27" dur="2000"/>
                                        <p:tgtEl>
                                          <p:spTgt spid="58369">
                                            <p:txEl>
                                              <p:pRg st="7" end="7"/>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58369">
                                            <p:txEl>
                                              <p:pRg st="8" end="8"/>
                                            </p:txEl>
                                          </p:spTgt>
                                        </p:tgtEl>
                                        <p:attrNameLst>
                                          <p:attrName>style.visibility</p:attrName>
                                        </p:attrNameLst>
                                      </p:cBhvr>
                                      <p:to>
                                        <p:strVal val="visible"/>
                                      </p:to>
                                    </p:set>
                                    <p:animEffect transition="in" filter="wheel(1)">
                                      <p:cBhvr>
                                        <p:cTn id="30" dur="2000"/>
                                        <p:tgtEl>
                                          <p:spTgt spid="58369">
                                            <p:txEl>
                                              <p:pRg st="8" end="8"/>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58369">
                                            <p:txEl>
                                              <p:pRg st="9" end="9"/>
                                            </p:txEl>
                                          </p:spTgt>
                                        </p:tgtEl>
                                        <p:attrNameLst>
                                          <p:attrName>style.visibility</p:attrName>
                                        </p:attrNameLst>
                                      </p:cBhvr>
                                      <p:to>
                                        <p:strVal val="visible"/>
                                      </p:to>
                                    </p:set>
                                    <p:animEffect transition="in" filter="wheel(1)">
                                      <p:cBhvr>
                                        <p:cTn id="33" dur="2000"/>
                                        <p:tgtEl>
                                          <p:spTgt spid="58369">
                                            <p:txEl>
                                              <p:pRg st="9" end="9"/>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58369">
                                            <p:txEl>
                                              <p:pRg st="10" end="10"/>
                                            </p:txEl>
                                          </p:spTgt>
                                        </p:tgtEl>
                                        <p:attrNameLst>
                                          <p:attrName>style.visibility</p:attrName>
                                        </p:attrNameLst>
                                      </p:cBhvr>
                                      <p:to>
                                        <p:strVal val="visible"/>
                                      </p:to>
                                    </p:set>
                                    <p:animEffect transition="in" filter="wheel(1)">
                                      <p:cBhvr>
                                        <p:cTn id="36" dur="2000"/>
                                        <p:tgtEl>
                                          <p:spTgt spid="58369">
                                            <p:txEl>
                                              <p:pRg st="10" end="10"/>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58369">
                                            <p:txEl>
                                              <p:pRg st="11" end="11"/>
                                            </p:txEl>
                                          </p:spTgt>
                                        </p:tgtEl>
                                        <p:attrNameLst>
                                          <p:attrName>style.visibility</p:attrName>
                                        </p:attrNameLst>
                                      </p:cBhvr>
                                      <p:to>
                                        <p:strVal val="visible"/>
                                      </p:to>
                                    </p:set>
                                    <p:animEffect transition="in" filter="wheel(1)">
                                      <p:cBhvr>
                                        <p:cTn id="39" dur="2000"/>
                                        <p:tgtEl>
                                          <p:spTgt spid="58369">
                                            <p:txEl>
                                              <p:pRg st="11" end="11"/>
                                            </p:txEl>
                                          </p:spTgt>
                                        </p:tgtEl>
                                      </p:cBhvr>
                                    </p:animEffect>
                                  </p:childTnLst>
                                </p:cTn>
                              </p:par>
                              <p:par>
                                <p:cTn id="40" presetID="21" presetClass="entr" presetSubtype="1" fill="hold" nodeType="withEffect">
                                  <p:stCondLst>
                                    <p:cond delay="0"/>
                                  </p:stCondLst>
                                  <p:childTnLst>
                                    <p:set>
                                      <p:cBhvr>
                                        <p:cTn id="41" dur="1" fill="hold">
                                          <p:stCondLst>
                                            <p:cond delay="0"/>
                                          </p:stCondLst>
                                        </p:cTn>
                                        <p:tgtEl>
                                          <p:spTgt spid="58369">
                                            <p:txEl>
                                              <p:pRg st="12" end="12"/>
                                            </p:txEl>
                                          </p:spTgt>
                                        </p:tgtEl>
                                        <p:attrNameLst>
                                          <p:attrName>style.visibility</p:attrName>
                                        </p:attrNameLst>
                                      </p:cBhvr>
                                      <p:to>
                                        <p:strVal val="visible"/>
                                      </p:to>
                                    </p:set>
                                    <p:animEffect transition="in" filter="wheel(1)">
                                      <p:cBhvr>
                                        <p:cTn id="42" dur="2000"/>
                                        <p:tgtEl>
                                          <p:spTgt spid="58369">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58369">
                                            <p:txEl>
                                              <p:pRg st="13" end="13"/>
                                            </p:txEl>
                                          </p:spTgt>
                                        </p:tgtEl>
                                        <p:attrNameLst>
                                          <p:attrName>style.visibility</p:attrName>
                                        </p:attrNameLst>
                                      </p:cBhvr>
                                      <p:to>
                                        <p:strVal val="visible"/>
                                      </p:to>
                                    </p:set>
                                    <p:animEffect transition="in" filter="wheel(1)">
                                      <p:cBhvr>
                                        <p:cTn id="47" dur="2000"/>
                                        <p:tgtEl>
                                          <p:spTgt spid="58369">
                                            <p:txEl>
                                              <p:pRg st="13" end="13"/>
                                            </p:txEl>
                                          </p:spTgt>
                                        </p:tgtEl>
                                      </p:cBhvr>
                                    </p:animEffect>
                                  </p:childTnLst>
                                </p:cTn>
                              </p:par>
                              <p:par>
                                <p:cTn id="48" presetID="21" presetClass="entr" presetSubtype="1" fill="hold" nodeType="withEffect">
                                  <p:stCondLst>
                                    <p:cond delay="0"/>
                                  </p:stCondLst>
                                  <p:childTnLst>
                                    <p:set>
                                      <p:cBhvr>
                                        <p:cTn id="49" dur="1" fill="hold">
                                          <p:stCondLst>
                                            <p:cond delay="0"/>
                                          </p:stCondLst>
                                        </p:cTn>
                                        <p:tgtEl>
                                          <p:spTgt spid="58369">
                                            <p:txEl>
                                              <p:pRg st="14" end="14"/>
                                            </p:txEl>
                                          </p:spTgt>
                                        </p:tgtEl>
                                        <p:attrNameLst>
                                          <p:attrName>style.visibility</p:attrName>
                                        </p:attrNameLst>
                                      </p:cBhvr>
                                      <p:to>
                                        <p:strVal val="visible"/>
                                      </p:to>
                                    </p:set>
                                    <p:animEffect transition="in" filter="wheel(1)">
                                      <p:cBhvr>
                                        <p:cTn id="50" dur="2000"/>
                                        <p:tgtEl>
                                          <p:spTgt spid="58369">
                                            <p:txEl>
                                              <p:pRg st="14" end="14"/>
                                            </p:txEl>
                                          </p:spTgt>
                                        </p:tgtEl>
                                      </p:cBhvr>
                                    </p:animEffect>
                                  </p:childTnLst>
                                </p:cTn>
                              </p:par>
                              <p:par>
                                <p:cTn id="51" presetID="21" presetClass="entr" presetSubtype="1" fill="hold" nodeType="withEffect">
                                  <p:stCondLst>
                                    <p:cond delay="0"/>
                                  </p:stCondLst>
                                  <p:childTnLst>
                                    <p:set>
                                      <p:cBhvr>
                                        <p:cTn id="52" dur="1" fill="hold">
                                          <p:stCondLst>
                                            <p:cond delay="0"/>
                                          </p:stCondLst>
                                        </p:cTn>
                                        <p:tgtEl>
                                          <p:spTgt spid="58369">
                                            <p:txEl>
                                              <p:pRg st="15" end="15"/>
                                            </p:txEl>
                                          </p:spTgt>
                                        </p:tgtEl>
                                        <p:attrNameLst>
                                          <p:attrName>style.visibility</p:attrName>
                                        </p:attrNameLst>
                                      </p:cBhvr>
                                      <p:to>
                                        <p:strVal val="visible"/>
                                      </p:to>
                                    </p:set>
                                    <p:animEffect transition="in" filter="wheel(1)">
                                      <p:cBhvr>
                                        <p:cTn id="53" dur="2000"/>
                                        <p:tgtEl>
                                          <p:spTgt spid="58369">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228600" y="1159886"/>
            <a:ext cx="8763000"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2</a:t>
            </a:r>
            <a:r>
              <a:rPr lang="en-US" sz="2200" dirty="0">
                <a:latin typeface="Times New Roman" panose="02020603050405020304" pitchFamily="18" charset="0"/>
                <a:cs typeface="Times New Roman" panose="02020603050405020304" pitchFamily="18" charset="0"/>
              </a:rPr>
              <a:t>:</a:t>
            </a:r>
          </a:p>
          <a:p>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cuối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kỳ</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đầu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ra</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đầu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vào</a:t>
            </a:r>
            <a:endParaRPr lang="en-US" sz="2200" dirty="0">
              <a:latin typeface="Times New Roman" panose="02020603050405020304" pitchFamily="18" charset="0"/>
              <a:cs typeface="Times New Roman" panose="02020603050405020304" pitchFamily="18" charset="0"/>
            </a:endParaRPr>
          </a:p>
          <a:p>
            <a:r>
              <a:rPr lang="es-ES" sz="2200" i="1" dirty="0" err="1">
                <a:latin typeface="Times New Roman" panose="02020603050405020304" pitchFamily="18" charset="0"/>
                <a:cs typeface="Times New Roman" panose="02020603050405020304" pitchFamily="18" charset="0"/>
              </a:rPr>
              <a:t>Trong</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đó</a:t>
            </a:r>
            <a:r>
              <a:rPr lang="es-ES" sz="2200" i="1"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đầu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ra</a:t>
            </a:r>
            <a:r>
              <a:rPr lang="es-ES" sz="2200" dirty="0">
                <a:latin typeface="Times New Roman" panose="02020603050405020304" pitchFamily="18" charset="0"/>
                <a:cs typeface="Times New Roman" panose="02020603050405020304" pitchFamily="18" charset="0"/>
              </a:rPr>
              <a:t> = (510,288 + 736,384 + 354,192) = 1.600,864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đồng</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đầu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vào</a:t>
            </a:r>
            <a:r>
              <a:rPr lang="es-ES" sz="2200" dirty="0">
                <a:latin typeface="Times New Roman" panose="02020603050405020304" pitchFamily="18" charset="0"/>
                <a:cs typeface="Times New Roman" panose="02020603050405020304" pitchFamily="18" charset="0"/>
              </a:rPr>
              <a:t> = 363 + 150 + 50 = 563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b="1" dirty="0" err="1">
                <a:latin typeface="Times New Roman" panose="02020603050405020304" pitchFamily="18" charset="0"/>
                <a:cs typeface="Times New Roman" panose="02020603050405020304" pitchFamily="18" charset="0"/>
              </a:rPr>
              <a:t>Vậy</a:t>
            </a:r>
            <a:r>
              <a:rPr lang="es-ES" sz="2200" b="1" dirty="0">
                <a:latin typeface="Times New Roman" panose="02020603050405020304" pitchFamily="18" charset="0"/>
                <a:cs typeface="Times New Roman" panose="02020603050405020304" pitchFamily="18" charset="0"/>
              </a:rPr>
              <a:t>:</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GTGT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cuối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kỳ</a:t>
            </a:r>
            <a:r>
              <a:rPr lang="es-ES" sz="2200" dirty="0">
                <a:latin typeface="Times New Roman" panose="02020603050405020304" pitchFamily="18" charset="0"/>
                <a:cs typeface="Times New Roman" panose="02020603050405020304" pitchFamily="18" charset="0"/>
              </a:rPr>
              <a:t> = 1.600,864 – 563 = 1.037,864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TNDN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nhập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chịu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x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suất</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nhập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chịu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Doanh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chịu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 Chi </a:t>
            </a:r>
            <a:r>
              <a:rPr lang="es-ES" sz="2200" dirty="0" err="1">
                <a:latin typeface="Times New Roman" panose="02020603050405020304" pitchFamily="18" charset="0"/>
                <a:cs typeface="Times New Roman" panose="02020603050405020304" pitchFamily="18" charset="0"/>
              </a:rPr>
              <a:t>phí</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hợp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lý</a:t>
            </a:r>
            <a:r>
              <a:rPr lang="es-ES"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Doanh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chịu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 (5.102,88 + 7363,84 + 3.541,92) = 16.008,64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i="1" dirty="0">
                <a:latin typeface="Times New Roman" panose="02020603050405020304" pitchFamily="18" charset="0"/>
                <a:cs typeface="Times New Roman" panose="02020603050405020304" pitchFamily="18" charset="0"/>
              </a:rPr>
              <a:t>. Chi </a:t>
            </a:r>
            <a:r>
              <a:rPr lang="es-ES" sz="2200" i="1" dirty="0" err="1">
                <a:latin typeface="Times New Roman" panose="02020603050405020304" pitchFamily="18" charset="0"/>
                <a:cs typeface="Times New Roman" panose="02020603050405020304" pitchFamily="18" charset="0"/>
              </a:rPr>
              <a:t>phí</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hợp</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lý</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để</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sản</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xuất</a:t>
            </a:r>
            <a:r>
              <a:rPr lang="es-ES" sz="2200" i="1" dirty="0">
                <a:latin typeface="Times New Roman" panose="02020603050405020304" pitchFamily="18" charset="0"/>
                <a:cs typeface="Times New Roman" panose="02020603050405020304" pitchFamily="18" charset="0"/>
              </a:rPr>
              <a:t> 100.000 </a:t>
            </a:r>
            <a:r>
              <a:rPr lang="es-ES" sz="2200" i="1" dirty="0" err="1">
                <a:latin typeface="Times New Roman" panose="02020603050405020304" pitchFamily="18" charset="0"/>
                <a:cs typeface="Times New Roman" panose="02020603050405020304" pitchFamily="18" charset="0"/>
              </a:rPr>
              <a:t>thùng</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bia</a:t>
            </a:r>
            <a:r>
              <a:rPr lang="es-ES" sz="2200" i="1" dirty="0">
                <a:latin typeface="Times New Roman" panose="02020603050405020304" pitchFamily="18" charset="0"/>
                <a:cs typeface="Times New Roman" panose="02020603050405020304" pitchFamily="18" charset="0"/>
              </a:rPr>
              <a:t>: </a:t>
            </a:r>
            <a:r>
              <a:rPr lang="es-ES" sz="2200" dirty="0">
                <a:latin typeface="Times New Roman" panose="02020603050405020304" pitchFamily="18" charset="0"/>
                <a:cs typeface="Times New Roman" panose="02020603050405020304" pitchFamily="18" charset="0"/>
              </a:rPr>
              <a:t>[(3.360/100.000) x 80.000] + (1.500 x 80%) + 500 + 620 + 1.540 + 370 = 7.134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đồng</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r>
              <a:rPr lang="es-ES" sz="2200" i="1" dirty="0">
                <a:latin typeface="Times New Roman" panose="02020603050405020304" pitchFamily="18" charset="0"/>
                <a:cs typeface="Times New Roman" panose="02020603050405020304" pitchFamily="18" charset="0"/>
              </a:rPr>
              <a:t>. Chi </a:t>
            </a:r>
            <a:r>
              <a:rPr lang="es-ES" sz="2200" i="1" dirty="0" err="1">
                <a:latin typeface="Times New Roman" panose="02020603050405020304" pitchFamily="18" charset="0"/>
                <a:cs typeface="Times New Roman" panose="02020603050405020304" pitchFamily="18" charset="0"/>
              </a:rPr>
              <a:t>phí</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hợp</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lý</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cho</a:t>
            </a:r>
            <a:r>
              <a:rPr lang="es-ES" sz="2200" i="1" dirty="0">
                <a:latin typeface="Times New Roman" panose="02020603050405020304" pitchFamily="18" charset="0"/>
                <a:cs typeface="Times New Roman" panose="02020603050405020304" pitchFamily="18" charset="0"/>
              </a:rPr>
              <a:t> 90.000 </a:t>
            </a:r>
            <a:r>
              <a:rPr lang="es-ES" sz="2200" i="1" dirty="0" err="1">
                <a:latin typeface="Times New Roman" panose="02020603050405020304" pitchFamily="18" charset="0"/>
                <a:cs typeface="Times New Roman" panose="02020603050405020304" pitchFamily="18" charset="0"/>
              </a:rPr>
              <a:t>thùng</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bia</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tiêu</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thụ</a:t>
            </a:r>
            <a:r>
              <a:rPr lang="es-ES" sz="2200" i="1" dirty="0">
                <a:latin typeface="Times New Roman" panose="02020603050405020304" pitchFamily="18" charset="0"/>
                <a:cs typeface="Times New Roman" panose="02020603050405020304" pitchFamily="18" charset="0"/>
              </a:rPr>
              <a:t>: </a:t>
            </a:r>
            <a:r>
              <a:rPr lang="es-ES" sz="2200" dirty="0">
                <a:latin typeface="Times New Roman" panose="02020603050405020304" pitchFamily="18" charset="0"/>
                <a:cs typeface="Times New Roman" panose="02020603050405020304" pitchFamily="18" charset="0"/>
              </a:rPr>
              <a:t>[(7.134/100.000) x 90.000] + 20 + 3.450 + (7.363,84 x 5%) + 4.987,5  = 15.246,292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TNDN </a:t>
            </a:r>
            <a:r>
              <a:rPr lang="es-ES" sz="2200" dirty="0" err="1">
                <a:latin typeface="Times New Roman" panose="02020603050405020304" pitchFamily="18" charset="0"/>
                <a:cs typeface="Times New Roman" panose="02020603050405020304" pitchFamily="18" charset="0"/>
              </a:rPr>
              <a:t>phải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nộp</a:t>
            </a:r>
            <a:r>
              <a:rPr lang="es-ES" sz="2200" dirty="0">
                <a:latin typeface="Times New Roman" panose="02020603050405020304" pitchFamily="18" charset="0"/>
                <a:cs typeface="Times New Roman" panose="02020603050405020304" pitchFamily="18" charset="0"/>
              </a:rPr>
              <a:t> = (16.008,64 – 15.246,292) x 20% = 152,4696 (</a:t>
            </a:r>
            <a:r>
              <a:rPr lang="es-ES" sz="2200" dirty="0" err="1">
                <a:latin typeface="Times New Roman" panose="02020603050405020304" pitchFamily="18" charset="0"/>
                <a:cs typeface="Times New Roman" panose="02020603050405020304" pitchFamily="18" charset="0"/>
              </a:rPr>
              <a:t>tr</a:t>
            </a:r>
            <a:r>
              <a:rPr lang="es-ES" sz="2200" dirty="0">
                <a:latin typeface="Times New Roman" panose="02020603050405020304" pitchFamily="18" charset="0"/>
                <a:cs typeface="Times New Roman" panose="02020603050405020304" pitchFamily="18" charset="0"/>
              </a:rPr>
              <a:t> đ)</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62946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58369">
                                            <p:txEl>
                                              <p:pRg st="5" end="5"/>
                                            </p:txEl>
                                          </p:spTgt>
                                        </p:tgtEl>
                                        <p:attrNameLst>
                                          <p:attrName>style.visibility</p:attrName>
                                        </p:attrNameLst>
                                      </p:cBhvr>
                                      <p:to>
                                        <p:strVal val="visible"/>
                                      </p:to>
                                    </p:set>
                                    <p:animEffect transition="in" filter="wheel(1)">
                                      <p:cBhvr>
                                        <p:cTn id="21" dur="2000"/>
                                        <p:tgtEl>
                                          <p:spTgt spid="58369">
                                            <p:txEl>
                                              <p:pRg st="5" end="5"/>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58369">
                                            <p:txEl>
                                              <p:pRg st="6" end="6"/>
                                            </p:txEl>
                                          </p:spTgt>
                                        </p:tgtEl>
                                        <p:attrNameLst>
                                          <p:attrName>style.visibility</p:attrName>
                                        </p:attrNameLst>
                                      </p:cBhvr>
                                      <p:to>
                                        <p:strVal val="visible"/>
                                      </p:to>
                                    </p:set>
                                    <p:animEffect transition="in" filter="wheel(1)">
                                      <p:cBhvr>
                                        <p:cTn id="24" dur="2000"/>
                                        <p:tgtEl>
                                          <p:spTgt spid="58369">
                                            <p:txEl>
                                              <p:pRg st="6" end="6"/>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58369">
                                            <p:txEl>
                                              <p:pRg st="7" end="7"/>
                                            </p:txEl>
                                          </p:spTgt>
                                        </p:tgtEl>
                                        <p:attrNameLst>
                                          <p:attrName>style.visibility</p:attrName>
                                        </p:attrNameLst>
                                      </p:cBhvr>
                                      <p:to>
                                        <p:strVal val="visible"/>
                                      </p:to>
                                    </p:set>
                                    <p:animEffect transition="in" filter="wheel(1)">
                                      <p:cBhvr>
                                        <p:cTn id="27" dur="2000"/>
                                        <p:tgtEl>
                                          <p:spTgt spid="58369">
                                            <p:txEl>
                                              <p:pRg st="7" end="7"/>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58369">
                                            <p:txEl>
                                              <p:pRg st="8" end="8"/>
                                            </p:txEl>
                                          </p:spTgt>
                                        </p:tgtEl>
                                        <p:attrNameLst>
                                          <p:attrName>style.visibility</p:attrName>
                                        </p:attrNameLst>
                                      </p:cBhvr>
                                      <p:to>
                                        <p:strVal val="visible"/>
                                      </p:to>
                                    </p:set>
                                    <p:animEffect transition="in" filter="wheel(1)">
                                      <p:cBhvr>
                                        <p:cTn id="30" dur="2000"/>
                                        <p:tgtEl>
                                          <p:spTgt spid="58369">
                                            <p:txEl>
                                              <p:pRg st="8" end="8"/>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58369">
                                            <p:txEl>
                                              <p:pRg st="9" end="9"/>
                                            </p:txEl>
                                          </p:spTgt>
                                        </p:tgtEl>
                                        <p:attrNameLst>
                                          <p:attrName>style.visibility</p:attrName>
                                        </p:attrNameLst>
                                      </p:cBhvr>
                                      <p:to>
                                        <p:strVal val="visible"/>
                                      </p:to>
                                    </p:set>
                                    <p:animEffect transition="in" filter="wheel(1)">
                                      <p:cBhvr>
                                        <p:cTn id="33" dur="2000"/>
                                        <p:tgtEl>
                                          <p:spTgt spid="58369">
                                            <p:txEl>
                                              <p:pRg st="9" end="9"/>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58369">
                                            <p:txEl>
                                              <p:pRg st="10" end="10"/>
                                            </p:txEl>
                                          </p:spTgt>
                                        </p:tgtEl>
                                        <p:attrNameLst>
                                          <p:attrName>style.visibility</p:attrName>
                                        </p:attrNameLst>
                                      </p:cBhvr>
                                      <p:to>
                                        <p:strVal val="visible"/>
                                      </p:to>
                                    </p:set>
                                    <p:animEffect transition="in" filter="wheel(1)">
                                      <p:cBhvr>
                                        <p:cTn id="36" dur="2000"/>
                                        <p:tgtEl>
                                          <p:spTgt spid="5836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90610"/>
            <a:ext cx="8458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3 </a:t>
            </a:r>
            <a:r>
              <a:rPr lang="en-US" sz="2200" dirty="0">
                <a:latin typeface="Times New Roman" panose="02020603050405020304" pitchFamily="18" charset="0"/>
                <a:cs typeface="Times New Roman" panose="02020603050405020304" pitchFamily="18" charset="0"/>
              </a:rPr>
              <a:t>:</a:t>
            </a:r>
          </a:p>
          <a:p>
            <a:pPr algn="just"/>
            <a:r>
              <a:rPr lang="es-ES" sz="2200" b="1" i="1" dirty="0">
                <a:latin typeface="Times New Roman" panose="02020603050405020304" pitchFamily="18" charset="0"/>
                <a:cs typeface="Times New Roman" panose="02020603050405020304" pitchFamily="18" charset="0"/>
              </a:rPr>
              <a:t>1. </a:t>
            </a:r>
            <a:r>
              <a:rPr lang="es-ES" sz="2200" b="1" i="1" dirty="0" err="1">
                <a:latin typeface="Times New Roman" panose="02020603050405020304" pitchFamily="18" charset="0"/>
                <a:cs typeface="Times New Roman" panose="02020603050405020304" pitchFamily="18" charset="0"/>
              </a:rPr>
              <a:t>Tính</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các</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khoản</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thuế</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phải</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nộp</a:t>
            </a:r>
            <a:r>
              <a:rPr lang="es-ES" sz="2200" b="1" i="1" dirty="0">
                <a:latin typeface="Times New Roman" panose="02020603050405020304" pitchFamily="18" charset="0"/>
                <a:cs typeface="Times New Roman" panose="02020603050405020304" pitchFamily="18" charset="0"/>
              </a:rPr>
              <a:t>:</a:t>
            </a:r>
            <a:endParaRPr lang="en-US" sz="2200" i="1" dirty="0">
              <a:latin typeface="Times New Roman" panose="02020603050405020304" pitchFamily="18" charset="0"/>
              <a:cs typeface="Times New Roman" panose="02020603050405020304" pitchFamily="18" charset="0"/>
            </a:endParaRPr>
          </a:p>
          <a:p>
            <a:pPr algn="just"/>
            <a:r>
              <a:rPr lang="es-ES" sz="2200" i="1" dirty="0">
                <a:latin typeface="Times New Roman" panose="02020603050405020304" pitchFamily="18" charset="0"/>
                <a:cs typeface="Times New Roman" panose="02020603050405020304" pitchFamily="18" charset="0"/>
              </a:rPr>
              <a:t>a, </a:t>
            </a:r>
            <a:r>
              <a:rPr lang="es-ES" sz="2200" i="1" dirty="0" err="1">
                <a:latin typeface="Times New Roman" panose="02020603050405020304" pitchFamily="18" charset="0"/>
                <a:cs typeface="Times New Roman" panose="02020603050405020304" pitchFamily="18" charset="0"/>
              </a:rPr>
              <a:t>Cách</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tính</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thuế</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nhập</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khẩu</a:t>
            </a:r>
            <a:r>
              <a:rPr lang="es-ES" sz="2200" i="1" dirty="0">
                <a:latin typeface="Times New Roman" panose="02020603050405020304" pitchFamily="18" charset="0"/>
                <a:cs typeface="Times New Roman" panose="02020603050405020304" pitchFamily="18" charset="0"/>
              </a:rPr>
              <a:t>:</a:t>
            </a:r>
            <a:endParaRPr lang="en-US" sz="2200" i="1" dirty="0">
              <a:latin typeface="Times New Roman" panose="02020603050405020304" pitchFamily="18" charset="0"/>
              <a:cs typeface="Times New Roman" panose="02020603050405020304" pitchFamily="18" charset="0"/>
            </a:endParaRPr>
          </a:p>
          <a:p>
            <a:pPr algn="just"/>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NK = ((</a:t>
            </a:r>
            <a:r>
              <a:rPr lang="es-ES" sz="2200" dirty="0" err="1">
                <a:latin typeface="Times New Roman" panose="02020603050405020304" pitchFamily="18" charset="0"/>
                <a:cs typeface="Times New Roman" panose="02020603050405020304" pitchFamily="18" charset="0"/>
              </a:rPr>
              <a:t>số</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lượng</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hàng</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hóa</a:t>
            </a:r>
            <a:r>
              <a:rPr lang="es-ES" sz="2200" dirty="0">
                <a:latin typeface="Times New Roman" panose="02020603050405020304" pitchFamily="18" charset="0"/>
                <a:cs typeface="Times New Roman" panose="02020603050405020304" pitchFamily="18" charset="0"/>
              </a:rPr>
              <a:t> NK x </a:t>
            </a:r>
            <a:r>
              <a:rPr lang="es-ES" sz="2200" dirty="0" err="1">
                <a:latin typeface="Times New Roman" panose="02020603050405020304" pitchFamily="18" charset="0"/>
                <a:cs typeface="Times New Roman" panose="02020603050405020304" pitchFamily="18" charset="0"/>
              </a:rPr>
              <a:t>giá</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tính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chi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phí</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liên</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quan</a:t>
            </a:r>
            <a:r>
              <a:rPr lang="es-ES"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lgn="just"/>
            <a:r>
              <a:rPr lang="es-ES" sz="2200" b="1" dirty="0" err="1">
                <a:latin typeface="Times New Roman" panose="02020603050405020304" pitchFamily="18" charset="0"/>
                <a:cs typeface="Times New Roman" panose="02020603050405020304" pitchFamily="18" charset="0"/>
              </a:rPr>
              <a:t>Vậy</a:t>
            </a:r>
            <a:r>
              <a:rPr lang="es-ES" sz="2200" b="1" dirty="0">
                <a:latin typeface="Times New Roman" panose="02020603050405020304" pitchFamily="18" charset="0"/>
                <a:cs typeface="Times New Roman" panose="02020603050405020304" pitchFamily="18" charset="0"/>
              </a:rPr>
              <a:t>:</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nhập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khẩu</a:t>
            </a:r>
            <a:r>
              <a:rPr lang="es-ES" sz="2200" dirty="0">
                <a:latin typeface="Times New Roman" panose="02020603050405020304" pitchFamily="18" charset="0"/>
                <a:cs typeface="Times New Roman" panose="02020603050405020304" pitchFamily="18" charset="0"/>
              </a:rPr>
              <a:t> = ((405 x 20 x 21.000) + (300 x 21.000)) x 65% = 114.660.000</a:t>
            </a:r>
            <a:endParaRPr lang="en-US" sz="2200" dirty="0">
              <a:latin typeface="Times New Roman" panose="02020603050405020304" pitchFamily="18" charset="0"/>
              <a:cs typeface="Times New Roman" panose="02020603050405020304" pitchFamily="18" charset="0"/>
            </a:endParaRPr>
          </a:p>
          <a:p>
            <a:pPr algn="just"/>
            <a:r>
              <a:rPr lang="es-ES" sz="2200" i="1" dirty="0">
                <a:latin typeface="Times New Roman" panose="02020603050405020304" pitchFamily="18" charset="0"/>
                <a:cs typeface="Times New Roman" panose="02020603050405020304" pitchFamily="18" charset="0"/>
              </a:rPr>
              <a:t>b, </a:t>
            </a:r>
            <a:r>
              <a:rPr lang="es-ES" sz="2200" i="1" dirty="0" err="1">
                <a:latin typeface="Times New Roman" panose="02020603050405020304" pitchFamily="18" charset="0"/>
                <a:cs typeface="Times New Roman" panose="02020603050405020304" pitchFamily="18" charset="0"/>
              </a:rPr>
              <a:t>Cách</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tính</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thuế</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tiêu</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thụ</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đặc</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biệt</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đối</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với</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hàng</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nhập</a:t>
            </a:r>
            <a:r>
              <a:rPr lang="es-ES" sz="2200" i="1" dirty="0">
                <a:latin typeface="Times New Roman" panose="02020603050405020304" pitchFamily="18" charset="0"/>
                <a:cs typeface="Times New Roman" panose="02020603050405020304" pitchFamily="18" charset="0"/>
              </a:rPr>
              <a:t> </a:t>
            </a:r>
            <a:r>
              <a:rPr lang="es-ES" sz="2200" i="1" dirty="0" err="1">
                <a:latin typeface="Times New Roman" panose="02020603050405020304" pitchFamily="18" charset="0"/>
                <a:cs typeface="Times New Roman" panose="02020603050405020304" pitchFamily="18" charset="0"/>
              </a:rPr>
              <a:t>khẩu</a:t>
            </a:r>
            <a:r>
              <a:rPr lang="es-ES" sz="2200" i="1" dirty="0">
                <a:latin typeface="Times New Roman" panose="02020603050405020304" pitchFamily="18" charset="0"/>
                <a:cs typeface="Times New Roman" panose="02020603050405020304" pitchFamily="18" charset="0"/>
              </a:rPr>
              <a:t>)</a:t>
            </a:r>
            <a:endParaRPr lang="en-US" sz="2200" i="1" dirty="0">
              <a:latin typeface="Times New Roman" panose="02020603050405020304" pitchFamily="18" charset="0"/>
              <a:cs typeface="Times New Roman" panose="02020603050405020304" pitchFamily="18" charset="0"/>
            </a:endParaRPr>
          </a:p>
          <a:p>
            <a:pPr algn="just"/>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 </a:t>
            </a:r>
            <a:r>
              <a:rPr lang="es-ES" sz="2200" dirty="0" err="1">
                <a:latin typeface="Times New Roman" panose="02020603050405020304" pitchFamily="18" charset="0"/>
                <a:cs typeface="Times New Roman" panose="02020603050405020304" pitchFamily="18" charset="0"/>
              </a:rPr>
              <a:t>Giá</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tính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tiêu</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thụ</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đặc</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biệt</a:t>
            </a:r>
            <a:r>
              <a:rPr lang="es-ES" sz="2200" dirty="0">
                <a:latin typeface="Times New Roman" panose="02020603050405020304" pitchFamily="18" charset="0"/>
                <a:cs typeface="Times New Roman" panose="02020603050405020304" pitchFamily="18" charset="0"/>
              </a:rPr>
              <a:t> x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suất</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a:t>
            </a:r>
            <a:endParaRPr lang="en-US" sz="2200" dirty="0">
              <a:latin typeface="Times New Roman" panose="02020603050405020304" pitchFamily="18" charset="0"/>
              <a:cs typeface="Times New Roman" panose="02020603050405020304" pitchFamily="18" charset="0"/>
            </a:endParaRPr>
          </a:p>
          <a:p>
            <a:pPr algn="just"/>
            <a:r>
              <a:rPr lang="es-ES" sz="2200" dirty="0" err="1">
                <a:latin typeface="Times New Roman" panose="02020603050405020304" pitchFamily="18" charset="0"/>
                <a:cs typeface="Times New Roman" panose="02020603050405020304" pitchFamily="18" charset="0"/>
              </a:rPr>
              <a:t>Giá</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tính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 </a:t>
            </a:r>
            <a:r>
              <a:rPr lang="es-ES" sz="2200" dirty="0" err="1">
                <a:latin typeface="Times New Roman" panose="02020603050405020304" pitchFamily="18" charset="0"/>
                <a:cs typeface="Times New Roman" panose="02020603050405020304" pitchFamily="18" charset="0"/>
              </a:rPr>
              <a:t>Trị</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gía</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hàng</a:t>
            </a:r>
            <a:r>
              <a:rPr lang="es-ES" sz="2200" dirty="0">
                <a:latin typeface="Times New Roman" panose="02020603050405020304" pitchFamily="18" charset="0"/>
                <a:cs typeface="Times New Roman" panose="02020603050405020304" pitchFamily="18" charset="0"/>
              </a:rPr>
              <a:t> NK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nhập</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khẩu</a:t>
            </a:r>
            <a:endParaRPr lang="en-US" sz="2200" dirty="0">
              <a:latin typeface="Times New Roman" panose="02020603050405020304" pitchFamily="18" charset="0"/>
              <a:cs typeface="Times New Roman" panose="02020603050405020304" pitchFamily="18" charset="0"/>
            </a:endParaRPr>
          </a:p>
          <a:p>
            <a:pPr algn="just"/>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 {(</a:t>
            </a:r>
            <a:r>
              <a:rPr lang="es-ES" sz="2200" dirty="0" err="1">
                <a:latin typeface="Times New Roman" panose="02020603050405020304" pitchFamily="18" charset="0"/>
                <a:cs typeface="Times New Roman" panose="02020603050405020304" pitchFamily="18" charset="0"/>
              </a:rPr>
              <a:t>số</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lượng</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hàng</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hóa</a:t>
            </a:r>
            <a:r>
              <a:rPr lang="es-ES" sz="2200" dirty="0">
                <a:latin typeface="Times New Roman" panose="02020603050405020304" pitchFamily="18" charset="0"/>
                <a:cs typeface="Times New Roman" panose="02020603050405020304" pitchFamily="18" charset="0"/>
              </a:rPr>
              <a:t> NK x </a:t>
            </a:r>
            <a:r>
              <a:rPr lang="es-ES" sz="2200" dirty="0" err="1">
                <a:latin typeface="Times New Roman" panose="02020603050405020304" pitchFamily="18" charset="0"/>
                <a:cs typeface="Times New Roman" panose="02020603050405020304" pitchFamily="18" charset="0"/>
              </a:rPr>
              <a:t>giá</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tính</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NK) + </a:t>
            </a:r>
            <a:r>
              <a:rPr lang="es-ES" sz="2200" dirty="0" err="1">
                <a:latin typeface="Times New Roman" panose="02020603050405020304" pitchFamily="18" charset="0"/>
                <a:cs typeface="Times New Roman" panose="02020603050405020304" pitchFamily="18" charset="0"/>
              </a:rPr>
              <a:t>chi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phí</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có</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liên</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quan</a:t>
            </a:r>
            <a:r>
              <a:rPr lang="es-ES" sz="2200" dirty="0">
                <a:latin typeface="Times New Roman" panose="02020603050405020304" pitchFamily="18" charset="0"/>
                <a:cs typeface="Times New Roman" panose="02020603050405020304" pitchFamily="18" charset="0"/>
              </a:rPr>
              <a:t> +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NK } x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suất</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a:t>
            </a:r>
            <a:endParaRPr lang="en-US" sz="2200" dirty="0">
              <a:latin typeface="Times New Roman" panose="02020603050405020304" pitchFamily="18" charset="0"/>
              <a:cs typeface="Times New Roman" panose="02020603050405020304" pitchFamily="18" charset="0"/>
            </a:endParaRPr>
          </a:p>
          <a:p>
            <a:pPr algn="just"/>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TTĐB = {((405 x 20 x 21.000) + (300 x 21.000 ) + 114.660.000}x 65% = 89.189.000</a:t>
            </a:r>
            <a:endParaRPr lang="en-US" sz="2200" dirty="0">
              <a:latin typeface="Times New Roman" panose="02020603050405020304" pitchFamily="18" charset="0"/>
              <a:cs typeface="Times New Roman" panose="02020603050405020304" pitchFamily="18" charset="0"/>
            </a:endParaRPr>
          </a:p>
          <a:p>
            <a:pPr algn="just"/>
            <a:r>
              <a:rPr lang="es-ES" sz="2200" i="1" dirty="0">
                <a:latin typeface="Times New Roman" panose="02020603050405020304" pitchFamily="18" charset="0"/>
                <a:cs typeface="Times New Roman" panose="02020603050405020304" pitchFamily="18" charset="0"/>
              </a:rPr>
              <a:t>c. </a:t>
            </a:r>
            <a:r>
              <a:rPr lang="es-ES" sz="2200" i="1" dirty="0" err="1">
                <a:latin typeface="Times New Roman" panose="02020603050405020304" pitchFamily="18" charset="0"/>
                <a:cs typeface="Times New Roman" panose="02020603050405020304" pitchFamily="18" charset="0"/>
              </a:rPr>
              <a:t>Thuế</a:t>
            </a:r>
            <a:r>
              <a:rPr lang="es-ES" sz="2200" i="1" dirty="0">
                <a:latin typeface="Times New Roman" panose="02020603050405020304" pitchFamily="18" charset="0"/>
                <a:cs typeface="Times New Roman" panose="02020603050405020304" pitchFamily="18" charset="0"/>
              </a:rPr>
              <a:t> GTGT </a:t>
            </a:r>
            <a:r>
              <a:rPr lang="es-ES" sz="2200" i="1" dirty="0" err="1">
                <a:latin typeface="Times New Roman" panose="02020603050405020304" pitchFamily="18" charset="0"/>
                <a:cs typeface="Times New Roman" panose="02020603050405020304" pitchFamily="18" charset="0"/>
              </a:rPr>
              <a:t>hàng</a:t>
            </a:r>
            <a:r>
              <a:rPr lang="es-ES" sz="2200" i="1" dirty="0">
                <a:latin typeface="Times New Roman" panose="02020603050405020304" pitchFamily="18" charset="0"/>
                <a:cs typeface="Times New Roman" panose="02020603050405020304" pitchFamily="18" charset="0"/>
              </a:rPr>
              <a:t> NK</a:t>
            </a:r>
            <a:r>
              <a:rPr lang="es-ES" sz="2200" dirty="0">
                <a:latin typeface="Times New Roman" panose="02020603050405020304" pitchFamily="18" charset="0"/>
                <a:cs typeface="Times New Roman" panose="02020603050405020304" pitchFamily="18" charset="0"/>
              </a:rPr>
              <a:t> = ((405 * 20 * 21.000) + 300 * 21.000 + 114.660.000 + 189.189.000) * 10% = 48.024.900</a:t>
            </a:r>
            <a:endParaRPr lang="en-US" sz="22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3493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0" end="0"/>
                                            </p:txEl>
                                          </p:spTgt>
                                        </p:tgtEl>
                                        <p:attrNameLst>
                                          <p:attrName>style.visibility</p:attrName>
                                        </p:attrNameLst>
                                      </p:cBhvr>
                                      <p:to>
                                        <p:strVal val="visible"/>
                                      </p:to>
                                    </p:set>
                                    <p:animEffect transition="in" filter="wheel(1)">
                                      <p:cBhvr>
                                        <p:cTn id="7" dur="2000"/>
                                        <p:tgtEl>
                                          <p:spTgt spid="58369">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1" end="1"/>
                                            </p:txEl>
                                          </p:spTgt>
                                        </p:tgtEl>
                                        <p:attrNameLst>
                                          <p:attrName>style.visibility</p:attrName>
                                        </p:attrNameLst>
                                      </p:cBhvr>
                                      <p:to>
                                        <p:strVal val="visible"/>
                                      </p:to>
                                    </p:set>
                                    <p:animEffect transition="in" filter="wheel(1)">
                                      <p:cBhvr>
                                        <p:cTn id="10" dur="2000"/>
                                        <p:tgtEl>
                                          <p:spTgt spid="5836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58369">
                                            <p:txEl>
                                              <p:pRg st="2" end="2"/>
                                            </p:txEl>
                                          </p:spTgt>
                                        </p:tgtEl>
                                        <p:attrNameLst>
                                          <p:attrName>style.visibility</p:attrName>
                                        </p:attrNameLst>
                                      </p:cBhvr>
                                      <p:to>
                                        <p:strVal val="visible"/>
                                      </p:to>
                                    </p:set>
                                    <p:animEffect transition="in" filter="wheel(1)">
                                      <p:cBhvr>
                                        <p:cTn id="15" dur="2000"/>
                                        <p:tgtEl>
                                          <p:spTgt spid="58369">
                                            <p:txEl>
                                              <p:pRg st="2" end="2"/>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58369">
                                            <p:txEl>
                                              <p:pRg st="3" end="3"/>
                                            </p:txEl>
                                          </p:spTgt>
                                        </p:tgtEl>
                                        <p:attrNameLst>
                                          <p:attrName>style.visibility</p:attrName>
                                        </p:attrNameLst>
                                      </p:cBhvr>
                                      <p:to>
                                        <p:strVal val="visible"/>
                                      </p:to>
                                    </p:set>
                                    <p:animEffect transition="in" filter="wheel(1)">
                                      <p:cBhvr>
                                        <p:cTn id="18" dur="2000"/>
                                        <p:tgtEl>
                                          <p:spTgt spid="58369">
                                            <p:txEl>
                                              <p:pRg st="3" end="3"/>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58369">
                                            <p:txEl>
                                              <p:pRg st="4" end="4"/>
                                            </p:txEl>
                                          </p:spTgt>
                                        </p:tgtEl>
                                        <p:attrNameLst>
                                          <p:attrName>style.visibility</p:attrName>
                                        </p:attrNameLst>
                                      </p:cBhvr>
                                      <p:to>
                                        <p:strVal val="visible"/>
                                      </p:to>
                                    </p:set>
                                    <p:animEffect transition="in" filter="wheel(1)">
                                      <p:cBhvr>
                                        <p:cTn id="21" dur="2000"/>
                                        <p:tgtEl>
                                          <p:spTgt spid="5836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58369">
                                            <p:txEl>
                                              <p:pRg st="5" end="5"/>
                                            </p:txEl>
                                          </p:spTgt>
                                        </p:tgtEl>
                                        <p:attrNameLst>
                                          <p:attrName>style.visibility</p:attrName>
                                        </p:attrNameLst>
                                      </p:cBhvr>
                                      <p:to>
                                        <p:strVal val="visible"/>
                                      </p:to>
                                    </p:set>
                                    <p:animEffect transition="in" filter="wheel(1)">
                                      <p:cBhvr>
                                        <p:cTn id="26" dur="2000"/>
                                        <p:tgtEl>
                                          <p:spTgt spid="58369">
                                            <p:txEl>
                                              <p:pRg st="5" end="5"/>
                                            </p:txEl>
                                          </p:spTgt>
                                        </p:tgtEl>
                                      </p:cBhvr>
                                    </p:animEffect>
                                  </p:childTnLst>
                                </p:cTn>
                              </p:par>
                              <p:par>
                                <p:cTn id="27" presetID="21" presetClass="entr" presetSubtype="1" fill="hold" nodeType="withEffect">
                                  <p:stCondLst>
                                    <p:cond delay="0"/>
                                  </p:stCondLst>
                                  <p:childTnLst>
                                    <p:set>
                                      <p:cBhvr>
                                        <p:cTn id="28" dur="1" fill="hold">
                                          <p:stCondLst>
                                            <p:cond delay="0"/>
                                          </p:stCondLst>
                                        </p:cTn>
                                        <p:tgtEl>
                                          <p:spTgt spid="58369">
                                            <p:txEl>
                                              <p:pRg st="6" end="6"/>
                                            </p:txEl>
                                          </p:spTgt>
                                        </p:tgtEl>
                                        <p:attrNameLst>
                                          <p:attrName>style.visibility</p:attrName>
                                        </p:attrNameLst>
                                      </p:cBhvr>
                                      <p:to>
                                        <p:strVal val="visible"/>
                                      </p:to>
                                    </p:set>
                                    <p:animEffect transition="in" filter="wheel(1)">
                                      <p:cBhvr>
                                        <p:cTn id="29" dur="2000"/>
                                        <p:tgtEl>
                                          <p:spTgt spid="58369">
                                            <p:txEl>
                                              <p:pRg st="6" end="6"/>
                                            </p:txEl>
                                          </p:spTgt>
                                        </p:tgtEl>
                                      </p:cBhvr>
                                    </p:animEffect>
                                  </p:childTnLst>
                                </p:cTn>
                              </p:par>
                              <p:par>
                                <p:cTn id="30" presetID="21" presetClass="entr" presetSubtype="1" fill="hold" nodeType="withEffect">
                                  <p:stCondLst>
                                    <p:cond delay="0"/>
                                  </p:stCondLst>
                                  <p:childTnLst>
                                    <p:set>
                                      <p:cBhvr>
                                        <p:cTn id="31" dur="1" fill="hold">
                                          <p:stCondLst>
                                            <p:cond delay="0"/>
                                          </p:stCondLst>
                                        </p:cTn>
                                        <p:tgtEl>
                                          <p:spTgt spid="58369">
                                            <p:txEl>
                                              <p:pRg st="7" end="7"/>
                                            </p:txEl>
                                          </p:spTgt>
                                        </p:tgtEl>
                                        <p:attrNameLst>
                                          <p:attrName>style.visibility</p:attrName>
                                        </p:attrNameLst>
                                      </p:cBhvr>
                                      <p:to>
                                        <p:strVal val="visible"/>
                                      </p:to>
                                    </p:set>
                                    <p:animEffect transition="in" filter="wheel(1)">
                                      <p:cBhvr>
                                        <p:cTn id="32" dur="2000"/>
                                        <p:tgtEl>
                                          <p:spTgt spid="58369">
                                            <p:txEl>
                                              <p:pRg st="7" end="7"/>
                                            </p:txEl>
                                          </p:spTgt>
                                        </p:tgtEl>
                                      </p:cBhvr>
                                    </p:animEffect>
                                  </p:childTnLst>
                                </p:cTn>
                              </p:par>
                              <p:par>
                                <p:cTn id="33" presetID="21" presetClass="entr" presetSubtype="1" fill="hold" nodeType="withEffect">
                                  <p:stCondLst>
                                    <p:cond delay="0"/>
                                  </p:stCondLst>
                                  <p:childTnLst>
                                    <p:set>
                                      <p:cBhvr>
                                        <p:cTn id="34" dur="1" fill="hold">
                                          <p:stCondLst>
                                            <p:cond delay="0"/>
                                          </p:stCondLst>
                                        </p:cTn>
                                        <p:tgtEl>
                                          <p:spTgt spid="58369">
                                            <p:txEl>
                                              <p:pRg st="8" end="8"/>
                                            </p:txEl>
                                          </p:spTgt>
                                        </p:tgtEl>
                                        <p:attrNameLst>
                                          <p:attrName>style.visibility</p:attrName>
                                        </p:attrNameLst>
                                      </p:cBhvr>
                                      <p:to>
                                        <p:strVal val="visible"/>
                                      </p:to>
                                    </p:set>
                                    <p:animEffect transition="in" filter="wheel(1)">
                                      <p:cBhvr>
                                        <p:cTn id="35" dur="2000"/>
                                        <p:tgtEl>
                                          <p:spTgt spid="58369">
                                            <p:txEl>
                                              <p:pRg st="8" end="8"/>
                                            </p:txEl>
                                          </p:spTgt>
                                        </p:tgtEl>
                                      </p:cBhvr>
                                    </p:animEffect>
                                  </p:childTnLst>
                                </p:cTn>
                              </p:par>
                              <p:par>
                                <p:cTn id="36" presetID="21" presetClass="entr" presetSubtype="1" fill="hold" nodeType="withEffect">
                                  <p:stCondLst>
                                    <p:cond delay="0"/>
                                  </p:stCondLst>
                                  <p:childTnLst>
                                    <p:set>
                                      <p:cBhvr>
                                        <p:cTn id="37" dur="1" fill="hold">
                                          <p:stCondLst>
                                            <p:cond delay="0"/>
                                          </p:stCondLst>
                                        </p:cTn>
                                        <p:tgtEl>
                                          <p:spTgt spid="58369">
                                            <p:txEl>
                                              <p:pRg st="9" end="9"/>
                                            </p:txEl>
                                          </p:spTgt>
                                        </p:tgtEl>
                                        <p:attrNameLst>
                                          <p:attrName>style.visibility</p:attrName>
                                        </p:attrNameLst>
                                      </p:cBhvr>
                                      <p:to>
                                        <p:strVal val="visible"/>
                                      </p:to>
                                    </p:set>
                                    <p:animEffect transition="in" filter="wheel(1)">
                                      <p:cBhvr>
                                        <p:cTn id="38" dur="2000"/>
                                        <p:tgtEl>
                                          <p:spTgt spid="58369">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58369">
                                            <p:txEl>
                                              <p:pRg st="10" end="10"/>
                                            </p:txEl>
                                          </p:spTgt>
                                        </p:tgtEl>
                                        <p:attrNameLst>
                                          <p:attrName>style.visibility</p:attrName>
                                        </p:attrNameLst>
                                      </p:cBhvr>
                                      <p:to>
                                        <p:strVal val="visible"/>
                                      </p:to>
                                    </p:set>
                                    <p:animEffect transition="in" filter="wheel(1)">
                                      <p:cBhvr>
                                        <p:cTn id="43" dur="2000"/>
                                        <p:tgtEl>
                                          <p:spTgt spid="5836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90617"/>
            <a:ext cx="8382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200" b="1" u="sng" dirty="0" err="1">
                <a:latin typeface="Times New Roman" panose="02020603050405020304" pitchFamily="18" charset="0"/>
                <a:cs typeface="Times New Roman" panose="02020603050405020304" pitchFamily="18" charset="0"/>
              </a:rPr>
              <a:t>Bài</a:t>
            </a:r>
            <a:r>
              <a:rPr lang="en-US" sz="2200" b="1" u="sng" dirty="0">
                <a:latin typeface="Times New Roman" panose="02020603050405020304" pitchFamily="18" charset="0"/>
                <a:cs typeface="Times New Roman" panose="02020603050405020304" pitchFamily="18" charset="0"/>
              </a:rPr>
              <a:t> 3</a:t>
            </a:r>
            <a:r>
              <a:rPr lang="en-US" sz="2200" dirty="0">
                <a:latin typeface="Times New Roman" panose="02020603050405020304" pitchFamily="18" charset="0"/>
                <a:cs typeface="Times New Roman" panose="02020603050405020304" pitchFamily="18" charset="0"/>
              </a:rPr>
              <a:t>:</a:t>
            </a:r>
          </a:p>
          <a:p>
            <a:r>
              <a:rPr lang="vi-VN" sz="2200" b="1" i="1" dirty="0">
                <a:latin typeface="Times New Roman" panose="02020603050405020304" pitchFamily="18" charset="0"/>
                <a:cs typeface="Times New Roman" panose="02020603050405020304" pitchFamily="18" charset="0"/>
              </a:rPr>
              <a:t> </a:t>
            </a:r>
            <a:r>
              <a:rPr lang="es-ES" sz="2200" b="1" i="1" dirty="0">
                <a:latin typeface="Times New Roman" panose="02020603050405020304" pitchFamily="18" charset="0"/>
                <a:cs typeface="Times New Roman" panose="02020603050405020304" pitchFamily="18" charset="0"/>
              </a:rPr>
              <a:t>2. </a:t>
            </a:r>
            <a:r>
              <a:rPr lang="es-ES" sz="2200" b="1" i="1" dirty="0" err="1">
                <a:latin typeface="Times New Roman" panose="02020603050405020304" pitchFamily="18" charset="0"/>
                <a:cs typeface="Times New Roman" panose="02020603050405020304" pitchFamily="18" charset="0"/>
              </a:rPr>
              <a:t>Định</a:t>
            </a:r>
            <a:r>
              <a:rPr lang="es-ES" sz="2200" b="1" i="1" dirty="0">
                <a:latin typeface="Times New Roman" panose="02020603050405020304" pitchFamily="18" charset="0"/>
                <a:cs typeface="Times New Roman" panose="02020603050405020304" pitchFamily="18" charset="0"/>
              </a:rPr>
              <a:t> </a:t>
            </a:r>
            <a:r>
              <a:rPr lang="es-ES" sz="2200" b="1" i="1" dirty="0" err="1">
                <a:latin typeface="Times New Roman" panose="02020603050405020304" pitchFamily="18" charset="0"/>
                <a:cs typeface="Times New Roman" panose="02020603050405020304" pitchFamily="18" charset="0"/>
              </a:rPr>
              <a:t>khoản</a:t>
            </a:r>
            <a:endParaRPr lang="en-US" sz="2200" i="1"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1. a.  </a:t>
            </a:r>
            <a:r>
              <a:rPr lang="es-ES" sz="2200" dirty="0" err="1">
                <a:latin typeface="Times New Roman" panose="02020603050405020304" pitchFamily="18" charset="0"/>
                <a:cs typeface="Times New Roman" panose="02020603050405020304" pitchFamily="18" charset="0"/>
              </a:rPr>
              <a:t>Nợ</a:t>
            </a:r>
            <a:r>
              <a:rPr lang="es-ES" sz="2200" dirty="0">
                <a:latin typeface="Times New Roman" panose="02020603050405020304" pitchFamily="18" charset="0"/>
                <a:cs typeface="Times New Roman" panose="02020603050405020304" pitchFamily="18" charset="0"/>
              </a:rPr>
              <a:t> TK 151        303.849.000   </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Có</a:t>
            </a:r>
            <a:r>
              <a:rPr lang="es-ES" sz="2200" dirty="0">
                <a:latin typeface="Times New Roman" panose="02020603050405020304" pitchFamily="18" charset="0"/>
                <a:cs typeface="Times New Roman" panose="02020603050405020304" pitchFamily="18" charset="0"/>
              </a:rPr>
              <a:t> TK 3333               114.660.000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Có</a:t>
            </a:r>
            <a:r>
              <a:rPr lang="es-ES" sz="2200" dirty="0">
                <a:latin typeface="Times New Roman" panose="02020603050405020304" pitchFamily="18" charset="0"/>
                <a:cs typeface="Times New Roman" panose="02020603050405020304" pitchFamily="18" charset="0"/>
              </a:rPr>
              <a:t> TK 3332               189.189.000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b. </a:t>
            </a:r>
            <a:r>
              <a:rPr lang="es-ES" sz="2200" dirty="0" err="1">
                <a:latin typeface="Times New Roman" panose="02020603050405020304" pitchFamily="18" charset="0"/>
                <a:cs typeface="Times New Roman" panose="02020603050405020304" pitchFamily="18" charset="0"/>
              </a:rPr>
              <a:t>Nợ</a:t>
            </a:r>
            <a:r>
              <a:rPr lang="es-ES" sz="2200" dirty="0">
                <a:latin typeface="Times New Roman" panose="02020603050405020304" pitchFamily="18" charset="0"/>
                <a:cs typeface="Times New Roman" panose="02020603050405020304" pitchFamily="18" charset="0"/>
              </a:rPr>
              <a:t> TK 133        48.024.900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Có</a:t>
            </a:r>
            <a:r>
              <a:rPr lang="es-ES" sz="2200" dirty="0">
                <a:latin typeface="Times New Roman" panose="02020603050405020304" pitchFamily="18" charset="0"/>
                <a:cs typeface="Times New Roman" panose="02020603050405020304" pitchFamily="18" charset="0"/>
              </a:rPr>
              <a:t> TK 33321              48.024.900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2.     </a:t>
            </a:r>
            <a:r>
              <a:rPr lang="es-ES" sz="2200" dirty="0" err="1">
                <a:latin typeface="Times New Roman" panose="02020603050405020304" pitchFamily="18" charset="0"/>
                <a:cs typeface="Times New Roman" panose="02020603050405020304" pitchFamily="18" charset="0"/>
              </a:rPr>
              <a:t>Nợ</a:t>
            </a:r>
            <a:r>
              <a:rPr lang="es-ES" sz="2200" dirty="0">
                <a:latin typeface="Times New Roman" panose="02020603050405020304" pitchFamily="18" charset="0"/>
                <a:cs typeface="Times New Roman" panose="02020603050405020304" pitchFamily="18" charset="0"/>
              </a:rPr>
              <a:t> TK 155         3.360.000.000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Có</a:t>
            </a:r>
            <a:r>
              <a:rPr lang="es-ES" sz="2200" dirty="0">
                <a:latin typeface="Times New Roman" panose="02020603050405020304" pitchFamily="18" charset="0"/>
                <a:cs typeface="Times New Roman" panose="02020603050405020304" pitchFamily="18" charset="0"/>
              </a:rPr>
              <a:t> TK 154           3.360.000.000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3.     </a:t>
            </a:r>
            <a:r>
              <a:rPr lang="es-ES" sz="2200" dirty="0" err="1">
                <a:latin typeface="Times New Roman" panose="02020603050405020304" pitchFamily="18" charset="0"/>
                <a:cs typeface="Times New Roman" panose="02020603050405020304" pitchFamily="18" charset="0"/>
              </a:rPr>
              <a:t>Nợ</a:t>
            </a:r>
            <a:r>
              <a:rPr lang="es-ES" sz="2200" dirty="0">
                <a:latin typeface="Times New Roman" panose="02020603050405020304" pitchFamily="18" charset="0"/>
                <a:cs typeface="Times New Roman" panose="02020603050405020304" pitchFamily="18" charset="0"/>
              </a:rPr>
              <a:t> TK 157          896.000.000 </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Có</a:t>
            </a:r>
            <a:r>
              <a:rPr lang="es-ES" sz="2200" dirty="0">
                <a:latin typeface="Times New Roman" panose="02020603050405020304" pitchFamily="18" charset="0"/>
                <a:cs typeface="Times New Roman" panose="02020603050405020304" pitchFamily="18" charset="0"/>
              </a:rPr>
              <a:t> TK 156                        896.000.000</a:t>
            </a:r>
            <a:endParaRPr lang="en-US" sz="2200" dirty="0">
              <a:latin typeface="Times New Roman" panose="02020603050405020304" pitchFamily="18" charset="0"/>
              <a:cs typeface="Times New Roman" panose="02020603050405020304" pitchFamily="18" charset="0"/>
            </a:endParaRPr>
          </a:p>
          <a:p>
            <a:r>
              <a:rPr lang="es-ES" sz="2200" dirty="0" err="1">
                <a:latin typeface="Times New Roman" panose="02020603050405020304" pitchFamily="18" charset="0"/>
                <a:cs typeface="Times New Roman" panose="02020603050405020304" pitchFamily="18" charset="0"/>
              </a:rPr>
              <a:t>Hoa</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hồng</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đại</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lý</a:t>
            </a:r>
            <a:r>
              <a:rPr lang="es-ES" sz="2200" dirty="0">
                <a:latin typeface="Times New Roman" panose="02020603050405020304" pitchFamily="18" charset="0"/>
                <a:cs typeface="Times New Roman" panose="02020603050405020304" pitchFamily="18" charset="0"/>
              </a:rPr>
              <a:t> = (15.000 x 84500) x 10%  = 126.750.000</a:t>
            </a:r>
            <a:endParaRPr lang="en-US" sz="2200" dirty="0">
              <a:latin typeface="Times New Roman" panose="02020603050405020304" pitchFamily="18" charset="0"/>
              <a:cs typeface="Times New Roman" panose="02020603050405020304" pitchFamily="18" charset="0"/>
            </a:endParaRPr>
          </a:p>
          <a:p>
            <a:r>
              <a:rPr lang="es-ES" sz="2200" dirty="0">
                <a:latin typeface="Times New Roman" panose="02020603050405020304" pitchFamily="18" charset="0"/>
                <a:cs typeface="Times New Roman" panose="02020603050405020304" pitchFamily="18" charset="0"/>
              </a:rPr>
              <a:t>4. </a:t>
            </a:r>
            <a:r>
              <a:rPr lang="es-ES" sz="2200" dirty="0" err="1">
                <a:latin typeface="Times New Roman" panose="02020603050405020304" pitchFamily="18" charset="0"/>
                <a:cs typeface="Times New Roman" panose="02020603050405020304" pitchFamily="18" charset="0"/>
              </a:rPr>
              <a:t>Thuế</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xuất</a:t>
            </a:r>
            <a:r>
              <a:rPr lang="es-ES" sz="2200" dirty="0">
                <a:latin typeface="Times New Roman" panose="02020603050405020304" pitchFamily="18" charset="0"/>
                <a:cs typeface="Times New Roman" panose="02020603050405020304" pitchFamily="18" charset="0"/>
              </a:rPr>
              <a:t> </a:t>
            </a:r>
            <a:r>
              <a:rPr lang="es-ES" sz="2200" dirty="0" err="1">
                <a:latin typeface="Times New Roman" panose="02020603050405020304" pitchFamily="18" charset="0"/>
                <a:cs typeface="Times New Roman" panose="02020603050405020304" pitchFamily="18" charset="0"/>
              </a:rPr>
              <a:t>khẩu</a:t>
            </a:r>
            <a:r>
              <a:rPr lang="es-ES" sz="2200" dirty="0">
                <a:latin typeface="Times New Roman" panose="02020603050405020304" pitchFamily="18" charset="0"/>
                <a:cs typeface="Times New Roman" panose="02020603050405020304" pitchFamily="18" charset="0"/>
              </a:rPr>
              <a:t> = (40.000 x 70.000) x 0% = 0 </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5. </a:t>
            </a:r>
            <a:r>
              <a:rPr lang="en-US" sz="2200" dirty="0" err="1">
                <a:latin typeface="Times New Roman" panose="02020603050405020304" pitchFamily="18" charset="0"/>
                <a:cs typeface="Times New Roman" panose="02020603050405020304" pitchFamily="18" charset="0"/>
              </a:rPr>
              <a:t>Thuế</a:t>
            </a:r>
            <a:r>
              <a:rPr lang="en-US" sz="2200" dirty="0">
                <a:latin typeface="Times New Roman" panose="02020603050405020304" pitchFamily="18" charset="0"/>
                <a:cs typeface="Times New Roman" panose="02020603050405020304" pitchFamily="18" charset="0"/>
              </a:rPr>
              <a:t> XK =0</a:t>
            </a:r>
            <a:r>
              <a:rPr lang="es-ES" sz="2200" dirty="0">
                <a:latin typeface="Times New Roman" panose="02020603050405020304" pitchFamily="18" charset="0"/>
                <a:cs typeface="Times New Roman" panose="02020603050405020304" pitchFamily="18" charset="0"/>
              </a:rPr>
              <a:t>    </a:t>
            </a:r>
          </a:p>
          <a:p>
            <a:r>
              <a:rPr lang="en-US" sz="2200" dirty="0">
                <a:latin typeface="Times New Roman" panose="02020603050405020304" pitchFamily="18" charset="0"/>
                <a:cs typeface="Times New Roman" panose="02020603050405020304" pitchFamily="18" charset="0"/>
              </a:rPr>
              <a:t>6.a,  </a:t>
            </a:r>
            <a:r>
              <a:rPr lang="en-US" sz="2200" dirty="0" err="1">
                <a:latin typeface="Times New Roman" panose="02020603050405020304" pitchFamily="18" charset="0"/>
                <a:cs typeface="Times New Roman" panose="02020603050405020304" pitchFamily="18" charset="0"/>
              </a:rPr>
              <a:t>Nợ</a:t>
            </a:r>
            <a:r>
              <a:rPr lang="en-US" sz="2200" dirty="0">
                <a:latin typeface="Times New Roman" panose="02020603050405020304" pitchFamily="18" charset="0"/>
                <a:cs typeface="Times New Roman" panose="02020603050405020304" pitchFamily="18" charset="0"/>
              </a:rPr>
              <a:t> TK 632          840.000.000</a:t>
            </a:r>
          </a:p>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TK 157            840.000.000</a:t>
            </a: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0749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5" end="5"/>
                                            </p:txEl>
                                          </p:spTgt>
                                        </p:tgtEl>
                                        <p:attrNameLst>
                                          <p:attrName>style.visibility</p:attrName>
                                        </p:attrNameLst>
                                      </p:cBhvr>
                                      <p:to>
                                        <p:strVal val="visible"/>
                                      </p:to>
                                    </p:set>
                                    <p:animEffect transition="in" filter="wheel(1)">
                                      <p:cBhvr>
                                        <p:cTn id="19" dur="2000"/>
                                        <p:tgtEl>
                                          <p:spTgt spid="58369">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6" end="6"/>
                                            </p:txEl>
                                          </p:spTgt>
                                        </p:tgtEl>
                                        <p:attrNameLst>
                                          <p:attrName>style.visibility</p:attrName>
                                        </p:attrNameLst>
                                      </p:cBhvr>
                                      <p:to>
                                        <p:strVal val="visible"/>
                                      </p:to>
                                    </p:set>
                                    <p:animEffect transition="in" filter="wheel(1)">
                                      <p:cBhvr>
                                        <p:cTn id="22" dur="2000"/>
                                        <p:tgtEl>
                                          <p:spTgt spid="5836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8369">
                                            <p:txEl>
                                              <p:pRg st="7" end="7"/>
                                            </p:txEl>
                                          </p:spTgt>
                                        </p:tgtEl>
                                        <p:attrNameLst>
                                          <p:attrName>style.visibility</p:attrName>
                                        </p:attrNameLst>
                                      </p:cBhvr>
                                      <p:to>
                                        <p:strVal val="visible"/>
                                      </p:to>
                                    </p:set>
                                    <p:animEffect transition="in" filter="wheel(1)">
                                      <p:cBhvr>
                                        <p:cTn id="27" dur="2000"/>
                                        <p:tgtEl>
                                          <p:spTgt spid="58369">
                                            <p:txEl>
                                              <p:pRg st="7" end="7"/>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58369">
                                            <p:txEl>
                                              <p:pRg st="8" end="8"/>
                                            </p:txEl>
                                          </p:spTgt>
                                        </p:tgtEl>
                                        <p:attrNameLst>
                                          <p:attrName>style.visibility</p:attrName>
                                        </p:attrNameLst>
                                      </p:cBhvr>
                                      <p:to>
                                        <p:strVal val="visible"/>
                                      </p:to>
                                    </p:set>
                                    <p:animEffect transition="in" filter="wheel(1)">
                                      <p:cBhvr>
                                        <p:cTn id="30" dur="2000"/>
                                        <p:tgtEl>
                                          <p:spTgt spid="58369">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58369">
                                            <p:txEl>
                                              <p:pRg st="9" end="9"/>
                                            </p:txEl>
                                          </p:spTgt>
                                        </p:tgtEl>
                                        <p:attrNameLst>
                                          <p:attrName>style.visibility</p:attrName>
                                        </p:attrNameLst>
                                      </p:cBhvr>
                                      <p:to>
                                        <p:strVal val="visible"/>
                                      </p:to>
                                    </p:set>
                                    <p:animEffect transition="in" filter="wheel(1)">
                                      <p:cBhvr>
                                        <p:cTn id="35" dur="2000"/>
                                        <p:tgtEl>
                                          <p:spTgt spid="58369">
                                            <p:txEl>
                                              <p:pRg st="9" end="9"/>
                                            </p:txEl>
                                          </p:spTgt>
                                        </p:tgtEl>
                                      </p:cBhvr>
                                    </p:animEffect>
                                  </p:childTnLst>
                                </p:cTn>
                              </p:par>
                              <p:par>
                                <p:cTn id="36" presetID="21" presetClass="entr" presetSubtype="1" fill="hold" nodeType="withEffect">
                                  <p:stCondLst>
                                    <p:cond delay="0"/>
                                  </p:stCondLst>
                                  <p:childTnLst>
                                    <p:set>
                                      <p:cBhvr>
                                        <p:cTn id="37" dur="1" fill="hold">
                                          <p:stCondLst>
                                            <p:cond delay="0"/>
                                          </p:stCondLst>
                                        </p:cTn>
                                        <p:tgtEl>
                                          <p:spTgt spid="58369">
                                            <p:txEl>
                                              <p:pRg st="10" end="10"/>
                                            </p:txEl>
                                          </p:spTgt>
                                        </p:tgtEl>
                                        <p:attrNameLst>
                                          <p:attrName>style.visibility</p:attrName>
                                        </p:attrNameLst>
                                      </p:cBhvr>
                                      <p:to>
                                        <p:strVal val="visible"/>
                                      </p:to>
                                    </p:set>
                                    <p:animEffect transition="in" filter="wheel(1)">
                                      <p:cBhvr>
                                        <p:cTn id="38" dur="2000"/>
                                        <p:tgtEl>
                                          <p:spTgt spid="58369">
                                            <p:txEl>
                                              <p:pRg st="10" end="10"/>
                                            </p:txEl>
                                          </p:spTgt>
                                        </p:tgtEl>
                                      </p:cBhvr>
                                    </p:animEffect>
                                  </p:childTnLst>
                                </p:cTn>
                              </p:par>
                              <p:par>
                                <p:cTn id="39" presetID="21" presetClass="entr" presetSubtype="1" fill="hold" nodeType="withEffect">
                                  <p:stCondLst>
                                    <p:cond delay="0"/>
                                  </p:stCondLst>
                                  <p:childTnLst>
                                    <p:set>
                                      <p:cBhvr>
                                        <p:cTn id="40" dur="1" fill="hold">
                                          <p:stCondLst>
                                            <p:cond delay="0"/>
                                          </p:stCondLst>
                                        </p:cTn>
                                        <p:tgtEl>
                                          <p:spTgt spid="58369">
                                            <p:txEl>
                                              <p:pRg st="11" end="11"/>
                                            </p:txEl>
                                          </p:spTgt>
                                        </p:tgtEl>
                                        <p:attrNameLst>
                                          <p:attrName>style.visibility</p:attrName>
                                        </p:attrNameLst>
                                      </p:cBhvr>
                                      <p:to>
                                        <p:strVal val="visible"/>
                                      </p:to>
                                    </p:set>
                                    <p:animEffect transition="in" filter="wheel(1)">
                                      <p:cBhvr>
                                        <p:cTn id="41" dur="2000"/>
                                        <p:tgtEl>
                                          <p:spTgt spid="58369">
                                            <p:txEl>
                                              <p:pRg st="11" end="1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58369">
                                            <p:txEl>
                                              <p:pRg st="12" end="12"/>
                                            </p:txEl>
                                          </p:spTgt>
                                        </p:tgtEl>
                                        <p:attrNameLst>
                                          <p:attrName>style.visibility</p:attrName>
                                        </p:attrNameLst>
                                      </p:cBhvr>
                                      <p:to>
                                        <p:strVal val="visible"/>
                                      </p:to>
                                    </p:set>
                                    <p:animEffect transition="in" filter="wheel(1)">
                                      <p:cBhvr>
                                        <p:cTn id="46" dur="2000"/>
                                        <p:tgtEl>
                                          <p:spTgt spid="58369">
                                            <p:txEl>
                                              <p:pRg st="12" end="1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58369">
                                            <p:txEl>
                                              <p:pRg st="13" end="13"/>
                                            </p:txEl>
                                          </p:spTgt>
                                        </p:tgtEl>
                                        <p:attrNameLst>
                                          <p:attrName>style.visibility</p:attrName>
                                        </p:attrNameLst>
                                      </p:cBhvr>
                                      <p:to>
                                        <p:strVal val="visible"/>
                                      </p:to>
                                    </p:set>
                                    <p:animEffect transition="in" filter="wheel(1)">
                                      <p:cBhvr>
                                        <p:cTn id="51" dur="2000"/>
                                        <p:tgtEl>
                                          <p:spTgt spid="58369">
                                            <p:txEl>
                                              <p:pRg st="13" end="1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58369">
                                            <p:txEl>
                                              <p:pRg st="14" end="14"/>
                                            </p:txEl>
                                          </p:spTgt>
                                        </p:tgtEl>
                                        <p:attrNameLst>
                                          <p:attrName>style.visibility</p:attrName>
                                        </p:attrNameLst>
                                      </p:cBhvr>
                                      <p:to>
                                        <p:strVal val="visible"/>
                                      </p:to>
                                    </p:set>
                                    <p:animEffect transition="in" filter="wheel(1)">
                                      <p:cBhvr>
                                        <p:cTn id="56" dur="2000"/>
                                        <p:tgtEl>
                                          <p:spTgt spid="58369">
                                            <p:txEl>
                                              <p:pRg st="14" end="14"/>
                                            </p:txEl>
                                          </p:spTgt>
                                        </p:tgtEl>
                                      </p:cBhvr>
                                    </p:animEffect>
                                  </p:childTnLst>
                                </p:cTn>
                              </p:par>
                              <p:par>
                                <p:cTn id="57" presetID="21" presetClass="entr" presetSubtype="1" fill="hold" nodeType="withEffect">
                                  <p:stCondLst>
                                    <p:cond delay="0"/>
                                  </p:stCondLst>
                                  <p:childTnLst>
                                    <p:set>
                                      <p:cBhvr>
                                        <p:cTn id="58" dur="1" fill="hold">
                                          <p:stCondLst>
                                            <p:cond delay="0"/>
                                          </p:stCondLst>
                                        </p:cTn>
                                        <p:tgtEl>
                                          <p:spTgt spid="58369">
                                            <p:txEl>
                                              <p:pRg st="15" end="15"/>
                                            </p:txEl>
                                          </p:spTgt>
                                        </p:tgtEl>
                                        <p:attrNameLst>
                                          <p:attrName>style.visibility</p:attrName>
                                        </p:attrNameLst>
                                      </p:cBhvr>
                                      <p:to>
                                        <p:strVal val="visible"/>
                                      </p:to>
                                    </p:set>
                                    <p:animEffect transition="in" filter="wheel(1)">
                                      <p:cBhvr>
                                        <p:cTn id="59" dur="2000"/>
                                        <p:tgtEl>
                                          <p:spTgt spid="58369">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09538"/>
            <a:ext cx="6324600" cy="563562"/>
          </a:xfrm>
        </p:spPr>
        <p:txBody>
          <a:bodyPr/>
          <a:lstStyle/>
          <a:p>
            <a:pPr algn="ctr"/>
            <a:r>
              <a:rPr lang="en-US" dirty="0">
                <a:latin typeface="Times New Roman" pitchFamily="18" charset="0"/>
                <a:cs typeface="Times New Roman" pitchFamily="18" charset="0"/>
              </a:rPr>
              <a:t>1.2.2 </a:t>
            </a:r>
            <a:r>
              <a:rPr lang="en-US" dirty="0" err="1">
                <a:latin typeface="Times New Roman" pitchFamily="18" charset="0"/>
                <a:cs typeface="Times New Roman" pitchFamily="18" charset="0"/>
              </a:rPr>
              <a:t>Tài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dùng</a:t>
            </a:r>
            <a:endParaRPr lang="en-US" dirty="0">
              <a:latin typeface="Times New Roman" pitchFamily="18" charset="0"/>
              <a:cs typeface="Times New Roman" pitchFamily="18" charset="0"/>
            </a:endParaRPr>
          </a:p>
        </p:txBody>
      </p:sp>
      <p:sp>
        <p:nvSpPr>
          <p:cNvPr id="6" name="Text Box 2"/>
          <p:cNvSpPr txBox="1">
            <a:spLocks noChangeArrowheads="1"/>
          </p:cNvSpPr>
          <p:nvPr/>
        </p:nvSpPr>
        <p:spPr bwMode="auto">
          <a:xfrm rot="10800000" flipV="1">
            <a:off x="1563687" y="914401"/>
            <a:ext cx="6477000" cy="46166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ctr" eaLnBrk="1" hangingPunct="1">
              <a:spcBef>
                <a:spcPct val="50000"/>
              </a:spcBef>
            </a:pPr>
            <a:r>
              <a:rPr lang="en-US" altLang="en-US" sz="2400" b="1" dirty="0">
                <a:solidFill>
                  <a:schemeClr val="bg1"/>
                </a:solidFill>
                <a:cs typeface="Times New Roman" pitchFamily="18" charset="0"/>
              </a:rPr>
              <a:t> TK 133 “</a:t>
            </a:r>
            <a:r>
              <a:rPr lang="en-US" altLang="en-US" sz="2400" b="1" dirty="0" err="1">
                <a:solidFill>
                  <a:schemeClr val="bg1"/>
                </a:solidFill>
                <a:cs typeface="Times New Roman" pitchFamily="18" charset="0"/>
              </a:rPr>
              <a:t>Thuế</a:t>
            </a:r>
            <a:r>
              <a:rPr lang="en-US" altLang="en-US" sz="2400" b="1" dirty="0">
                <a:solidFill>
                  <a:schemeClr val="bg1"/>
                </a:solidFill>
                <a:cs typeface="Times New Roman" pitchFamily="18" charset="0"/>
              </a:rPr>
              <a:t> GTGT </a:t>
            </a:r>
            <a:r>
              <a:rPr lang="en-US" altLang="en-US" sz="2400" b="1" dirty="0" err="1">
                <a:solidFill>
                  <a:schemeClr val="bg1"/>
                </a:solidFill>
                <a:cs typeface="Times New Roman" pitchFamily="18" charset="0"/>
              </a:rPr>
              <a:t>được</a:t>
            </a:r>
            <a:r>
              <a:rPr lang="en-US" altLang="en-US" sz="2400" b="1" dirty="0">
                <a:solidFill>
                  <a:schemeClr val="bg1"/>
                </a:solidFill>
                <a:cs typeface="Times New Roman" pitchFamily="18" charset="0"/>
              </a:rPr>
              <a:t> </a:t>
            </a:r>
            <a:r>
              <a:rPr lang="en-US" altLang="en-US" sz="2400" b="1" dirty="0" err="1">
                <a:solidFill>
                  <a:schemeClr val="bg1"/>
                </a:solidFill>
                <a:cs typeface="Times New Roman" pitchFamily="18" charset="0"/>
              </a:rPr>
              <a:t>khấu</a:t>
            </a:r>
            <a:r>
              <a:rPr lang="en-US" altLang="en-US" sz="2400" b="1" dirty="0">
                <a:solidFill>
                  <a:schemeClr val="bg1"/>
                </a:solidFill>
                <a:cs typeface="Times New Roman" pitchFamily="18" charset="0"/>
              </a:rPr>
              <a:t> </a:t>
            </a:r>
            <a:r>
              <a:rPr lang="en-US" altLang="en-US" sz="2400" b="1" dirty="0" err="1">
                <a:solidFill>
                  <a:schemeClr val="bg1"/>
                </a:solidFill>
                <a:cs typeface="Times New Roman" pitchFamily="18" charset="0"/>
              </a:rPr>
              <a:t>trừ</a:t>
            </a:r>
            <a:r>
              <a:rPr lang="en-US" altLang="en-US" sz="2400" b="1" dirty="0">
                <a:solidFill>
                  <a:schemeClr val="bg1"/>
                </a:solidFill>
                <a:cs typeface="Times New Roman" pitchFamily="18" charset="0"/>
              </a:rPr>
              <a:t>”</a:t>
            </a:r>
          </a:p>
        </p:txBody>
      </p:sp>
      <p:sp>
        <p:nvSpPr>
          <p:cNvPr id="7" name="Line 4"/>
          <p:cNvSpPr>
            <a:spLocks noChangeShapeType="1"/>
          </p:cNvSpPr>
          <p:nvPr/>
        </p:nvSpPr>
        <p:spPr bwMode="auto">
          <a:xfrm>
            <a:off x="1981200" y="1541315"/>
            <a:ext cx="4800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endParaRPr lang="en-US"/>
          </a:p>
        </p:txBody>
      </p:sp>
      <p:sp>
        <p:nvSpPr>
          <p:cNvPr id="8" name="Line 5"/>
          <p:cNvSpPr>
            <a:spLocks noChangeShapeType="1"/>
          </p:cNvSpPr>
          <p:nvPr/>
        </p:nvSpPr>
        <p:spPr bwMode="auto">
          <a:xfrm>
            <a:off x="4376738" y="1569889"/>
            <a:ext cx="0" cy="39354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endParaRPr lang="en-US"/>
          </a:p>
        </p:txBody>
      </p:sp>
      <p:sp>
        <p:nvSpPr>
          <p:cNvPr id="9" name="Text Box 6"/>
          <p:cNvSpPr txBox="1">
            <a:spLocks noChangeArrowheads="1"/>
          </p:cNvSpPr>
          <p:nvPr/>
        </p:nvSpPr>
        <p:spPr bwMode="auto">
          <a:xfrm>
            <a:off x="604838" y="2142977"/>
            <a:ext cx="3668712" cy="1027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just" eaLnBrk="1" hangingPunct="1">
              <a:spcBef>
                <a:spcPct val="50000"/>
              </a:spcBef>
              <a:buClr>
                <a:srgbClr val="FF00FF"/>
              </a:buClr>
              <a:buFont typeface="Wingdings" pitchFamily="2" charset="2"/>
              <a:buChar char="ü"/>
            </a:pPr>
            <a:r>
              <a:rPr lang="en-US" altLang="en-US" sz="2200" dirty="0">
                <a:cs typeface="Times New Roman" pitchFamily="18" charset="0"/>
              </a:rPr>
              <a:t> </a:t>
            </a:r>
            <a:r>
              <a:rPr lang="en-US" altLang="en-US" sz="2200" dirty="0" err="1">
                <a:cs typeface="Times New Roman" pitchFamily="18" charset="0"/>
              </a:rPr>
              <a:t>Số</a:t>
            </a:r>
            <a:r>
              <a:rPr lang="en-US" altLang="en-US" sz="2200" dirty="0">
                <a:cs typeface="Times New Roman" pitchFamily="18" charset="0"/>
              </a:rPr>
              <a:t> </a:t>
            </a:r>
            <a:r>
              <a:rPr lang="en-US" altLang="en-US" sz="2200" dirty="0" err="1">
                <a:cs typeface="Times New Roman" pitchFamily="18" charset="0"/>
              </a:rPr>
              <a:t>thuế</a:t>
            </a:r>
            <a:r>
              <a:rPr lang="en-US" altLang="en-US" sz="2200" dirty="0">
                <a:cs typeface="Times New Roman" pitchFamily="18" charset="0"/>
              </a:rPr>
              <a:t> GTGT </a:t>
            </a:r>
            <a:r>
              <a:rPr lang="en-US" altLang="en-US" sz="2200" dirty="0" err="1">
                <a:cs typeface="Times New Roman" pitchFamily="18" charset="0"/>
              </a:rPr>
              <a:t>đầu</a:t>
            </a:r>
            <a:r>
              <a:rPr lang="en-US" altLang="en-US" sz="2200" dirty="0">
                <a:cs typeface="Times New Roman" pitchFamily="18" charset="0"/>
              </a:rPr>
              <a:t> </a:t>
            </a:r>
            <a:r>
              <a:rPr lang="en-US" altLang="en-US" sz="2200" dirty="0" err="1">
                <a:cs typeface="Times New Roman" pitchFamily="18" charset="0"/>
              </a:rPr>
              <a:t>vào</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a:t>
            </a:r>
            <a:r>
              <a:rPr lang="en-US" altLang="en-US" sz="2200" dirty="0" err="1">
                <a:cs typeface="Times New Roman" pitchFamily="18" charset="0"/>
              </a:rPr>
              <a:t>khấu</a:t>
            </a:r>
            <a:r>
              <a:rPr lang="en-US" altLang="en-US" sz="2200" dirty="0">
                <a:cs typeface="Times New Roman" pitchFamily="18" charset="0"/>
              </a:rPr>
              <a:t> </a:t>
            </a:r>
            <a:r>
              <a:rPr lang="en-US" altLang="en-US" sz="2200" dirty="0" err="1">
                <a:cs typeface="Times New Roman" pitchFamily="18" charset="0"/>
              </a:rPr>
              <a:t>trừ</a:t>
            </a:r>
            <a:endParaRPr lang="en-US" altLang="en-US" sz="2200" dirty="0">
              <a:cs typeface="Times New Roman" pitchFamily="18" charset="0"/>
            </a:endParaRPr>
          </a:p>
        </p:txBody>
      </p:sp>
      <p:sp>
        <p:nvSpPr>
          <p:cNvPr id="10" name="Line 7"/>
          <p:cNvSpPr>
            <a:spLocks noChangeShapeType="1"/>
          </p:cNvSpPr>
          <p:nvPr/>
        </p:nvSpPr>
        <p:spPr bwMode="auto">
          <a:xfrm>
            <a:off x="2170113" y="4084489"/>
            <a:ext cx="4648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endParaRPr lang="en-US"/>
          </a:p>
        </p:txBody>
      </p:sp>
      <p:sp>
        <p:nvSpPr>
          <p:cNvPr id="11" name="Text Box 8"/>
          <p:cNvSpPr txBox="1">
            <a:spLocks noChangeArrowheads="1"/>
          </p:cNvSpPr>
          <p:nvPr/>
        </p:nvSpPr>
        <p:spPr bwMode="auto">
          <a:xfrm>
            <a:off x="304800" y="4160689"/>
            <a:ext cx="3967162" cy="1107996"/>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ctr" eaLnBrk="1" hangingPunct="1">
              <a:spcBef>
                <a:spcPct val="50000"/>
              </a:spcBef>
            </a:pPr>
            <a:r>
              <a:rPr lang="en-US" altLang="en-US" sz="2200" dirty="0" err="1">
                <a:cs typeface="Times New Roman" pitchFamily="18" charset="0"/>
              </a:rPr>
              <a:t>Số</a:t>
            </a:r>
            <a:r>
              <a:rPr lang="en-US" altLang="en-US" sz="2200" dirty="0">
                <a:cs typeface="Times New Roman" pitchFamily="18" charset="0"/>
              </a:rPr>
              <a:t> </a:t>
            </a:r>
            <a:r>
              <a:rPr lang="en-US" altLang="en-US" sz="2200" dirty="0" err="1">
                <a:cs typeface="Times New Roman" pitchFamily="18" charset="0"/>
              </a:rPr>
              <a:t>thuế</a:t>
            </a:r>
            <a:r>
              <a:rPr lang="en-US" altLang="en-US" sz="2200" dirty="0">
                <a:cs typeface="Times New Roman" pitchFamily="18" charset="0"/>
              </a:rPr>
              <a:t> GTGT </a:t>
            </a:r>
            <a:r>
              <a:rPr lang="en-US" altLang="en-US" sz="2200" dirty="0" err="1">
                <a:cs typeface="Times New Roman" pitchFamily="18" charset="0"/>
              </a:rPr>
              <a:t>đầu</a:t>
            </a:r>
            <a:r>
              <a:rPr lang="en-US" altLang="en-US" sz="2200" dirty="0">
                <a:cs typeface="Times New Roman" pitchFamily="18" charset="0"/>
              </a:rPr>
              <a:t> </a:t>
            </a:r>
            <a:r>
              <a:rPr lang="en-US" altLang="en-US" sz="2200" dirty="0" err="1">
                <a:cs typeface="Times New Roman" pitchFamily="18" charset="0"/>
              </a:rPr>
              <a:t>vào</a:t>
            </a:r>
            <a:r>
              <a:rPr lang="en-US" altLang="en-US" sz="2200" dirty="0">
                <a:cs typeface="Times New Roman" pitchFamily="18" charset="0"/>
              </a:rPr>
              <a:t> </a:t>
            </a:r>
            <a:r>
              <a:rPr lang="en-US" altLang="en-US" sz="2200" dirty="0" err="1">
                <a:cs typeface="Times New Roman" pitchFamily="18" charset="0"/>
              </a:rPr>
              <a:t>còn</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a:t>
            </a:r>
            <a:r>
              <a:rPr lang="en-US" altLang="en-US" sz="2200" dirty="0" err="1">
                <a:cs typeface="Times New Roman" pitchFamily="18" charset="0"/>
              </a:rPr>
              <a:t>khấu</a:t>
            </a:r>
            <a:r>
              <a:rPr lang="en-US" altLang="en-US" sz="2200" dirty="0">
                <a:cs typeface="Times New Roman" pitchFamily="18" charset="0"/>
              </a:rPr>
              <a:t> </a:t>
            </a:r>
            <a:r>
              <a:rPr lang="en-US" altLang="en-US" sz="2200" dirty="0" err="1">
                <a:cs typeface="Times New Roman" pitchFamily="18" charset="0"/>
              </a:rPr>
              <a:t>trừ</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a:t>
            </a:r>
            <a:r>
              <a:rPr lang="en-US" altLang="en-US" sz="2200" dirty="0" err="1">
                <a:cs typeface="Times New Roman" pitchFamily="18" charset="0"/>
              </a:rPr>
              <a:t>hoàn</a:t>
            </a:r>
            <a:r>
              <a:rPr lang="en-US" altLang="en-US" sz="2200" dirty="0">
                <a:cs typeface="Times New Roman" pitchFamily="18" charset="0"/>
              </a:rPr>
              <a:t> </a:t>
            </a:r>
            <a:r>
              <a:rPr lang="en-US" altLang="en-US" sz="2200" dirty="0" err="1">
                <a:cs typeface="Times New Roman" pitchFamily="18" charset="0"/>
              </a:rPr>
              <a:t>lại</a:t>
            </a:r>
            <a:r>
              <a:rPr lang="en-US" altLang="en-US" sz="2200" dirty="0">
                <a:cs typeface="Times New Roman" pitchFamily="18" charset="0"/>
              </a:rPr>
              <a:t> </a:t>
            </a:r>
            <a:r>
              <a:rPr lang="en-US" altLang="en-US" sz="2200" dirty="0" err="1">
                <a:cs typeface="Times New Roman" pitchFamily="18" charset="0"/>
              </a:rPr>
              <a:t>nhưng</a:t>
            </a:r>
            <a:r>
              <a:rPr lang="en-US" altLang="en-US" sz="2200" dirty="0">
                <a:cs typeface="Times New Roman" pitchFamily="18" charset="0"/>
              </a:rPr>
              <a:t> </a:t>
            </a:r>
            <a:r>
              <a:rPr lang="en-US" altLang="en-US" sz="2200" dirty="0" err="1">
                <a:cs typeface="Times New Roman" pitchFamily="18" charset="0"/>
              </a:rPr>
              <a:t>chưa</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NSNN </a:t>
            </a:r>
            <a:r>
              <a:rPr lang="en-US" altLang="en-US" sz="2200" dirty="0" err="1">
                <a:cs typeface="Times New Roman" pitchFamily="18" charset="0"/>
              </a:rPr>
              <a:t>hoàn</a:t>
            </a:r>
            <a:r>
              <a:rPr lang="en-US" altLang="en-US" sz="2200" dirty="0">
                <a:cs typeface="Times New Roman" pitchFamily="18" charset="0"/>
              </a:rPr>
              <a:t> </a:t>
            </a:r>
            <a:r>
              <a:rPr lang="en-US" altLang="en-US" sz="2200" dirty="0" err="1">
                <a:cs typeface="Times New Roman" pitchFamily="18" charset="0"/>
              </a:rPr>
              <a:t>trả</a:t>
            </a:r>
            <a:endParaRPr lang="en-US" altLang="en-US" sz="2200" dirty="0">
              <a:cs typeface="Times New Roman" pitchFamily="18" charset="0"/>
            </a:endParaRPr>
          </a:p>
        </p:txBody>
      </p:sp>
      <p:sp>
        <p:nvSpPr>
          <p:cNvPr id="12" name="Text Box 9"/>
          <p:cNvSpPr txBox="1">
            <a:spLocks noChangeArrowheads="1"/>
          </p:cNvSpPr>
          <p:nvPr/>
        </p:nvSpPr>
        <p:spPr bwMode="auto">
          <a:xfrm>
            <a:off x="4414838" y="1609577"/>
            <a:ext cx="4195762" cy="24622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just" eaLnBrk="1" hangingPunct="1">
              <a:spcBef>
                <a:spcPct val="50000"/>
              </a:spcBef>
              <a:buClr>
                <a:srgbClr val="FF00FF"/>
              </a:buClr>
              <a:buFont typeface="Wingdings" pitchFamily="2" charset="2"/>
              <a:buChar char="ü"/>
            </a:pPr>
            <a:r>
              <a:rPr lang="en-US" altLang="en-US" sz="2200" dirty="0">
                <a:cs typeface="Times New Roman" pitchFamily="18" charset="0"/>
              </a:rPr>
              <a:t> </a:t>
            </a:r>
            <a:r>
              <a:rPr lang="en-US" altLang="en-US" sz="2200" dirty="0" err="1">
                <a:cs typeface="Times New Roman" pitchFamily="18" charset="0"/>
              </a:rPr>
              <a:t>Số</a:t>
            </a:r>
            <a:r>
              <a:rPr lang="en-US" altLang="en-US" sz="2200" dirty="0">
                <a:cs typeface="Times New Roman" pitchFamily="18" charset="0"/>
              </a:rPr>
              <a:t> </a:t>
            </a:r>
            <a:r>
              <a:rPr lang="en-US" altLang="en-US" sz="2200" dirty="0" err="1">
                <a:cs typeface="Times New Roman" pitchFamily="18" charset="0"/>
              </a:rPr>
              <a:t>thuế</a:t>
            </a:r>
            <a:r>
              <a:rPr lang="en-US" altLang="en-US" sz="2200" dirty="0">
                <a:cs typeface="Times New Roman" pitchFamily="18" charset="0"/>
              </a:rPr>
              <a:t> GTGT </a:t>
            </a:r>
            <a:r>
              <a:rPr lang="en-US" altLang="en-US" sz="2200" dirty="0" err="1">
                <a:cs typeface="Times New Roman" pitchFamily="18" charset="0"/>
              </a:rPr>
              <a:t>đầu</a:t>
            </a:r>
            <a:r>
              <a:rPr lang="en-US" altLang="en-US" sz="2200" dirty="0">
                <a:cs typeface="Times New Roman" pitchFamily="18" charset="0"/>
              </a:rPr>
              <a:t> </a:t>
            </a:r>
            <a:r>
              <a:rPr lang="en-US" altLang="en-US" sz="2200" dirty="0" err="1">
                <a:cs typeface="Times New Roman" pitchFamily="18" charset="0"/>
              </a:rPr>
              <a:t>vào</a:t>
            </a:r>
            <a:r>
              <a:rPr lang="en-US" altLang="en-US" sz="2200" dirty="0">
                <a:cs typeface="Times New Roman" pitchFamily="18" charset="0"/>
              </a:rPr>
              <a:t> </a:t>
            </a:r>
            <a:r>
              <a:rPr lang="en-US" altLang="en-US" sz="2200" dirty="0" err="1">
                <a:cs typeface="Times New Roman" pitchFamily="18" charset="0"/>
              </a:rPr>
              <a:t>đã</a:t>
            </a:r>
            <a:r>
              <a:rPr lang="en-US" altLang="en-US" sz="2200" dirty="0">
                <a:cs typeface="Times New Roman" pitchFamily="18" charset="0"/>
              </a:rPr>
              <a:t> </a:t>
            </a:r>
            <a:r>
              <a:rPr lang="en-US" altLang="en-US" sz="2200" dirty="0" err="1">
                <a:cs typeface="Times New Roman" pitchFamily="18" charset="0"/>
              </a:rPr>
              <a:t>khấu</a:t>
            </a:r>
            <a:r>
              <a:rPr lang="en-US" altLang="en-US" sz="2200" dirty="0">
                <a:cs typeface="Times New Roman" pitchFamily="18" charset="0"/>
              </a:rPr>
              <a:t> </a:t>
            </a:r>
            <a:r>
              <a:rPr lang="en-US" altLang="en-US" sz="2200" dirty="0" err="1">
                <a:cs typeface="Times New Roman" pitchFamily="18" charset="0"/>
              </a:rPr>
              <a:t>trừ</a:t>
            </a:r>
            <a:r>
              <a:rPr lang="en-US" altLang="en-US" sz="2200" dirty="0">
                <a:cs typeface="Times New Roman" pitchFamily="18" charset="0"/>
              </a:rPr>
              <a:t>, </a:t>
            </a:r>
            <a:r>
              <a:rPr lang="en-US" altLang="en-US" sz="2200" dirty="0" err="1">
                <a:cs typeface="Times New Roman" pitchFamily="18" charset="0"/>
              </a:rPr>
              <a:t>đã</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a:t>
            </a:r>
            <a:r>
              <a:rPr lang="en-US" altLang="en-US" sz="2200" dirty="0" err="1">
                <a:cs typeface="Times New Roman" pitchFamily="18" charset="0"/>
              </a:rPr>
              <a:t>hoàn</a:t>
            </a:r>
            <a:r>
              <a:rPr lang="en-US" altLang="en-US" sz="2200" dirty="0">
                <a:cs typeface="Times New Roman" pitchFamily="18" charset="0"/>
              </a:rPr>
              <a:t> </a:t>
            </a:r>
            <a:r>
              <a:rPr lang="en-US" altLang="en-US" sz="2200" dirty="0" err="1">
                <a:cs typeface="Times New Roman" pitchFamily="18" charset="0"/>
              </a:rPr>
              <a:t>lại</a:t>
            </a:r>
            <a:endParaRPr lang="en-US" altLang="en-US" sz="2200" dirty="0">
              <a:cs typeface="Times New Roman" pitchFamily="18" charset="0"/>
            </a:endParaRPr>
          </a:p>
          <a:p>
            <a:pPr algn="just" eaLnBrk="1" hangingPunct="1">
              <a:spcBef>
                <a:spcPct val="50000"/>
              </a:spcBef>
              <a:buClr>
                <a:srgbClr val="FF00FF"/>
              </a:buClr>
              <a:buFont typeface="Wingdings" pitchFamily="2" charset="2"/>
              <a:buChar char="ü"/>
            </a:pPr>
            <a:r>
              <a:rPr lang="en-US" altLang="en-US" sz="2200" dirty="0">
                <a:cs typeface="Times New Roman" pitchFamily="18" charset="0"/>
              </a:rPr>
              <a:t> </a:t>
            </a:r>
            <a:r>
              <a:rPr lang="en-US" altLang="en-US" sz="2200" dirty="0" err="1">
                <a:cs typeface="Times New Roman" pitchFamily="18" charset="0"/>
              </a:rPr>
              <a:t>Kết</a:t>
            </a:r>
            <a:r>
              <a:rPr lang="en-US" altLang="en-US" sz="2200" dirty="0">
                <a:cs typeface="Times New Roman" pitchFamily="18" charset="0"/>
              </a:rPr>
              <a:t> </a:t>
            </a:r>
            <a:r>
              <a:rPr lang="en-US" altLang="en-US" sz="2200" dirty="0" err="1">
                <a:cs typeface="Times New Roman" pitchFamily="18" charset="0"/>
              </a:rPr>
              <a:t>chuyển</a:t>
            </a:r>
            <a:r>
              <a:rPr lang="en-US" altLang="en-US" sz="2200" dirty="0">
                <a:cs typeface="Times New Roman" pitchFamily="18" charset="0"/>
              </a:rPr>
              <a:t> </a:t>
            </a:r>
            <a:r>
              <a:rPr lang="en-US" altLang="en-US" sz="2200" dirty="0" err="1">
                <a:cs typeface="Times New Roman" pitchFamily="18" charset="0"/>
              </a:rPr>
              <a:t>số</a:t>
            </a:r>
            <a:r>
              <a:rPr lang="en-US" altLang="en-US" sz="2200" dirty="0">
                <a:cs typeface="Times New Roman" pitchFamily="18" charset="0"/>
              </a:rPr>
              <a:t> </a:t>
            </a:r>
            <a:r>
              <a:rPr lang="en-US" altLang="en-US" sz="2200" dirty="0" err="1">
                <a:cs typeface="Times New Roman" pitchFamily="18" charset="0"/>
              </a:rPr>
              <a:t>thuế</a:t>
            </a:r>
            <a:r>
              <a:rPr lang="en-US" altLang="en-US" sz="2200" dirty="0">
                <a:cs typeface="Times New Roman" pitchFamily="18" charset="0"/>
              </a:rPr>
              <a:t> GTGT </a:t>
            </a:r>
            <a:r>
              <a:rPr lang="en-US" altLang="en-US" sz="2200" dirty="0" err="1">
                <a:cs typeface="Times New Roman" pitchFamily="18" charset="0"/>
              </a:rPr>
              <a:t>đầu</a:t>
            </a:r>
            <a:r>
              <a:rPr lang="en-US" altLang="en-US" sz="2200" dirty="0">
                <a:cs typeface="Times New Roman" pitchFamily="18" charset="0"/>
              </a:rPr>
              <a:t> </a:t>
            </a:r>
            <a:r>
              <a:rPr lang="en-US" altLang="en-US" sz="2200" dirty="0" err="1">
                <a:cs typeface="Times New Roman" pitchFamily="18" charset="0"/>
              </a:rPr>
              <a:t>vào</a:t>
            </a:r>
            <a:r>
              <a:rPr lang="en-US" altLang="en-US" sz="2200" dirty="0">
                <a:cs typeface="Times New Roman" pitchFamily="18" charset="0"/>
              </a:rPr>
              <a:t> </a:t>
            </a:r>
            <a:r>
              <a:rPr lang="en-US" altLang="en-US" sz="2200" dirty="0" err="1">
                <a:cs typeface="Times New Roman" pitchFamily="18" charset="0"/>
              </a:rPr>
              <a:t>không</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a:t>
            </a:r>
            <a:r>
              <a:rPr lang="en-US" altLang="en-US" sz="2200" dirty="0" err="1">
                <a:cs typeface="Times New Roman" pitchFamily="18" charset="0"/>
              </a:rPr>
              <a:t>khấu</a:t>
            </a:r>
            <a:r>
              <a:rPr lang="en-US" altLang="en-US" sz="2200" dirty="0">
                <a:cs typeface="Times New Roman" pitchFamily="18" charset="0"/>
              </a:rPr>
              <a:t> </a:t>
            </a:r>
            <a:r>
              <a:rPr lang="en-US" altLang="en-US" sz="2200" dirty="0" err="1">
                <a:cs typeface="Times New Roman" pitchFamily="18" charset="0"/>
              </a:rPr>
              <a:t>trừ</a:t>
            </a:r>
            <a:endParaRPr lang="en-US" altLang="en-US" sz="2200" dirty="0">
              <a:cs typeface="Times New Roman" pitchFamily="18" charset="0"/>
            </a:endParaRPr>
          </a:p>
          <a:p>
            <a:pPr algn="just" eaLnBrk="1" hangingPunct="1">
              <a:spcBef>
                <a:spcPct val="50000"/>
              </a:spcBef>
              <a:buClr>
                <a:srgbClr val="FF00FF"/>
              </a:buClr>
              <a:buFont typeface="Wingdings" pitchFamily="2" charset="2"/>
              <a:buChar char="ü"/>
            </a:pPr>
            <a:r>
              <a:rPr lang="en-US" altLang="en-US" sz="2200" dirty="0">
                <a:cs typeface="Times New Roman" pitchFamily="18" charset="0"/>
              </a:rPr>
              <a:t> </a:t>
            </a:r>
            <a:r>
              <a:rPr lang="en-US" altLang="en-US" sz="2200" dirty="0" err="1">
                <a:cs typeface="Times New Roman" pitchFamily="18" charset="0"/>
              </a:rPr>
              <a:t>Thuế</a:t>
            </a:r>
            <a:r>
              <a:rPr lang="en-US" altLang="en-US" sz="2200" dirty="0">
                <a:cs typeface="Times New Roman" pitchFamily="18" charset="0"/>
              </a:rPr>
              <a:t> GTGT </a:t>
            </a:r>
            <a:r>
              <a:rPr lang="en-US" altLang="en-US" sz="2200" dirty="0" err="1">
                <a:cs typeface="Times New Roman" pitchFamily="18" charset="0"/>
              </a:rPr>
              <a:t>đầu</a:t>
            </a:r>
            <a:r>
              <a:rPr lang="en-US" altLang="en-US" sz="2200" dirty="0">
                <a:cs typeface="Times New Roman" pitchFamily="18" charset="0"/>
              </a:rPr>
              <a:t> </a:t>
            </a:r>
            <a:r>
              <a:rPr lang="en-US" altLang="en-US" sz="2200" dirty="0" err="1">
                <a:cs typeface="Times New Roman" pitchFamily="18" charset="0"/>
              </a:rPr>
              <a:t>vào</a:t>
            </a:r>
            <a:r>
              <a:rPr lang="en-US" altLang="en-US" sz="2200" dirty="0">
                <a:cs typeface="Times New Roman" pitchFamily="18" charset="0"/>
              </a:rPr>
              <a:t> </a:t>
            </a:r>
            <a:r>
              <a:rPr lang="en-US" altLang="en-US" sz="2200" dirty="0" err="1">
                <a:cs typeface="Times New Roman" pitchFamily="18" charset="0"/>
              </a:rPr>
              <a:t>của</a:t>
            </a:r>
            <a:r>
              <a:rPr lang="en-US" altLang="en-US" sz="2200" dirty="0">
                <a:cs typeface="Times New Roman" pitchFamily="18" charset="0"/>
              </a:rPr>
              <a:t> HH </a:t>
            </a:r>
            <a:r>
              <a:rPr lang="en-US" altLang="en-US" sz="2200" dirty="0" err="1">
                <a:cs typeface="Times New Roman" pitchFamily="18" charset="0"/>
              </a:rPr>
              <a:t>mua</a:t>
            </a:r>
            <a:r>
              <a:rPr lang="en-US" altLang="en-US" sz="2200" dirty="0">
                <a:cs typeface="Times New Roman" pitchFamily="18" charset="0"/>
              </a:rPr>
              <a:t> </a:t>
            </a:r>
            <a:r>
              <a:rPr lang="en-US" altLang="en-US" sz="2200" dirty="0" err="1">
                <a:cs typeface="Times New Roman" pitchFamily="18" charset="0"/>
              </a:rPr>
              <a:t>vào</a:t>
            </a:r>
            <a:r>
              <a:rPr lang="en-US" altLang="en-US" sz="2200" dirty="0">
                <a:cs typeface="Times New Roman" pitchFamily="18" charset="0"/>
              </a:rPr>
              <a:t> </a:t>
            </a:r>
            <a:r>
              <a:rPr lang="en-US" altLang="en-US" sz="2200" dirty="0" err="1">
                <a:cs typeface="Times New Roman" pitchFamily="18" charset="0"/>
              </a:rPr>
              <a:t>đã</a:t>
            </a:r>
            <a:r>
              <a:rPr lang="en-US" altLang="en-US" sz="2200" dirty="0">
                <a:cs typeface="Times New Roman" pitchFamily="18" charset="0"/>
              </a:rPr>
              <a:t> </a:t>
            </a:r>
            <a:r>
              <a:rPr lang="en-US" altLang="en-US" sz="2200" dirty="0" err="1">
                <a:cs typeface="Times New Roman" pitchFamily="18" charset="0"/>
              </a:rPr>
              <a:t>trả</a:t>
            </a:r>
            <a:r>
              <a:rPr lang="en-US" altLang="en-US" sz="2200" dirty="0">
                <a:cs typeface="Times New Roman" pitchFamily="18" charset="0"/>
              </a:rPr>
              <a:t> </a:t>
            </a:r>
            <a:r>
              <a:rPr lang="en-US" altLang="en-US" sz="2200" dirty="0" err="1">
                <a:cs typeface="Times New Roman" pitchFamily="18" charset="0"/>
              </a:rPr>
              <a:t>lại</a:t>
            </a:r>
            <a:r>
              <a:rPr lang="en-US" altLang="en-US" sz="2200" dirty="0">
                <a:cs typeface="Times New Roman" pitchFamily="18" charset="0"/>
              </a:rPr>
              <a:t>, </a:t>
            </a:r>
            <a:r>
              <a:rPr lang="en-US" altLang="en-US" sz="2200" dirty="0" err="1">
                <a:cs typeface="Times New Roman" pitchFamily="18" charset="0"/>
              </a:rPr>
              <a:t>được</a:t>
            </a:r>
            <a:r>
              <a:rPr lang="en-US" altLang="en-US" sz="2200" dirty="0">
                <a:cs typeface="Times New Roman" pitchFamily="18" charset="0"/>
              </a:rPr>
              <a:t> </a:t>
            </a:r>
            <a:r>
              <a:rPr lang="en-US" altLang="en-US" sz="2200" dirty="0" err="1">
                <a:cs typeface="Times New Roman" pitchFamily="18" charset="0"/>
              </a:rPr>
              <a:t>giảm</a:t>
            </a:r>
            <a:r>
              <a:rPr lang="en-US" altLang="en-US" sz="2200" dirty="0">
                <a:cs typeface="Times New Roman" pitchFamily="18" charset="0"/>
              </a:rPr>
              <a:t> </a:t>
            </a:r>
            <a:r>
              <a:rPr lang="en-US" altLang="en-US" sz="2200" dirty="0" err="1">
                <a:cs typeface="Times New Roman" pitchFamily="18" charset="0"/>
              </a:rPr>
              <a:t>giá</a:t>
            </a:r>
            <a:endParaRPr lang="en-US" altLang="en-US" sz="2200" dirty="0">
              <a:cs typeface="Times New Roman" pitchFamily="18" charset="0"/>
            </a:endParaRPr>
          </a:p>
        </p:txBody>
      </p:sp>
      <p:sp>
        <p:nvSpPr>
          <p:cNvPr id="13" name="Text Box 10"/>
          <p:cNvSpPr txBox="1">
            <a:spLocks noChangeArrowheads="1"/>
          </p:cNvSpPr>
          <p:nvPr/>
        </p:nvSpPr>
        <p:spPr bwMode="auto">
          <a:xfrm>
            <a:off x="1752600" y="5715000"/>
            <a:ext cx="5943600" cy="86177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eaLnBrk="1" hangingPunct="1">
              <a:spcBef>
                <a:spcPct val="50000"/>
              </a:spcBef>
            </a:pPr>
            <a:r>
              <a:rPr lang="en-US" altLang="en-US" sz="2000" b="1" u="sng" dirty="0">
                <a:cs typeface="Times New Roman" pitchFamily="18" charset="0"/>
              </a:rPr>
              <a:t>TK </a:t>
            </a:r>
            <a:r>
              <a:rPr lang="en-US" altLang="en-US" sz="2000" b="1" u="sng" dirty="0" err="1">
                <a:cs typeface="Times New Roman" pitchFamily="18" charset="0"/>
              </a:rPr>
              <a:t>cấp</a:t>
            </a:r>
            <a:r>
              <a:rPr lang="en-US" altLang="en-US" sz="2000" b="1" u="sng" dirty="0">
                <a:cs typeface="Times New Roman" pitchFamily="18" charset="0"/>
              </a:rPr>
              <a:t> 2:</a:t>
            </a:r>
            <a:r>
              <a:rPr lang="en-US" altLang="en-US" sz="2000" dirty="0">
                <a:cs typeface="Times New Roman" pitchFamily="18" charset="0"/>
              </a:rPr>
              <a:t>  - TK 1331: … </a:t>
            </a:r>
            <a:r>
              <a:rPr lang="en-US" altLang="en-US" sz="2000" dirty="0" err="1">
                <a:cs typeface="Times New Roman" pitchFamily="18" charset="0"/>
              </a:rPr>
              <a:t>của</a:t>
            </a:r>
            <a:r>
              <a:rPr lang="en-US" altLang="en-US" sz="2000" dirty="0">
                <a:cs typeface="Times New Roman" pitchFamily="18" charset="0"/>
              </a:rPr>
              <a:t> </a:t>
            </a:r>
            <a:r>
              <a:rPr lang="en-US" altLang="en-US" sz="2000" dirty="0" err="1">
                <a:cs typeface="Times New Roman" pitchFamily="18" charset="0"/>
              </a:rPr>
              <a:t>hàng</a:t>
            </a:r>
            <a:r>
              <a:rPr lang="en-US" altLang="en-US" sz="2000" dirty="0">
                <a:cs typeface="Times New Roman" pitchFamily="18" charset="0"/>
              </a:rPr>
              <a:t> </a:t>
            </a:r>
            <a:r>
              <a:rPr lang="en-US" altLang="en-US" sz="2000" dirty="0" err="1">
                <a:cs typeface="Times New Roman" pitchFamily="18" charset="0"/>
              </a:rPr>
              <a:t>hóa</a:t>
            </a:r>
            <a:r>
              <a:rPr lang="en-US" altLang="en-US" sz="2000" dirty="0">
                <a:cs typeface="Times New Roman" pitchFamily="18" charset="0"/>
              </a:rPr>
              <a:t>, </a:t>
            </a:r>
            <a:r>
              <a:rPr lang="en-US" altLang="en-US" sz="2000" dirty="0" err="1">
                <a:cs typeface="Times New Roman" pitchFamily="18" charset="0"/>
              </a:rPr>
              <a:t>dịch</a:t>
            </a:r>
            <a:r>
              <a:rPr lang="en-US" altLang="en-US" sz="2000" dirty="0">
                <a:cs typeface="Times New Roman" pitchFamily="18" charset="0"/>
              </a:rPr>
              <a:t> </a:t>
            </a:r>
            <a:r>
              <a:rPr lang="en-US" altLang="en-US" sz="2000" dirty="0" err="1">
                <a:cs typeface="Times New Roman" pitchFamily="18" charset="0"/>
              </a:rPr>
              <a:t>vụ</a:t>
            </a:r>
            <a:endParaRPr lang="en-US" altLang="en-US" sz="2000" dirty="0">
              <a:cs typeface="Times New Roman" pitchFamily="18" charset="0"/>
            </a:endParaRPr>
          </a:p>
          <a:p>
            <a:pPr eaLnBrk="1" hangingPunct="1">
              <a:spcBef>
                <a:spcPct val="50000"/>
              </a:spcBef>
            </a:pPr>
            <a:r>
              <a:rPr lang="en-US" altLang="en-US" sz="2000" dirty="0">
                <a:cs typeface="Times New Roman" pitchFamily="18" charset="0"/>
              </a:rPr>
              <a:t>                   - TK 1332: … </a:t>
            </a:r>
            <a:r>
              <a:rPr lang="en-US" altLang="en-US" sz="2000" dirty="0" err="1">
                <a:cs typeface="Times New Roman" pitchFamily="18" charset="0"/>
              </a:rPr>
              <a:t>của</a:t>
            </a:r>
            <a:r>
              <a:rPr lang="en-US" altLang="en-US" sz="2000" dirty="0">
                <a:cs typeface="Times New Roman" pitchFamily="18" charset="0"/>
              </a:rPr>
              <a:t> TSCĐ</a:t>
            </a:r>
          </a:p>
        </p:txBody>
      </p:sp>
    </p:spTree>
    <p:extLst>
      <p:ext uri="{BB962C8B-B14F-4D97-AF65-F5344CB8AC3E}">
        <p14:creationId xmlns:p14="http://schemas.microsoft.com/office/powerpoint/2010/main" val="335920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edge">
                                      <p:cBhvr>
                                        <p:cTn id="12" dur="2000"/>
                                        <p:tgtEl>
                                          <p:spTgt spid="8"/>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edge">
                                      <p:cBhvr>
                                        <p:cTn id="15" dur="2000"/>
                                        <p:tgtEl>
                                          <p:spTgt spid="6"/>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edge">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strVal val="#ppt_w*0.05"/>
                                          </p:val>
                                        </p:tav>
                                        <p:tav tm="100000">
                                          <p:val>
                                            <p:strVal val="#ppt_w"/>
                                          </p:val>
                                        </p:tav>
                                      </p:tavLst>
                                    </p:anim>
                                    <p:anim calcmode="lin" valueType="num">
                                      <p:cBhvr>
                                        <p:cTn id="24" dur="500" fill="hold"/>
                                        <p:tgtEl>
                                          <p:spTgt spid="9"/>
                                        </p:tgtEl>
                                        <p:attrNameLst>
                                          <p:attrName>ppt_h</p:attrName>
                                        </p:attrNameLst>
                                      </p:cBhvr>
                                      <p:tavLst>
                                        <p:tav tm="0">
                                          <p:val>
                                            <p:strVal val="#ppt_h"/>
                                          </p:val>
                                        </p:tav>
                                        <p:tav tm="100000">
                                          <p:val>
                                            <p:strVal val="#ppt_h"/>
                                          </p:val>
                                        </p:tav>
                                      </p:tavLst>
                                    </p:anim>
                                    <p:anim calcmode="lin" valueType="num">
                                      <p:cBhvr>
                                        <p:cTn id="25" dur="500" fill="hold"/>
                                        <p:tgtEl>
                                          <p:spTgt spid="9"/>
                                        </p:tgtEl>
                                        <p:attrNameLst>
                                          <p:attrName>ppt_x</p:attrName>
                                        </p:attrNameLst>
                                      </p:cBhvr>
                                      <p:tavLst>
                                        <p:tav tm="0">
                                          <p:val>
                                            <p:strVal val="#ppt_x-.2"/>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strVal val="#ppt_w*0.05"/>
                                          </p:val>
                                        </p:tav>
                                        <p:tav tm="100000">
                                          <p:val>
                                            <p:strVal val="#ppt_w"/>
                                          </p:val>
                                        </p:tav>
                                      </p:tavLst>
                                    </p:anim>
                                    <p:anim calcmode="lin" valueType="num">
                                      <p:cBhvr>
                                        <p:cTn id="33" dur="500" fill="hold"/>
                                        <p:tgtEl>
                                          <p:spTgt spid="12"/>
                                        </p:tgtEl>
                                        <p:attrNameLst>
                                          <p:attrName>ppt_h</p:attrName>
                                        </p:attrNameLst>
                                      </p:cBhvr>
                                      <p:tavLst>
                                        <p:tav tm="0">
                                          <p:val>
                                            <p:strVal val="#ppt_h"/>
                                          </p:val>
                                        </p:tav>
                                        <p:tav tm="100000">
                                          <p:val>
                                            <p:strVal val="#ppt_h"/>
                                          </p:val>
                                        </p:tav>
                                      </p:tavLst>
                                    </p:anim>
                                    <p:anim calcmode="lin" valueType="num">
                                      <p:cBhvr>
                                        <p:cTn id="34" dur="500" fill="hold"/>
                                        <p:tgtEl>
                                          <p:spTgt spid="12"/>
                                        </p:tgtEl>
                                        <p:attrNameLst>
                                          <p:attrName>ppt_x</p:attrName>
                                        </p:attrNameLst>
                                      </p:cBhvr>
                                      <p:tavLst>
                                        <p:tav tm="0">
                                          <p:val>
                                            <p:strVal val="#ppt_x-.2"/>
                                          </p:val>
                                        </p:tav>
                                        <p:tav tm="100000">
                                          <p:val>
                                            <p:strVal val="#ppt_x"/>
                                          </p:val>
                                        </p:tav>
                                      </p:tavLst>
                                    </p:anim>
                                    <p:anim calcmode="lin" valueType="num">
                                      <p:cBhvr>
                                        <p:cTn id="35" dur="500" fill="hold"/>
                                        <p:tgtEl>
                                          <p:spTgt spid="12"/>
                                        </p:tgtEl>
                                        <p:attrNameLst>
                                          <p:attrName>ppt_y</p:attrName>
                                        </p:attrNameLst>
                                      </p:cBhvr>
                                      <p:tavLst>
                                        <p:tav tm="0">
                                          <p:val>
                                            <p:strVal val="#ppt_y"/>
                                          </p:val>
                                        </p:tav>
                                        <p:tav tm="100000">
                                          <p:val>
                                            <p:strVal val="#ppt_y"/>
                                          </p:val>
                                        </p:tav>
                                      </p:tavLst>
                                    </p:anim>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edge">
                                      <p:cBhvr>
                                        <p:cTn id="41" dur="2000"/>
                                        <p:tgtEl>
                                          <p:spTgt spid="10"/>
                                        </p:tgtEl>
                                      </p:cBhvr>
                                    </p:animEffect>
                                  </p:childTnLst>
                                </p:cTn>
                              </p:par>
                              <p:par>
                                <p:cTn id="42" presetID="20"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edge">
                                      <p:cBhvr>
                                        <p:cTn id="44" dur="2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0"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edge">
                                      <p:cBhvr>
                                        <p:cTn id="4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P spid="9" grpId="0" animBg="1"/>
      <p:bldP spid="10" grpId="0" animBg="1"/>
      <p:bldP spid="11" grpId="0" animBg="1"/>
      <p:bldP spid="12" grpId="0" animBg="1"/>
      <p:bldP spid="13"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228600" y="929062"/>
            <a:ext cx="8763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2</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6.b,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131            1.394.250.000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TK 511                    1.267.500.000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TK 3331                     126.750.000</a:t>
            </a:r>
          </a:p>
          <a:p>
            <a:r>
              <a:rPr lang="en-US" sz="2000" dirty="0">
                <a:latin typeface="Times New Roman" panose="02020603050405020304" pitchFamily="18" charset="0"/>
                <a:cs typeface="Times New Roman" panose="02020603050405020304" pitchFamily="18" charset="0"/>
              </a:rPr>
              <a:t>c,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641               126.750.000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133                          12.675.000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TK 131                                 139.425.000</a:t>
            </a:r>
          </a:p>
          <a:p>
            <a:r>
              <a:rPr lang="en-US" sz="2000" dirty="0">
                <a:latin typeface="Times New Roman" panose="02020603050405020304" pitchFamily="18" charset="0"/>
                <a:cs typeface="Times New Roman" panose="02020603050405020304" pitchFamily="18" charset="0"/>
              </a:rPr>
              <a:t>d,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112     1.254.825.000</a:t>
            </a:r>
          </a:p>
          <a:p>
            <a:r>
              <a:rPr lang="en-US" sz="2000" dirty="0">
                <a:latin typeface="Times New Roman" panose="02020603050405020304" pitchFamily="18" charset="0"/>
                <a:cs typeface="Times New Roman" panose="02020603050405020304" pitchFamily="18" charset="0"/>
              </a:rPr>
              <a:t>                </a:t>
            </a:r>
            <a:r>
              <a:rPr lang="pt-BR" sz="2000" dirty="0">
                <a:latin typeface="Times New Roman" panose="02020603050405020304" pitchFamily="18" charset="0"/>
                <a:cs typeface="Times New Roman" panose="02020603050405020304" pitchFamily="18" charset="0"/>
              </a:rPr>
              <a:t>Có TK 131                   1.254.825.000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e,     Nợ TK 131      126.750.000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3331            126.750.000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f,     Nợ TK 133           12.675.000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131            12.675.000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7. a,   Nợ TK 156         5.600.000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632         5.600.000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b,  Nợ TK 521         7.000.000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Nợ TK 3331         700.000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111               7.700.000</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6697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5" end="5"/>
                                            </p:txEl>
                                          </p:spTgt>
                                        </p:tgtEl>
                                        <p:attrNameLst>
                                          <p:attrName>style.visibility</p:attrName>
                                        </p:attrNameLst>
                                      </p:cBhvr>
                                      <p:to>
                                        <p:strVal val="visible"/>
                                      </p:to>
                                    </p:set>
                                    <p:animEffect transition="in" filter="wheel(1)">
                                      <p:cBhvr>
                                        <p:cTn id="19" dur="2000"/>
                                        <p:tgtEl>
                                          <p:spTgt spid="58369">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6" end="6"/>
                                            </p:txEl>
                                          </p:spTgt>
                                        </p:tgtEl>
                                        <p:attrNameLst>
                                          <p:attrName>style.visibility</p:attrName>
                                        </p:attrNameLst>
                                      </p:cBhvr>
                                      <p:to>
                                        <p:strVal val="visible"/>
                                      </p:to>
                                    </p:set>
                                    <p:animEffect transition="in" filter="wheel(1)">
                                      <p:cBhvr>
                                        <p:cTn id="22" dur="2000"/>
                                        <p:tgtEl>
                                          <p:spTgt spid="58369">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8369">
                                            <p:txEl>
                                              <p:pRg st="7" end="7"/>
                                            </p:txEl>
                                          </p:spTgt>
                                        </p:tgtEl>
                                        <p:attrNameLst>
                                          <p:attrName>style.visibility</p:attrName>
                                        </p:attrNameLst>
                                      </p:cBhvr>
                                      <p:to>
                                        <p:strVal val="visible"/>
                                      </p:to>
                                    </p:set>
                                    <p:animEffect transition="in" filter="wheel(1)">
                                      <p:cBhvr>
                                        <p:cTn id="25" dur="2000"/>
                                        <p:tgtEl>
                                          <p:spTgt spid="58369">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8369">
                                            <p:txEl>
                                              <p:pRg st="8" end="8"/>
                                            </p:txEl>
                                          </p:spTgt>
                                        </p:tgtEl>
                                        <p:attrNameLst>
                                          <p:attrName>style.visibility</p:attrName>
                                        </p:attrNameLst>
                                      </p:cBhvr>
                                      <p:to>
                                        <p:strVal val="visible"/>
                                      </p:to>
                                    </p:set>
                                    <p:animEffect transition="in" filter="wheel(1)">
                                      <p:cBhvr>
                                        <p:cTn id="28" dur="2000"/>
                                        <p:tgtEl>
                                          <p:spTgt spid="58369">
                                            <p:txEl>
                                              <p:pRg st="8" end="8"/>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8369">
                                            <p:txEl>
                                              <p:pRg st="9" end="9"/>
                                            </p:txEl>
                                          </p:spTgt>
                                        </p:tgtEl>
                                        <p:attrNameLst>
                                          <p:attrName>style.visibility</p:attrName>
                                        </p:attrNameLst>
                                      </p:cBhvr>
                                      <p:to>
                                        <p:strVal val="visible"/>
                                      </p:to>
                                    </p:set>
                                    <p:animEffect transition="in" filter="wheel(1)">
                                      <p:cBhvr>
                                        <p:cTn id="31" dur="2000"/>
                                        <p:tgtEl>
                                          <p:spTgt spid="58369">
                                            <p:txEl>
                                              <p:pRg st="9" end="9"/>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58369">
                                            <p:txEl>
                                              <p:pRg st="10" end="10"/>
                                            </p:txEl>
                                          </p:spTgt>
                                        </p:tgtEl>
                                        <p:attrNameLst>
                                          <p:attrName>style.visibility</p:attrName>
                                        </p:attrNameLst>
                                      </p:cBhvr>
                                      <p:to>
                                        <p:strVal val="visible"/>
                                      </p:to>
                                    </p:set>
                                    <p:animEffect transition="in" filter="wheel(1)">
                                      <p:cBhvr>
                                        <p:cTn id="34" dur="2000"/>
                                        <p:tgtEl>
                                          <p:spTgt spid="58369">
                                            <p:txEl>
                                              <p:pRg st="10" end="10"/>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58369">
                                            <p:txEl>
                                              <p:pRg st="11" end="11"/>
                                            </p:txEl>
                                          </p:spTgt>
                                        </p:tgtEl>
                                        <p:attrNameLst>
                                          <p:attrName>style.visibility</p:attrName>
                                        </p:attrNameLst>
                                      </p:cBhvr>
                                      <p:to>
                                        <p:strVal val="visible"/>
                                      </p:to>
                                    </p:set>
                                    <p:animEffect transition="in" filter="wheel(1)">
                                      <p:cBhvr>
                                        <p:cTn id="37" dur="2000"/>
                                        <p:tgtEl>
                                          <p:spTgt spid="58369">
                                            <p:txEl>
                                              <p:pRg st="11" end="11"/>
                                            </p:txEl>
                                          </p:spTgt>
                                        </p:tgtEl>
                                      </p:cBhvr>
                                    </p:animEffect>
                                  </p:childTnLst>
                                </p:cTn>
                              </p:par>
                              <p:par>
                                <p:cTn id="38" presetID="21" presetClass="entr" presetSubtype="1" fill="hold" nodeType="withEffect">
                                  <p:stCondLst>
                                    <p:cond delay="0"/>
                                  </p:stCondLst>
                                  <p:childTnLst>
                                    <p:set>
                                      <p:cBhvr>
                                        <p:cTn id="39" dur="1" fill="hold">
                                          <p:stCondLst>
                                            <p:cond delay="0"/>
                                          </p:stCondLst>
                                        </p:cTn>
                                        <p:tgtEl>
                                          <p:spTgt spid="58369">
                                            <p:txEl>
                                              <p:pRg st="12" end="12"/>
                                            </p:txEl>
                                          </p:spTgt>
                                        </p:tgtEl>
                                        <p:attrNameLst>
                                          <p:attrName>style.visibility</p:attrName>
                                        </p:attrNameLst>
                                      </p:cBhvr>
                                      <p:to>
                                        <p:strVal val="visible"/>
                                      </p:to>
                                    </p:set>
                                    <p:animEffect transition="in" filter="wheel(1)">
                                      <p:cBhvr>
                                        <p:cTn id="40" dur="2000"/>
                                        <p:tgtEl>
                                          <p:spTgt spid="58369">
                                            <p:txEl>
                                              <p:pRg st="12" end="1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58369">
                                            <p:txEl>
                                              <p:pRg st="13" end="13"/>
                                            </p:txEl>
                                          </p:spTgt>
                                        </p:tgtEl>
                                        <p:attrNameLst>
                                          <p:attrName>style.visibility</p:attrName>
                                        </p:attrNameLst>
                                      </p:cBhvr>
                                      <p:to>
                                        <p:strVal val="visible"/>
                                      </p:to>
                                    </p:set>
                                    <p:animEffect transition="in" filter="wheel(1)">
                                      <p:cBhvr>
                                        <p:cTn id="45" dur="2000"/>
                                        <p:tgtEl>
                                          <p:spTgt spid="58369">
                                            <p:txEl>
                                              <p:pRg st="13" end="13"/>
                                            </p:txEl>
                                          </p:spTgt>
                                        </p:tgtEl>
                                      </p:cBhvr>
                                    </p:animEffect>
                                  </p:childTnLst>
                                </p:cTn>
                              </p:par>
                              <p:par>
                                <p:cTn id="46" presetID="21" presetClass="entr" presetSubtype="1" fill="hold" nodeType="withEffect">
                                  <p:stCondLst>
                                    <p:cond delay="0"/>
                                  </p:stCondLst>
                                  <p:childTnLst>
                                    <p:set>
                                      <p:cBhvr>
                                        <p:cTn id="47" dur="1" fill="hold">
                                          <p:stCondLst>
                                            <p:cond delay="0"/>
                                          </p:stCondLst>
                                        </p:cTn>
                                        <p:tgtEl>
                                          <p:spTgt spid="58369">
                                            <p:txEl>
                                              <p:pRg st="14" end="14"/>
                                            </p:txEl>
                                          </p:spTgt>
                                        </p:tgtEl>
                                        <p:attrNameLst>
                                          <p:attrName>style.visibility</p:attrName>
                                        </p:attrNameLst>
                                      </p:cBhvr>
                                      <p:to>
                                        <p:strVal val="visible"/>
                                      </p:to>
                                    </p:set>
                                    <p:animEffect transition="in" filter="wheel(1)">
                                      <p:cBhvr>
                                        <p:cTn id="48" dur="2000"/>
                                        <p:tgtEl>
                                          <p:spTgt spid="58369">
                                            <p:txEl>
                                              <p:pRg st="14" end="14"/>
                                            </p:txEl>
                                          </p:spTgt>
                                        </p:tgtEl>
                                      </p:cBhvr>
                                    </p:animEffect>
                                  </p:childTnLst>
                                </p:cTn>
                              </p:par>
                              <p:par>
                                <p:cTn id="49" presetID="21" presetClass="entr" presetSubtype="1" fill="hold" nodeType="withEffect">
                                  <p:stCondLst>
                                    <p:cond delay="0"/>
                                  </p:stCondLst>
                                  <p:childTnLst>
                                    <p:set>
                                      <p:cBhvr>
                                        <p:cTn id="50" dur="1" fill="hold">
                                          <p:stCondLst>
                                            <p:cond delay="0"/>
                                          </p:stCondLst>
                                        </p:cTn>
                                        <p:tgtEl>
                                          <p:spTgt spid="58369">
                                            <p:txEl>
                                              <p:pRg st="15" end="15"/>
                                            </p:txEl>
                                          </p:spTgt>
                                        </p:tgtEl>
                                        <p:attrNameLst>
                                          <p:attrName>style.visibility</p:attrName>
                                        </p:attrNameLst>
                                      </p:cBhvr>
                                      <p:to>
                                        <p:strVal val="visible"/>
                                      </p:to>
                                    </p:set>
                                    <p:animEffect transition="in" filter="wheel(1)">
                                      <p:cBhvr>
                                        <p:cTn id="51" dur="2000"/>
                                        <p:tgtEl>
                                          <p:spTgt spid="58369">
                                            <p:txEl>
                                              <p:pRg st="15" end="15"/>
                                            </p:txEl>
                                          </p:spTgt>
                                        </p:tgtEl>
                                      </p:cBhvr>
                                    </p:animEffect>
                                  </p:childTnLst>
                                </p:cTn>
                              </p:par>
                              <p:par>
                                <p:cTn id="52" presetID="21" presetClass="entr" presetSubtype="1" fill="hold" nodeType="withEffect">
                                  <p:stCondLst>
                                    <p:cond delay="0"/>
                                  </p:stCondLst>
                                  <p:childTnLst>
                                    <p:set>
                                      <p:cBhvr>
                                        <p:cTn id="53" dur="1" fill="hold">
                                          <p:stCondLst>
                                            <p:cond delay="0"/>
                                          </p:stCondLst>
                                        </p:cTn>
                                        <p:tgtEl>
                                          <p:spTgt spid="58369">
                                            <p:txEl>
                                              <p:pRg st="16" end="16"/>
                                            </p:txEl>
                                          </p:spTgt>
                                        </p:tgtEl>
                                        <p:attrNameLst>
                                          <p:attrName>style.visibility</p:attrName>
                                        </p:attrNameLst>
                                      </p:cBhvr>
                                      <p:to>
                                        <p:strVal val="visible"/>
                                      </p:to>
                                    </p:set>
                                    <p:animEffect transition="in" filter="wheel(1)">
                                      <p:cBhvr>
                                        <p:cTn id="54" dur="2000"/>
                                        <p:tgtEl>
                                          <p:spTgt spid="58369">
                                            <p:txEl>
                                              <p:pRg st="16" end="16"/>
                                            </p:txEl>
                                          </p:spTgt>
                                        </p:tgtEl>
                                      </p:cBhvr>
                                    </p:animEffect>
                                  </p:childTnLst>
                                </p:cTn>
                              </p:par>
                              <p:par>
                                <p:cTn id="55" presetID="21" presetClass="entr" presetSubtype="1" fill="hold" nodeType="withEffect">
                                  <p:stCondLst>
                                    <p:cond delay="0"/>
                                  </p:stCondLst>
                                  <p:childTnLst>
                                    <p:set>
                                      <p:cBhvr>
                                        <p:cTn id="56" dur="1" fill="hold">
                                          <p:stCondLst>
                                            <p:cond delay="0"/>
                                          </p:stCondLst>
                                        </p:cTn>
                                        <p:tgtEl>
                                          <p:spTgt spid="58369">
                                            <p:txEl>
                                              <p:pRg st="17" end="17"/>
                                            </p:txEl>
                                          </p:spTgt>
                                        </p:tgtEl>
                                        <p:attrNameLst>
                                          <p:attrName>style.visibility</p:attrName>
                                        </p:attrNameLst>
                                      </p:cBhvr>
                                      <p:to>
                                        <p:strVal val="visible"/>
                                      </p:to>
                                    </p:set>
                                    <p:animEffect transition="in" filter="wheel(1)">
                                      <p:cBhvr>
                                        <p:cTn id="57" dur="2000"/>
                                        <p:tgtEl>
                                          <p:spTgt spid="5836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810000" y="76200"/>
            <a:ext cx="2133600" cy="563562"/>
          </a:xfrm>
        </p:spPr>
        <p:txBody>
          <a:bodyPr/>
          <a:lstStyle/>
          <a:p>
            <a:r>
              <a:rPr lang="pt-BR" sz="2800" i="1" dirty="0">
                <a:latin typeface="Times New Roman" pitchFamily="18" charset="0"/>
                <a:cs typeface="Times New Roman" pitchFamily="18" charset="0"/>
              </a:rPr>
              <a:t>Thuế là gì?</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533400" y="1143000"/>
            <a:ext cx="4114800" cy="5029200"/>
          </a:xfrm>
        </p:spPr>
        <p:txBody>
          <a:bodyPr/>
          <a:lstStyle/>
          <a:p>
            <a:pPr marL="0" indent="457200" algn="ctr">
              <a:lnSpc>
                <a:spcPct val="150000"/>
              </a:lnSpc>
              <a:spcBef>
                <a:spcPts val="0"/>
              </a:spcBef>
              <a:buNone/>
            </a:pPr>
            <a:r>
              <a:rPr lang="vi-VN" sz="2400" dirty="0">
                <a:solidFill>
                  <a:srgbClr val="FF0000"/>
                </a:solidFill>
                <a:latin typeface="Times New Roman" panose="02020603050405020304" pitchFamily="18" charset="0"/>
                <a:cs typeface="Times New Roman" panose="02020603050405020304" pitchFamily="18" charset="0"/>
              </a:rPr>
              <a:t>Thuế </a:t>
            </a:r>
            <a:endParaRPr lang="en-US" sz="2400" dirty="0">
              <a:solidFill>
                <a:srgbClr val="FF0000"/>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buNone/>
            </a:pPr>
            <a:r>
              <a:rPr lang="en-US" sz="2400" i="1" dirty="0">
                <a:solidFill>
                  <a:schemeClr val="tx1"/>
                </a:solidFill>
                <a:latin typeface="Times New Roman" panose="02020603050405020304" pitchFamily="18" charset="0"/>
                <a:cs typeface="Times New Roman" panose="02020603050405020304" pitchFamily="18" charset="0"/>
              </a:rPr>
              <a:t>L</a:t>
            </a:r>
            <a:r>
              <a:rPr lang="vi-VN" sz="2400" i="1" dirty="0">
                <a:solidFill>
                  <a:schemeClr val="tx1"/>
                </a:solidFill>
                <a:latin typeface="Times New Roman" panose="02020603050405020304" pitchFamily="18" charset="0"/>
                <a:cs typeface="Times New Roman" panose="02020603050405020304" pitchFamily="18" charset="0"/>
              </a:rPr>
              <a:t>à một khoản thu bắt buộc vào quỹ nhà nước, nguồn thu này từ cá nhân, tổ chức, doanh nghiệp nào đó, nộp thuế là một nghĩa vụ bắt buộc phải thực hiện của chủ thể thuộc đối tượng phải đóng thuế do pháp luật quy định.</a:t>
            </a:r>
            <a:endParaRPr lang="en-US" sz="2400" b="0" i="1" dirty="0">
              <a:solidFill>
                <a:schemeClr val="tx1"/>
              </a:solidFill>
              <a:latin typeface="Times New Roman" pitchFamily="18" charset="0"/>
              <a:cs typeface="Times New Roman" pitchFamily="18" charset="0"/>
            </a:endParaRPr>
          </a:p>
        </p:txBody>
      </p:sp>
      <p:sp>
        <p:nvSpPr>
          <p:cNvPr id="3" name="AutoShape 2" descr="Tất tần tật về chuyên ngành Thuế 2021 - Cổng thông tin học bổng Du học  Trung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Tất tần tật về chuyên ngành Thuế 2021 - Cổng thông tin học bổng Du học  Trung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Tất tần tật về chuyên ngành Thuế 2021 - Cổng thông tin học bổng Du học  Trung Q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75" y="1447800"/>
            <a:ext cx="4149725" cy="521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95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par>
                                <p:cTn id="8" presetID="21" presetClass="entr" presetSubtype="1"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wheel(1)">
                                      <p:cBhvr>
                                        <p:cTn id="10" dur="2000"/>
                                        <p:tgtEl>
                                          <p:spTgt spid="307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circle(in)">
                                      <p:cBhvr>
                                        <p:cTn id="15" dur="2000"/>
                                        <p:tgtEl>
                                          <p:spTgt spid="696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9635">
                                            <p:txEl>
                                              <p:pRg st="1" end="1"/>
                                            </p:txEl>
                                          </p:spTgt>
                                        </p:tgtEl>
                                        <p:attrNameLst>
                                          <p:attrName>style.visibility</p:attrName>
                                        </p:attrNameLst>
                                      </p:cBhvr>
                                      <p:to>
                                        <p:strVal val="visible"/>
                                      </p:to>
                                    </p:set>
                                    <p:animEffect transition="in" filter="circle(in)">
                                      <p:cBhvr>
                                        <p:cTn id="20" dur="20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33400" y="109538"/>
            <a:ext cx="7620000" cy="563562"/>
          </a:xfrm>
        </p:spPr>
        <p:txBody>
          <a:bodyPr/>
          <a:lstStyle/>
          <a:p>
            <a:pPr algn="ctr"/>
            <a:r>
              <a:rPr lang="en-US" sz="3000" dirty="0">
                <a:latin typeface="Times New Roman" pitchFamily="18" charset="0"/>
                <a:cs typeface="Times New Roman" pitchFamily="18" charset="0"/>
              </a:rPr>
              <a:t>1.2.2 </a:t>
            </a:r>
            <a:r>
              <a:rPr lang="en-US" sz="3000" dirty="0" err="1">
                <a:latin typeface="Times New Roman" pitchFamily="18" charset="0"/>
                <a:cs typeface="Times New Roman" pitchFamily="18" charset="0"/>
              </a:rPr>
              <a:t>Tài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khoản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chuyên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dùng</a:t>
            </a:r>
            <a:endParaRPr lang="en-US" sz="3000" dirty="0">
              <a:latin typeface="Times New Roman" pitchFamily="18" charset="0"/>
              <a:cs typeface="Times New Roman" pitchFamily="18" charset="0"/>
            </a:endParaRPr>
          </a:p>
        </p:txBody>
      </p:sp>
      <p:sp>
        <p:nvSpPr>
          <p:cNvPr id="10" name="Rectangle 9"/>
          <p:cNvSpPr>
            <a:spLocks noChangeArrowheads="1"/>
          </p:cNvSpPr>
          <p:nvPr/>
        </p:nvSpPr>
        <p:spPr bwMode="auto">
          <a:xfrm>
            <a:off x="1981200" y="1752600"/>
            <a:ext cx="533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eaLnBrk="1" hangingPunct="1"/>
            <a:r>
              <a:rPr lang="en-US" altLang="en-US" sz="2000" b="1" dirty="0">
                <a:solidFill>
                  <a:srgbClr val="000066"/>
                </a:solidFill>
                <a:cs typeface="Times New Roman" pitchFamily="18" charset="0"/>
              </a:rPr>
              <a:t>TK 333 - </a:t>
            </a:r>
            <a:r>
              <a:rPr lang="en-US" altLang="en-US" sz="2000" b="1" dirty="0" err="1">
                <a:solidFill>
                  <a:srgbClr val="000066"/>
                </a:solidFill>
                <a:cs typeface="Times New Roman" pitchFamily="18" charset="0"/>
              </a:rPr>
              <a:t>Thuế</a:t>
            </a:r>
            <a:r>
              <a:rPr lang="en-US" altLang="en-US" sz="2000" b="1" dirty="0">
                <a:solidFill>
                  <a:srgbClr val="000066"/>
                </a:solidFill>
                <a:cs typeface="Times New Roman" pitchFamily="18" charset="0"/>
              </a:rPr>
              <a:t> </a:t>
            </a:r>
            <a:r>
              <a:rPr lang="en-US" altLang="en-US" sz="2000" b="1" dirty="0" err="1">
                <a:solidFill>
                  <a:srgbClr val="000066"/>
                </a:solidFill>
                <a:cs typeface="Times New Roman" pitchFamily="18" charset="0"/>
              </a:rPr>
              <a:t>và</a:t>
            </a:r>
            <a:r>
              <a:rPr lang="en-US" altLang="en-US" sz="2000" b="1" dirty="0">
                <a:solidFill>
                  <a:srgbClr val="000066"/>
                </a:solidFill>
                <a:cs typeface="Times New Roman" pitchFamily="18" charset="0"/>
              </a:rPr>
              <a:t> </a:t>
            </a:r>
            <a:r>
              <a:rPr lang="en-US" altLang="en-US" sz="2000" b="1" dirty="0" err="1">
                <a:solidFill>
                  <a:srgbClr val="000066"/>
                </a:solidFill>
                <a:cs typeface="Times New Roman" pitchFamily="18" charset="0"/>
              </a:rPr>
              <a:t>các</a:t>
            </a:r>
            <a:r>
              <a:rPr lang="en-US" altLang="en-US" sz="2000" b="1" dirty="0">
                <a:solidFill>
                  <a:srgbClr val="000066"/>
                </a:solidFill>
                <a:cs typeface="Times New Roman" pitchFamily="18" charset="0"/>
              </a:rPr>
              <a:t> </a:t>
            </a:r>
            <a:r>
              <a:rPr lang="en-US" altLang="en-US" sz="2000" b="1" dirty="0" err="1">
                <a:solidFill>
                  <a:srgbClr val="000066"/>
                </a:solidFill>
                <a:cs typeface="Times New Roman" pitchFamily="18" charset="0"/>
              </a:rPr>
              <a:t>khoản</a:t>
            </a:r>
            <a:r>
              <a:rPr lang="en-US" altLang="en-US" sz="2000" b="1" dirty="0">
                <a:solidFill>
                  <a:srgbClr val="000066"/>
                </a:solidFill>
                <a:cs typeface="Times New Roman" pitchFamily="18" charset="0"/>
              </a:rPr>
              <a:t> </a:t>
            </a:r>
            <a:r>
              <a:rPr lang="en-US" altLang="en-US" sz="2000" b="1" dirty="0" err="1">
                <a:solidFill>
                  <a:srgbClr val="000066"/>
                </a:solidFill>
                <a:cs typeface="Times New Roman" pitchFamily="18" charset="0"/>
              </a:rPr>
              <a:t>phải</a:t>
            </a:r>
            <a:r>
              <a:rPr lang="en-US" altLang="en-US" sz="2000" b="1" dirty="0">
                <a:solidFill>
                  <a:srgbClr val="000066"/>
                </a:solidFill>
                <a:cs typeface="Times New Roman" pitchFamily="18" charset="0"/>
              </a:rPr>
              <a:t> </a:t>
            </a:r>
            <a:r>
              <a:rPr lang="en-US" altLang="en-US" sz="2000" b="1" dirty="0" err="1">
                <a:solidFill>
                  <a:srgbClr val="000066"/>
                </a:solidFill>
                <a:cs typeface="Times New Roman" pitchFamily="18" charset="0"/>
              </a:rPr>
              <a:t>nộp</a:t>
            </a:r>
            <a:r>
              <a:rPr lang="en-US" altLang="en-US" sz="2000" b="1" dirty="0">
                <a:solidFill>
                  <a:srgbClr val="000066"/>
                </a:solidFill>
                <a:cs typeface="Times New Roman" pitchFamily="18" charset="0"/>
              </a:rPr>
              <a:t> NN</a:t>
            </a:r>
          </a:p>
        </p:txBody>
      </p:sp>
      <p:sp>
        <p:nvSpPr>
          <p:cNvPr id="11" name="Line 13"/>
          <p:cNvSpPr>
            <a:spLocks noChangeShapeType="1"/>
          </p:cNvSpPr>
          <p:nvPr/>
        </p:nvSpPr>
        <p:spPr bwMode="auto">
          <a:xfrm>
            <a:off x="3686175" y="3632200"/>
            <a:ext cx="2043113" cy="0"/>
          </a:xfrm>
          <a:prstGeom prst="line">
            <a:avLst/>
          </a:prstGeom>
          <a:noFill/>
          <a:ln w="28575">
            <a:solidFill>
              <a:srgbClr val="660033"/>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endParaRPr lang="en-US"/>
          </a:p>
        </p:txBody>
      </p:sp>
      <p:sp>
        <p:nvSpPr>
          <p:cNvPr id="12" name="Line 18"/>
          <p:cNvSpPr>
            <a:spLocks noChangeShapeType="1"/>
          </p:cNvSpPr>
          <p:nvPr/>
        </p:nvSpPr>
        <p:spPr bwMode="auto">
          <a:xfrm flipV="1">
            <a:off x="3021013" y="2265363"/>
            <a:ext cx="3260725" cy="0"/>
          </a:xfrm>
          <a:prstGeom prst="line">
            <a:avLst/>
          </a:prstGeom>
          <a:noFill/>
          <a:ln w="38100">
            <a:solidFill>
              <a:srgbClr val="660033"/>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endParaRPr lang="en-US"/>
          </a:p>
        </p:txBody>
      </p:sp>
      <p:sp>
        <p:nvSpPr>
          <p:cNvPr id="13" name="Line 19"/>
          <p:cNvSpPr>
            <a:spLocks noChangeShapeType="1"/>
          </p:cNvSpPr>
          <p:nvPr/>
        </p:nvSpPr>
        <p:spPr bwMode="auto">
          <a:xfrm>
            <a:off x="4724400" y="2286000"/>
            <a:ext cx="0" cy="2619375"/>
          </a:xfrm>
          <a:prstGeom prst="line">
            <a:avLst/>
          </a:prstGeom>
          <a:noFill/>
          <a:ln w="38100">
            <a:solidFill>
              <a:srgbClr val="660033"/>
            </a:solidFill>
            <a:round/>
            <a:headEnd/>
            <a:tailEnd/>
          </a:ln>
          <a:extLst>
            <a:ext uri="{909E8E84-426E-40DD-AFC4-6F175D3DCCD1}">
              <a14:hiddenFill xmlns:a14="http://schemas.microsoft.com/office/drawing/2010/main">
                <a:noFill/>
              </a14:hiddenFill>
            </a:ext>
          </a:extLst>
        </p:spPr>
        <p:txBody>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endParaRPr lang="en-US"/>
          </a:p>
        </p:txBody>
      </p:sp>
      <p:sp>
        <p:nvSpPr>
          <p:cNvPr id="14" name="Text Box 20"/>
          <p:cNvSpPr txBox="1">
            <a:spLocks noChangeArrowheads="1"/>
          </p:cNvSpPr>
          <p:nvPr/>
        </p:nvSpPr>
        <p:spPr bwMode="auto">
          <a:xfrm>
            <a:off x="4718050" y="2435225"/>
            <a:ext cx="31257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just"/>
            <a:r>
              <a:rPr lang="en-US" altLang="en-US" sz="2000" dirty="0" err="1">
                <a:solidFill>
                  <a:srgbClr val="006600"/>
                </a:solidFill>
                <a:cs typeface="Times New Roman" pitchFamily="18" charset="0"/>
              </a:rPr>
              <a:t>Thuế</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phí</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lệ</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phí</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và</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các</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khoản</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phải</a:t>
            </a:r>
            <a:r>
              <a:rPr lang="en-US" altLang="en-US" sz="2000" dirty="0">
                <a:solidFill>
                  <a:srgbClr val="006600"/>
                </a:solidFill>
                <a:cs typeface="Times New Roman" pitchFamily="18" charset="0"/>
              </a:rPr>
              <a:t> </a:t>
            </a:r>
            <a:r>
              <a:rPr lang="en-US" altLang="en-US" sz="2000" dirty="0" err="1">
                <a:solidFill>
                  <a:srgbClr val="006600"/>
                </a:solidFill>
                <a:cs typeface="Times New Roman" pitchFamily="18" charset="0"/>
              </a:rPr>
              <a:t>nộp</a:t>
            </a:r>
            <a:r>
              <a:rPr lang="en-US" altLang="en-US" sz="2000" dirty="0">
                <a:solidFill>
                  <a:srgbClr val="006600"/>
                </a:solidFill>
                <a:cs typeface="Times New Roman" pitchFamily="18" charset="0"/>
              </a:rPr>
              <a:t> NN.</a:t>
            </a:r>
          </a:p>
        </p:txBody>
      </p:sp>
      <p:sp>
        <p:nvSpPr>
          <p:cNvPr id="15" name="Text Box 21"/>
          <p:cNvSpPr txBox="1">
            <a:spLocks noChangeArrowheads="1"/>
          </p:cNvSpPr>
          <p:nvPr/>
        </p:nvSpPr>
        <p:spPr bwMode="auto">
          <a:xfrm>
            <a:off x="1204913" y="2338388"/>
            <a:ext cx="351313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just"/>
            <a:r>
              <a:rPr lang="vi-VN" altLang="en-US" sz="2000" dirty="0">
                <a:solidFill>
                  <a:srgbClr val="000066"/>
                </a:solidFill>
                <a:cs typeface="Times New Roman" pitchFamily="18" charset="0"/>
              </a:rPr>
              <a:t>Số thuế, phí, lệ phí và các khoản đã nộp hoặc coi như đã nộp (số được miễn, giảm, khấu trừ...)</a:t>
            </a:r>
          </a:p>
        </p:txBody>
      </p:sp>
      <p:sp>
        <p:nvSpPr>
          <p:cNvPr id="16" name="Text Box 22"/>
          <p:cNvSpPr txBox="1">
            <a:spLocks noChangeArrowheads="1"/>
          </p:cNvSpPr>
          <p:nvPr/>
        </p:nvSpPr>
        <p:spPr bwMode="auto">
          <a:xfrm>
            <a:off x="4718050" y="3662363"/>
            <a:ext cx="3663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just"/>
            <a:r>
              <a:rPr lang="en-US" altLang="en-US" sz="2000" dirty="0">
                <a:solidFill>
                  <a:srgbClr val="A50021"/>
                </a:solidFill>
                <a:cs typeface="Times New Roman" pitchFamily="18" charset="0"/>
              </a:rPr>
              <a:t>SDC: </a:t>
            </a:r>
            <a:r>
              <a:rPr lang="en-US" altLang="en-US" sz="2000" dirty="0" err="1">
                <a:solidFill>
                  <a:srgbClr val="A50021"/>
                </a:solidFill>
                <a:cs typeface="Times New Roman" pitchFamily="18" charset="0"/>
              </a:rPr>
              <a:t>Thuế</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phí</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lệ</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phí</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và</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các</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khoản</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còn</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phải</a:t>
            </a:r>
            <a:r>
              <a:rPr lang="en-US" altLang="en-US" sz="2000" dirty="0">
                <a:solidFill>
                  <a:srgbClr val="A50021"/>
                </a:solidFill>
                <a:cs typeface="Times New Roman" pitchFamily="18" charset="0"/>
              </a:rPr>
              <a:t> </a:t>
            </a:r>
            <a:r>
              <a:rPr lang="en-US" altLang="en-US" sz="2000" dirty="0" err="1">
                <a:solidFill>
                  <a:srgbClr val="A50021"/>
                </a:solidFill>
                <a:cs typeface="Times New Roman" pitchFamily="18" charset="0"/>
              </a:rPr>
              <a:t>nộp</a:t>
            </a:r>
            <a:r>
              <a:rPr lang="en-US" altLang="en-US" sz="2000" dirty="0">
                <a:solidFill>
                  <a:srgbClr val="A50021"/>
                </a:solidFill>
                <a:cs typeface="Times New Roman" pitchFamily="18" charset="0"/>
              </a:rPr>
              <a:t> NN.</a:t>
            </a:r>
          </a:p>
        </p:txBody>
      </p:sp>
      <p:sp>
        <p:nvSpPr>
          <p:cNvPr id="17" name="Text Box 23"/>
          <p:cNvSpPr txBox="1">
            <a:spLocks noChangeArrowheads="1"/>
          </p:cNvSpPr>
          <p:nvPr/>
        </p:nvSpPr>
        <p:spPr bwMode="auto">
          <a:xfrm>
            <a:off x="1066800" y="3662363"/>
            <a:ext cx="36036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pPr algn="just"/>
            <a:r>
              <a:rPr lang="vi-VN" altLang="en-US" sz="2000" dirty="0">
                <a:solidFill>
                  <a:srgbClr val="A50021"/>
                </a:solidFill>
                <a:cs typeface="Times New Roman" pitchFamily="18" charset="0"/>
              </a:rPr>
              <a:t>SDN: Thuế, phí, lệ phí và các khoản đã nộp hoặc coi như đã nộp NN lớn hơn số phải nộp.</a:t>
            </a:r>
          </a:p>
        </p:txBody>
      </p:sp>
    </p:spTree>
    <p:extLst>
      <p:ext uri="{BB962C8B-B14F-4D97-AF65-F5344CB8AC3E}">
        <p14:creationId xmlns:p14="http://schemas.microsoft.com/office/powerpoint/2010/main" val="253198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plus(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plus(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heel(4)">
                                      <p:cBhvr>
                                        <p:cTn id="34" dur="2000"/>
                                        <p:tgtEl>
                                          <p:spTgt spid="11"/>
                                        </p:tgtEl>
                                      </p:cBhvr>
                                    </p:animEffect>
                                  </p:childTnLst>
                                </p:cTn>
                              </p:par>
                              <p:par>
                                <p:cTn id="35" presetID="21"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heel(4)">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4)">
                                      <p:cBhvr>
                                        <p:cTn id="4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animBg="1"/>
      <p:bldP spid="14" grpId="0"/>
      <p:bldP spid="15" grpId="0"/>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33400" y="109538"/>
            <a:ext cx="7620000" cy="563562"/>
          </a:xfrm>
        </p:spPr>
        <p:txBody>
          <a:bodyPr/>
          <a:lstStyle/>
          <a:p>
            <a:pPr algn="ctr"/>
            <a:r>
              <a:rPr lang="en-US" sz="3000" dirty="0">
                <a:latin typeface="Times New Roman" pitchFamily="18" charset="0"/>
                <a:cs typeface="Times New Roman" pitchFamily="18" charset="0"/>
              </a:rPr>
              <a:t>1.2.2 </a:t>
            </a:r>
            <a:r>
              <a:rPr lang="en-US" sz="3000" dirty="0" err="1">
                <a:latin typeface="Times New Roman" pitchFamily="18" charset="0"/>
                <a:cs typeface="Times New Roman" pitchFamily="18" charset="0"/>
              </a:rPr>
              <a:t>Tài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khoản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chuyên</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dùng</a:t>
            </a:r>
            <a:endParaRPr lang="en-US" sz="3000" dirty="0">
              <a:latin typeface="Times New Roman" pitchFamily="18" charset="0"/>
              <a:cs typeface="Times New Roman" pitchFamily="18" charset="0"/>
            </a:endParaRPr>
          </a:p>
        </p:txBody>
      </p:sp>
      <p:sp>
        <p:nvSpPr>
          <p:cNvPr id="18" name="Text Box 4"/>
          <p:cNvSpPr txBox="1">
            <a:spLocks noChangeArrowheads="1"/>
          </p:cNvSpPr>
          <p:nvPr/>
        </p:nvSpPr>
        <p:spPr bwMode="auto">
          <a:xfrm rot="10800000" flipV="1">
            <a:off x="1600200" y="1293912"/>
            <a:ext cx="62484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a:lstStyle>
          <a:p>
            <a:r>
              <a:rPr lang="en-US" altLang="en-US" sz="2000" b="1" dirty="0">
                <a:solidFill>
                  <a:srgbClr val="A50021"/>
                </a:solidFill>
                <a:cs typeface="Times New Roman" pitchFamily="18" charset="0"/>
              </a:rPr>
              <a:t>TK 333 </a:t>
            </a:r>
            <a:r>
              <a:rPr lang="en-US" altLang="en-US" sz="2000" b="1" dirty="0" err="1">
                <a:solidFill>
                  <a:srgbClr val="A50021"/>
                </a:solidFill>
                <a:cs typeface="Times New Roman" pitchFamily="18" charset="0"/>
              </a:rPr>
              <a:t>có</a:t>
            </a:r>
            <a:r>
              <a:rPr lang="en-US" altLang="en-US" sz="2000" b="1" dirty="0">
                <a:solidFill>
                  <a:srgbClr val="A50021"/>
                </a:solidFill>
                <a:cs typeface="Times New Roman" pitchFamily="18" charset="0"/>
              </a:rPr>
              <a:t> 9 TK </a:t>
            </a:r>
            <a:r>
              <a:rPr lang="en-US" altLang="en-US" sz="2000" b="1" dirty="0" err="1">
                <a:solidFill>
                  <a:srgbClr val="A50021"/>
                </a:solidFill>
                <a:cs typeface="Times New Roman" pitchFamily="18" charset="0"/>
              </a:rPr>
              <a:t>cấp</a:t>
            </a:r>
            <a:r>
              <a:rPr lang="en-US" altLang="en-US" sz="2000" b="1" dirty="0">
                <a:solidFill>
                  <a:srgbClr val="A50021"/>
                </a:solidFill>
                <a:cs typeface="Times New Roman" pitchFamily="18" charset="0"/>
              </a:rPr>
              <a:t> 2:</a:t>
            </a:r>
          </a:p>
          <a:p>
            <a:r>
              <a:rPr lang="en-US" altLang="en-US" sz="2000" b="1" i="1" dirty="0">
                <a:solidFill>
                  <a:srgbClr val="006600"/>
                </a:solidFill>
                <a:cs typeface="Times New Roman" pitchFamily="18" charset="0"/>
              </a:rPr>
              <a:t>TK 3331: </a:t>
            </a:r>
            <a:r>
              <a:rPr lang="en-US" altLang="en-US" sz="2000" b="1" i="1" dirty="0" err="1">
                <a:solidFill>
                  <a:srgbClr val="006600"/>
                </a:solidFill>
                <a:cs typeface="Times New Roman" pitchFamily="18" charset="0"/>
              </a:rPr>
              <a:t>Thuế</a:t>
            </a:r>
            <a:r>
              <a:rPr lang="en-US" altLang="en-US" sz="2000" b="1" i="1" dirty="0">
                <a:solidFill>
                  <a:srgbClr val="006600"/>
                </a:solidFill>
                <a:cs typeface="Times New Roman" pitchFamily="18" charset="0"/>
              </a:rPr>
              <a:t> GTGT </a:t>
            </a:r>
            <a:r>
              <a:rPr lang="en-US" altLang="en-US" sz="2000" b="1" i="1" dirty="0" err="1">
                <a:solidFill>
                  <a:srgbClr val="006600"/>
                </a:solidFill>
                <a:cs typeface="Times New Roman" pitchFamily="18" charset="0"/>
              </a:rPr>
              <a:t>phải</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nộp</a:t>
            </a:r>
            <a:endParaRPr lang="en-US" altLang="en-US" sz="2000" b="1" i="1" dirty="0">
              <a:solidFill>
                <a:srgbClr val="006600"/>
              </a:solidFill>
              <a:cs typeface="Times New Roman" pitchFamily="18" charset="0"/>
            </a:endParaRPr>
          </a:p>
          <a:p>
            <a:r>
              <a:rPr lang="vi-VN" altLang="en-US" sz="2000" b="1" i="1" dirty="0">
                <a:solidFill>
                  <a:srgbClr val="000066"/>
                </a:solidFill>
                <a:cs typeface="Times New Roman" pitchFamily="18" charset="0"/>
              </a:rPr>
              <a:t>- TK 33311: Thuế GTGT đầu ra</a:t>
            </a:r>
          </a:p>
          <a:p>
            <a:r>
              <a:rPr lang="en-US" altLang="en-US" sz="2000" b="1" i="1" dirty="0">
                <a:solidFill>
                  <a:srgbClr val="000066"/>
                </a:solidFill>
                <a:cs typeface="Times New Roman" pitchFamily="18" charset="0"/>
              </a:rPr>
              <a:t>- TK 33312: </a:t>
            </a:r>
            <a:r>
              <a:rPr lang="en-US" altLang="en-US" sz="2000" b="1" i="1" dirty="0" err="1">
                <a:solidFill>
                  <a:srgbClr val="000066"/>
                </a:solidFill>
                <a:cs typeface="Times New Roman" pitchFamily="18" charset="0"/>
              </a:rPr>
              <a:t>Thuế</a:t>
            </a:r>
            <a:r>
              <a:rPr lang="en-US" altLang="en-US" sz="2000" b="1" i="1" dirty="0">
                <a:solidFill>
                  <a:srgbClr val="000066"/>
                </a:solidFill>
                <a:cs typeface="Times New Roman" pitchFamily="18" charset="0"/>
              </a:rPr>
              <a:t> GTGT </a:t>
            </a:r>
            <a:r>
              <a:rPr lang="en-US" altLang="en-US" sz="2000" b="1" i="1" dirty="0" err="1">
                <a:solidFill>
                  <a:srgbClr val="000066"/>
                </a:solidFill>
                <a:cs typeface="Times New Roman" pitchFamily="18" charset="0"/>
              </a:rPr>
              <a:t>hàng</a:t>
            </a:r>
            <a:r>
              <a:rPr lang="en-US" altLang="en-US" sz="2000" b="1" i="1" dirty="0">
                <a:solidFill>
                  <a:srgbClr val="000066"/>
                </a:solidFill>
                <a:cs typeface="Times New Roman" pitchFamily="18" charset="0"/>
              </a:rPr>
              <a:t> N/</a:t>
            </a:r>
            <a:r>
              <a:rPr lang="en-US" altLang="en-US" sz="2000" b="1" i="1" dirty="0" err="1">
                <a:solidFill>
                  <a:srgbClr val="000066"/>
                </a:solidFill>
                <a:cs typeface="Times New Roman" pitchFamily="18" charset="0"/>
              </a:rPr>
              <a:t>khẩu</a:t>
            </a:r>
            <a:endParaRPr lang="en-US" altLang="en-US" sz="2000" b="1" i="1" dirty="0">
              <a:solidFill>
                <a:srgbClr val="000066"/>
              </a:solidFill>
              <a:cs typeface="Times New Roman" pitchFamily="18" charset="0"/>
            </a:endParaRPr>
          </a:p>
          <a:p>
            <a:r>
              <a:rPr lang="en-US" altLang="en-US" sz="2000" b="1" i="1" dirty="0">
                <a:solidFill>
                  <a:srgbClr val="006600"/>
                </a:solidFill>
                <a:cs typeface="Times New Roman" pitchFamily="18" charset="0"/>
              </a:rPr>
              <a:t>TK 3332: </a:t>
            </a:r>
            <a:r>
              <a:rPr lang="en-US" altLang="en-US" sz="2000" b="1" i="1" dirty="0" err="1">
                <a:solidFill>
                  <a:srgbClr val="006600"/>
                </a:solidFill>
                <a:cs typeface="Times New Roman" pitchFamily="18" charset="0"/>
              </a:rPr>
              <a:t>Thuế</a:t>
            </a:r>
            <a:r>
              <a:rPr lang="en-US" altLang="en-US" sz="2000" b="1" i="1" dirty="0">
                <a:solidFill>
                  <a:srgbClr val="006600"/>
                </a:solidFill>
                <a:cs typeface="Times New Roman" pitchFamily="18" charset="0"/>
              </a:rPr>
              <a:t> TTĐB</a:t>
            </a:r>
          </a:p>
          <a:p>
            <a:r>
              <a:rPr lang="en-US" altLang="en-US" sz="2000" b="1" i="1" dirty="0">
                <a:solidFill>
                  <a:srgbClr val="006600"/>
                </a:solidFill>
                <a:cs typeface="Times New Roman" pitchFamily="18" charset="0"/>
              </a:rPr>
              <a:t>TK 3333: </a:t>
            </a:r>
            <a:r>
              <a:rPr lang="en-US" altLang="en-US" sz="2000" b="1" i="1" dirty="0" err="1">
                <a:solidFill>
                  <a:srgbClr val="006600"/>
                </a:solidFill>
                <a:cs typeface="Times New Roman" pitchFamily="18" charset="0"/>
              </a:rPr>
              <a:t>Thuế</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xuất</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nhập</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khẩu</a:t>
            </a:r>
            <a:endParaRPr lang="en-US" altLang="en-US" sz="2000" b="1" i="1" dirty="0">
              <a:solidFill>
                <a:srgbClr val="006600"/>
              </a:solidFill>
              <a:cs typeface="Times New Roman" pitchFamily="18" charset="0"/>
            </a:endParaRPr>
          </a:p>
          <a:p>
            <a:r>
              <a:rPr lang="en-US" altLang="en-US" sz="2000" b="1" i="1" dirty="0">
                <a:solidFill>
                  <a:srgbClr val="006600"/>
                </a:solidFill>
                <a:cs typeface="Times New Roman" pitchFamily="18" charset="0"/>
              </a:rPr>
              <a:t>TK 3334: </a:t>
            </a:r>
            <a:r>
              <a:rPr lang="en-US" altLang="en-US" sz="2000" b="1" i="1" dirty="0" err="1">
                <a:solidFill>
                  <a:srgbClr val="006600"/>
                </a:solidFill>
                <a:cs typeface="Times New Roman" pitchFamily="18" charset="0"/>
              </a:rPr>
              <a:t>Thuế</a:t>
            </a:r>
            <a:r>
              <a:rPr lang="en-US" altLang="en-US" sz="2000" b="1" i="1" dirty="0">
                <a:solidFill>
                  <a:srgbClr val="006600"/>
                </a:solidFill>
                <a:cs typeface="Times New Roman" pitchFamily="18" charset="0"/>
              </a:rPr>
              <a:t> TNDN</a:t>
            </a:r>
          </a:p>
          <a:p>
            <a:pPr eaLnBrk="1" hangingPunct="1"/>
            <a:r>
              <a:rPr lang="pt-BR" altLang="en-US" sz="2000" b="1" i="1" dirty="0">
                <a:solidFill>
                  <a:srgbClr val="006600"/>
                </a:solidFill>
                <a:cs typeface="Times New Roman" pitchFamily="18" charset="0"/>
              </a:rPr>
              <a:t>TK 3335: Thuế TN cá nhân</a:t>
            </a:r>
          </a:p>
          <a:p>
            <a:pPr eaLnBrk="1" hangingPunct="1"/>
            <a:r>
              <a:rPr lang="en-US" altLang="en-US" sz="2000" b="1" i="1" dirty="0">
                <a:solidFill>
                  <a:srgbClr val="006600"/>
                </a:solidFill>
                <a:cs typeface="Times New Roman" pitchFamily="18" charset="0"/>
              </a:rPr>
              <a:t>TK 3336: </a:t>
            </a:r>
            <a:r>
              <a:rPr lang="en-US" altLang="en-US" sz="2000" b="1" i="1" dirty="0" err="1">
                <a:solidFill>
                  <a:srgbClr val="006600"/>
                </a:solidFill>
                <a:cs typeface="Times New Roman" pitchFamily="18" charset="0"/>
              </a:rPr>
              <a:t>Thuế</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tài</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nguyên</a:t>
            </a:r>
            <a:endParaRPr lang="en-US" altLang="en-US" sz="2000" b="1" i="1" dirty="0">
              <a:solidFill>
                <a:srgbClr val="006600"/>
              </a:solidFill>
              <a:cs typeface="Times New Roman" pitchFamily="18" charset="0"/>
            </a:endParaRPr>
          </a:p>
          <a:p>
            <a:pPr eaLnBrk="1" hangingPunct="1"/>
            <a:r>
              <a:rPr lang="vi-VN" altLang="en-US" sz="2000" b="1" i="1" dirty="0">
                <a:solidFill>
                  <a:srgbClr val="006600"/>
                </a:solidFill>
                <a:cs typeface="Times New Roman" pitchFamily="18" charset="0"/>
              </a:rPr>
              <a:t>TK 3337: Thuế nhà đất, tiền thuê đất</a:t>
            </a:r>
          </a:p>
          <a:p>
            <a:pPr eaLnBrk="1" hangingPunct="1"/>
            <a:r>
              <a:rPr lang="en-US" altLang="en-US" sz="2000" b="1" i="1" dirty="0">
                <a:solidFill>
                  <a:srgbClr val="006600"/>
                </a:solidFill>
                <a:cs typeface="Times New Roman" pitchFamily="18" charset="0"/>
              </a:rPr>
              <a:t>TK 3338: </a:t>
            </a:r>
            <a:r>
              <a:rPr lang="en-US" altLang="en-US" sz="2000" b="1" i="1" dirty="0" err="1">
                <a:solidFill>
                  <a:srgbClr val="FF0000"/>
                </a:solidFill>
                <a:cs typeface="Times New Roman" pitchFamily="18" charset="0"/>
              </a:rPr>
              <a:t>Thuế</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bảo</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vệ</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môi</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trường</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và</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các</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loại</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thuế</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khác</a:t>
            </a:r>
            <a:endParaRPr lang="en-US" altLang="en-US" sz="2000" b="1" i="1" dirty="0">
              <a:solidFill>
                <a:srgbClr val="FF0000"/>
              </a:solidFill>
              <a:cs typeface="Times New Roman" pitchFamily="18" charset="0"/>
            </a:endParaRPr>
          </a:p>
          <a:p>
            <a:pPr eaLnBrk="1" hangingPunct="1">
              <a:buFontTx/>
              <a:buChar char="-"/>
            </a:pP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Thuế</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bảo</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vệ</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môi</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trường</a:t>
            </a:r>
            <a:r>
              <a:rPr lang="en-US" altLang="en-US" sz="2000" b="1" i="1" dirty="0">
                <a:solidFill>
                  <a:srgbClr val="FF0000"/>
                </a:solidFill>
                <a:cs typeface="Times New Roman" pitchFamily="18" charset="0"/>
              </a:rPr>
              <a:t> 3338 (1); </a:t>
            </a:r>
          </a:p>
          <a:p>
            <a:pPr eaLnBrk="1" hangingPunct="1">
              <a:buFontTx/>
              <a:buChar char="-"/>
            </a:pP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Các</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loại</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thuế</a:t>
            </a:r>
            <a:r>
              <a:rPr lang="en-US" altLang="en-US" sz="2000" b="1" i="1" dirty="0">
                <a:solidFill>
                  <a:srgbClr val="FF0000"/>
                </a:solidFill>
                <a:cs typeface="Times New Roman" pitchFamily="18" charset="0"/>
              </a:rPr>
              <a:t> </a:t>
            </a:r>
            <a:r>
              <a:rPr lang="en-US" altLang="en-US" sz="2000" b="1" i="1" dirty="0" err="1">
                <a:solidFill>
                  <a:srgbClr val="FF0000"/>
                </a:solidFill>
                <a:cs typeface="Times New Roman" pitchFamily="18" charset="0"/>
              </a:rPr>
              <a:t>khác</a:t>
            </a:r>
            <a:r>
              <a:rPr lang="en-US" altLang="en-US" sz="2000" b="1" i="1" dirty="0">
                <a:solidFill>
                  <a:srgbClr val="FF0000"/>
                </a:solidFill>
                <a:cs typeface="Times New Roman" pitchFamily="18" charset="0"/>
              </a:rPr>
              <a:t>: 3338(2)</a:t>
            </a:r>
          </a:p>
          <a:p>
            <a:pPr eaLnBrk="1" hangingPunct="1"/>
            <a:r>
              <a:rPr lang="en-US" altLang="en-US" sz="2000" b="1" i="1" dirty="0">
                <a:solidFill>
                  <a:srgbClr val="006600"/>
                </a:solidFill>
                <a:cs typeface="Times New Roman" pitchFamily="18" charset="0"/>
              </a:rPr>
              <a:t>TK 3339: </a:t>
            </a:r>
            <a:r>
              <a:rPr lang="en-US" altLang="en-US" sz="2000" b="1" i="1" dirty="0" err="1">
                <a:solidFill>
                  <a:srgbClr val="006600"/>
                </a:solidFill>
                <a:cs typeface="Times New Roman" pitchFamily="18" charset="0"/>
              </a:rPr>
              <a:t>Phí</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lệ</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phí</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và</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các</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khoản</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phải</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nộp</a:t>
            </a:r>
            <a:r>
              <a:rPr lang="en-US" altLang="en-US" sz="2000" b="1" i="1" dirty="0">
                <a:solidFill>
                  <a:srgbClr val="006600"/>
                </a:solidFill>
                <a:cs typeface="Times New Roman" pitchFamily="18" charset="0"/>
              </a:rPr>
              <a:t> </a:t>
            </a:r>
            <a:r>
              <a:rPr lang="en-US" altLang="en-US" sz="2000" b="1" i="1" dirty="0" err="1">
                <a:solidFill>
                  <a:srgbClr val="006600"/>
                </a:solidFill>
                <a:cs typeface="Times New Roman" pitchFamily="18" charset="0"/>
              </a:rPr>
              <a:t>khác</a:t>
            </a:r>
            <a:r>
              <a:rPr lang="en-US" altLang="en-US" sz="2000" b="1" i="1" dirty="0">
                <a:solidFill>
                  <a:srgbClr val="006600"/>
                </a:solidFill>
                <a:cs typeface="Times New Roman" pitchFamily="18" charset="0"/>
              </a:rPr>
              <a:t>. </a:t>
            </a:r>
          </a:p>
          <a:p>
            <a:endParaRPr lang="en-US" altLang="en-US" sz="2000" b="1" i="1" dirty="0">
              <a:solidFill>
                <a:srgbClr val="006600"/>
              </a:solidFill>
              <a:cs typeface="Times New Roman" pitchFamily="18" charset="0"/>
            </a:endParaRPr>
          </a:p>
        </p:txBody>
      </p:sp>
    </p:spTree>
    <p:extLst>
      <p:ext uri="{BB962C8B-B14F-4D97-AF65-F5344CB8AC3E}">
        <p14:creationId xmlns:p14="http://schemas.microsoft.com/office/powerpoint/2010/main" val="253198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edge">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500" dirty="0" err="1">
                <a:latin typeface="Times New Roman" pitchFamily="18" charset="0"/>
                <a:cs typeface="Times New Roman" pitchFamily="18" charset="0"/>
              </a:rPr>
              <a:t>Ph</a:t>
            </a:r>
            <a:r>
              <a:rPr lang="vi-VN" sz="3500" dirty="0">
                <a:latin typeface="Times New Roman" pitchFamily="18" charset="0"/>
                <a:cs typeface="Times New Roman" pitchFamily="18" charset="0"/>
              </a:rPr>
              <a:t>ươ</a:t>
            </a:r>
            <a:r>
              <a:rPr lang="en-US" sz="3500" dirty="0">
                <a:latin typeface="Times New Roman" pitchFamily="18" charset="0"/>
                <a:cs typeface="Times New Roman" pitchFamily="18" charset="0"/>
              </a:rPr>
              <a:t>ng </a:t>
            </a:r>
            <a:r>
              <a:rPr lang="en-US" sz="3500" dirty="0" err="1">
                <a:latin typeface="Times New Roman" pitchFamily="18" charset="0"/>
                <a:cs typeface="Times New Roman" pitchFamily="18" charset="0"/>
              </a:rPr>
              <a:t>pháp</a:t>
            </a:r>
            <a:r>
              <a:rPr lang="en-US" sz="3500" dirty="0">
                <a:latin typeface="Times New Roman" pitchFamily="18" charset="0"/>
                <a:cs typeface="Times New Roman" pitchFamily="18" charset="0"/>
              </a:rPr>
              <a:t> </a:t>
            </a:r>
            <a:r>
              <a:rPr lang="en-US" sz="3500" dirty="0" err="1">
                <a:latin typeface="Times New Roman" pitchFamily="18" charset="0"/>
                <a:cs typeface="Times New Roman" pitchFamily="18" charset="0"/>
              </a:rPr>
              <a:t>kế</a:t>
            </a:r>
            <a:r>
              <a:rPr lang="en-US" sz="3500" dirty="0">
                <a:latin typeface="Times New Roman" pitchFamily="18" charset="0"/>
                <a:cs typeface="Times New Roman" pitchFamily="18" charset="0"/>
              </a:rPr>
              <a:t> </a:t>
            </a:r>
            <a:r>
              <a:rPr lang="en-US" sz="3500" dirty="0" err="1">
                <a:latin typeface="Times New Roman" pitchFamily="18" charset="0"/>
                <a:cs typeface="Times New Roman" pitchFamily="18" charset="0"/>
              </a:rPr>
              <a:t>toán</a:t>
            </a:r>
            <a:endParaRPr lang="en-US" sz="3500" dirty="0">
              <a:latin typeface="Times New Roman" pitchFamily="18" charset="0"/>
              <a:cs typeface="Times New Roman" pitchFamily="18" charset="0"/>
            </a:endParaRPr>
          </a:p>
        </p:txBody>
      </p:sp>
      <p:sp>
        <p:nvSpPr>
          <p:cNvPr id="137" name="Rectangle 4"/>
          <p:cNvSpPr>
            <a:spLocks noChangeArrowheads="1"/>
          </p:cNvSpPr>
          <p:nvPr/>
        </p:nvSpPr>
        <p:spPr bwMode="auto">
          <a:xfrm>
            <a:off x="381000" y="11430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dirty="0">
                <a:latin typeface="Times New Roman" pitchFamily="18" charset="0"/>
                <a:cs typeface="Times New Roman" pitchFamily="18" charset="0"/>
              </a:rPr>
              <a:t>TK 111, 112, …</a:t>
            </a:r>
          </a:p>
        </p:txBody>
      </p:sp>
      <p:grpSp>
        <p:nvGrpSpPr>
          <p:cNvPr id="138" name="Group 5"/>
          <p:cNvGrpSpPr>
            <a:grpSpLocks/>
          </p:cNvGrpSpPr>
          <p:nvPr/>
        </p:nvGrpSpPr>
        <p:grpSpPr bwMode="auto">
          <a:xfrm>
            <a:off x="152400" y="1490662"/>
            <a:ext cx="1371600" cy="1295400"/>
            <a:chOff x="528" y="1872"/>
            <a:chExt cx="1008" cy="816"/>
          </a:xfrm>
        </p:grpSpPr>
        <p:sp>
          <p:nvSpPr>
            <p:cNvPr id="139" name="Line 6"/>
            <p:cNvSpPr>
              <a:spLocks noChangeShapeType="1"/>
            </p:cNvSpPr>
            <p:nvPr/>
          </p:nvSpPr>
          <p:spPr bwMode="auto">
            <a:xfrm>
              <a:off x="528" y="1872"/>
              <a:ext cx="10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40" name="Line 7"/>
            <p:cNvSpPr>
              <a:spLocks noChangeShapeType="1"/>
            </p:cNvSpPr>
            <p:nvPr/>
          </p:nvSpPr>
          <p:spPr bwMode="auto">
            <a:xfrm>
              <a:off x="1008" y="1872"/>
              <a:ext cx="0" cy="81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grpSp>
        <p:nvGrpSpPr>
          <p:cNvPr id="141" name="Group 8"/>
          <p:cNvGrpSpPr>
            <a:grpSpLocks/>
          </p:cNvGrpSpPr>
          <p:nvPr/>
        </p:nvGrpSpPr>
        <p:grpSpPr bwMode="auto">
          <a:xfrm>
            <a:off x="2362200" y="3090862"/>
            <a:ext cx="1219200" cy="533400"/>
            <a:chOff x="1968" y="1872"/>
            <a:chExt cx="1008" cy="336"/>
          </a:xfrm>
        </p:grpSpPr>
        <p:sp>
          <p:nvSpPr>
            <p:cNvPr id="142" name="Line 9"/>
            <p:cNvSpPr>
              <a:spLocks noChangeShapeType="1"/>
            </p:cNvSpPr>
            <p:nvPr/>
          </p:nvSpPr>
          <p:spPr bwMode="auto">
            <a:xfrm>
              <a:off x="1968" y="1872"/>
              <a:ext cx="10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43" name="Line 10"/>
            <p:cNvSpPr>
              <a:spLocks noChangeShapeType="1"/>
            </p:cNvSpPr>
            <p:nvPr/>
          </p:nvSpPr>
          <p:spPr bwMode="auto">
            <a:xfrm>
              <a:off x="2448" y="1872"/>
              <a:ext cx="0"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grpSp>
        <p:nvGrpSpPr>
          <p:cNvPr id="144" name="Group 11"/>
          <p:cNvGrpSpPr>
            <a:grpSpLocks/>
          </p:cNvGrpSpPr>
          <p:nvPr/>
        </p:nvGrpSpPr>
        <p:grpSpPr bwMode="auto">
          <a:xfrm>
            <a:off x="2971800" y="1414462"/>
            <a:ext cx="2103438" cy="5181600"/>
            <a:chOff x="1968" y="2400"/>
            <a:chExt cx="1008" cy="1680"/>
          </a:xfrm>
        </p:grpSpPr>
        <p:sp>
          <p:nvSpPr>
            <p:cNvPr id="145" name="Line 12"/>
            <p:cNvSpPr>
              <a:spLocks noChangeShapeType="1"/>
            </p:cNvSpPr>
            <p:nvPr/>
          </p:nvSpPr>
          <p:spPr bwMode="auto">
            <a:xfrm>
              <a:off x="1968" y="2400"/>
              <a:ext cx="100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46" name="Line 13"/>
            <p:cNvSpPr>
              <a:spLocks noChangeShapeType="1"/>
            </p:cNvSpPr>
            <p:nvPr/>
          </p:nvSpPr>
          <p:spPr bwMode="auto">
            <a:xfrm>
              <a:off x="2448" y="2400"/>
              <a:ext cx="0" cy="168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47" name="Text Box 14"/>
          <p:cNvSpPr txBox="1">
            <a:spLocks noChangeArrowheads="1"/>
          </p:cNvSpPr>
          <p:nvPr/>
        </p:nvSpPr>
        <p:spPr bwMode="auto">
          <a:xfrm rot="10800000" flipV="1">
            <a:off x="1905000" y="2743200"/>
            <a:ext cx="2438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b="1">
                <a:cs typeface="Times New Roman" pitchFamily="18" charset="0"/>
              </a:rPr>
              <a:t>TK152,153, 211,…</a:t>
            </a:r>
          </a:p>
        </p:txBody>
      </p:sp>
      <p:sp>
        <p:nvSpPr>
          <p:cNvPr id="148" name="Text Box 15"/>
          <p:cNvSpPr txBox="1">
            <a:spLocks noChangeArrowheads="1"/>
          </p:cNvSpPr>
          <p:nvPr/>
        </p:nvSpPr>
        <p:spPr bwMode="auto">
          <a:xfrm>
            <a:off x="2667000" y="957262"/>
            <a:ext cx="2895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b="1">
                <a:cs typeface="Times New Roman" pitchFamily="18" charset="0"/>
              </a:rPr>
              <a:t>TK133 (1331,1332)</a:t>
            </a:r>
          </a:p>
        </p:txBody>
      </p:sp>
      <p:grpSp>
        <p:nvGrpSpPr>
          <p:cNvPr id="149" name="Group 16"/>
          <p:cNvGrpSpPr>
            <a:grpSpLocks/>
          </p:cNvGrpSpPr>
          <p:nvPr/>
        </p:nvGrpSpPr>
        <p:grpSpPr bwMode="auto">
          <a:xfrm>
            <a:off x="152400" y="4310062"/>
            <a:ext cx="1411288" cy="1557338"/>
            <a:chOff x="480" y="3024"/>
            <a:chExt cx="960" cy="576"/>
          </a:xfrm>
        </p:grpSpPr>
        <p:sp>
          <p:nvSpPr>
            <p:cNvPr id="150" name="Line 17"/>
            <p:cNvSpPr>
              <a:spLocks noChangeShapeType="1"/>
            </p:cNvSpPr>
            <p:nvPr/>
          </p:nvSpPr>
          <p:spPr bwMode="auto">
            <a:xfrm>
              <a:off x="480" y="3024"/>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51" name="Line 18"/>
            <p:cNvSpPr>
              <a:spLocks noChangeShapeType="1"/>
            </p:cNvSpPr>
            <p:nvPr/>
          </p:nvSpPr>
          <p:spPr bwMode="auto">
            <a:xfrm>
              <a:off x="960" y="3024"/>
              <a:ext cx="0"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52" name="Rectangle 19"/>
          <p:cNvSpPr>
            <a:spLocks noChangeArrowheads="1"/>
          </p:cNvSpPr>
          <p:nvPr/>
        </p:nvSpPr>
        <p:spPr bwMode="auto">
          <a:xfrm>
            <a:off x="0" y="3929062"/>
            <a:ext cx="19050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a:latin typeface="Times New Roman" pitchFamily="18" charset="0"/>
                <a:cs typeface="Times New Roman" pitchFamily="18" charset="0"/>
              </a:rPr>
              <a:t>TK 333 (33312)</a:t>
            </a:r>
          </a:p>
        </p:txBody>
      </p:sp>
      <p:grpSp>
        <p:nvGrpSpPr>
          <p:cNvPr id="153" name="Group 20"/>
          <p:cNvGrpSpPr>
            <a:grpSpLocks/>
          </p:cNvGrpSpPr>
          <p:nvPr/>
        </p:nvGrpSpPr>
        <p:grpSpPr bwMode="auto">
          <a:xfrm>
            <a:off x="804863" y="2470150"/>
            <a:ext cx="3081337" cy="820737"/>
            <a:chOff x="1008" y="2160"/>
            <a:chExt cx="1392" cy="231"/>
          </a:xfrm>
        </p:grpSpPr>
        <p:sp>
          <p:nvSpPr>
            <p:cNvPr id="154" name="Line 21"/>
            <p:cNvSpPr>
              <a:spLocks noChangeShapeType="1"/>
            </p:cNvSpPr>
            <p:nvPr/>
          </p:nvSpPr>
          <p:spPr bwMode="auto">
            <a:xfrm>
              <a:off x="1008" y="2160"/>
              <a:ext cx="1392"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55" name="Line 22"/>
            <p:cNvSpPr>
              <a:spLocks noChangeShapeType="1"/>
            </p:cNvSpPr>
            <p:nvPr/>
          </p:nvSpPr>
          <p:spPr bwMode="auto">
            <a:xfrm flipH="1">
              <a:off x="1392" y="2160"/>
              <a:ext cx="0" cy="2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56" name="Line 23"/>
            <p:cNvSpPr>
              <a:spLocks noChangeShapeType="1"/>
            </p:cNvSpPr>
            <p:nvPr/>
          </p:nvSpPr>
          <p:spPr bwMode="auto">
            <a:xfrm flipV="1">
              <a:off x="1395" y="2390"/>
              <a:ext cx="541" cy="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57" name="Text Box 24"/>
          <p:cNvSpPr txBox="1">
            <a:spLocks noChangeArrowheads="1"/>
          </p:cNvSpPr>
          <p:nvPr/>
        </p:nvSpPr>
        <p:spPr bwMode="auto">
          <a:xfrm>
            <a:off x="804863" y="1490662"/>
            <a:ext cx="31575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buFontTx/>
              <a:buAutoNum type="arabicParenBoth"/>
            </a:pPr>
            <a:r>
              <a:rPr lang="en-US" altLang="en-US" sz="1600" dirty="0" err="1">
                <a:cs typeface="Times New Roman" pitchFamily="18" charset="0"/>
              </a:rPr>
              <a:t>Khi</a:t>
            </a:r>
            <a:r>
              <a:rPr lang="en-US" altLang="en-US" sz="1600" dirty="0">
                <a:cs typeface="Times New Roman" pitchFamily="18" charset="0"/>
              </a:rPr>
              <a:t> </a:t>
            </a:r>
            <a:r>
              <a:rPr lang="en-US" altLang="en-US" sz="1600" dirty="0" err="1">
                <a:cs typeface="Times New Roman" pitchFamily="18" charset="0"/>
              </a:rPr>
              <a:t>mua</a:t>
            </a:r>
            <a:r>
              <a:rPr lang="en-US" altLang="en-US" sz="1600" dirty="0">
                <a:cs typeface="Times New Roman" pitchFamily="18" charset="0"/>
              </a:rPr>
              <a:t> HH, </a:t>
            </a:r>
            <a:r>
              <a:rPr lang="en-US" altLang="en-US" sz="1600" dirty="0" err="1">
                <a:cs typeface="Times New Roman" pitchFamily="18" charset="0"/>
              </a:rPr>
              <a:t>dịch</a:t>
            </a:r>
            <a:r>
              <a:rPr lang="en-US" altLang="en-US" sz="1600" dirty="0">
                <a:cs typeface="Times New Roman" pitchFamily="18" charset="0"/>
              </a:rPr>
              <a:t> </a:t>
            </a:r>
            <a:r>
              <a:rPr lang="en-US" altLang="en-US" sz="1600" dirty="0" err="1">
                <a:cs typeface="Times New Roman" pitchFamily="18" charset="0"/>
              </a:rPr>
              <a:t>vụ</a:t>
            </a:r>
            <a:r>
              <a:rPr lang="en-US" altLang="en-US" sz="1600" dirty="0">
                <a:cs typeface="Times New Roman" pitchFamily="18" charset="0"/>
              </a:rPr>
              <a:t>…</a:t>
            </a:r>
          </a:p>
          <a:p>
            <a:pPr algn="ctr"/>
            <a:r>
              <a:rPr lang="en-US" altLang="en-US" sz="1600" dirty="0">
                <a:cs typeface="Times New Roman" pitchFamily="18" charset="0"/>
              </a:rPr>
              <a:t>(4a) T/</a:t>
            </a:r>
            <a:r>
              <a:rPr lang="en-US" altLang="en-US" sz="1600" dirty="0" err="1">
                <a:cs typeface="Times New Roman" pitchFamily="18" charset="0"/>
              </a:rPr>
              <a:t>hợp</a:t>
            </a:r>
            <a:r>
              <a:rPr lang="en-US" altLang="en-US" sz="1600" dirty="0">
                <a:cs typeface="Times New Roman" pitchFamily="18" charset="0"/>
              </a:rPr>
              <a:t> </a:t>
            </a:r>
            <a:r>
              <a:rPr lang="en-US" altLang="en-US" sz="1600" dirty="0" err="1">
                <a:cs typeface="Times New Roman" pitchFamily="18" charset="0"/>
              </a:rPr>
              <a:t>ko</a:t>
            </a:r>
            <a:r>
              <a:rPr lang="en-US" altLang="en-US" sz="1600" dirty="0">
                <a:cs typeface="Times New Roman" pitchFamily="18" charset="0"/>
              </a:rPr>
              <a:t> </a:t>
            </a:r>
            <a:r>
              <a:rPr lang="en-US" altLang="en-US" sz="1600" dirty="0" err="1">
                <a:cs typeface="Times New Roman" pitchFamily="18" charset="0"/>
              </a:rPr>
              <a:t>hạch</a:t>
            </a:r>
            <a:r>
              <a:rPr lang="en-US" altLang="en-US" sz="1600" dirty="0">
                <a:cs typeface="Times New Roman" pitchFamily="18" charset="0"/>
              </a:rPr>
              <a:t> </a:t>
            </a:r>
            <a:r>
              <a:rPr lang="en-US" altLang="en-US" sz="1600" dirty="0" err="1">
                <a:cs typeface="Times New Roman" pitchFamily="18" charset="0"/>
              </a:rPr>
              <a:t>toán</a:t>
            </a:r>
            <a:r>
              <a:rPr lang="en-US" altLang="en-US" sz="1600" dirty="0">
                <a:cs typeface="Times New Roman" pitchFamily="18" charset="0"/>
              </a:rPr>
              <a:t> </a:t>
            </a:r>
            <a:r>
              <a:rPr lang="en-US" altLang="en-US" sz="1600" dirty="0" err="1">
                <a:cs typeface="Times New Roman" pitchFamily="18" charset="0"/>
              </a:rPr>
              <a:t>riêng</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VAT </a:t>
            </a:r>
            <a:r>
              <a:rPr lang="en-US" altLang="en-US" sz="1600" dirty="0" err="1">
                <a:cs typeface="Times New Roman" pitchFamily="18" charset="0"/>
              </a:rPr>
              <a:t>đầu</a:t>
            </a:r>
            <a:r>
              <a:rPr lang="en-US" altLang="en-US" sz="1600" dirty="0">
                <a:cs typeface="Times New Roman" pitchFamily="18" charset="0"/>
              </a:rPr>
              <a:t> </a:t>
            </a:r>
            <a:r>
              <a:rPr lang="en-US" altLang="en-US" sz="1600" dirty="0" err="1">
                <a:cs typeface="Times New Roman" pitchFamily="18" charset="0"/>
              </a:rPr>
              <a:t>vào</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a:t>
            </a:r>
            <a:r>
              <a:rPr lang="en-US" altLang="en-US" sz="1600" dirty="0" err="1">
                <a:cs typeface="Times New Roman" pitchFamily="18" charset="0"/>
              </a:rPr>
              <a:t>kt</a:t>
            </a:r>
            <a:endParaRPr lang="en-US" altLang="en-US" sz="1600" dirty="0">
              <a:cs typeface="Times New Roman" pitchFamily="18" charset="0"/>
            </a:endParaRPr>
          </a:p>
        </p:txBody>
      </p:sp>
      <p:grpSp>
        <p:nvGrpSpPr>
          <p:cNvPr id="158" name="Group 26"/>
          <p:cNvGrpSpPr>
            <a:grpSpLocks/>
          </p:cNvGrpSpPr>
          <p:nvPr/>
        </p:nvGrpSpPr>
        <p:grpSpPr bwMode="auto">
          <a:xfrm rot="10800000" flipV="1">
            <a:off x="857250" y="4571991"/>
            <a:ext cx="3073400" cy="830263"/>
            <a:chOff x="661" y="3720"/>
            <a:chExt cx="1908" cy="2181"/>
          </a:xfrm>
        </p:grpSpPr>
        <p:sp>
          <p:nvSpPr>
            <p:cNvPr id="159" name="Line 27"/>
            <p:cNvSpPr>
              <a:spLocks noChangeShapeType="1"/>
            </p:cNvSpPr>
            <p:nvPr/>
          </p:nvSpPr>
          <p:spPr bwMode="auto">
            <a:xfrm flipV="1">
              <a:off x="661" y="4579"/>
              <a:ext cx="1882"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60" name="Text Box 28"/>
            <p:cNvSpPr txBox="1">
              <a:spLocks noChangeArrowheads="1"/>
            </p:cNvSpPr>
            <p:nvPr/>
          </p:nvSpPr>
          <p:spPr bwMode="auto">
            <a:xfrm>
              <a:off x="661" y="3720"/>
              <a:ext cx="1908" cy="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dirty="0">
                  <a:cs typeface="Times New Roman" pitchFamily="18" charset="0"/>
                </a:rPr>
                <a:t>(2) </a:t>
              </a:r>
              <a:r>
                <a:rPr lang="en-US" altLang="en-US" sz="1600" dirty="0" err="1">
                  <a:cs typeface="Times New Roman" pitchFamily="18" charset="0"/>
                </a:rPr>
                <a:t>Khi</a:t>
              </a:r>
              <a:r>
                <a:rPr lang="en-US" altLang="en-US" sz="1600" dirty="0">
                  <a:cs typeface="Times New Roman" pitchFamily="18" charset="0"/>
                </a:rPr>
                <a:t> </a:t>
              </a:r>
              <a:r>
                <a:rPr lang="en-US" altLang="en-US" sz="1600" dirty="0" err="1">
                  <a:cs typeface="Times New Roman" pitchFamily="18" charset="0"/>
                </a:rPr>
                <a:t>nhập</a:t>
              </a:r>
              <a:r>
                <a:rPr lang="en-US" altLang="en-US" sz="1600" dirty="0">
                  <a:cs typeface="Times New Roman" pitchFamily="18" charset="0"/>
                </a:rPr>
                <a:t> </a:t>
              </a:r>
              <a:r>
                <a:rPr lang="en-US" altLang="en-US" sz="1600" dirty="0" err="1">
                  <a:cs typeface="Times New Roman" pitchFamily="18" charset="0"/>
                </a:rPr>
                <a:t>khẩu</a:t>
              </a:r>
              <a:r>
                <a:rPr lang="en-US" altLang="en-US" sz="1600" dirty="0">
                  <a:cs typeface="Times New Roman" pitchFamily="18" charset="0"/>
                </a:rPr>
                <a:t> VT, HH, TSCĐ (</a:t>
              </a:r>
              <a:r>
                <a:rPr lang="en-US" altLang="en-US" sz="1600" dirty="0" err="1">
                  <a:cs typeface="Times New Roman" pitchFamily="18" charset="0"/>
                </a:rPr>
                <a:t>Nếu</a:t>
              </a:r>
              <a:r>
                <a:rPr lang="en-US" altLang="en-US" sz="1600" dirty="0">
                  <a:cs typeface="Times New Roman" pitchFamily="18" charset="0"/>
                </a:rPr>
                <a:t> VAT </a:t>
              </a:r>
              <a:r>
                <a:rPr lang="en-US" altLang="en-US" sz="1600" dirty="0" err="1">
                  <a:cs typeface="Times New Roman" pitchFamily="18" charset="0"/>
                </a:rPr>
                <a:t>phải</a:t>
              </a:r>
              <a:r>
                <a:rPr lang="en-US" altLang="en-US" sz="1600" dirty="0">
                  <a:cs typeface="Times New Roman" pitchFamily="18" charset="0"/>
                </a:rPr>
                <a:t> </a:t>
              </a:r>
              <a:r>
                <a:rPr lang="en-US" altLang="en-US" sz="1600" dirty="0" err="1">
                  <a:cs typeface="Times New Roman" pitchFamily="18" charset="0"/>
                </a:rPr>
                <a:t>nộp</a:t>
              </a:r>
              <a:r>
                <a:rPr lang="en-US" altLang="en-US" sz="1600" dirty="0">
                  <a:cs typeface="Times New Roman" pitchFamily="18" charset="0"/>
                </a:rPr>
                <a:t> </a:t>
              </a:r>
              <a:r>
                <a:rPr lang="en-US" altLang="en-US" sz="1600" dirty="0" err="1">
                  <a:cs typeface="Times New Roman" pitchFamily="18" charset="0"/>
                </a:rPr>
                <a:t>hàng</a:t>
              </a:r>
              <a:r>
                <a:rPr lang="en-US" altLang="en-US" sz="1600" dirty="0">
                  <a:cs typeface="Times New Roman" pitchFamily="18" charset="0"/>
                </a:rPr>
                <a:t> </a:t>
              </a:r>
              <a:r>
                <a:rPr lang="en-US" altLang="en-US" sz="1600" dirty="0" err="1">
                  <a:cs typeface="Times New Roman" pitchFamily="18" charset="0"/>
                </a:rPr>
                <a:t>nhập</a:t>
              </a:r>
              <a:r>
                <a:rPr lang="en-US" altLang="en-US" sz="1600" dirty="0">
                  <a:cs typeface="Times New Roman" pitchFamily="18" charset="0"/>
                </a:rPr>
                <a:t> </a:t>
              </a:r>
              <a:r>
                <a:rPr lang="en-US" altLang="en-US" sz="1600" dirty="0" err="1">
                  <a:cs typeface="Times New Roman" pitchFamily="18" charset="0"/>
                </a:rPr>
                <a:t>khẩu</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a:t>
              </a:r>
              <a:r>
                <a:rPr lang="en-US" altLang="en-US" sz="1600" dirty="0" err="1">
                  <a:cs typeface="Times New Roman" pitchFamily="18" charset="0"/>
                </a:rPr>
                <a:t>khấu</a:t>
              </a:r>
              <a:r>
                <a:rPr lang="en-US" altLang="en-US" sz="1600" dirty="0">
                  <a:cs typeface="Times New Roman" pitchFamily="18" charset="0"/>
                </a:rPr>
                <a:t> </a:t>
              </a:r>
              <a:r>
                <a:rPr lang="en-US" altLang="en-US" sz="1600" dirty="0" err="1">
                  <a:cs typeface="Times New Roman" pitchFamily="18" charset="0"/>
                </a:rPr>
                <a:t>trừ</a:t>
              </a:r>
              <a:r>
                <a:rPr lang="en-US" altLang="en-US" sz="1600" dirty="0">
                  <a:cs typeface="Times New Roman" pitchFamily="18" charset="0"/>
                </a:rPr>
                <a:t>)</a:t>
              </a:r>
            </a:p>
          </p:txBody>
        </p:sp>
      </p:grpSp>
      <p:grpSp>
        <p:nvGrpSpPr>
          <p:cNvPr id="161" name="Group 29"/>
          <p:cNvGrpSpPr>
            <a:grpSpLocks/>
          </p:cNvGrpSpPr>
          <p:nvPr/>
        </p:nvGrpSpPr>
        <p:grpSpPr bwMode="auto">
          <a:xfrm>
            <a:off x="7504113" y="5834062"/>
            <a:ext cx="1411287" cy="795338"/>
            <a:chOff x="480" y="3024"/>
            <a:chExt cx="960" cy="576"/>
          </a:xfrm>
        </p:grpSpPr>
        <p:sp>
          <p:nvSpPr>
            <p:cNvPr id="162" name="Line 30"/>
            <p:cNvSpPr>
              <a:spLocks noChangeShapeType="1"/>
            </p:cNvSpPr>
            <p:nvPr/>
          </p:nvSpPr>
          <p:spPr bwMode="auto">
            <a:xfrm>
              <a:off x="480" y="3024"/>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63" name="Line 31"/>
            <p:cNvSpPr>
              <a:spLocks noChangeShapeType="1"/>
            </p:cNvSpPr>
            <p:nvPr/>
          </p:nvSpPr>
          <p:spPr bwMode="auto">
            <a:xfrm>
              <a:off x="960" y="3024"/>
              <a:ext cx="0"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64" name="Rectangle 32"/>
          <p:cNvSpPr>
            <a:spLocks noChangeArrowheads="1"/>
          </p:cNvSpPr>
          <p:nvPr/>
        </p:nvSpPr>
        <p:spPr bwMode="auto">
          <a:xfrm>
            <a:off x="6934200" y="5529262"/>
            <a:ext cx="1925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a:latin typeface="Times New Roman" pitchFamily="18" charset="0"/>
                <a:cs typeface="Times New Roman" pitchFamily="18" charset="0"/>
              </a:rPr>
              <a:t>      TK 111, 112</a:t>
            </a:r>
          </a:p>
        </p:txBody>
      </p:sp>
      <p:grpSp>
        <p:nvGrpSpPr>
          <p:cNvPr id="165" name="Group 33"/>
          <p:cNvGrpSpPr>
            <a:grpSpLocks/>
          </p:cNvGrpSpPr>
          <p:nvPr/>
        </p:nvGrpSpPr>
        <p:grpSpPr bwMode="auto">
          <a:xfrm>
            <a:off x="4114800" y="4977160"/>
            <a:ext cx="4067175" cy="585235"/>
            <a:chOff x="2491" y="3013"/>
            <a:chExt cx="2767" cy="617"/>
          </a:xfrm>
        </p:grpSpPr>
        <p:sp>
          <p:nvSpPr>
            <p:cNvPr id="166" name="Line 34"/>
            <p:cNvSpPr>
              <a:spLocks noChangeShapeType="1"/>
            </p:cNvSpPr>
            <p:nvPr/>
          </p:nvSpPr>
          <p:spPr bwMode="auto">
            <a:xfrm>
              <a:off x="2491" y="3349"/>
              <a:ext cx="2669"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67" name="Text Box 35"/>
            <p:cNvSpPr txBox="1">
              <a:spLocks noChangeArrowheads="1"/>
            </p:cNvSpPr>
            <p:nvPr/>
          </p:nvSpPr>
          <p:spPr bwMode="auto">
            <a:xfrm rot="10800000" flipV="1">
              <a:off x="2491" y="3013"/>
              <a:ext cx="2767"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dirty="0">
                  <a:cs typeface="Times New Roman" pitchFamily="18" charset="0"/>
                </a:rPr>
                <a:t>(6) </a:t>
              </a:r>
              <a:r>
                <a:rPr lang="en-US" altLang="en-US" sz="1600" dirty="0" err="1">
                  <a:cs typeface="Times New Roman" pitchFamily="18" charset="0"/>
                </a:rPr>
                <a:t>Cuối</a:t>
              </a:r>
              <a:r>
                <a:rPr lang="en-US" altLang="en-US" sz="1600" dirty="0">
                  <a:cs typeface="Times New Roman" pitchFamily="18" charset="0"/>
                </a:rPr>
                <a:t> </a:t>
              </a:r>
              <a:r>
                <a:rPr lang="en-US" altLang="en-US" sz="1600" dirty="0" err="1">
                  <a:cs typeface="Times New Roman" pitchFamily="18" charset="0"/>
                </a:rPr>
                <a:t>tháng</a:t>
              </a:r>
              <a:r>
                <a:rPr lang="en-US" altLang="en-US" sz="1600" dirty="0">
                  <a:cs typeface="Times New Roman" pitchFamily="18" charset="0"/>
                </a:rPr>
                <a:t>, KT XĐ </a:t>
              </a:r>
              <a:r>
                <a:rPr lang="en-US" altLang="en-US" sz="1600" dirty="0" err="1">
                  <a:cs typeface="Times New Roman" pitchFamily="18" charset="0"/>
                </a:rPr>
                <a:t>số</a:t>
              </a:r>
              <a:r>
                <a:rPr lang="en-US" altLang="en-US" sz="1600" dirty="0">
                  <a:cs typeface="Times New Roman" pitchFamily="18" charset="0"/>
                </a:rPr>
                <a:t> </a:t>
              </a:r>
              <a:r>
                <a:rPr lang="en-US" altLang="en-US" sz="1600" dirty="0" err="1">
                  <a:cs typeface="Times New Roman" pitchFamily="18" charset="0"/>
                </a:rPr>
                <a:t>thuế</a:t>
              </a:r>
              <a:r>
                <a:rPr lang="en-US" altLang="en-US" sz="1600" dirty="0">
                  <a:cs typeface="Times New Roman" pitchFamily="18" charset="0"/>
                </a:rPr>
                <a:t> GTGT </a:t>
              </a:r>
              <a:r>
                <a:rPr lang="en-US" altLang="en-US" sz="1600" dirty="0" err="1">
                  <a:cs typeface="Times New Roman" pitchFamily="18" charset="0"/>
                </a:rPr>
                <a:t>đầu</a:t>
              </a:r>
              <a:r>
                <a:rPr lang="en-US" altLang="en-US" sz="1600" dirty="0">
                  <a:cs typeface="Times New Roman" pitchFamily="18" charset="0"/>
                </a:rPr>
                <a:t> </a:t>
              </a:r>
              <a:r>
                <a:rPr lang="en-US" altLang="en-US" sz="1600" dirty="0" err="1">
                  <a:cs typeface="Times New Roman" pitchFamily="18" charset="0"/>
                </a:rPr>
                <a:t>vào</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a:t>
              </a:r>
              <a:r>
                <a:rPr lang="en-US" altLang="en-US" sz="1600" dirty="0" err="1">
                  <a:cs typeface="Times New Roman" pitchFamily="18" charset="0"/>
                </a:rPr>
                <a:t>khấu</a:t>
              </a:r>
              <a:r>
                <a:rPr lang="en-US" altLang="en-US" sz="1600" dirty="0">
                  <a:cs typeface="Times New Roman" pitchFamily="18" charset="0"/>
                </a:rPr>
                <a:t> </a:t>
              </a:r>
              <a:r>
                <a:rPr lang="en-US" altLang="en-US" sz="1600" dirty="0" err="1">
                  <a:cs typeface="Times New Roman" pitchFamily="18" charset="0"/>
                </a:rPr>
                <a:t>trừ</a:t>
              </a:r>
              <a:r>
                <a:rPr lang="en-US" altLang="en-US" sz="1600" dirty="0">
                  <a:cs typeface="Times New Roman" pitchFamily="18" charset="0"/>
                </a:rPr>
                <a:t>  </a:t>
              </a:r>
              <a:r>
                <a:rPr lang="en-US" altLang="en-US" sz="1600" dirty="0" err="1">
                  <a:cs typeface="Times New Roman" pitchFamily="18" charset="0"/>
                </a:rPr>
                <a:t>vào</a:t>
              </a:r>
              <a:r>
                <a:rPr lang="en-US" altLang="en-US" sz="1600" dirty="0">
                  <a:cs typeface="Times New Roman" pitchFamily="18" charset="0"/>
                </a:rPr>
                <a:t> </a:t>
              </a:r>
              <a:r>
                <a:rPr lang="en-US" altLang="en-US" sz="1600" dirty="0" err="1">
                  <a:cs typeface="Times New Roman" pitchFamily="18" charset="0"/>
                </a:rPr>
                <a:t>số</a:t>
              </a:r>
              <a:r>
                <a:rPr lang="en-US" altLang="en-US" sz="1600" dirty="0">
                  <a:cs typeface="Times New Roman" pitchFamily="18" charset="0"/>
                </a:rPr>
                <a:t> </a:t>
              </a:r>
              <a:r>
                <a:rPr lang="en-US" altLang="en-US" sz="1600" dirty="0" err="1">
                  <a:cs typeface="Times New Roman" pitchFamily="18" charset="0"/>
                </a:rPr>
                <a:t>thuế</a:t>
              </a:r>
              <a:r>
                <a:rPr lang="en-US" altLang="en-US" sz="1600" dirty="0">
                  <a:cs typeface="Times New Roman" pitchFamily="18" charset="0"/>
                </a:rPr>
                <a:t> GTGT </a:t>
              </a:r>
              <a:r>
                <a:rPr lang="en-US" altLang="en-US" sz="1600" dirty="0" err="1">
                  <a:cs typeface="Times New Roman" pitchFamily="18" charset="0"/>
                </a:rPr>
                <a:t>đầu</a:t>
              </a:r>
              <a:r>
                <a:rPr lang="en-US" altLang="en-US" sz="1600" dirty="0">
                  <a:cs typeface="Times New Roman" pitchFamily="18" charset="0"/>
                </a:rPr>
                <a:t> </a:t>
              </a:r>
              <a:r>
                <a:rPr lang="en-US" altLang="en-US" sz="1600" dirty="0" err="1">
                  <a:cs typeface="Times New Roman" pitchFamily="18" charset="0"/>
                </a:rPr>
                <a:t>ra</a:t>
              </a:r>
              <a:endParaRPr lang="en-US" altLang="en-US" sz="1600" dirty="0">
                <a:cs typeface="Times New Roman" pitchFamily="18" charset="0"/>
              </a:endParaRPr>
            </a:p>
          </p:txBody>
        </p:sp>
      </p:grpSp>
      <p:grpSp>
        <p:nvGrpSpPr>
          <p:cNvPr id="168" name="Group 36"/>
          <p:cNvGrpSpPr>
            <a:grpSpLocks/>
          </p:cNvGrpSpPr>
          <p:nvPr/>
        </p:nvGrpSpPr>
        <p:grpSpPr bwMode="auto">
          <a:xfrm>
            <a:off x="3836988" y="5829300"/>
            <a:ext cx="4475162" cy="460375"/>
            <a:chOff x="2746" y="3738"/>
            <a:chExt cx="2627" cy="213"/>
          </a:xfrm>
        </p:grpSpPr>
        <p:sp>
          <p:nvSpPr>
            <p:cNvPr id="169" name="Line 37"/>
            <p:cNvSpPr>
              <a:spLocks noChangeShapeType="1"/>
            </p:cNvSpPr>
            <p:nvPr/>
          </p:nvSpPr>
          <p:spPr bwMode="auto">
            <a:xfrm>
              <a:off x="2805" y="3951"/>
              <a:ext cx="2544"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70" name="Text Box 38"/>
            <p:cNvSpPr txBox="1">
              <a:spLocks noChangeArrowheads="1"/>
            </p:cNvSpPr>
            <p:nvPr/>
          </p:nvSpPr>
          <p:spPr bwMode="auto">
            <a:xfrm>
              <a:off x="2746" y="3738"/>
              <a:ext cx="2627"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dirty="0">
                  <a:cs typeface="Times New Roman" pitchFamily="18" charset="0"/>
                </a:rPr>
                <a:t>(7) </a:t>
              </a:r>
              <a:r>
                <a:rPr lang="en-US" altLang="en-US" sz="1600" dirty="0" err="1">
                  <a:cs typeface="Times New Roman" pitchFamily="18" charset="0"/>
                </a:rPr>
                <a:t>Khi</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a:t>
              </a:r>
              <a:r>
                <a:rPr lang="en-US" altLang="en-US" sz="1600" dirty="0" err="1">
                  <a:cs typeface="Times New Roman" pitchFamily="18" charset="0"/>
                </a:rPr>
                <a:t>hoàn</a:t>
              </a:r>
              <a:r>
                <a:rPr lang="en-US" altLang="en-US" sz="1600" dirty="0">
                  <a:cs typeface="Times New Roman" pitchFamily="18" charset="0"/>
                </a:rPr>
                <a:t> VAT </a:t>
              </a:r>
              <a:r>
                <a:rPr lang="en-US" altLang="en-US" sz="1600" dirty="0" err="1">
                  <a:cs typeface="Times New Roman" pitchFamily="18" charset="0"/>
                </a:rPr>
                <a:t>đầu</a:t>
              </a:r>
              <a:r>
                <a:rPr lang="en-US" altLang="en-US" sz="1600" dirty="0">
                  <a:cs typeface="Times New Roman" pitchFamily="18" charset="0"/>
                </a:rPr>
                <a:t> </a:t>
              </a:r>
              <a:r>
                <a:rPr lang="en-US" altLang="en-US" sz="1600" dirty="0" err="1">
                  <a:cs typeface="Times New Roman" pitchFamily="18" charset="0"/>
                </a:rPr>
                <a:t>vào</a:t>
              </a:r>
              <a:r>
                <a:rPr lang="en-US" altLang="en-US" sz="1600" dirty="0">
                  <a:cs typeface="Times New Roman" pitchFamily="18" charset="0"/>
                </a:rPr>
                <a:t> </a:t>
              </a:r>
              <a:r>
                <a:rPr lang="en-US" altLang="en-US" sz="1600" dirty="0" err="1">
                  <a:cs typeface="Times New Roman" pitchFamily="18" charset="0"/>
                </a:rPr>
                <a:t>của</a:t>
              </a:r>
              <a:r>
                <a:rPr lang="en-US" altLang="en-US" sz="1600" dirty="0">
                  <a:cs typeface="Times New Roman" pitchFamily="18" charset="0"/>
                </a:rPr>
                <a:t> HH, DV</a:t>
              </a:r>
            </a:p>
          </p:txBody>
        </p:sp>
      </p:grpSp>
      <p:grpSp>
        <p:nvGrpSpPr>
          <p:cNvPr id="171" name="Group 39"/>
          <p:cNvGrpSpPr>
            <a:grpSpLocks/>
          </p:cNvGrpSpPr>
          <p:nvPr/>
        </p:nvGrpSpPr>
        <p:grpSpPr bwMode="auto">
          <a:xfrm>
            <a:off x="7504113" y="4767262"/>
            <a:ext cx="1411287" cy="728663"/>
            <a:chOff x="480" y="3024"/>
            <a:chExt cx="960" cy="576"/>
          </a:xfrm>
        </p:grpSpPr>
        <p:sp>
          <p:nvSpPr>
            <p:cNvPr id="172" name="Line 40"/>
            <p:cNvSpPr>
              <a:spLocks noChangeShapeType="1"/>
            </p:cNvSpPr>
            <p:nvPr/>
          </p:nvSpPr>
          <p:spPr bwMode="auto">
            <a:xfrm>
              <a:off x="480" y="3024"/>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73" name="Line 41"/>
            <p:cNvSpPr>
              <a:spLocks noChangeShapeType="1"/>
            </p:cNvSpPr>
            <p:nvPr/>
          </p:nvSpPr>
          <p:spPr bwMode="auto">
            <a:xfrm>
              <a:off x="960" y="3024"/>
              <a:ext cx="0"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74" name="Rectangle 42"/>
          <p:cNvSpPr>
            <a:spLocks noChangeArrowheads="1"/>
          </p:cNvSpPr>
          <p:nvPr/>
        </p:nvSpPr>
        <p:spPr bwMode="auto">
          <a:xfrm>
            <a:off x="7391400" y="4462462"/>
            <a:ext cx="152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dirty="0">
                <a:latin typeface="Times New Roman" pitchFamily="18" charset="0"/>
                <a:cs typeface="Times New Roman" pitchFamily="18" charset="0"/>
              </a:rPr>
              <a:t>TK 333 (11)</a:t>
            </a:r>
          </a:p>
        </p:txBody>
      </p:sp>
      <p:sp>
        <p:nvSpPr>
          <p:cNvPr id="175" name="Rectangle 43"/>
          <p:cNvSpPr>
            <a:spLocks noChangeArrowheads="1"/>
          </p:cNvSpPr>
          <p:nvPr/>
        </p:nvSpPr>
        <p:spPr bwMode="auto">
          <a:xfrm rot="10800000" flipV="1">
            <a:off x="7162800" y="2481262"/>
            <a:ext cx="1752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a:latin typeface="Times New Roman" pitchFamily="18" charset="0"/>
                <a:cs typeface="Times New Roman" pitchFamily="18" charset="0"/>
              </a:rPr>
              <a:t>   TK 632</a:t>
            </a:r>
          </a:p>
        </p:txBody>
      </p:sp>
      <p:grpSp>
        <p:nvGrpSpPr>
          <p:cNvPr id="176" name="Group 44"/>
          <p:cNvGrpSpPr>
            <a:grpSpLocks/>
          </p:cNvGrpSpPr>
          <p:nvPr/>
        </p:nvGrpSpPr>
        <p:grpSpPr bwMode="auto">
          <a:xfrm>
            <a:off x="7504113" y="1490662"/>
            <a:ext cx="1304925" cy="914400"/>
            <a:chOff x="480" y="3024"/>
            <a:chExt cx="960" cy="576"/>
          </a:xfrm>
        </p:grpSpPr>
        <p:sp>
          <p:nvSpPr>
            <p:cNvPr id="177" name="Line 45"/>
            <p:cNvSpPr>
              <a:spLocks noChangeShapeType="1"/>
            </p:cNvSpPr>
            <p:nvPr/>
          </p:nvSpPr>
          <p:spPr bwMode="auto">
            <a:xfrm>
              <a:off x="480" y="3024"/>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78" name="Line 46"/>
            <p:cNvSpPr>
              <a:spLocks noChangeShapeType="1"/>
            </p:cNvSpPr>
            <p:nvPr/>
          </p:nvSpPr>
          <p:spPr bwMode="auto">
            <a:xfrm>
              <a:off x="960" y="3024"/>
              <a:ext cx="0"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79" name="Rectangle 47"/>
          <p:cNvSpPr>
            <a:spLocks noChangeArrowheads="1"/>
          </p:cNvSpPr>
          <p:nvPr/>
        </p:nvSpPr>
        <p:spPr bwMode="auto">
          <a:xfrm>
            <a:off x="6324600" y="1109662"/>
            <a:ext cx="2590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dirty="0">
                <a:latin typeface="Times New Roman" pitchFamily="18" charset="0"/>
                <a:cs typeface="Times New Roman" pitchFamily="18" charset="0"/>
              </a:rPr>
              <a:t>              TK 111, 112, 331</a:t>
            </a:r>
          </a:p>
        </p:txBody>
      </p:sp>
      <p:sp>
        <p:nvSpPr>
          <p:cNvPr id="180" name="Text Box 53"/>
          <p:cNvSpPr txBox="1">
            <a:spLocks noChangeArrowheads="1"/>
          </p:cNvSpPr>
          <p:nvPr/>
        </p:nvSpPr>
        <p:spPr bwMode="auto">
          <a:xfrm rot="10800000" flipV="1">
            <a:off x="4024313" y="3009900"/>
            <a:ext cx="39004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dirty="0">
                <a:cs typeface="Times New Roman" pitchFamily="18" charset="0"/>
              </a:rPr>
              <a:t>(4b)  </a:t>
            </a:r>
            <a:r>
              <a:rPr lang="en-US" altLang="en-US" sz="1600" dirty="0" err="1">
                <a:cs typeface="Times New Roman" pitchFamily="18" charset="0"/>
              </a:rPr>
              <a:t>Cuối</a:t>
            </a:r>
            <a:r>
              <a:rPr lang="en-US" altLang="en-US" sz="1600" dirty="0">
                <a:cs typeface="Times New Roman" pitchFamily="18" charset="0"/>
              </a:rPr>
              <a:t> </a:t>
            </a:r>
            <a:r>
              <a:rPr lang="en-US" altLang="en-US" sz="1600" dirty="0" err="1">
                <a:cs typeface="Times New Roman" pitchFamily="18" charset="0"/>
              </a:rPr>
              <a:t>kỳ</a:t>
            </a:r>
            <a:r>
              <a:rPr lang="en-US" altLang="en-US" sz="1600" dirty="0">
                <a:cs typeface="Times New Roman" pitchFamily="18" charset="0"/>
              </a:rPr>
              <a:t>, KT </a:t>
            </a:r>
            <a:r>
              <a:rPr lang="en-US" altLang="en-US" sz="1600" dirty="0" err="1">
                <a:cs typeface="Times New Roman" pitchFamily="18" charset="0"/>
              </a:rPr>
              <a:t>tính</a:t>
            </a:r>
            <a:r>
              <a:rPr lang="en-US" altLang="en-US" sz="1600" dirty="0">
                <a:cs typeface="Times New Roman" pitchFamily="18" charset="0"/>
              </a:rPr>
              <a:t> </a:t>
            </a:r>
            <a:r>
              <a:rPr lang="en-US" altLang="en-US" sz="1600" dirty="0" err="1">
                <a:cs typeface="Times New Roman" pitchFamily="18" charset="0"/>
              </a:rPr>
              <a:t>toán</a:t>
            </a:r>
            <a:r>
              <a:rPr lang="en-US" altLang="en-US" sz="1600" dirty="0">
                <a:cs typeface="Times New Roman" pitchFamily="18" charset="0"/>
              </a:rPr>
              <a:t> </a:t>
            </a:r>
            <a:r>
              <a:rPr lang="en-US" altLang="en-US" sz="1600" dirty="0" err="1">
                <a:cs typeface="Times New Roman" pitchFamily="18" charset="0"/>
              </a:rPr>
              <a:t>và</a:t>
            </a:r>
            <a:r>
              <a:rPr lang="en-US" altLang="en-US" sz="1600" dirty="0">
                <a:cs typeface="Times New Roman" pitchFamily="18" charset="0"/>
              </a:rPr>
              <a:t> XĐ VAT </a:t>
            </a:r>
            <a:r>
              <a:rPr lang="en-US" altLang="en-US" sz="1600" dirty="0" err="1">
                <a:cs typeface="Times New Roman" pitchFamily="18" charset="0"/>
              </a:rPr>
              <a:t>được</a:t>
            </a:r>
            <a:r>
              <a:rPr lang="en-US" altLang="en-US" sz="1600" dirty="0">
                <a:cs typeface="Times New Roman" pitchFamily="18" charset="0"/>
              </a:rPr>
              <a:t> </a:t>
            </a:r>
            <a:r>
              <a:rPr lang="en-US" altLang="en-US" sz="1600" dirty="0" err="1">
                <a:cs typeface="Times New Roman" pitchFamily="18" charset="0"/>
              </a:rPr>
              <a:t>khấu</a:t>
            </a:r>
            <a:r>
              <a:rPr lang="en-US" altLang="en-US" sz="1600" dirty="0">
                <a:cs typeface="Times New Roman" pitchFamily="18" charset="0"/>
              </a:rPr>
              <a:t> </a:t>
            </a:r>
            <a:r>
              <a:rPr lang="en-US" altLang="en-US" sz="1600" dirty="0" err="1">
                <a:cs typeface="Times New Roman" pitchFamily="18" charset="0"/>
              </a:rPr>
              <a:t>trừ</a:t>
            </a:r>
            <a:r>
              <a:rPr lang="en-US" altLang="en-US" sz="1600" dirty="0">
                <a:cs typeface="Times New Roman" pitchFamily="18" charset="0"/>
              </a:rPr>
              <a:t>, </a:t>
            </a:r>
            <a:r>
              <a:rPr lang="en-US" altLang="en-US" sz="1600" dirty="0" err="1">
                <a:cs typeface="Times New Roman" pitchFamily="18" charset="0"/>
              </a:rPr>
              <a:t>không</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a:t>
            </a:r>
            <a:r>
              <a:rPr lang="en-US" altLang="en-US" sz="1600" dirty="0" err="1">
                <a:cs typeface="Times New Roman" pitchFamily="18" charset="0"/>
              </a:rPr>
              <a:t>Ktrừ</a:t>
            </a:r>
            <a:r>
              <a:rPr lang="en-US" altLang="en-US" sz="1600" dirty="0">
                <a:cs typeface="Times New Roman" pitchFamily="18" charset="0"/>
              </a:rPr>
              <a:t> … </a:t>
            </a:r>
            <a:r>
              <a:rPr lang="en-US" altLang="en-US" sz="1600" dirty="0" err="1">
                <a:cs typeface="Times New Roman" pitchFamily="18" charset="0"/>
              </a:rPr>
              <a:t>Phần</a:t>
            </a:r>
            <a:r>
              <a:rPr lang="en-US" altLang="en-US" sz="1600" dirty="0">
                <a:cs typeface="Times New Roman" pitchFamily="18" charset="0"/>
              </a:rPr>
              <a:t> </a:t>
            </a:r>
            <a:r>
              <a:rPr lang="en-US" altLang="en-US" sz="1600" dirty="0" err="1">
                <a:cs typeface="Times New Roman" pitchFamily="18" charset="0"/>
              </a:rPr>
              <a:t>thuế</a:t>
            </a:r>
            <a:r>
              <a:rPr lang="en-US" altLang="en-US" sz="1600" dirty="0">
                <a:cs typeface="Times New Roman" pitchFamily="18" charset="0"/>
              </a:rPr>
              <a:t> GTGT </a:t>
            </a:r>
            <a:r>
              <a:rPr lang="en-US" altLang="en-US" sz="1600" dirty="0" err="1">
                <a:cs typeface="Times New Roman" pitchFamily="18" charset="0"/>
              </a:rPr>
              <a:t>đầu</a:t>
            </a:r>
            <a:r>
              <a:rPr lang="en-US" altLang="en-US" sz="1600" dirty="0">
                <a:cs typeface="Times New Roman" pitchFamily="18" charset="0"/>
              </a:rPr>
              <a:t> </a:t>
            </a:r>
            <a:r>
              <a:rPr lang="en-US" altLang="en-US" sz="1600" dirty="0" err="1">
                <a:cs typeface="Times New Roman" pitchFamily="18" charset="0"/>
              </a:rPr>
              <a:t>vào</a:t>
            </a:r>
            <a:r>
              <a:rPr lang="en-US" altLang="en-US" sz="1600" dirty="0">
                <a:cs typeface="Times New Roman" pitchFamily="18" charset="0"/>
              </a:rPr>
              <a:t> </a:t>
            </a:r>
            <a:r>
              <a:rPr lang="en-US" altLang="en-US" sz="1600" dirty="0" err="1">
                <a:cs typeface="Times New Roman" pitchFamily="18" charset="0"/>
              </a:rPr>
              <a:t>ko</a:t>
            </a:r>
            <a:r>
              <a:rPr lang="en-US" altLang="en-US" sz="1600" dirty="0">
                <a:cs typeface="Times New Roman" pitchFamily="18" charset="0"/>
              </a:rPr>
              <a:t> </a:t>
            </a:r>
            <a:r>
              <a:rPr lang="en-US" altLang="en-US" sz="1600" dirty="0" err="1">
                <a:cs typeface="Times New Roman" pitchFamily="18" charset="0"/>
              </a:rPr>
              <a:t>được</a:t>
            </a:r>
            <a:r>
              <a:rPr lang="en-US" altLang="en-US" sz="1600" dirty="0">
                <a:cs typeface="Times New Roman" pitchFamily="18" charset="0"/>
              </a:rPr>
              <a:t> KT </a:t>
            </a:r>
          </a:p>
        </p:txBody>
      </p:sp>
      <p:sp>
        <p:nvSpPr>
          <p:cNvPr id="181" name="Text Box 55"/>
          <p:cNvSpPr txBox="1">
            <a:spLocks noChangeArrowheads="1"/>
          </p:cNvSpPr>
          <p:nvPr/>
        </p:nvSpPr>
        <p:spPr bwMode="auto">
          <a:xfrm>
            <a:off x="4038600" y="2100262"/>
            <a:ext cx="1752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b="1" dirty="0">
                <a:cs typeface="Times New Roman" pitchFamily="18" charset="0"/>
              </a:rPr>
              <a:t>TK152,153,211</a:t>
            </a:r>
          </a:p>
        </p:txBody>
      </p:sp>
      <p:sp>
        <p:nvSpPr>
          <p:cNvPr id="182" name="Text Box 56"/>
          <p:cNvSpPr txBox="1">
            <a:spLocks noChangeArrowheads="1"/>
          </p:cNvSpPr>
          <p:nvPr/>
        </p:nvSpPr>
        <p:spPr bwMode="auto">
          <a:xfrm>
            <a:off x="3733800" y="1490662"/>
            <a:ext cx="403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b="1" i="1" dirty="0">
                <a:cs typeface="Times New Roman" pitchFamily="18" charset="0"/>
              </a:rPr>
              <a:t>   (3) </a:t>
            </a:r>
            <a:r>
              <a:rPr lang="en-US" altLang="en-US" sz="1600" b="1" i="1" dirty="0" err="1">
                <a:cs typeface="Times New Roman" pitchFamily="18" charset="0"/>
              </a:rPr>
              <a:t>Thuế</a:t>
            </a:r>
            <a:r>
              <a:rPr lang="en-US" altLang="en-US" sz="1600" b="1" i="1" dirty="0">
                <a:cs typeface="Times New Roman" pitchFamily="18" charset="0"/>
              </a:rPr>
              <a:t> GTGT </a:t>
            </a:r>
            <a:r>
              <a:rPr lang="en-US" altLang="en-US" sz="1600" b="1" i="1" dirty="0" err="1">
                <a:cs typeface="Times New Roman" pitchFamily="18" charset="0"/>
              </a:rPr>
              <a:t>đầu</a:t>
            </a:r>
            <a:r>
              <a:rPr lang="en-US" altLang="en-US" sz="1600" b="1" i="1" dirty="0">
                <a:cs typeface="Times New Roman" pitchFamily="18" charset="0"/>
              </a:rPr>
              <a:t> </a:t>
            </a:r>
            <a:r>
              <a:rPr lang="en-US" altLang="en-US" sz="1600" b="1" i="1" dirty="0" err="1">
                <a:cs typeface="Times New Roman" pitchFamily="18" charset="0"/>
              </a:rPr>
              <a:t>vào</a:t>
            </a:r>
            <a:r>
              <a:rPr lang="en-US" altLang="en-US" sz="1600" b="1" i="1" dirty="0">
                <a:cs typeface="Times New Roman" pitchFamily="18" charset="0"/>
              </a:rPr>
              <a:t> </a:t>
            </a:r>
            <a:r>
              <a:rPr lang="en-US" altLang="en-US" sz="1600" b="1" i="1" dirty="0" err="1">
                <a:cs typeface="Times New Roman" pitchFamily="18" charset="0"/>
              </a:rPr>
              <a:t>của</a:t>
            </a:r>
            <a:r>
              <a:rPr lang="en-US" altLang="en-US" sz="1600" b="1" i="1" dirty="0">
                <a:cs typeface="Times New Roman" pitchFamily="18" charset="0"/>
              </a:rPr>
              <a:t> </a:t>
            </a:r>
            <a:r>
              <a:rPr lang="en-US" altLang="en-US" sz="1600" b="1" i="1" dirty="0" err="1">
                <a:cs typeface="Times New Roman" pitchFamily="18" charset="0"/>
              </a:rPr>
              <a:t>hàng</a:t>
            </a:r>
            <a:r>
              <a:rPr lang="en-US" altLang="en-US" sz="1600" b="1" i="1" dirty="0">
                <a:cs typeface="Times New Roman" pitchFamily="18" charset="0"/>
              </a:rPr>
              <a:t> </a:t>
            </a:r>
            <a:r>
              <a:rPr lang="en-US" altLang="en-US" sz="1600" b="1" i="1" dirty="0" err="1">
                <a:cs typeface="Times New Roman" pitchFamily="18" charset="0"/>
              </a:rPr>
              <a:t>mua</a:t>
            </a:r>
            <a:r>
              <a:rPr lang="en-US" altLang="en-US" sz="1600" b="1" i="1" dirty="0">
                <a:cs typeface="Times New Roman" pitchFamily="18" charset="0"/>
              </a:rPr>
              <a:t> </a:t>
            </a:r>
            <a:r>
              <a:rPr lang="en-US" altLang="en-US" sz="1600" b="1" i="1" dirty="0" err="1">
                <a:cs typeface="Times New Roman" pitchFamily="18" charset="0"/>
              </a:rPr>
              <a:t>trả</a:t>
            </a:r>
            <a:r>
              <a:rPr lang="en-US" altLang="en-US" sz="1600" b="1" i="1" dirty="0">
                <a:cs typeface="Times New Roman" pitchFamily="18" charset="0"/>
              </a:rPr>
              <a:t> </a:t>
            </a:r>
            <a:r>
              <a:rPr lang="en-US" altLang="en-US" sz="1600" b="1" i="1" dirty="0" err="1">
                <a:cs typeface="Times New Roman" pitchFamily="18" charset="0"/>
              </a:rPr>
              <a:t>lại</a:t>
            </a:r>
            <a:r>
              <a:rPr lang="en-US" altLang="en-US" sz="1600" b="1" i="1" dirty="0">
                <a:cs typeface="Times New Roman" pitchFamily="18" charset="0"/>
              </a:rPr>
              <a:t> </a:t>
            </a:r>
            <a:r>
              <a:rPr lang="en-US" altLang="en-US" sz="1600" b="1" i="1" dirty="0" err="1">
                <a:cs typeface="Times New Roman" pitchFamily="18" charset="0"/>
              </a:rPr>
              <a:t>hoặc</a:t>
            </a:r>
            <a:r>
              <a:rPr lang="en-US" altLang="en-US" sz="1600" b="1" i="1" dirty="0">
                <a:cs typeface="Times New Roman" pitchFamily="18" charset="0"/>
              </a:rPr>
              <a:t> </a:t>
            </a:r>
            <a:r>
              <a:rPr lang="en-US" altLang="en-US" sz="1600" b="1" i="1" dirty="0" err="1">
                <a:cs typeface="Times New Roman" pitchFamily="18" charset="0"/>
              </a:rPr>
              <a:t>được</a:t>
            </a:r>
            <a:r>
              <a:rPr lang="en-US" altLang="en-US" sz="1600" b="1" i="1" dirty="0">
                <a:cs typeface="Times New Roman" pitchFamily="18" charset="0"/>
              </a:rPr>
              <a:t> </a:t>
            </a:r>
            <a:r>
              <a:rPr lang="en-US" altLang="en-US" sz="1600" b="1" i="1" dirty="0" err="1">
                <a:cs typeface="Times New Roman" pitchFamily="18" charset="0"/>
              </a:rPr>
              <a:t>giảm</a:t>
            </a:r>
            <a:r>
              <a:rPr lang="en-US" altLang="en-US" sz="1600" b="1" i="1" dirty="0">
                <a:cs typeface="Times New Roman" pitchFamily="18" charset="0"/>
              </a:rPr>
              <a:t> </a:t>
            </a:r>
            <a:r>
              <a:rPr lang="en-US" altLang="en-US" sz="1600" b="1" i="1" dirty="0" err="1">
                <a:cs typeface="Times New Roman" pitchFamily="18" charset="0"/>
              </a:rPr>
              <a:t>giá</a:t>
            </a:r>
            <a:endParaRPr lang="en-US" altLang="en-US" sz="1600" b="1" i="1" dirty="0">
              <a:cs typeface="Times New Roman" pitchFamily="18" charset="0"/>
            </a:endParaRPr>
          </a:p>
        </p:txBody>
      </p:sp>
      <p:sp>
        <p:nvSpPr>
          <p:cNvPr id="183" name="Line 57"/>
          <p:cNvSpPr>
            <a:spLocks noChangeShapeType="1"/>
          </p:cNvSpPr>
          <p:nvPr/>
        </p:nvSpPr>
        <p:spPr bwMode="auto">
          <a:xfrm>
            <a:off x="4114800" y="2073275"/>
            <a:ext cx="409416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84" name="Line 58"/>
          <p:cNvSpPr>
            <a:spLocks noChangeShapeType="1"/>
          </p:cNvSpPr>
          <p:nvPr/>
        </p:nvSpPr>
        <p:spPr bwMode="auto">
          <a:xfrm>
            <a:off x="4038600" y="3319462"/>
            <a:ext cx="41148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85" name="Line 23"/>
          <p:cNvSpPr>
            <a:spLocks noChangeShapeType="1"/>
          </p:cNvSpPr>
          <p:nvPr/>
        </p:nvSpPr>
        <p:spPr bwMode="auto">
          <a:xfrm flipH="1" flipV="1">
            <a:off x="4648200" y="2786062"/>
            <a:ext cx="12192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86" name="Line 10"/>
          <p:cNvSpPr>
            <a:spLocks noChangeShapeType="1"/>
          </p:cNvSpPr>
          <p:nvPr/>
        </p:nvSpPr>
        <p:spPr bwMode="auto">
          <a:xfrm flipH="1">
            <a:off x="5867400" y="2100262"/>
            <a:ext cx="0" cy="685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nvGrpSpPr>
          <p:cNvPr id="187" name="Group 8"/>
          <p:cNvGrpSpPr>
            <a:grpSpLocks/>
          </p:cNvGrpSpPr>
          <p:nvPr/>
        </p:nvGrpSpPr>
        <p:grpSpPr bwMode="auto">
          <a:xfrm>
            <a:off x="4038600" y="2405062"/>
            <a:ext cx="1219200" cy="457200"/>
            <a:chOff x="1968" y="1872"/>
            <a:chExt cx="1008" cy="336"/>
          </a:xfrm>
        </p:grpSpPr>
        <p:sp>
          <p:nvSpPr>
            <p:cNvPr id="188" name="Line 9"/>
            <p:cNvSpPr>
              <a:spLocks noChangeShapeType="1"/>
            </p:cNvSpPr>
            <p:nvPr/>
          </p:nvSpPr>
          <p:spPr bwMode="auto">
            <a:xfrm>
              <a:off x="1968" y="1872"/>
              <a:ext cx="10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89" name="Line 10"/>
            <p:cNvSpPr>
              <a:spLocks noChangeShapeType="1"/>
            </p:cNvSpPr>
            <p:nvPr/>
          </p:nvSpPr>
          <p:spPr bwMode="auto">
            <a:xfrm>
              <a:off x="2448" y="1872"/>
              <a:ext cx="0" cy="3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grpSp>
        <p:nvGrpSpPr>
          <p:cNvPr id="190" name="Group 39"/>
          <p:cNvGrpSpPr>
            <a:grpSpLocks/>
          </p:cNvGrpSpPr>
          <p:nvPr/>
        </p:nvGrpSpPr>
        <p:grpSpPr bwMode="auto">
          <a:xfrm>
            <a:off x="7504113" y="2862262"/>
            <a:ext cx="1355725" cy="838200"/>
            <a:chOff x="480" y="3024"/>
            <a:chExt cx="960" cy="576"/>
          </a:xfrm>
        </p:grpSpPr>
        <p:sp>
          <p:nvSpPr>
            <p:cNvPr id="191" name="Line 40"/>
            <p:cNvSpPr>
              <a:spLocks noChangeShapeType="1"/>
            </p:cNvSpPr>
            <p:nvPr/>
          </p:nvSpPr>
          <p:spPr bwMode="auto">
            <a:xfrm>
              <a:off x="480" y="3024"/>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92" name="Line 41"/>
            <p:cNvSpPr>
              <a:spLocks noChangeShapeType="1"/>
            </p:cNvSpPr>
            <p:nvPr/>
          </p:nvSpPr>
          <p:spPr bwMode="auto">
            <a:xfrm>
              <a:off x="960" y="3024"/>
              <a:ext cx="0"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grpSp>
        <p:nvGrpSpPr>
          <p:cNvPr id="193" name="Group 39"/>
          <p:cNvGrpSpPr>
            <a:grpSpLocks/>
          </p:cNvGrpSpPr>
          <p:nvPr/>
        </p:nvGrpSpPr>
        <p:grpSpPr bwMode="auto">
          <a:xfrm>
            <a:off x="7504113" y="4005262"/>
            <a:ext cx="1411287" cy="457200"/>
            <a:chOff x="480" y="3024"/>
            <a:chExt cx="960" cy="576"/>
          </a:xfrm>
        </p:grpSpPr>
        <p:sp>
          <p:nvSpPr>
            <p:cNvPr id="194" name="Line 40"/>
            <p:cNvSpPr>
              <a:spLocks noChangeShapeType="1"/>
            </p:cNvSpPr>
            <p:nvPr/>
          </p:nvSpPr>
          <p:spPr bwMode="auto">
            <a:xfrm>
              <a:off x="480" y="3024"/>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95" name="Line 41"/>
            <p:cNvSpPr>
              <a:spLocks noChangeShapeType="1"/>
            </p:cNvSpPr>
            <p:nvPr/>
          </p:nvSpPr>
          <p:spPr bwMode="auto">
            <a:xfrm>
              <a:off x="960" y="3024"/>
              <a:ext cx="0" cy="5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196" name="Rectangle 42"/>
          <p:cNvSpPr>
            <a:spLocks noChangeArrowheads="1"/>
          </p:cNvSpPr>
          <p:nvPr/>
        </p:nvSpPr>
        <p:spPr bwMode="auto">
          <a:xfrm>
            <a:off x="7162800" y="3624262"/>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chemeClr val="tx2"/>
              </a:buClr>
              <a:buSzPct val="70000"/>
              <a:buFont typeface="Wingdings" pitchFamily="2" charset="2"/>
              <a:buNone/>
            </a:pPr>
            <a:r>
              <a:rPr lang="en-US" altLang="en-US" sz="1600" b="1" dirty="0">
                <a:latin typeface="Times New Roman" pitchFamily="18" charset="0"/>
                <a:cs typeface="Times New Roman" pitchFamily="18" charset="0"/>
              </a:rPr>
              <a:t>        TK 138(1)</a:t>
            </a:r>
          </a:p>
        </p:txBody>
      </p:sp>
      <p:grpSp>
        <p:nvGrpSpPr>
          <p:cNvPr id="197" name="Group 33"/>
          <p:cNvGrpSpPr>
            <a:grpSpLocks/>
          </p:cNvGrpSpPr>
          <p:nvPr/>
        </p:nvGrpSpPr>
        <p:grpSpPr bwMode="auto">
          <a:xfrm>
            <a:off x="3962400" y="3929062"/>
            <a:ext cx="4267200" cy="830263"/>
            <a:chOff x="2661" y="2745"/>
            <a:chExt cx="2784" cy="771"/>
          </a:xfrm>
        </p:grpSpPr>
        <p:sp>
          <p:nvSpPr>
            <p:cNvPr id="198" name="Line 34"/>
            <p:cNvSpPr>
              <a:spLocks noChangeShapeType="1"/>
            </p:cNvSpPr>
            <p:nvPr/>
          </p:nvSpPr>
          <p:spPr bwMode="auto">
            <a:xfrm>
              <a:off x="2802" y="3045"/>
              <a:ext cx="2544"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99" name="Text Box 35"/>
            <p:cNvSpPr txBox="1">
              <a:spLocks noChangeArrowheads="1"/>
            </p:cNvSpPr>
            <p:nvPr/>
          </p:nvSpPr>
          <p:spPr bwMode="auto">
            <a:xfrm>
              <a:off x="2661" y="2745"/>
              <a:ext cx="2784"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a:spcBef>
                  <a:spcPct val="50000"/>
                </a:spcBef>
              </a:pPr>
              <a:r>
                <a:rPr lang="en-US" altLang="en-US" sz="1600" dirty="0">
                  <a:cs typeface="Times New Roman" pitchFamily="18" charset="0"/>
                </a:rPr>
                <a:t>(5a) </a:t>
              </a:r>
              <a:r>
                <a:rPr lang="en-US" altLang="en-US" sz="1600" dirty="0" err="1">
                  <a:cs typeface="Times New Roman" pitchFamily="18" charset="0"/>
                </a:rPr>
                <a:t>Thuế</a:t>
              </a:r>
              <a:r>
                <a:rPr lang="en-US" altLang="en-US" sz="1600" dirty="0">
                  <a:cs typeface="Times New Roman" pitchFamily="18" charset="0"/>
                </a:rPr>
                <a:t> GTGT </a:t>
              </a:r>
              <a:r>
                <a:rPr lang="en-US" altLang="en-US" sz="1600" dirty="0" err="1">
                  <a:cs typeface="Times New Roman" pitchFamily="18" charset="0"/>
                </a:rPr>
                <a:t>của</a:t>
              </a:r>
              <a:r>
                <a:rPr lang="en-US" altLang="en-US" sz="1600" dirty="0">
                  <a:cs typeface="Times New Roman" pitchFamily="18" charset="0"/>
                </a:rPr>
                <a:t> VT,HH, TSCĐ </a:t>
              </a:r>
              <a:r>
                <a:rPr lang="en-US" altLang="en-US" sz="1600" dirty="0" err="1">
                  <a:cs typeface="Times New Roman" pitchFamily="18" charset="0"/>
                </a:rPr>
                <a:t>mua</a:t>
              </a:r>
              <a:r>
                <a:rPr lang="en-US" altLang="en-US" sz="1600" dirty="0">
                  <a:cs typeface="Times New Roman" pitchFamily="18" charset="0"/>
                </a:rPr>
                <a:t> </a:t>
              </a:r>
              <a:r>
                <a:rPr lang="en-US" altLang="en-US" sz="1600" dirty="0" err="1">
                  <a:cs typeface="Times New Roman" pitchFamily="18" charset="0"/>
                </a:rPr>
                <a:t>vào</a:t>
              </a:r>
              <a:r>
                <a:rPr lang="en-US" altLang="en-US" sz="1600" dirty="0">
                  <a:cs typeface="Times New Roman" pitchFamily="18" charset="0"/>
                </a:rPr>
                <a:t> </a:t>
              </a:r>
              <a:r>
                <a:rPr lang="en-US" altLang="en-US" sz="1600" dirty="0" err="1">
                  <a:cs typeface="Times New Roman" pitchFamily="18" charset="0"/>
                </a:rPr>
                <a:t>bị</a:t>
              </a:r>
              <a:r>
                <a:rPr lang="en-US" altLang="en-US" sz="1600" dirty="0">
                  <a:cs typeface="Times New Roman" pitchFamily="18" charset="0"/>
                </a:rPr>
                <a:t> </a:t>
              </a:r>
              <a:r>
                <a:rPr lang="en-US" altLang="en-US" sz="1600" dirty="0" err="1">
                  <a:cs typeface="Times New Roman" pitchFamily="18" charset="0"/>
                </a:rPr>
                <a:t>tổn</a:t>
              </a:r>
              <a:r>
                <a:rPr lang="en-US" altLang="en-US" sz="1600" dirty="0">
                  <a:cs typeface="Times New Roman" pitchFamily="18" charset="0"/>
                </a:rPr>
                <a:t> </a:t>
              </a:r>
              <a:r>
                <a:rPr lang="en-US" altLang="en-US" sz="1600" dirty="0" err="1">
                  <a:cs typeface="Times New Roman" pitchFamily="18" charset="0"/>
                </a:rPr>
                <a:t>thất</a:t>
              </a:r>
              <a:r>
                <a:rPr lang="en-US" altLang="en-US" sz="1600" dirty="0">
                  <a:cs typeface="Times New Roman" pitchFamily="18" charset="0"/>
                </a:rPr>
                <a:t> do </a:t>
              </a:r>
              <a:r>
                <a:rPr lang="en-US" altLang="en-US" sz="1600" dirty="0" err="1">
                  <a:cs typeface="Times New Roman" pitchFamily="18" charset="0"/>
                </a:rPr>
                <a:t>thiên</a:t>
              </a:r>
              <a:r>
                <a:rPr lang="en-US" altLang="en-US" sz="1600" dirty="0">
                  <a:cs typeface="Times New Roman" pitchFamily="18" charset="0"/>
                </a:rPr>
                <a:t> tai, </a:t>
              </a:r>
              <a:r>
                <a:rPr lang="en-US" altLang="en-US" sz="1600" dirty="0" err="1">
                  <a:cs typeface="Times New Roman" pitchFamily="18" charset="0"/>
                </a:rPr>
                <a:t>hỏa</a:t>
              </a:r>
              <a:r>
                <a:rPr lang="en-US" altLang="en-US" sz="1600" dirty="0">
                  <a:cs typeface="Times New Roman" pitchFamily="18" charset="0"/>
                </a:rPr>
                <a:t> </a:t>
              </a:r>
              <a:r>
                <a:rPr lang="en-US" altLang="en-US" sz="1600" dirty="0" err="1">
                  <a:cs typeface="Times New Roman" pitchFamily="18" charset="0"/>
                </a:rPr>
                <a:t>hoạn</a:t>
              </a:r>
              <a:r>
                <a:rPr lang="en-US" altLang="en-US" sz="1600" dirty="0">
                  <a:cs typeface="Times New Roman" pitchFamily="18" charset="0"/>
                </a:rPr>
                <a:t>, </a:t>
              </a:r>
              <a:r>
                <a:rPr lang="en-US" altLang="en-US" sz="1600" dirty="0" err="1">
                  <a:cs typeface="Times New Roman" pitchFamily="18" charset="0"/>
                </a:rPr>
                <a:t>bị</a:t>
              </a:r>
              <a:r>
                <a:rPr lang="en-US" altLang="en-US" sz="1600" dirty="0">
                  <a:cs typeface="Times New Roman" pitchFamily="18" charset="0"/>
                </a:rPr>
                <a:t> </a:t>
              </a:r>
              <a:r>
                <a:rPr lang="en-US" altLang="en-US" sz="1600" dirty="0" err="1">
                  <a:cs typeface="Times New Roman" pitchFamily="18" charset="0"/>
                </a:rPr>
                <a:t>mất</a:t>
              </a:r>
              <a:r>
                <a:rPr lang="en-US" altLang="en-US" sz="1600" dirty="0">
                  <a:cs typeface="Times New Roman" pitchFamily="18" charset="0"/>
                </a:rPr>
                <a:t>, </a:t>
              </a:r>
              <a:r>
                <a:rPr lang="en-US" altLang="en-US" sz="1600" dirty="0" err="1">
                  <a:cs typeface="Times New Roman" pitchFamily="18" charset="0"/>
                </a:rPr>
                <a:t>nếu</a:t>
              </a:r>
              <a:r>
                <a:rPr lang="en-US" altLang="en-US" sz="1600" dirty="0">
                  <a:cs typeface="Times New Roman" pitchFamily="18" charset="0"/>
                </a:rPr>
                <a:t> </a:t>
              </a:r>
              <a:r>
                <a:rPr lang="en-US" altLang="en-US" sz="1600" dirty="0" err="1">
                  <a:cs typeface="Times New Roman" pitchFamily="18" charset="0"/>
                </a:rPr>
                <a:t>chưa</a:t>
              </a:r>
              <a:r>
                <a:rPr lang="en-US" altLang="en-US" sz="1600" dirty="0">
                  <a:cs typeface="Times New Roman" pitchFamily="18" charset="0"/>
                </a:rPr>
                <a:t> XĐ </a:t>
              </a:r>
              <a:r>
                <a:rPr lang="en-US" altLang="en-US" sz="1600" dirty="0" err="1">
                  <a:cs typeface="Times New Roman" pitchFamily="18" charset="0"/>
                </a:rPr>
                <a:t>được</a:t>
              </a:r>
              <a:r>
                <a:rPr lang="en-US" altLang="en-US" sz="1600" dirty="0">
                  <a:cs typeface="Times New Roman" pitchFamily="18" charset="0"/>
                </a:rPr>
                <a:t> NN</a:t>
              </a:r>
            </a:p>
          </p:txBody>
        </p:sp>
      </p:grpSp>
    </p:spTree>
    <p:extLst>
      <p:ext uri="{BB962C8B-B14F-4D97-AF65-F5344CB8AC3E}">
        <p14:creationId xmlns:p14="http://schemas.microsoft.com/office/powerpoint/2010/main" val="393298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44"/>
                                        </p:tgtEl>
                                        <p:attrNameLst>
                                          <p:attrName>style.visibility</p:attrName>
                                        </p:attrNameLst>
                                      </p:cBhvr>
                                      <p:to>
                                        <p:strVal val="visible"/>
                                      </p:to>
                                    </p:set>
                                    <p:animEffect transition="in" filter="box(in)">
                                      <p:cBhvr>
                                        <p:cTn id="12" dur="500"/>
                                        <p:tgtEl>
                                          <p:spTgt spid="144"/>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48"/>
                                        </p:tgtEl>
                                        <p:attrNameLst>
                                          <p:attrName>style.visibility</p:attrName>
                                        </p:attrNameLst>
                                      </p:cBhvr>
                                      <p:to>
                                        <p:strVal val="visible"/>
                                      </p:to>
                                    </p:set>
                                    <p:animEffect transition="in" filter="box(in)">
                                      <p:cBhvr>
                                        <p:cTn id="15" dur="500"/>
                                        <p:tgtEl>
                                          <p:spTgt spid="148"/>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38"/>
                                        </p:tgtEl>
                                        <p:attrNameLst>
                                          <p:attrName>style.visibility</p:attrName>
                                        </p:attrNameLst>
                                      </p:cBhvr>
                                      <p:to>
                                        <p:strVal val="visible"/>
                                      </p:to>
                                    </p:set>
                                    <p:animEffect transition="in" filter="checkerboard(across)">
                                      <p:cBhvr>
                                        <p:cTn id="20" dur="500"/>
                                        <p:tgtEl>
                                          <p:spTgt spid="138"/>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37"/>
                                        </p:tgtEl>
                                        <p:attrNameLst>
                                          <p:attrName>style.visibility</p:attrName>
                                        </p:attrNameLst>
                                      </p:cBhvr>
                                      <p:to>
                                        <p:strVal val="visible"/>
                                      </p:to>
                                    </p:set>
                                    <p:animEffect transition="in" filter="checkerboard(across)">
                                      <p:cBhvr>
                                        <p:cTn id="23" dur="500"/>
                                        <p:tgtEl>
                                          <p:spTgt spid="137"/>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47"/>
                                        </p:tgtEl>
                                        <p:attrNameLst>
                                          <p:attrName>style.visibility</p:attrName>
                                        </p:attrNameLst>
                                      </p:cBhvr>
                                      <p:to>
                                        <p:strVal val="visible"/>
                                      </p:to>
                                    </p:set>
                                    <p:animEffect transition="in" filter="checkerboard(across)">
                                      <p:cBhvr>
                                        <p:cTn id="26" dur="500"/>
                                        <p:tgtEl>
                                          <p:spTgt spid="147"/>
                                        </p:tgtEl>
                                      </p:cBhvr>
                                    </p:animEffect>
                                  </p:childTnLst>
                                </p:cTn>
                              </p:par>
                              <p:par>
                                <p:cTn id="27" presetID="5" presetClass="entr" presetSubtype="10" fill="hold" nodeType="withEffect">
                                  <p:stCondLst>
                                    <p:cond delay="0"/>
                                  </p:stCondLst>
                                  <p:childTnLst>
                                    <p:set>
                                      <p:cBhvr>
                                        <p:cTn id="28" dur="1" fill="hold">
                                          <p:stCondLst>
                                            <p:cond delay="0"/>
                                          </p:stCondLst>
                                        </p:cTn>
                                        <p:tgtEl>
                                          <p:spTgt spid="141"/>
                                        </p:tgtEl>
                                        <p:attrNameLst>
                                          <p:attrName>style.visibility</p:attrName>
                                        </p:attrNameLst>
                                      </p:cBhvr>
                                      <p:to>
                                        <p:strVal val="visible"/>
                                      </p:to>
                                    </p:set>
                                    <p:animEffect transition="in" filter="checkerboard(across)">
                                      <p:cBhvr>
                                        <p:cTn id="29" dur="500"/>
                                        <p:tgtEl>
                                          <p:spTgt spid="141"/>
                                        </p:tgtEl>
                                      </p:cBhvr>
                                    </p:animEffect>
                                  </p:childTnLst>
                                </p:cTn>
                              </p:par>
                              <p:par>
                                <p:cTn id="30" presetID="5" presetClass="entr" presetSubtype="10" fill="hold" nodeType="withEffect">
                                  <p:stCondLst>
                                    <p:cond delay="0"/>
                                  </p:stCondLst>
                                  <p:childTnLst>
                                    <p:set>
                                      <p:cBhvr>
                                        <p:cTn id="31" dur="1" fill="hold">
                                          <p:stCondLst>
                                            <p:cond delay="0"/>
                                          </p:stCondLst>
                                        </p:cTn>
                                        <p:tgtEl>
                                          <p:spTgt spid="153"/>
                                        </p:tgtEl>
                                        <p:attrNameLst>
                                          <p:attrName>style.visibility</p:attrName>
                                        </p:attrNameLst>
                                      </p:cBhvr>
                                      <p:to>
                                        <p:strVal val="visible"/>
                                      </p:to>
                                    </p:set>
                                    <p:animEffect transition="in" filter="checkerboard(across)">
                                      <p:cBhvr>
                                        <p:cTn id="32" dur="500"/>
                                        <p:tgtEl>
                                          <p:spTgt spid="153"/>
                                        </p:tgtEl>
                                      </p:cBhvr>
                                    </p:animEffect>
                                  </p:childTnLst>
                                </p:cTn>
                              </p:par>
                              <p:par>
                                <p:cTn id="33" presetID="21" presetClass="entr" presetSubtype="4" fill="hold" nodeType="withEffect">
                                  <p:stCondLst>
                                    <p:cond delay="0"/>
                                  </p:stCondLst>
                                  <p:childTnLst>
                                    <p:set>
                                      <p:cBhvr>
                                        <p:cTn id="34" dur="1" fill="hold">
                                          <p:stCondLst>
                                            <p:cond delay="0"/>
                                          </p:stCondLst>
                                        </p:cTn>
                                        <p:tgtEl>
                                          <p:spTgt spid="157">
                                            <p:txEl>
                                              <p:pRg st="0" end="0"/>
                                            </p:txEl>
                                          </p:spTgt>
                                        </p:tgtEl>
                                        <p:attrNameLst>
                                          <p:attrName>style.visibility</p:attrName>
                                        </p:attrNameLst>
                                      </p:cBhvr>
                                      <p:to>
                                        <p:strVal val="visible"/>
                                      </p:to>
                                    </p:set>
                                    <p:animEffect transition="in" filter="wheel(4)">
                                      <p:cBhvr>
                                        <p:cTn id="35" dur="2000"/>
                                        <p:tgtEl>
                                          <p:spTgt spid="15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nodeType="clickEffect">
                                  <p:stCondLst>
                                    <p:cond delay="0"/>
                                  </p:stCondLst>
                                  <p:childTnLst>
                                    <p:set>
                                      <p:cBhvr>
                                        <p:cTn id="39" dur="1" fill="hold">
                                          <p:stCondLst>
                                            <p:cond delay="0"/>
                                          </p:stCondLst>
                                        </p:cTn>
                                        <p:tgtEl>
                                          <p:spTgt spid="149"/>
                                        </p:tgtEl>
                                        <p:attrNameLst>
                                          <p:attrName>style.visibility</p:attrName>
                                        </p:attrNameLst>
                                      </p:cBhvr>
                                      <p:to>
                                        <p:strVal val="visible"/>
                                      </p:to>
                                    </p:set>
                                    <p:animEffect transition="in" filter="diamond(in)">
                                      <p:cBhvr>
                                        <p:cTn id="40" dur="500"/>
                                        <p:tgtEl>
                                          <p:spTgt spid="149"/>
                                        </p:tgtEl>
                                      </p:cBhvr>
                                    </p:animEffect>
                                  </p:childTnLst>
                                </p:cTn>
                              </p:par>
                              <p:par>
                                <p:cTn id="41" presetID="8" presetClass="entr" presetSubtype="16" fill="hold" grpId="0" nodeType="withEffect">
                                  <p:stCondLst>
                                    <p:cond delay="0"/>
                                  </p:stCondLst>
                                  <p:childTnLst>
                                    <p:set>
                                      <p:cBhvr>
                                        <p:cTn id="42" dur="1" fill="hold">
                                          <p:stCondLst>
                                            <p:cond delay="0"/>
                                          </p:stCondLst>
                                        </p:cTn>
                                        <p:tgtEl>
                                          <p:spTgt spid="152"/>
                                        </p:tgtEl>
                                        <p:attrNameLst>
                                          <p:attrName>style.visibility</p:attrName>
                                        </p:attrNameLst>
                                      </p:cBhvr>
                                      <p:to>
                                        <p:strVal val="visible"/>
                                      </p:to>
                                    </p:set>
                                    <p:animEffect transition="in" filter="diamond(in)">
                                      <p:cBhvr>
                                        <p:cTn id="43" dur="500"/>
                                        <p:tgtEl>
                                          <p:spTgt spid="152"/>
                                        </p:tgtEl>
                                      </p:cBhvr>
                                    </p:animEffect>
                                  </p:childTnLst>
                                </p:cTn>
                              </p:par>
                              <p:par>
                                <p:cTn id="44" presetID="2" presetClass="entr" presetSubtype="12" fill="hold" nodeType="withEffect">
                                  <p:stCondLst>
                                    <p:cond delay="0"/>
                                  </p:stCondLst>
                                  <p:childTnLst>
                                    <p:set>
                                      <p:cBhvr>
                                        <p:cTn id="45" dur="1" fill="hold">
                                          <p:stCondLst>
                                            <p:cond delay="0"/>
                                          </p:stCondLst>
                                        </p:cTn>
                                        <p:tgtEl>
                                          <p:spTgt spid="158"/>
                                        </p:tgtEl>
                                        <p:attrNameLst>
                                          <p:attrName>style.visibility</p:attrName>
                                        </p:attrNameLst>
                                      </p:cBhvr>
                                      <p:to>
                                        <p:strVal val="visible"/>
                                      </p:to>
                                    </p:set>
                                    <p:anim calcmode="lin" valueType="num">
                                      <p:cBhvr additive="base">
                                        <p:cTn id="46" dur="500" fill="hold"/>
                                        <p:tgtEl>
                                          <p:spTgt spid="158"/>
                                        </p:tgtEl>
                                        <p:attrNameLst>
                                          <p:attrName>ppt_x</p:attrName>
                                        </p:attrNameLst>
                                      </p:cBhvr>
                                      <p:tavLst>
                                        <p:tav tm="0">
                                          <p:val>
                                            <p:strVal val="0-#ppt_w/2"/>
                                          </p:val>
                                        </p:tav>
                                        <p:tav tm="100000">
                                          <p:val>
                                            <p:strVal val="#ppt_x"/>
                                          </p:val>
                                        </p:tav>
                                      </p:tavLst>
                                    </p:anim>
                                    <p:anim calcmode="lin" valueType="num">
                                      <p:cBhvr additive="base">
                                        <p:cTn id="47" dur="500" fill="hold"/>
                                        <p:tgtEl>
                                          <p:spTgt spid="15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6" fill="hold" nodeType="clickEffect">
                                  <p:stCondLst>
                                    <p:cond delay="0"/>
                                  </p:stCondLst>
                                  <p:childTnLst>
                                    <p:set>
                                      <p:cBhvr>
                                        <p:cTn id="51" dur="1" fill="hold">
                                          <p:stCondLst>
                                            <p:cond delay="0"/>
                                          </p:stCondLst>
                                        </p:cTn>
                                        <p:tgtEl>
                                          <p:spTgt spid="176"/>
                                        </p:tgtEl>
                                        <p:attrNameLst>
                                          <p:attrName>style.visibility</p:attrName>
                                        </p:attrNameLst>
                                      </p:cBhvr>
                                      <p:to>
                                        <p:strVal val="visible"/>
                                      </p:to>
                                    </p:set>
                                    <p:animEffect transition="in" filter="barn(inHorizontal)">
                                      <p:cBhvr>
                                        <p:cTn id="52" dur="500"/>
                                        <p:tgtEl>
                                          <p:spTgt spid="176"/>
                                        </p:tgtEl>
                                      </p:cBhvr>
                                    </p:animEffect>
                                  </p:childTnLst>
                                </p:cTn>
                              </p:par>
                              <p:par>
                                <p:cTn id="53" presetID="16" presetClass="entr" presetSubtype="26" fill="hold" grpId="0" nodeType="withEffect">
                                  <p:stCondLst>
                                    <p:cond delay="0"/>
                                  </p:stCondLst>
                                  <p:childTnLst>
                                    <p:set>
                                      <p:cBhvr>
                                        <p:cTn id="54" dur="1" fill="hold">
                                          <p:stCondLst>
                                            <p:cond delay="0"/>
                                          </p:stCondLst>
                                        </p:cTn>
                                        <p:tgtEl>
                                          <p:spTgt spid="179"/>
                                        </p:tgtEl>
                                        <p:attrNameLst>
                                          <p:attrName>style.visibility</p:attrName>
                                        </p:attrNameLst>
                                      </p:cBhvr>
                                      <p:to>
                                        <p:strVal val="visible"/>
                                      </p:to>
                                    </p:set>
                                    <p:animEffect transition="in" filter="barn(inHorizontal)">
                                      <p:cBhvr>
                                        <p:cTn id="55" dur="500"/>
                                        <p:tgtEl>
                                          <p:spTgt spid="179"/>
                                        </p:tgtEl>
                                      </p:cBhvr>
                                    </p:animEffect>
                                  </p:childTnLst>
                                </p:cTn>
                              </p:par>
                              <p:par>
                                <p:cTn id="56" presetID="5" presetClass="entr" presetSubtype="10" fill="hold" nodeType="withEffect">
                                  <p:stCondLst>
                                    <p:cond delay="0"/>
                                  </p:stCondLst>
                                  <p:childTnLst>
                                    <p:set>
                                      <p:cBhvr>
                                        <p:cTn id="57" dur="1" fill="hold">
                                          <p:stCondLst>
                                            <p:cond delay="0"/>
                                          </p:stCondLst>
                                        </p:cTn>
                                        <p:tgtEl>
                                          <p:spTgt spid="187"/>
                                        </p:tgtEl>
                                        <p:attrNameLst>
                                          <p:attrName>style.visibility</p:attrName>
                                        </p:attrNameLst>
                                      </p:cBhvr>
                                      <p:to>
                                        <p:strVal val="visible"/>
                                      </p:to>
                                    </p:set>
                                    <p:animEffect transition="in" filter="checkerboard(across)">
                                      <p:cBhvr>
                                        <p:cTn id="58" dur="500"/>
                                        <p:tgtEl>
                                          <p:spTgt spid="187"/>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182"/>
                                        </p:tgtEl>
                                        <p:attrNameLst>
                                          <p:attrName>style.visibility</p:attrName>
                                        </p:attrNameLst>
                                      </p:cBhvr>
                                      <p:to>
                                        <p:strVal val="visible"/>
                                      </p:to>
                                    </p:set>
                                    <p:anim calcmode="lin" valueType="num">
                                      <p:cBhvr>
                                        <p:cTn id="61" dur="1000" fill="hold"/>
                                        <p:tgtEl>
                                          <p:spTgt spid="182"/>
                                        </p:tgtEl>
                                        <p:attrNameLst>
                                          <p:attrName>ppt_w</p:attrName>
                                        </p:attrNameLst>
                                      </p:cBhvr>
                                      <p:tavLst>
                                        <p:tav tm="0">
                                          <p:val>
                                            <p:strVal val="#ppt_w*0.70"/>
                                          </p:val>
                                        </p:tav>
                                        <p:tav tm="100000">
                                          <p:val>
                                            <p:strVal val="#ppt_w"/>
                                          </p:val>
                                        </p:tav>
                                      </p:tavLst>
                                    </p:anim>
                                    <p:anim calcmode="lin" valueType="num">
                                      <p:cBhvr>
                                        <p:cTn id="62" dur="1000" fill="hold"/>
                                        <p:tgtEl>
                                          <p:spTgt spid="182"/>
                                        </p:tgtEl>
                                        <p:attrNameLst>
                                          <p:attrName>ppt_h</p:attrName>
                                        </p:attrNameLst>
                                      </p:cBhvr>
                                      <p:tavLst>
                                        <p:tav tm="0">
                                          <p:val>
                                            <p:strVal val="#ppt_h"/>
                                          </p:val>
                                        </p:tav>
                                        <p:tav tm="100000">
                                          <p:val>
                                            <p:strVal val="#ppt_h"/>
                                          </p:val>
                                        </p:tav>
                                      </p:tavLst>
                                    </p:anim>
                                    <p:animEffect transition="in" filter="fade">
                                      <p:cBhvr>
                                        <p:cTn id="63" dur="1000"/>
                                        <p:tgtEl>
                                          <p:spTgt spid="182"/>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181"/>
                                        </p:tgtEl>
                                        <p:attrNameLst>
                                          <p:attrName>style.visibility</p:attrName>
                                        </p:attrNameLst>
                                      </p:cBhvr>
                                      <p:to>
                                        <p:strVal val="visible"/>
                                      </p:to>
                                    </p:set>
                                    <p:animEffect transition="in" filter="box(in)">
                                      <p:cBhvr>
                                        <p:cTn id="66" dur="500"/>
                                        <p:tgtEl>
                                          <p:spTgt spid="181"/>
                                        </p:tgtEl>
                                      </p:cBhvr>
                                    </p:animEffect>
                                  </p:childTnLst>
                                </p:cTn>
                              </p:par>
                              <p:par>
                                <p:cTn id="67" presetID="55" presetClass="entr" presetSubtype="0" fill="hold" grpId="0" nodeType="withEffect">
                                  <p:stCondLst>
                                    <p:cond delay="0"/>
                                  </p:stCondLst>
                                  <p:childTnLst>
                                    <p:set>
                                      <p:cBhvr>
                                        <p:cTn id="68" dur="1" fill="hold">
                                          <p:stCondLst>
                                            <p:cond delay="0"/>
                                          </p:stCondLst>
                                        </p:cTn>
                                        <p:tgtEl>
                                          <p:spTgt spid="185"/>
                                        </p:tgtEl>
                                        <p:attrNameLst>
                                          <p:attrName>style.visibility</p:attrName>
                                        </p:attrNameLst>
                                      </p:cBhvr>
                                      <p:to>
                                        <p:strVal val="visible"/>
                                      </p:to>
                                    </p:set>
                                    <p:anim calcmode="lin" valueType="num">
                                      <p:cBhvr>
                                        <p:cTn id="69" dur="1000" fill="hold"/>
                                        <p:tgtEl>
                                          <p:spTgt spid="185"/>
                                        </p:tgtEl>
                                        <p:attrNameLst>
                                          <p:attrName>ppt_w</p:attrName>
                                        </p:attrNameLst>
                                      </p:cBhvr>
                                      <p:tavLst>
                                        <p:tav tm="0">
                                          <p:val>
                                            <p:strVal val="#ppt_w*0.70"/>
                                          </p:val>
                                        </p:tav>
                                        <p:tav tm="100000">
                                          <p:val>
                                            <p:strVal val="#ppt_w"/>
                                          </p:val>
                                        </p:tav>
                                      </p:tavLst>
                                    </p:anim>
                                    <p:anim calcmode="lin" valueType="num">
                                      <p:cBhvr>
                                        <p:cTn id="70" dur="1000" fill="hold"/>
                                        <p:tgtEl>
                                          <p:spTgt spid="185"/>
                                        </p:tgtEl>
                                        <p:attrNameLst>
                                          <p:attrName>ppt_h</p:attrName>
                                        </p:attrNameLst>
                                      </p:cBhvr>
                                      <p:tavLst>
                                        <p:tav tm="0">
                                          <p:val>
                                            <p:strVal val="#ppt_h"/>
                                          </p:val>
                                        </p:tav>
                                        <p:tav tm="100000">
                                          <p:val>
                                            <p:strVal val="#ppt_h"/>
                                          </p:val>
                                        </p:tav>
                                      </p:tavLst>
                                    </p:anim>
                                    <p:animEffect transition="in" filter="fade">
                                      <p:cBhvr>
                                        <p:cTn id="71" dur="1000"/>
                                        <p:tgtEl>
                                          <p:spTgt spid="185"/>
                                        </p:tgtEl>
                                      </p:cBhvr>
                                    </p:animEffect>
                                  </p:childTnLst>
                                </p:cTn>
                              </p:par>
                              <p:par>
                                <p:cTn id="72" presetID="55" presetClass="entr" presetSubtype="0" fill="hold" grpId="0" nodeType="withEffect">
                                  <p:stCondLst>
                                    <p:cond delay="0"/>
                                  </p:stCondLst>
                                  <p:childTnLst>
                                    <p:set>
                                      <p:cBhvr>
                                        <p:cTn id="73" dur="1" fill="hold">
                                          <p:stCondLst>
                                            <p:cond delay="0"/>
                                          </p:stCondLst>
                                        </p:cTn>
                                        <p:tgtEl>
                                          <p:spTgt spid="186"/>
                                        </p:tgtEl>
                                        <p:attrNameLst>
                                          <p:attrName>style.visibility</p:attrName>
                                        </p:attrNameLst>
                                      </p:cBhvr>
                                      <p:to>
                                        <p:strVal val="visible"/>
                                      </p:to>
                                    </p:set>
                                    <p:anim calcmode="lin" valueType="num">
                                      <p:cBhvr>
                                        <p:cTn id="74" dur="1000" fill="hold"/>
                                        <p:tgtEl>
                                          <p:spTgt spid="186"/>
                                        </p:tgtEl>
                                        <p:attrNameLst>
                                          <p:attrName>ppt_w</p:attrName>
                                        </p:attrNameLst>
                                      </p:cBhvr>
                                      <p:tavLst>
                                        <p:tav tm="0">
                                          <p:val>
                                            <p:strVal val="#ppt_w*0.70"/>
                                          </p:val>
                                        </p:tav>
                                        <p:tav tm="100000">
                                          <p:val>
                                            <p:strVal val="#ppt_w"/>
                                          </p:val>
                                        </p:tav>
                                      </p:tavLst>
                                    </p:anim>
                                    <p:anim calcmode="lin" valueType="num">
                                      <p:cBhvr>
                                        <p:cTn id="75" dur="1000" fill="hold"/>
                                        <p:tgtEl>
                                          <p:spTgt spid="186"/>
                                        </p:tgtEl>
                                        <p:attrNameLst>
                                          <p:attrName>ppt_h</p:attrName>
                                        </p:attrNameLst>
                                      </p:cBhvr>
                                      <p:tavLst>
                                        <p:tav tm="0">
                                          <p:val>
                                            <p:strVal val="#ppt_h"/>
                                          </p:val>
                                        </p:tav>
                                        <p:tav tm="100000">
                                          <p:val>
                                            <p:strVal val="#ppt_h"/>
                                          </p:val>
                                        </p:tav>
                                      </p:tavLst>
                                    </p:anim>
                                    <p:animEffect transition="in" filter="fade">
                                      <p:cBhvr>
                                        <p:cTn id="76" dur="1000"/>
                                        <p:tgtEl>
                                          <p:spTgt spid="186"/>
                                        </p:tgtEl>
                                      </p:cBhvr>
                                    </p:animEffect>
                                  </p:childTnLst>
                                </p:cTn>
                              </p:par>
                              <p:par>
                                <p:cTn id="77" presetID="55" presetClass="entr" presetSubtype="0" fill="hold" grpId="0" nodeType="withEffect">
                                  <p:stCondLst>
                                    <p:cond delay="0"/>
                                  </p:stCondLst>
                                  <p:childTnLst>
                                    <p:set>
                                      <p:cBhvr>
                                        <p:cTn id="78" dur="1" fill="hold">
                                          <p:stCondLst>
                                            <p:cond delay="0"/>
                                          </p:stCondLst>
                                        </p:cTn>
                                        <p:tgtEl>
                                          <p:spTgt spid="183"/>
                                        </p:tgtEl>
                                        <p:attrNameLst>
                                          <p:attrName>style.visibility</p:attrName>
                                        </p:attrNameLst>
                                      </p:cBhvr>
                                      <p:to>
                                        <p:strVal val="visible"/>
                                      </p:to>
                                    </p:set>
                                    <p:anim calcmode="lin" valueType="num">
                                      <p:cBhvr>
                                        <p:cTn id="79" dur="1000" fill="hold"/>
                                        <p:tgtEl>
                                          <p:spTgt spid="183"/>
                                        </p:tgtEl>
                                        <p:attrNameLst>
                                          <p:attrName>ppt_w</p:attrName>
                                        </p:attrNameLst>
                                      </p:cBhvr>
                                      <p:tavLst>
                                        <p:tav tm="0">
                                          <p:val>
                                            <p:strVal val="#ppt_w*0.70"/>
                                          </p:val>
                                        </p:tav>
                                        <p:tav tm="100000">
                                          <p:val>
                                            <p:strVal val="#ppt_w"/>
                                          </p:val>
                                        </p:tav>
                                      </p:tavLst>
                                    </p:anim>
                                    <p:anim calcmode="lin" valueType="num">
                                      <p:cBhvr>
                                        <p:cTn id="80" dur="1000" fill="hold"/>
                                        <p:tgtEl>
                                          <p:spTgt spid="183"/>
                                        </p:tgtEl>
                                        <p:attrNameLst>
                                          <p:attrName>ppt_h</p:attrName>
                                        </p:attrNameLst>
                                      </p:cBhvr>
                                      <p:tavLst>
                                        <p:tav tm="0">
                                          <p:val>
                                            <p:strVal val="#ppt_h"/>
                                          </p:val>
                                        </p:tav>
                                        <p:tav tm="100000">
                                          <p:val>
                                            <p:strVal val="#ppt_h"/>
                                          </p:val>
                                        </p:tav>
                                      </p:tavLst>
                                    </p:anim>
                                    <p:animEffect transition="in" filter="fade">
                                      <p:cBhvr>
                                        <p:cTn id="81" dur="1000"/>
                                        <p:tgtEl>
                                          <p:spTgt spid="183"/>
                                        </p:tgtEl>
                                      </p:cBhvr>
                                    </p:animEffect>
                                  </p:childTnLst>
                                </p:cTn>
                              </p:par>
                            </p:childTnLst>
                          </p:cTn>
                        </p:par>
                      </p:childTnLst>
                    </p:cTn>
                  </p:par>
                  <p:par>
                    <p:cTn id="82" fill="hold">
                      <p:stCondLst>
                        <p:cond delay="indefinite"/>
                      </p:stCondLst>
                      <p:childTnLst>
                        <p:par>
                          <p:cTn id="83" fill="hold">
                            <p:stCondLst>
                              <p:cond delay="0"/>
                            </p:stCondLst>
                            <p:childTnLst>
                              <p:par>
                                <p:cTn id="84" presetID="20" presetClass="entr" presetSubtype="0" fill="hold" grpId="0" nodeType="clickEffect">
                                  <p:stCondLst>
                                    <p:cond delay="0"/>
                                  </p:stCondLst>
                                  <p:childTnLst>
                                    <p:set>
                                      <p:cBhvr>
                                        <p:cTn id="85" dur="1" fill="hold">
                                          <p:stCondLst>
                                            <p:cond delay="0"/>
                                          </p:stCondLst>
                                        </p:cTn>
                                        <p:tgtEl>
                                          <p:spTgt spid="180"/>
                                        </p:tgtEl>
                                        <p:attrNameLst>
                                          <p:attrName>style.visibility</p:attrName>
                                        </p:attrNameLst>
                                      </p:cBhvr>
                                      <p:to>
                                        <p:strVal val="visible"/>
                                      </p:to>
                                    </p:set>
                                    <p:animEffect transition="in" filter="wedge">
                                      <p:cBhvr>
                                        <p:cTn id="86" dur="2000"/>
                                        <p:tgtEl>
                                          <p:spTgt spid="180"/>
                                        </p:tgtEl>
                                      </p:cBhvr>
                                    </p:animEffect>
                                  </p:childTnLst>
                                </p:cTn>
                              </p:par>
                              <p:par>
                                <p:cTn id="87" presetID="54" presetClass="entr" presetSubtype="0" accel="100000" fill="hold" nodeType="withEffect">
                                  <p:stCondLst>
                                    <p:cond delay="0"/>
                                  </p:stCondLst>
                                  <p:childTnLst>
                                    <p:set>
                                      <p:cBhvr>
                                        <p:cTn id="88" dur="1" fill="hold">
                                          <p:stCondLst>
                                            <p:cond delay="0"/>
                                          </p:stCondLst>
                                        </p:cTn>
                                        <p:tgtEl>
                                          <p:spTgt spid="157">
                                            <p:txEl>
                                              <p:pRg st="1" end="1"/>
                                            </p:txEl>
                                          </p:spTgt>
                                        </p:tgtEl>
                                        <p:attrNameLst>
                                          <p:attrName>style.visibility</p:attrName>
                                        </p:attrNameLst>
                                      </p:cBhvr>
                                      <p:to>
                                        <p:strVal val="visible"/>
                                      </p:to>
                                    </p:set>
                                    <p:anim calcmode="lin" valueType="num">
                                      <p:cBhvr>
                                        <p:cTn id="89" dur="500" fill="hold"/>
                                        <p:tgtEl>
                                          <p:spTgt spid="157">
                                            <p:txEl>
                                              <p:pRg st="1" end="1"/>
                                            </p:txEl>
                                          </p:spTgt>
                                        </p:tgtEl>
                                        <p:attrNameLst>
                                          <p:attrName>ppt_w</p:attrName>
                                        </p:attrNameLst>
                                      </p:cBhvr>
                                      <p:tavLst>
                                        <p:tav tm="0">
                                          <p:val>
                                            <p:strVal val="#ppt_w*0.05"/>
                                          </p:val>
                                        </p:tav>
                                        <p:tav tm="100000">
                                          <p:val>
                                            <p:strVal val="#ppt_w"/>
                                          </p:val>
                                        </p:tav>
                                      </p:tavLst>
                                    </p:anim>
                                    <p:anim calcmode="lin" valueType="num">
                                      <p:cBhvr>
                                        <p:cTn id="90" dur="500" fill="hold"/>
                                        <p:tgtEl>
                                          <p:spTgt spid="157">
                                            <p:txEl>
                                              <p:pRg st="1" end="1"/>
                                            </p:txEl>
                                          </p:spTgt>
                                        </p:tgtEl>
                                        <p:attrNameLst>
                                          <p:attrName>ppt_h</p:attrName>
                                        </p:attrNameLst>
                                      </p:cBhvr>
                                      <p:tavLst>
                                        <p:tav tm="0">
                                          <p:val>
                                            <p:strVal val="#ppt_h"/>
                                          </p:val>
                                        </p:tav>
                                        <p:tav tm="100000">
                                          <p:val>
                                            <p:strVal val="#ppt_h"/>
                                          </p:val>
                                        </p:tav>
                                      </p:tavLst>
                                    </p:anim>
                                    <p:anim calcmode="lin" valueType="num">
                                      <p:cBhvr>
                                        <p:cTn id="91" dur="500" fill="hold"/>
                                        <p:tgtEl>
                                          <p:spTgt spid="157">
                                            <p:txEl>
                                              <p:pRg st="1" end="1"/>
                                            </p:txEl>
                                          </p:spTgt>
                                        </p:tgtEl>
                                        <p:attrNameLst>
                                          <p:attrName>ppt_x</p:attrName>
                                        </p:attrNameLst>
                                      </p:cBhvr>
                                      <p:tavLst>
                                        <p:tav tm="0">
                                          <p:val>
                                            <p:strVal val="#ppt_x-.2"/>
                                          </p:val>
                                        </p:tav>
                                        <p:tav tm="100000">
                                          <p:val>
                                            <p:strVal val="#ppt_x"/>
                                          </p:val>
                                        </p:tav>
                                      </p:tavLst>
                                    </p:anim>
                                    <p:anim calcmode="lin" valueType="num">
                                      <p:cBhvr>
                                        <p:cTn id="92" dur="500" fill="hold"/>
                                        <p:tgtEl>
                                          <p:spTgt spid="157">
                                            <p:txEl>
                                              <p:pRg st="1" end="1"/>
                                            </p:txEl>
                                          </p:spTgt>
                                        </p:tgtEl>
                                        <p:attrNameLst>
                                          <p:attrName>ppt_y</p:attrName>
                                        </p:attrNameLst>
                                      </p:cBhvr>
                                      <p:tavLst>
                                        <p:tav tm="0">
                                          <p:val>
                                            <p:strVal val="#ppt_y"/>
                                          </p:val>
                                        </p:tav>
                                        <p:tav tm="100000">
                                          <p:val>
                                            <p:strVal val="#ppt_y"/>
                                          </p:val>
                                        </p:tav>
                                      </p:tavLst>
                                    </p:anim>
                                    <p:animEffect transition="in" filter="fade">
                                      <p:cBhvr>
                                        <p:cTn id="93" dur="500"/>
                                        <p:tgtEl>
                                          <p:spTgt spid="157">
                                            <p:txEl>
                                              <p:pRg st="1" end="1"/>
                                            </p:txEl>
                                          </p:spTgt>
                                        </p:tgtEl>
                                      </p:cBhvr>
                                    </p:animEffect>
                                  </p:childTnLst>
                                </p:cTn>
                              </p:par>
                              <p:par>
                                <p:cTn id="94" presetID="16" presetClass="entr" presetSubtype="26" fill="hold" grpId="0" nodeType="withEffect">
                                  <p:stCondLst>
                                    <p:cond delay="0"/>
                                  </p:stCondLst>
                                  <p:childTnLst>
                                    <p:set>
                                      <p:cBhvr>
                                        <p:cTn id="95" dur="1" fill="hold">
                                          <p:stCondLst>
                                            <p:cond delay="0"/>
                                          </p:stCondLst>
                                        </p:cTn>
                                        <p:tgtEl>
                                          <p:spTgt spid="175"/>
                                        </p:tgtEl>
                                        <p:attrNameLst>
                                          <p:attrName>style.visibility</p:attrName>
                                        </p:attrNameLst>
                                      </p:cBhvr>
                                      <p:to>
                                        <p:strVal val="visible"/>
                                      </p:to>
                                    </p:set>
                                    <p:animEffect transition="in" filter="barn(inHorizontal)">
                                      <p:cBhvr>
                                        <p:cTn id="96" dur="500"/>
                                        <p:tgtEl>
                                          <p:spTgt spid="175"/>
                                        </p:tgtEl>
                                      </p:cBhvr>
                                    </p:animEffect>
                                  </p:childTnLst>
                                </p:cTn>
                              </p:par>
                              <p:par>
                                <p:cTn id="97" presetID="16" presetClass="entr" presetSubtype="26" fill="hold" nodeType="withEffect">
                                  <p:stCondLst>
                                    <p:cond delay="0"/>
                                  </p:stCondLst>
                                  <p:childTnLst>
                                    <p:set>
                                      <p:cBhvr>
                                        <p:cTn id="98" dur="1" fill="hold">
                                          <p:stCondLst>
                                            <p:cond delay="0"/>
                                          </p:stCondLst>
                                        </p:cTn>
                                        <p:tgtEl>
                                          <p:spTgt spid="190"/>
                                        </p:tgtEl>
                                        <p:attrNameLst>
                                          <p:attrName>style.visibility</p:attrName>
                                        </p:attrNameLst>
                                      </p:cBhvr>
                                      <p:to>
                                        <p:strVal val="visible"/>
                                      </p:to>
                                    </p:set>
                                    <p:animEffect transition="in" filter="barn(inHorizontal)">
                                      <p:cBhvr>
                                        <p:cTn id="99" dur="500"/>
                                        <p:tgtEl>
                                          <p:spTgt spid="190"/>
                                        </p:tgtEl>
                                      </p:cBhvr>
                                    </p:animEffect>
                                  </p:childTnLst>
                                </p:cTn>
                              </p:par>
                              <p:par>
                                <p:cTn id="100" presetID="20" presetClass="entr" presetSubtype="0" fill="hold" grpId="0" nodeType="withEffect">
                                  <p:stCondLst>
                                    <p:cond delay="0"/>
                                  </p:stCondLst>
                                  <p:childTnLst>
                                    <p:set>
                                      <p:cBhvr>
                                        <p:cTn id="101" dur="1" fill="hold">
                                          <p:stCondLst>
                                            <p:cond delay="0"/>
                                          </p:stCondLst>
                                        </p:cTn>
                                        <p:tgtEl>
                                          <p:spTgt spid="184"/>
                                        </p:tgtEl>
                                        <p:attrNameLst>
                                          <p:attrName>style.visibility</p:attrName>
                                        </p:attrNameLst>
                                      </p:cBhvr>
                                      <p:to>
                                        <p:strVal val="visible"/>
                                      </p:to>
                                    </p:set>
                                    <p:animEffect transition="in" filter="wedge">
                                      <p:cBhvr>
                                        <p:cTn id="102" dur="2000"/>
                                        <p:tgtEl>
                                          <p:spTgt spid="184"/>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6" fill="hold" nodeType="clickEffect">
                                  <p:stCondLst>
                                    <p:cond delay="0"/>
                                  </p:stCondLst>
                                  <p:childTnLst>
                                    <p:set>
                                      <p:cBhvr>
                                        <p:cTn id="106" dur="1" fill="hold">
                                          <p:stCondLst>
                                            <p:cond delay="0"/>
                                          </p:stCondLst>
                                        </p:cTn>
                                        <p:tgtEl>
                                          <p:spTgt spid="193"/>
                                        </p:tgtEl>
                                        <p:attrNameLst>
                                          <p:attrName>style.visibility</p:attrName>
                                        </p:attrNameLst>
                                      </p:cBhvr>
                                      <p:to>
                                        <p:strVal val="visible"/>
                                      </p:to>
                                    </p:set>
                                    <p:animEffect transition="in" filter="barn(inHorizontal)">
                                      <p:cBhvr>
                                        <p:cTn id="107" dur="500"/>
                                        <p:tgtEl>
                                          <p:spTgt spid="193"/>
                                        </p:tgtEl>
                                      </p:cBhvr>
                                    </p:animEffect>
                                  </p:childTnLst>
                                </p:cTn>
                              </p:par>
                              <p:par>
                                <p:cTn id="108" presetID="16" presetClass="entr" presetSubtype="26" fill="hold" grpId="0" nodeType="withEffect">
                                  <p:stCondLst>
                                    <p:cond delay="0"/>
                                  </p:stCondLst>
                                  <p:childTnLst>
                                    <p:set>
                                      <p:cBhvr>
                                        <p:cTn id="109" dur="1" fill="hold">
                                          <p:stCondLst>
                                            <p:cond delay="0"/>
                                          </p:stCondLst>
                                        </p:cTn>
                                        <p:tgtEl>
                                          <p:spTgt spid="196"/>
                                        </p:tgtEl>
                                        <p:attrNameLst>
                                          <p:attrName>style.visibility</p:attrName>
                                        </p:attrNameLst>
                                      </p:cBhvr>
                                      <p:to>
                                        <p:strVal val="visible"/>
                                      </p:to>
                                    </p:set>
                                    <p:animEffect transition="in" filter="barn(inHorizontal)">
                                      <p:cBhvr>
                                        <p:cTn id="110" dur="500"/>
                                        <p:tgtEl>
                                          <p:spTgt spid="196"/>
                                        </p:tgtEl>
                                      </p:cBhvr>
                                    </p:animEffect>
                                  </p:childTnLst>
                                </p:cTn>
                              </p:par>
                              <p:par>
                                <p:cTn id="111" presetID="17" presetClass="entr" presetSubtype="10" fill="hold" nodeType="withEffect">
                                  <p:stCondLst>
                                    <p:cond delay="0"/>
                                  </p:stCondLst>
                                  <p:childTnLst>
                                    <p:set>
                                      <p:cBhvr>
                                        <p:cTn id="112" dur="1" fill="hold">
                                          <p:stCondLst>
                                            <p:cond delay="0"/>
                                          </p:stCondLst>
                                        </p:cTn>
                                        <p:tgtEl>
                                          <p:spTgt spid="197"/>
                                        </p:tgtEl>
                                        <p:attrNameLst>
                                          <p:attrName>style.visibility</p:attrName>
                                        </p:attrNameLst>
                                      </p:cBhvr>
                                      <p:to>
                                        <p:strVal val="visible"/>
                                      </p:to>
                                    </p:set>
                                    <p:anim calcmode="lin" valueType="num">
                                      <p:cBhvr>
                                        <p:cTn id="113" dur="500" fill="hold"/>
                                        <p:tgtEl>
                                          <p:spTgt spid="197"/>
                                        </p:tgtEl>
                                        <p:attrNameLst>
                                          <p:attrName>ppt_w</p:attrName>
                                        </p:attrNameLst>
                                      </p:cBhvr>
                                      <p:tavLst>
                                        <p:tav tm="0">
                                          <p:val>
                                            <p:fltVal val="0"/>
                                          </p:val>
                                        </p:tav>
                                        <p:tav tm="100000">
                                          <p:val>
                                            <p:strVal val="#ppt_w"/>
                                          </p:val>
                                        </p:tav>
                                      </p:tavLst>
                                    </p:anim>
                                    <p:anim calcmode="lin" valueType="num">
                                      <p:cBhvr>
                                        <p:cTn id="114" dur="500" fill="hold"/>
                                        <p:tgtEl>
                                          <p:spTgt spid="197"/>
                                        </p:tgtEl>
                                        <p:attrNameLst>
                                          <p:attrName>ppt_h</p:attrName>
                                        </p:attrNameLst>
                                      </p:cBhvr>
                                      <p:tavLst>
                                        <p:tav tm="0">
                                          <p:val>
                                            <p:strVal val="#ppt_h"/>
                                          </p:val>
                                        </p:tav>
                                        <p:tav tm="100000">
                                          <p:val>
                                            <p:strVal val="#ppt_h"/>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10" fill="hold" nodeType="clickEffect">
                                  <p:stCondLst>
                                    <p:cond delay="0"/>
                                  </p:stCondLst>
                                  <p:childTnLst>
                                    <p:set>
                                      <p:cBhvr>
                                        <p:cTn id="118" dur="1" fill="hold">
                                          <p:stCondLst>
                                            <p:cond delay="0"/>
                                          </p:stCondLst>
                                        </p:cTn>
                                        <p:tgtEl>
                                          <p:spTgt spid="165"/>
                                        </p:tgtEl>
                                        <p:attrNameLst>
                                          <p:attrName>style.visibility</p:attrName>
                                        </p:attrNameLst>
                                      </p:cBhvr>
                                      <p:to>
                                        <p:strVal val="visible"/>
                                      </p:to>
                                    </p:set>
                                    <p:anim calcmode="lin" valueType="num">
                                      <p:cBhvr>
                                        <p:cTn id="119" dur="500" fill="hold"/>
                                        <p:tgtEl>
                                          <p:spTgt spid="165"/>
                                        </p:tgtEl>
                                        <p:attrNameLst>
                                          <p:attrName>ppt_w</p:attrName>
                                        </p:attrNameLst>
                                      </p:cBhvr>
                                      <p:tavLst>
                                        <p:tav tm="0">
                                          <p:val>
                                            <p:fltVal val="0"/>
                                          </p:val>
                                        </p:tav>
                                        <p:tav tm="100000">
                                          <p:val>
                                            <p:strVal val="#ppt_w"/>
                                          </p:val>
                                        </p:tav>
                                      </p:tavLst>
                                    </p:anim>
                                    <p:anim calcmode="lin" valueType="num">
                                      <p:cBhvr>
                                        <p:cTn id="120" dur="500" fill="hold"/>
                                        <p:tgtEl>
                                          <p:spTgt spid="165"/>
                                        </p:tgtEl>
                                        <p:attrNameLst>
                                          <p:attrName>ppt_h</p:attrName>
                                        </p:attrNameLst>
                                      </p:cBhvr>
                                      <p:tavLst>
                                        <p:tav tm="0">
                                          <p:val>
                                            <p:strVal val="#ppt_h"/>
                                          </p:val>
                                        </p:tav>
                                        <p:tav tm="100000">
                                          <p:val>
                                            <p:strVal val="#ppt_h"/>
                                          </p:val>
                                        </p:tav>
                                      </p:tavLst>
                                    </p:anim>
                                  </p:childTnLst>
                                </p:cTn>
                              </p:par>
                              <p:par>
                                <p:cTn id="121" presetID="16" presetClass="entr" presetSubtype="26" fill="hold" nodeType="withEffect">
                                  <p:stCondLst>
                                    <p:cond delay="0"/>
                                  </p:stCondLst>
                                  <p:childTnLst>
                                    <p:set>
                                      <p:cBhvr>
                                        <p:cTn id="122" dur="1" fill="hold">
                                          <p:stCondLst>
                                            <p:cond delay="0"/>
                                          </p:stCondLst>
                                        </p:cTn>
                                        <p:tgtEl>
                                          <p:spTgt spid="171"/>
                                        </p:tgtEl>
                                        <p:attrNameLst>
                                          <p:attrName>style.visibility</p:attrName>
                                        </p:attrNameLst>
                                      </p:cBhvr>
                                      <p:to>
                                        <p:strVal val="visible"/>
                                      </p:to>
                                    </p:set>
                                    <p:animEffect transition="in" filter="barn(inHorizontal)">
                                      <p:cBhvr>
                                        <p:cTn id="123" dur="500"/>
                                        <p:tgtEl>
                                          <p:spTgt spid="171"/>
                                        </p:tgtEl>
                                      </p:cBhvr>
                                    </p:animEffect>
                                  </p:childTnLst>
                                </p:cTn>
                              </p:par>
                              <p:par>
                                <p:cTn id="124" presetID="16" presetClass="entr" presetSubtype="26" fill="hold" grpId="0" nodeType="withEffect">
                                  <p:stCondLst>
                                    <p:cond delay="0"/>
                                  </p:stCondLst>
                                  <p:childTnLst>
                                    <p:set>
                                      <p:cBhvr>
                                        <p:cTn id="125" dur="1" fill="hold">
                                          <p:stCondLst>
                                            <p:cond delay="0"/>
                                          </p:stCondLst>
                                        </p:cTn>
                                        <p:tgtEl>
                                          <p:spTgt spid="174"/>
                                        </p:tgtEl>
                                        <p:attrNameLst>
                                          <p:attrName>style.visibility</p:attrName>
                                        </p:attrNameLst>
                                      </p:cBhvr>
                                      <p:to>
                                        <p:strVal val="visible"/>
                                      </p:to>
                                    </p:set>
                                    <p:animEffect transition="in" filter="barn(inHorizontal)">
                                      <p:cBhvr>
                                        <p:cTn id="126" dur="500"/>
                                        <p:tgtEl>
                                          <p:spTgt spid="174"/>
                                        </p:tgtEl>
                                      </p:cBhvr>
                                    </p:animEffect>
                                  </p:childTnLst>
                                </p:cTn>
                              </p:par>
                            </p:childTnLst>
                          </p:cTn>
                        </p:par>
                      </p:childTnLst>
                    </p:cTn>
                  </p:par>
                  <p:par>
                    <p:cTn id="127" fill="hold">
                      <p:stCondLst>
                        <p:cond delay="indefinite"/>
                      </p:stCondLst>
                      <p:childTnLst>
                        <p:par>
                          <p:cTn id="128" fill="hold">
                            <p:stCondLst>
                              <p:cond delay="0"/>
                            </p:stCondLst>
                            <p:childTnLst>
                              <p:par>
                                <p:cTn id="129" presetID="17" presetClass="entr" presetSubtype="10" fill="hold" nodeType="clickEffect">
                                  <p:stCondLst>
                                    <p:cond delay="0"/>
                                  </p:stCondLst>
                                  <p:childTnLst>
                                    <p:set>
                                      <p:cBhvr>
                                        <p:cTn id="130" dur="1" fill="hold">
                                          <p:stCondLst>
                                            <p:cond delay="0"/>
                                          </p:stCondLst>
                                        </p:cTn>
                                        <p:tgtEl>
                                          <p:spTgt spid="168"/>
                                        </p:tgtEl>
                                        <p:attrNameLst>
                                          <p:attrName>style.visibility</p:attrName>
                                        </p:attrNameLst>
                                      </p:cBhvr>
                                      <p:to>
                                        <p:strVal val="visible"/>
                                      </p:to>
                                    </p:set>
                                    <p:anim calcmode="lin" valueType="num">
                                      <p:cBhvr>
                                        <p:cTn id="131" dur="500" fill="hold"/>
                                        <p:tgtEl>
                                          <p:spTgt spid="168"/>
                                        </p:tgtEl>
                                        <p:attrNameLst>
                                          <p:attrName>ppt_w</p:attrName>
                                        </p:attrNameLst>
                                      </p:cBhvr>
                                      <p:tavLst>
                                        <p:tav tm="0">
                                          <p:val>
                                            <p:fltVal val="0"/>
                                          </p:val>
                                        </p:tav>
                                        <p:tav tm="100000">
                                          <p:val>
                                            <p:strVal val="#ppt_w"/>
                                          </p:val>
                                        </p:tav>
                                      </p:tavLst>
                                    </p:anim>
                                    <p:anim calcmode="lin" valueType="num">
                                      <p:cBhvr>
                                        <p:cTn id="132" dur="500" fill="hold"/>
                                        <p:tgtEl>
                                          <p:spTgt spid="168"/>
                                        </p:tgtEl>
                                        <p:attrNameLst>
                                          <p:attrName>ppt_h</p:attrName>
                                        </p:attrNameLst>
                                      </p:cBhvr>
                                      <p:tavLst>
                                        <p:tav tm="0">
                                          <p:val>
                                            <p:strVal val="#ppt_h"/>
                                          </p:val>
                                        </p:tav>
                                        <p:tav tm="100000">
                                          <p:val>
                                            <p:strVal val="#ppt_h"/>
                                          </p:val>
                                        </p:tav>
                                      </p:tavLst>
                                    </p:anim>
                                  </p:childTnLst>
                                </p:cTn>
                              </p:par>
                              <p:par>
                                <p:cTn id="133" presetID="16" presetClass="entr" presetSubtype="26" fill="hold" nodeType="withEffect">
                                  <p:stCondLst>
                                    <p:cond delay="0"/>
                                  </p:stCondLst>
                                  <p:childTnLst>
                                    <p:set>
                                      <p:cBhvr>
                                        <p:cTn id="134" dur="1" fill="hold">
                                          <p:stCondLst>
                                            <p:cond delay="0"/>
                                          </p:stCondLst>
                                        </p:cTn>
                                        <p:tgtEl>
                                          <p:spTgt spid="161"/>
                                        </p:tgtEl>
                                        <p:attrNameLst>
                                          <p:attrName>style.visibility</p:attrName>
                                        </p:attrNameLst>
                                      </p:cBhvr>
                                      <p:to>
                                        <p:strVal val="visible"/>
                                      </p:to>
                                    </p:set>
                                    <p:animEffect transition="in" filter="barn(inHorizontal)">
                                      <p:cBhvr>
                                        <p:cTn id="135" dur="500"/>
                                        <p:tgtEl>
                                          <p:spTgt spid="161"/>
                                        </p:tgtEl>
                                      </p:cBhvr>
                                    </p:animEffect>
                                  </p:childTnLst>
                                </p:cTn>
                              </p:par>
                              <p:par>
                                <p:cTn id="136" presetID="16" presetClass="entr" presetSubtype="26" fill="hold" grpId="0" nodeType="withEffect">
                                  <p:stCondLst>
                                    <p:cond delay="0"/>
                                  </p:stCondLst>
                                  <p:childTnLst>
                                    <p:set>
                                      <p:cBhvr>
                                        <p:cTn id="137" dur="1" fill="hold">
                                          <p:stCondLst>
                                            <p:cond delay="0"/>
                                          </p:stCondLst>
                                        </p:cTn>
                                        <p:tgtEl>
                                          <p:spTgt spid="164"/>
                                        </p:tgtEl>
                                        <p:attrNameLst>
                                          <p:attrName>style.visibility</p:attrName>
                                        </p:attrNameLst>
                                      </p:cBhvr>
                                      <p:to>
                                        <p:strVal val="visible"/>
                                      </p:to>
                                    </p:set>
                                    <p:animEffect transition="in" filter="barn(inHorizontal)">
                                      <p:cBhvr>
                                        <p:cTn id="138"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7" grpId="0"/>
      <p:bldP spid="147" grpId="0"/>
      <p:bldP spid="148" grpId="0"/>
      <p:bldP spid="152" grpId="0"/>
      <p:bldP spid="164" grpId="0"/>
      <p:bldP spid="174" grpId="0"/>
      <p:bldP spid="175" grpId="0"/>
      <p:bldP spid="179" grpId="0"/>
      <p:bldP spid="180" grpId="0"/>
      <p:bldP spid="181" grpId="0"/>
      <p:bldP spid="182" grpId="0"/>
      <p:bldP spid="183" grpId="0" animBg="1"/>
      <p:bldP spid="184" grpId="0" animBg="1"/>
      <p:bldP spid="185" grpId="0" animBg="1"/>
      <p:bldP spid="186" grpId="0" animBg="1"/>
      <p:bldP spid="19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109538"/>
            <a:ext cx="1447800" cy="563562"/>
          </a:xfrm>
        </p:spPr>
        <p:txBody>
          <a:bodyPr/>
          <a:lstStyle/>
          <a:p>
            <a:r>
              <a:rPr lang="en-US" dirty="0" err="1">
                <a:latin typeface="Times New Roman" pitchFamily="18" charset="0"/>
                <a:cs typeface="Times New Roman" pitchFamily="18" charset="0"/>
              </a:rPr>
              <a:t>Ví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28600" y="914400"/>
            <a:ext cx="8534400" cy="5486400"/>
          </a:xfrm>
        </p:spPr>
        <p:txBody>
          <a:bodyPr/>
          <a:lstStyle/>
          <a:p>
            <a:pPr marL="0" indent="0" algn="just">
              <a:lnSpc>
                <a:spcPct val="150000"/>
              </a:lnSpc>
              <a:buNone/>
            </a:pPr>
            <a:r>
              <a:rPr lang="en-US" sz="2200" u="sng" dirty="0" err="1">
                <a:solidFill>
                  <a:schemeClr val="tx1"/>
                </a:solidFill>
                <a:latin typeface="Times New Roman" pitchFamily="18" charset="0"/>
                <a:cs typeface="Times New Roman" pitchFamily="18" charset="0"/>
              </a:rPr>
              <a:t>Ví</a:t>
            </a:r>
            <a:r>
              <a:rPr lang="en-US" sz="2200" u="sng" dirty="0">
                <a:solidFill>
                  <a:schemeClr val="tx1"/>
                </a:solidFill>
                <a:latin typeface="Times New Roman" pitchFamily="18" charset="0"/>
                <a:cs typeface="Times New Roman" pitchFamily="18" charset="0"/>
              </a:rPr>
              <a:t> </a:t>
            </a:r>
            <a:r>
              <a:rPr lang="en-US" sz="2200" u="sng" dirty="0" err="1">
                <a:solidFill>
                  <a:schemeClr val="tx1"/>
                </a:solidFill>
                <a:latin typeface="Times New Roman" pitchFamily="18" charset="0"/>
                <a:cs typeface="Times New Roman" pitchFamily="18" charset="0"/>
              </a:rPr>
              <a:t>dụ</a:t>
            </a:r>
            <a:r>
              <a:rPr lang="en-US" sz="2200" u="sng" dirty="0">
                <a:solidFill>
                  <a:schemeClr val="tx1"/>
                </a:solidFill>
                <a:latin typeface="Times New Roman" pitchFamily="18" charset="0"/>
                <a:cs typeface="Times New Roman" pitchFamily="18" charset="0"/>
              </a:rPr>
              <a:t> 4</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doanh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nghiệp</a:t>
            </a:r>
            <a:r>
              <a:rPr lang="en-US" sz="2200" b="0" dirty="0">
                <a:solidFill>
                  <a:schemeClr val="tx1"/>
                </a:solidFill>
                <a:latin typeface="Times New Roman" pitchFamily="18" charset="0"/>
                <a:cs typeface="Times New Roman" pitchFamily="18" charset="0"/>
              </a:rPr>
              <a:t> A </a:t>
            </a:r>
            <a:r>
              <a:rPr lang="en-US" sz="2200" b="0" dirty="0" err="1">
                <a:solidFill>
                  <a:schemeClr val="tx1"/>
                </a:solidFill>
                <a:latin typeface="Times New Roman" pitchFamily="18" charset="0"/>
                <a:cs typeface="Times New Roman" pitchFamily="18" charset="0"/>
              </a:rPr>
              <a:t>có</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tài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liệu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như</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sau</a:t>
            </a:r>
            <a:r>
              <a:rPr lang="en-US" sz="2200" b="0" dirty="0">
                <a:solidFill>
                  <a:schemeClr val="tx1"/>
                </a:solidFill>
                <a:latin typeface="Times New Roman" pitchFamily="18" charset="0"/>
                <a:cs typeface="Times New Roman" pitchFamily="18" charset="0"/>
              </a:rPr>
              <a:t>: </a:t>
            </a:r>
          </a:p>
          <a:p>
            <a:pPr marL="0" indent="457200" algn="just">
              <a:lnSpc>
                <a:spcPct val="150000"/>
              </a:lnSpc>
              <a:buNone/>
            </a:pPr>
            <a:r>
              <a:rPr lang="en-US" sz="2200" b="0" dirty="0">
                <a:solidFill>
                  <a:schemeClr val="tx1"/>
                </a:solidFill>
                <a:latin typeface="Times New Roman" pitchFamily="18" charset="0"/>
                <a:cs typeface="Times New Roman" pitchFamily="18" charset="0"/>
              </a:rPr>
              <a:t>1. </a:t>
            </a:r>
            <a:r>
              <a:rPr lang="en-US" sz="2200" b="0" dirty="0" err="1">
                <a:solidFill>
                  <a:schemeClr val="tx1"/>
                </a:solidFill>
                <a:latin typeface="Times New Roman" pitchFamily="18" charset="0"/>
                <a:cs typeface="Times New Roman" pitchFamily="18" charset="0"/>
              </a:rPr>
              <a:t>Mua</a:t>
            </a:r>
            <a:r>
              <a:rPr lang="en-US" sz="2200" b="0" dirty="0">
                <a:solidFill>
                  <a:schemeClr val="tx1"/>
                </a:solidFill>
                <a:latin typeface="Times New Roman" pitchFamily="18" charset="0"/>
                <a:cs typeface="Times New Roman" pitchFamily="18" charset="0"/>
              </a:rPr>
              <a:t> 1.000 kg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vật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liệu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của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ty </a:t>
            </a:r>
            <a:r>
              <a:rPr lang="en-US" sz="2200" b="0" dirty="0" err="1">
                <a:solidFill>
                  <a:schemeClr val="tx1"/>
                </a:solidFill>
                <a:latin typeface="Times New Roman" pitchFamily="18" charset="0"/>
                <a:cs typeface="Times New Roman" pitchFamily="18" charset="0"/>
              </a:rPr>
              <a:t>Cổ</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phần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Hà</a:t>
            </a:r>
            <a:r>
              <a:rPr lang="en-US" sz="2200" b="0" dirty="0">
                <a:solidFill>
                  <a:schemeClr val="tx1"/>
                </a:solidFill>
                <a:latin typeface="Times New Roman" pitchFamily="18" charset="0"/>
                <a:cs typeface="Times New Roman" pitchFamily="18" charset="0"/>
              </a:rPr>
              <a:t> Anh </a:t>
            </a:r>
            <a:r>
              <a:rPr lang="en-US" sz="2200" b="0" dirty="0" err="1">
                <a:solidFill>
                  <a:schemeClr val="tx1"/>
                </a:solidFill>
                <a:latin typeface="Times New Roman" pitchFamily="18" charset="0"/>
                <a:cs typeface="Times New Roman" pitchFamily="18" charset="0"/>
              </a:rPr>
              <a:t>với</a:t>
            </a:r>
            <a:r>
              <a:rPr lang="en-US" sz="2200" b="0" dirty="0">
                <a:solidFill>
                  <a:schemeClr val="tx1"/>
                </a:solidFill>
                <a:latin typeface="Times New Roman" pitchFamily="18" charset="0"/>
                <a:cs typeface="Times New Roman" pitchFamily="18" charset="0"/>
              </a:rPr>
              <a:t> đ</a:t>
            </a:r>
            <a:r>
              <a:rPr lang="vi-VN" sz="2200" b="0" dirty="0">
                <a:solidFill>
                  <a:schemeClr val="tx1"/>
                </a:solidFill>
                <a:latin typeface="Times New Roman" pitchFamily="18" charset="0"/>
                <a:cs typeface="Times New Roman" pitchFamily="18" charset="0"/>
              </a:rPr>
              <a:t>ơ</a:t>
            </a:r>
            <a:r>
              <a:rPr lang="en-US" sz="2200" b="0" dirty="0">
                <a:solidFill>
                  <a:schemeClr val="tx1"/>
                </a:solidFill>
                <a:latin typeface="Times New Roman" pitchFamily="18" charset="0"/>
                <a:cs typeface="Times New Roman" pitchFamily="18" charset="0"/>
              </a:rPr>
              <a:t>n </a:t>
            </a:r>
            <a:r>
              <a:rPr lang="en-US" sz="2200" b="0" dirty="0" err="1">
                <a:solidFill>
                  <a:schemeClr val="tx1"/>
                </a:solidFill>
                <a:latin typeface="Times New Roman" pitchFamily="18" charset="0"/>
                <a:cs typeface="Times New Roman" pitchFamily="18" charset="0"/>
              </a:rPr>
              <a:t>giá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a:t>
            </a:r>
            <a:r>
              <a:rPr lang="vi-VN" sz="2200" b="0" dirty="0">
                <a:solidFill>
                  <a:schemeClr val="tx1"/>
                </a:solidFill>
                <a:latin typeface="Times New Roman" pitchFamily="18" charset="0"/>
                <a:cs typeface="Times New Roman" pitchFamily="18" charset="0"/>
              </a:rPr>
              <a:t>ư</a:t>
            </a:r>
            <a:r>
              <a:rPr lang="en-US" sz="2200" b="0" dirty="0">
                <a:solidFill>
                  <a:schemeClr val="tx1"/>
                </a:solidFill>
                <a:latin typeface="Times New Roman" pitchFamily="18" charset="0"/>
                <a:cs typeface="Times New Roman" pitchFamily="18" charset="0"/>
              </a:rPr>
              <a:t>a </a:t>
            </a:r>
            <a:r>
              <a:rPr lang="en-US" sz="2200" b="0" dirty="0" err="1">
                <a:solidFill>
                  <a:schemeClr val="tx1"/>
                </a:solidFill>
                <a:latin typeface="Times New Roman" pitchFamily="18" charset="0"/>
                <a:cs typeface="Times New Roman" pitchFamily="18" charset="0"/>
              </a:rPr>
              <a:t>bao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gồm</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GTGT 10%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30.000 </a:t>
            </a:r>
            <a:r>
              <a:rPr lang="en-US" sz="2200" b="0" dirty="0" err="1">
                <a:solidFill>
                  <a:schemeClr val="tx1"/>
                </a:solidFill>
                <a:latin typeface="Times New Roman" pitchFamily="18" charset="0"/>
                <a:cs typeface="Times New Roman" pitchFamily="18" charset="0"/>
              </a:rPr>
              <a:t>đồng</a:t>
            </a:r>
            <a:r>
              <a:rPr lang="en-US" sz="2200" b="0" dirty="0">
                <a:solidFill>
                  <a:schemeClr val="tx1"/>
                </a:solidFill>
                <a:latin typeface="Times New Roman" pitchFamily="18" charset="0"/>
                <a:cs typeface="Times New Roman" pitchFamily="18" charset="0"/>
              </a:rPr>
              <a:t>/1 kg,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mua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vật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liệu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a:t>
            </a:r>
            <a:r>
              <a:rPr lang="vi-VN" sz="2200" b="0" dirty="0">
                <a:solidFill>
                  <a:schemeClr val="tx1"/>
                </a:solidFill>
                <a:latin typeface="Times New Roman" pitchFamily="18" charset="0"/>
                <a:cs typeface="Times New Roman" pitchFamily="18" charset="0"/>
              </a:rPr>
              <a:t>ư</a:t>
            </a:r>
            <a:r>
              <a:rPr lang="en-US" sz="2200" b="0" dirty="0">
                <a:solidFill>
                  <a:schemeClr val="tx1"/>
                </a:solidFill>
                <a:latin typeface="Times New Roman" pitchFamily="18" charset="0"/>
                <a:cs typeface="Times New Roman" pitchFamily="18" charset="0"/>
              </a:rPr>
              <a:t>a </a:t>
            </a:r>
            <a:r>
              <a:rPr lang="en-US" sz="2200" b="0" dirty="0" err="1">
                <a:solidFill>
                  <a:schemeClr val="tx1"/>
                </a:solidFill>
                <a:latin typeface="Times New Roman" pitchFamily="18" charset="0"/>
                <a:cs typeface="Times New Roman" pitchFamily="18" charset="0"/>
              </a:rPr>
              <a:t>thanh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toán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Nguyên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vật</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liệu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về</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nhập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đủ</a:t>
            </a:r>
            <a:endParaRPr lang="en-US" sz="2200" b="0" dirty="0">
              <a:solidFill>
                <a:schemeClr val="tx1"/>
              </a:solidFill>
              <a:latin typeface="Times New Roman" pitchFamily="18" charset="0"/>
              <a:cs typeface="Times New Roman" pitchFamily="18" charset="0"/>
            </a:endParaRPr>
          </a:p>
          <a:p>
            <a:pPr marL="0" indent="457200" algn="just">
              <a:lnSpc>
                <a:spcPct val="150000"/>
              </a:lnSpc>
              <a:buNone/>
            </a:pPr>
            <a:r>
              <a:rPr lang="en-US" sz="2200" b="0" dirty="0">
                <a:solidFill>
                  <a:schemeClr val="tx1"/>
                </a:solidFill>
                <a:latin typeface="Times New Roman" pitchFamily="18" charset="0"/>
                <a:cs typeface="Times New Roman" pitchFamily="18" charset="0"/>
              </a:rPr>
              <a:t>2.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ty </a:t>
            </a:r>
            <a:r>
              <a:rPr lang="en-US" sz="2200" b="0" dirty="0" err="1">
                <a:solidFill>
                  <a:schemeClr val="tx1"/>
                </a:solidFill>
                <a:latin typeface="Times New Roman" pitchFamily="18" charset="0"/>
                <a:cs typeface="Times New Roman" pitchFamily="18" charset="0"/>
              </a:rPr>
              <a:t>viễn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quân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đội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thông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báo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điện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thoại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sử</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dụng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toàn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ty </a:t>
            </a:r>
            <a:r>
              <a:rPr lang="en-US" sz="2200" b="0" dirty="0" err="1">
                <a:solidFill>
                  <a:schemeClr val="tx1"/>
                </a:solidFill>
                <a:latin typeface="Times New Roman" pitchFamily="18" charset="0"/>
                <a:cs typeface="Times New Roman" pitchFamily="18" charset="0"/>
              </a:rPr>
              <a:t>với</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giá</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ch</a:t>
            </a:r>
            <a:r>
              <a:rPr lang="vi-VN" sz="2200" b="0" dirty="0">
                <a:solidFill>
                  <a:schemeClr val="tx1"/>
                </a:solidFill>
                <a:latin typeface="Times New Roman" pitchFamily="18" charset="0"/>
                <a:cs typeface="Times New Roman" pitchFamily="18" charset="0"/>
              </a:rPr>
              <a:t>ư</a:t>
            </a:r>
            <a:r>
              <a:rPr lang="en-US" sz="2200" b="0" dirty="0">
                <a:solidFill>
                  <a:schemeClr val="tx1"/>
                </a:solidFill>
                <a:latin typeface="Times New Roman" pitchFamily="18" charset="0"/>
                <a:cs typeface="Times New Roman" pitchFamily="18" charset="0"/>
              </a:rPr>
              <a:t>a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GTGT 10% </a:t>
            </a:r>
            <a:r>
              <a:rPr lang="en-US" sz="2200" b="0" dirty="0" err="1">
                <a:solidFill>
                  <a:schemeClr val="tx1"/>
                </a:solidFill>
                <a:latin typeface="Times New Roman" pitchFamily="18" charset="0"/>
                <a:cs typeface="Times New Roman" pitchFamily="18" charset="0"/>
              </a:rPr>
              <a:t>là</a:t>
            </a:r>
            <a:r>
              <a:rPr lang="en-US" sz="2200" b="0" dirty="0">
                <a:solidFill>
                  <a:schemeClr val="tx1"/>
                </a:solidFill>
                <a:latin typeface="Times New Roman" pitchFamily="18" charset="0"/>
                <a:cs typeface="Times New Roman" pitchFamily="18" charset="0"/>
              </a:rPr>
              <a:t> 15.000.000 </a:t>
            </a:r>
            <a:r>
              <a:rPr lang="en-US" sz="2200" b="0" dirty="0" err="1">
                <a:solidFill>
                  <a:schemeClr val="tx1"/>
                </a:solidFill>
                <a:latin typeface="Times New Roman" pitchFamily="18" charset="0"/>
                <a:cs typeface="Times New Roman" pitchFamily="18" charset="0"/>
              </a:rPr>
              <a:t>đồng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công</a:t>
            </a:r>
            <a:r>
              <a:rPr lang="en-US" sz="2200" b="0" dirty="0">
                <a:solidFill>
                  <a:schemeClr val="tx1"/>
                </a:solidFill>
                <a:latin typeface="Times New Roman" pitchFamily="18" charset="0"/>
                <a:cs typeface="Times New Roman" pitchFamily="18" charset="0"/>
              </a:rPr>
              <a:t> ty </a:t>
            </a:r>
            <a:r>
              <a:rPr lang="en-US" sz="2200" b="0" dirty="0" err="1">
                <a:solidFill>
                  <a:schemeClr val="tx1"/>
                </a:solidFill>
                <a:latin typeface="Times New Roman" pitchFamily="18" charset="0"/>
                <a:cs typeface="Times New Roman" pitchFamily="18" charset="0"/>
              </a:rPr>
              <a:t>đã</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toán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bằng</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tiền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mặt</a:t>
            </a:r>
            <a:r>
              <a:rPr lang="en-US" sz="2200" b="0" dirty="0">
                <a:solidFill>
                  <a:schemeClr val="tx1"/>
                </a:solidFill>
                <a:latin typeface="Times New Roman" pitchFamily="18" charset="0"/>
                <a:cs typeface="Times New Roman" pitchFamily="18" charset="0"/>
              </a:rPr>
              <a:t>.</a:t>
            </a:r>
          </a:p>
          <a:p>
            <a:pPr marL="0" indent="457200" algn="just">
              <a:lnSpc>
                <a:spcPct val="150000"/>
              </a:lnSpc>
              <a:buNone/>
            </a:pPr>
            <a:r>
              <a:rPr lang="en-US" sz="2200" i="1" u="sng" dirty="0" err="1">
                <a:solidFill>
                  <a:schemeClr val="tx1"/>
                </a:solidFill>
                <a:latin typeface="Times New Roman" pitchFamily="18" charset="0"/>
                <a:cs typeface="Times New Roman" pitchFamily="18" charset="0"/>
              </a:rPr>
              <a:t>Yêu</a:t>
            </a:r>
            <a:r>
              <a:rPr lang="en-US" sz="2200" i="1" u="sng" dirty="0">
                <a:solidFill>
                  <a:schemeClr val="tx1"/>
                </a:solidFill>
                <a:latin typeface="Times New Roman" pitchFamily="18" charset="0"/>
                <a:cs typeface="Times New Roman" pitchFamily="18" charset="0"/>
              </a:rPr>
              <a:t> </a:t>
            </a:r>
            <a:r>
              <a:rPr lang="en-US" sz="2200" i="1" u="sng" dirty="0" err="1">
                <a:solidFill>
                  <a:schemeClr val="tx1"/>
                </a:solidFill>
                <a:latin typeface="Times New Roman" pitchFamily="18" charset="0"/>
                <a:cs typeface="Times New Roman" pitchFamily="18" charset="0"/>
              </a:rPr>
              <a:t>cầu</a:t>
            </a:r>
            <a:r>
              <a:rPr lang="en-US" sz="2200" i="1" u="sng" dirty="0">
                <a:solidFill>
                  <a:schemeClr val="tx1"/>
                </a:solidFill>
                <a:latin typeface="Times New Roman" pitchFamily="18" charset="0"/>
                <a:cs typeface="Times New Roman" pitchFamily="18" charset="0"/>
              </a:rPr>
              <a:t>:</a:t>
            </a:r>
            <a:r>
              <a:rPr lang="en-US" sz="2200" i="1" dirty="0">
                <a:solidFill>
                  <a:schemeClr val="tx1"/>
                </a:solidFill>
                <a:latin typeface="Times New Roman" pitchFamily="18" charset="0"/>
                <a:cs typeface="Times New Roman" pitchFamily="18" charset="0"/>
              </a:rPr>
              <a:t> </a:t>
            </a:r>
          </a:p>
          <a:p>
            <a:pPr marL="0" indent="457200" algn="just">
              <a:lnSpc>
                <a:spcPct val="150000"/>
              </a:lnSpc>
              <a:buNone/>
            </a:pPr>
            <a:r>
              <a:rPr lang="en-US" sz="2200" b="0" dirty="0">
                <a:solidFill>
                  <a:schemeClr val="tx1"/>
                </a:solidFill>
                <a:latin typeface="Times New Roman" pitchFamily="18" charset="0"/>
                <a:cs typeface="Times New Roman" pitchFamily="18" charset="0"/>
              </a:rPr>
              <a:t>-</a:t>
            </a:r>
            <a:r>
              <a:rPr lang="en-US" sz="2200" b="0" i="1"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Xác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định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số</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thuế</a:t>
            </a:r>
            <a:r>
              <a:rPr lang="en-US" sz="2200" b="0" dirty="0">
                <a:solidFill>
                  <a:schemeClr val="tx1"/>
                </a:solidFill>
                <a:latin typeface="Times New Roman" pitchFamily="18" charset="0"/>
                <a:cs typeface="Times New Roman" pitchFamily="18" charset="0"/>
              </a:rPr>
              <a:t> GTGT </a:t>
            </a:r>
            <a:r>
              <a:rPr lang="en-US" sz="2200" b="0" dirty="0" err="1">
                <a:solidFill>
                  <a:schemeClr val="tx1"/>
                </a:solidFill>
                <a:latin typeface="Times New Roman" pitchFamily="18" charset="0"/>
                <a:cs typeface="Times New Roman" pitchFamily="18" charset="0"/>
              </a:rPr>
              <a:t>đầu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vào</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được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khấu</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trừ</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của</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doanh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nghiệp</a:t>
            </a:r>
            <a:endParaRPr lang="en-US" sz="2200" b="0" dirty="0">
              <a:solidFill>
                <a:schemeClr val="tx1"/>
              </a:solidFill>
              <a:latin typeface="Times New Roman" pitchFamily="18" charset="0"/>
              <a:cs typeface="Times New Roman" pitchFamily="18" charset="0"/>
            </a:endParaRPr>
          </a:p>
          <a:p>
            <a:pPr marL="0" indent="457200" algn="just">
              <a:lnSpc>
                <a:spcPct val="150000"/>
              </a:lnSpc>
              <a:buNone/>
            </a:pP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Định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khoản</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các</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nghiệp</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vụ</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kinh</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tế</a:t>
            </a:r>
            <a:r>
              <a:rPr lang="en-US" sz="2200" b="0" dirty="0">
                <a:solidFill>
                  <a:schemeClr val="tx1"/>
                </a:solidFill>
                <a:latin typeface="Times New Roman" pitchFamily="18" charset="0"/>
                <a:cs typeface="Times New Roman" pitchFamily="18" charset="0"/>
              </a:rPr>
              <a:t> </a:t>
            </a:r>
            <a:r>
              <a:rPr lang="en-US" sz="2200" b="0" dirty="0" err="1">
                <a:solidFill>
                  <a:schemeClr val="tx1"/>
                </a:solidFill>
                <a:latin typeface="Times New Roman" pitchFamily="18" charset="0"/>
                <a:cs typeface="Times New Roman" pitchFamily="18" charset="0"/>
              </a:rPr>
              <a:t>trên</a:t>
            </a:r>
            <a:endParaRPr lang="en-US" sz="22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26249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ipe(down)">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down)">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4"/>
          <p:cNvGrpSpPr>
            <a:grpSpLocks/>
          </p:cNvGrpSpPr>
          <p:nvPr/>
        </p:nvGrpSpPr>
        <p:grpSpPr bwMode="auto">
          <a:xfrm>
            <a:off x="152400" y="838200"/>
            <a:ext cx="9344025" cy="5943600"/>
            <a:chOff x="114" y="384"/>
            <a:chExt cx="5886" cy="3744"/>
          </a:xfrm>
        </p:grpSpPr>
        <p:sp>
          <p:nvSpPr>
            <p:cNvPr id="4" name="Text Box 6"/>
            <p:cNvSpPr txBox="1">
              <a:spLocks noChangeArrowheads="1"/>
            </p:cNvSpPr>
            <p:nvPr/>
          </p:nvSpPr>
          <p:spPr bwMode="auto">
            <a:xfrm>
              <a:off x="288" y="480"/>
              <a:ext cx="12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131, 111,…</a:t>
              </a:r>
            </a:p>
          </p:txBody>
        </p:sp>
        <p:sp>
          <p:nvSpPr>
            <p:cNvPr id="5" name="Freeform 7"/>
            <p:cNvSpPr>
              <a:spLocks/>
            </p:cNvSpPr>
            <p:nvPr/>
          </p:nvSpPr>
          <p:spPr bwMode="auto">
            <a:xfrm>
              <a:off x="634" y="662"/>
              <a:ext cx="408" cy="490"/>
            </a:xfrm>
            <a:custGeom>
              <a:avLst/>
              <a:gdLst>
                <a:gd name="T0" fmla="*/ 0 w 1008"/>
                <a:gd name="T1" fmla="*/ 0 h 768"/>
                <a:gd name="T2" fmla="*/ 0 w 1008"/>
                <a:gd name="T3" fmla="*/ 0 h 768"/>
                <a:gd name="T4" fmla="*/ 0 w 1008"/>
                <a:gd name="T5" fmla="*/ 0 h 768"/>
                <a:gd name="T6" fmla="*/ 0 w 1008"/>
                <a:gd name="T7" fmla="*/ 1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6" name="Text Box 8"/>
            <p:cNvSpPr txBox="1">
              <a:spLocks noChangeArrowheads="1"/>
            </p:cNvSpPr>
            <p:nvPr/>
          </p:nvSpPr>
          <p:spPr bwMode="auto">
            <a:xfrm>
              <a:off x="1612" y="384"/>
              <a:ext cx="2571"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lnSpc>
                  <a:spcPct val="80000"/>
                </a:lnSpc>
              </a:pPr>
              <a:r>
                <a:rPr lang="en-US" altLang="en-US" b="1">
                  <a:solidFill>
                    <a:srgbClr val="000099"/>
                  </a:solidFill>
                  <a:cs typeface="Times New Roman" pitchFamily="18" charset="0"/>
                </a:rPr>
                <a:t>TK 333</a:t>
              </a:r>
            </a:p>
          </p:txBody>
        </p:sp>
        <p:sp>
          <p:nvSpPr>
            <p:cNvPr id="8" name="Freeform 9"/>
            <p:cNvSpPr>
              <a:spLocks/>
            </p:cNvSpPr>
            <p:nvPr/>
          </p:nvSpPr>
          <p:spPr bwMode="auto">
            <a:xfrm>
              <a:off x="1930" y="552"/>
              <a:ext cx="1899" cy="3576"/>
            </a:xfrm>
            <a:custGeom>
              <a:avLst/>
              <a:gdLst>
                <a:gd name="T0" fmla="*/ 0 w 1008"/>
                <a:gd name="T1" fmla="*/ 0 h 768"/>
                <a:gd name="T2" fmla="*/ 602421168 w 1008"/>
                <a:gd name="T3" fmla="*/ 0 h 768"/>
                <a:gd name="T4" fmla="*/ 315643935 w 1008"/>
                <a:gd name="T5" fmla="*/ 0 h 768"/>
                <a:gd name="T6" fmla="*/ 315643935 w 1008"/>
                <a:gd name="T7" fmla="*/ 2147483647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381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9" name="Text Box 10"/>
            <p:cNvSpPr txBox="1">
              <a:spLocks noChangeArrowheads="1"/>
            </p:cNvSpPr>
            <p:nvPr/>
          </p:nvSpPr>
          <p:spPr bwMode="auto">
            <a:xfrm>
              <a:off x="864" y="796"/>
              <a:ext cx="20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en-US" altLang="en-US" sz="1600">
                  <a:cs typeface="Times New Roman" pitchFamily="18" charset="0"/>
                </a:rPr>
                <a:t>(8) Thuế GTGT của hàng bán trả lại, giảm giá hàng bán theo PP khấu trừ</a:t>
              </a:r>
            </a:p>
          </p:txBody>
        </p:sp>
        <p:sp>
          <p:nvSpPr>
            <p:cNvPr id="10" name="Line 11"/>
            <p:cNvSpPr>
              <a:spLocks noChangeShapeType="1"/>
            </p:cNvSpPr>
            <p:nvPr/>
          </p:nvSpPr>
          <p:spPr bwMode="auto">
            <a:xfrm>
              <a:off x="882" y="948"/>
              <a:ext cx="1972" cy="0"/>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11" name="Text Box 12"/>
            <p:cNvSpPr txBox="1">
              <a:spLocks noChangeArrowheads="1"/>
            </p:cNvSpPr>
            <p:nvPr/>
          </p:nvSpPr>
          <p:spPr bwMode="auto">
            <a:xfrm>
              <a:off x="4002" y="576"/>
              <a:ext cx="1998"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lnSpc>
                  <a:spcPct val="80000"/>
                </a:lnSpc>
              </a:pPr>
              <a:r>
                <a:rPr lang="en-US" altLang="en-US">
                  <a:solidFill>
                    <a:srgbClr val="000099"/>
                  </a:solidFill>
                  <a:cs typeface="Times New Roman" pitchFamily="18" charset="0"/>
                </a:rPr>
                <a:t>TK111, 112, 131,..</a:t>
              </a:r>
            </a:p>
          </p:txBody>
        </p:sp>
        <p:sp>
          <p:nvSpPr>
            <p:cNvPr id="12" name="Freeform 13"/>
            <p:cNvSpPr>
              <a:spLocks/>
            </p:cNvSpPr>
            <p:nvPr/>
          </p:nvSpPr>
          <p:spPr bwMode="auto">
            <a:xfrm>
              <a:off x="4464" y="720"/>
              <a:ext cx="1038" cy="432"/>
            </a:xfrm>
            <a:custGeom>
              <a:avLst/>
              <a:gdLst>
                <a:gd name="T0" fmla="*/ 0 w 1008"/>
                <a:gd name="T1" fmla="*/ 0 h 768"/>
                <a:gd name="T2" fmla="*/ 1867 w 1008"/>
                <a:gd name="T3" fmla="*/ 0 h 768"/>
                <a:gd name="T4" fmla="*/ 977 w 1008"/>
                <a:gd name="T5" fmla="*/ 0 h 768"/>
                <a:gd name="T6" fmla="*/ 977 w 1008"/>
                <a:gd name="T7" fmla="*/ 1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13" name="Text Box 14"/>
            <p:cNvSpPr txBox="1">
              <a:spLocks noChangeArrowheads="1"/>
            </p:cNvSpPr>
            <p:nvPr/>
          </p:nvSpPr>
          <p:spPr bwMode="auto">
            <a:xfrm>
              <a:off x="4416" y="1197"/>
              <a:ext cx="115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511, 515, 711</a:t>
              </a:r>
            </a:p>
          </p:txBody>
        </p:sp>
        <p:sp>
          <p:nvSpPr>
            <p:cNvPr id="14" name="Freeform 15"/>
            <p:cNvSpPr>
              <a:spLocks/>
            </p:cNvSpPr>
            <p:nvPr/>
          </p:nvSpPr>
          <p:spPr bwMode="auto">
            <a:xfrm>
              <a:off x="4706" y="1365"/>
              <a:ext cx="531" cy="291"/>
            </a:xfrm>
            <a:custGeom>
              <a:avLst/>
              <a:gdLst>
                <a:gd name="T0" fmla="*/ 0 w 1008"/>
                <a:gd name="T1" fmla="*/ 0 h 768"/>
                <a:gd name="T2" fmla="*/ 1 w 1008"/>
                <a:gd name="T3" fmla="*/ 0 h 768"/>
                <a:gd name="T4" fmla="*/ 1 w 1008"/>
                <a:gd name="T5" fmla="*/ 0 h 768"/>
                <a:gd name="T6" fmla="*/ 1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15" name="Text Box 16"/>
            <p:cNvSpPr txBox="1">
              <a:spLocks noChangeArrowheads="1"/>
            </p:cNvSpPr>
            <p:nvPr/>
          </p:nvSpPr>
          <p:spPr bwMode="auto">
            <a:xfrm>
              <a:off x="558" y="1296"/>
              <a:ext cx="55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133</a:t>
              </a:r>
            </a:p>
          </p:txBody>
        </p:sp>
        <p:sp>
          <p:nvSpPr>
            <p:cNvPr id="16" name="Freeform 17"/>
            <p:cNvSpPr>
              <a:spLocks/>
            </p:cNvSpPr>
            <p:nvPr/>
          </p:nvSpPr>
          <p:spPr bwMode="auto">
            <a:xfrm>
              <a:off x="667" y="1493"/>
              <a:ext cx="342" cy="384"/>
            </a:xfrm>
            <a:custGeom>
              <a:avLst/>
              <a:gdLst>
                <a:gd name="T0" fmla="*/ 0 w 1008"/>
                <a:gd name="T1" fmla="*/ 0 h 768"/>
                <a:gd name="T2" fmla="*/ 0 w 1008"/>
                <a:gd name="T3" fmla="*/ 0 h 768"/>
                <a:gd name="T4" fmla="*/ 0 w 1008"/>
                <a:gd name="T5" fmla="*/ 0 h 768"/>
                <a:gd name="T6" fmla="*/ 0 w 1008"/>
                <a:gd name="T7" fmla="*/ 1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17" name="Text Box 19"/>
            <p:cNvSpPr txBox="1">
              <a:spLocks noChangeArrowheads="1"/>
            </p:cNvSpPr>
            <p:nvPr/>
          </p:nvSpPr>
          <p:spPr bwMode="auto">
            <a:xfrm>
              <a:off x="114" y="2016"/>
              <a:ext cx="158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111, 112, 311…</a:t>
              </a:r>
            </a:p>
          </p:txBody>
        </p:sp>
        <p:sp>
          <p:nvSpPr>
            <p:cNvPr id="18" name="Freeform 20"/>
            <p:cNvSpPr>
              <a:spLocks/>
            </p:cNvSpPr>
            <p:nvPr/>
          </p:nvSpPr>
          <p:spPr bwMode="auto">
            <a:xfrm>
              <a:off x="439" y="2213"/>
              <a:ext cx="798" cy="427"/>
            </a:xfrm>
            <a:custGeom>
              <a:avLst/>
              <a:gdLst>
                <a:gd name="T0" fmla="*/ 0 w 1008"/>
                <a:gd name="T1" fmla="*/ 0 h 768"/>
                <a:gd name="T2" fmla="*/ 8 w 1008"/>
                <a:gd name="T3" fmla="*/ 0 h 768"/>
                <a:gd name="T4" fmla="*/ 4 w 1008"/>
                <a:gd name="T5" fmla="*/ 0 h 768"/>
                <a:gd name="T6" fmla="*/ 4 w 1008"/>
                <a:gd name="T7" fmla="*/ 1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19" name="Text Box 21"/>
            <p:cNvSpPr txBox="1">
              <a:spLocks noChangeArrowheads="1"/>
            </p:cNvSpPr>
            <p:nvPr/>
          </p:nvSpPr>
          <p:spPr bwMode="auto">
            <a:xfrm>
              <a:off x="558" y="2736"/>
              <a:ext cx="55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a:t>
              </a:r>
              <a:r>
                <a:rPr lang="en-US" altLang="en-US" i="1" u="sng">
                  <a:solidFill>
                    <a:srgbClr val="000099"/>
                  </a:solidFill>
                  <a:cs typeface="Times New Roman" pitchFamily="18" charset="0"/>
                </a:rPr>
                <a:t>8211</a:t>
              </a:r>
            </a:p>
          </p:txBody>
        </p:sp>
        <p:sp>
          <p:nvSpPr>
            <p:cNvPr id="20" name="Freeform 22"/>
            <p:cNvSpPr>
              <a:spLocks/>
            </p:cNvSpPr>
            <p:nvPr/>
          </p:nvSpPr>
          <p:spPr bwMode="auto">
            <a:xfrm>
              <a:off x="667" y="2933"/>
              <a:ext cx="342" cy="336"/>
            </a:xfrm>
            <a:custGeom>
              <a:avLst/>
              <a:gdLst>
                <a:gd name="T0" fmla="*/ 0 w 1008"/>
                <a:gd name="T1" fmla="*/ 0 h 768"/>
                <a:gd name="T2" fmla="*/ 0 w 1008"/>
                <a:gd name="T3" fmla="*/ 0 h 768"/>
                <a:gd name="T4" fmla="*/ 0 w 1008"/>
                <a:gd name="T5" fmla="*/ 0 h 768"/>
                <a:gd name="T6" fmla="*/ 0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21" name="Text Box 23"/>
            <p:cNvSpPr txBox="1">
              <a:spLocks noChangeArrowheads="1"/>
            </p:cNvSpPr>
            <p:nvPr/>
          </p:nvSpPr>
          <p:spPr bwMode="auto">
            <a:xfrm>
              <a:off x="566" y="3408"/>
              <a:ext cx="54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711</a:t>
              </a:r>
            </a:p>
          </p:txBody>
        </p:sp>
        <p:sp>
          <p:nvSpPr>
            <p:cNvPr id="22" name="Freeform 24"/>
            <p:cNvSpPr>
              <a:spLocks/>
            </p:cNvSpPr>
            <p:nvPr/>
          </p:nvSpPr>
          <p:spPr bwMode="auto">
            <a:xfrm>
              <a:off x="594" y="3600"/>
              <a:ext cx="487" cy="427"/>
            </a:xfrm>
            <a:custGeom>
              <a:avLst/>
              <a:gdLst>
                <a:gd name="T0" fmla="*/ 0 w 1008"/>
                <a:gd name="T1" fmla="*/ 0 h 768"/>
                <a:gd name="T2" fmla="*/ 0 w 1008"/>
                <a:gd name="T3" fmla="*/ 0 h 768"/>
                <a:gd name="T4" fmla="*/ 0 w 1008"/>
                <a:gd name="T5" fmla="*/ 0 h 768"/>
                <a:gd name="T6" fmla="*/ 0 w 1008"/>
                <a:gd name="T7" fmla="*/ 1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23" name="Text Box 25"/>
            <p:cNvSpPr txBox="1">
              <a:spLocks noChangeArrowheads="1"/>
            </p:cNvSpPr>
            <p:nvPr/>
          </p:nvSpPr>
          <p:spPr bwMode="auto">
            <a:xfrm>
              <a:off x="4416" y="1650"/>
              <a:ext cx="86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133</a:t>
              </a:r>
            </a:p>
          </p:txBody>
        </p:sp>
        <p:sp>
          <p:nvSpPr>
            <p:cNvPr id="24" name="Freeform 26"/>
            <p:cNvSpPr>
              <a:spLocks/>
            </p:cNvSpPr>
            <p:nvPr/>
          </p:nvSpPr>
          <p:spPr bwMode="auto">
            <a:xfrm>
              <a:off x="4656" y="1823"/>
              <a:ext cx="620" cy="193"/>
            </a:xfrm>
            <a:custGeom>
              <a:avLst/>
              <a:gdLst>
                <a:gd name="T0" fmla="*/ 0 w 1008"/>
                <a:gd name="T1" fmla="*/ 0 h 768"/>
                <a:gd name="T2" fmla="*/ 1 w 1008"/>
                <a:gd name="T3" fmla="*/ 0 h 768"/>
                <a:gd name="T4" fmla="*/ 1 w 1008"/>
                <a:gd name="T5" fmla="*/ 0 h 768"/>
                <a:gd name="T6" fmla="*/ 1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25" name="Text Box 27"/>
            <p:cNvSpPr txBox="1">
              <a:spLocks noChangeArrowheads="1"/>
            </p:cNvSpPr>
            <p:nvPr/>
          </p:nvSpPr>
          <p:spPr bwMode="auto">
            <a:xfrm>
              <a:off x="4512" y="2064"/>
              <a:ext cx="92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156, 211..</a:t>
              </a:r>
            </a:p>
          </p:txBody>
        </p:sp>
        <p:sp>
          <p:nvSpPr>
            <p:cNvPr id="26" name="Freeform 28"/>
            <p:cNvSpPr>
              <a:spLocks/>
            </p:cNvSpPr>
            <p:nvPr/>
          </p:nvSpPr>
          <p:spPr bwMode="auto">
            <a:xfrm>
              <a:off x="4706" y="2237"/>
              <a:ext cx="531" cy="355"/>
            </a:xfrm>
            <a:custGeom>
              <a:avLst/>
              <a:gdLst>
                <a:gd name="T0" fmla="*/ 0 w 1008"/>
                <a:gd name="T1" fmla="*/ 0 h 768"/>
                <a:gd name="T2" fmla="*/ 1 w 1008"/>
                <a:gd name="T3" fmla="*/ 0 h 768"/>
                <a:gd name="T4" fmla="*/ 1 w 1008"/>
                <a:gd name="T5" fmla="*/ 0 h 768"/>
                <a:gd name="T6" fmla="*/ 1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27" name="Text Box 31"/>
            <p:cNvSpPr txBox="1">
              <a:spLocks noChangeArrowheads="1"/>
            </p:cNvSpPr>
            <p:nvPr/>
          </p:nvSpPr>
          <p:spPr bwMode="auto">
            <a:xfrm>
              <a:off x="4464" y="3148"/>
              <a:ext cx="124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627</a:t>
              </a:r>
            </a:p>
          </p:txBody>
        </p:sp>
        <p:sp>
          <p:nvSpPr>
            <p:cNvPr id="28" name="Freeform 32"/>
            <p:cNvSpPr>
              <a:spLocks/>
            </p:cNvSpPr>
            <p:nvPr/>
          </p:nvSpPr>
          <p:spPr bwMode="auto">
            <a:xfrm>
              <a:off x="4774" y="3351"/>
              <a:ext cx="602" cy="280"/>
            </a:xfrm>
            <a:custGeom>
              <a:avLst/>
              <a:gdLst>
                <a:gd name="T0" fmla="*/ 0 w 1008"/>
                <a:gd name="T1" fmla="*/ 0 h 768"/>
                <a:gd name="T2" fmla="*/ 1 w 1008"/>
                <a:gd name="T3" fmla="*/ 0 h 768"/>
                <a:gd name="T4" fmla="*/ 1 w 1008"/>
                <a:gd name="T5" fmla="*/ 0 h 768"/>
                <a:gd name="T6" fmla="*/ 1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29" name="Text Box 33"/>
            <p:cNvSpPr txBox="1">
              <a:spLocks noChangeArrowheads="1"/>
            </p:cNvSpPr>
            <p:nvPr/>
          </p:nvSpPr>
          <p:spPr bwMode="auto">
            <a:xfrm>
              <a:off x="4704" y="3648"/>
              <a:ext cx="74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642</a:t>
              </a:r>
            </a:p>
          </p:txBody>
        </p:sp>
        <p:sp>
          <p:nvSpPr>
            <p:cNvPr id="30" name="Freeform 34"/>
            <p:cNvSpPr>
              <a:spLocks/>
            </p:cNvSpPr>
            <p:nvPr/>
          </p:nvSpPr>
          <p:spPr bwMode="auto">
            <a:xfrm>
              <a:off x="4816" y="3810"/>
              <a:ext cx="531" cy="288"/>
            </a:xfrm>
            <a:custGeom>
              <a:avLst/>
              <a:gdLst>
                <a:gd name="T0" fmla="*/ 0 w 1008"/>
                <a:gd name="T1" fmla="*/ 0 h 768"/>
                <a:gd name="T2" fmla="*/ 1 w 1008"/>
                <a:gd name="T3" fmla="*/ 0 h 768"/>
                <a:gd name="T4" fmla="*/ 1 w 1008"/>
                <a:gd name="T5" fmla="*/ 0 h 768"/>
                <a:gd name="T6" fmla="*/ 1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31" name="Text Box 35"/>
            <p:cNvSpPr txBox="1">
              <a:spLocks noChangeArrowheads="1"/>
            </p:cNvSpPr>
            <p:nvPr/>
          </p:nvSpPr>
          <p:spPr bwMode="auto">
            <a:xfrm>
              <a:off x="1052" y="1516"/>
              <a:ext cx="168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vi-VN" altLang="en-US" sz="1600">
                  <a:cs typeface="Times New Roman" pitchFamily="18" charset="0"/>
                </a:rPr>
                <a:t>(9) Số thuế GTGT phải nộp khấu trừ với số thuế đầu vào</a:t>
              </a:r>
            </a:p>
          </p:txBody>
        </p:sp>
        <p:sp>
          <p:nvSpPr>
            <p:cNvPr id="32" name="Line 36"/>
            <p:cNvSpPr>
              <a:spLocks noChangeShapeType="1"/>
            </p:cNvSpPr>
            <p:nvPr/>
          </p:nvSpPr>
          <p:spPr bwMode="auto">
            <a:xfrm>
              <a:off x="898" y="1655"/>
              <a:ext cx="1972"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33" name="Text Box 37"/>
            <p:cNvSpPr txBox="1">
              <a:spLocks noChangeArrowheads="1"/>
            </p:cNvSpPr>
            <p:nvPr/>
          </p:nvSpPr>
          <p:spPr bwMode="auto">
            <a:xfrm>
              <a:off x="3138" y="844"/>
              <a:ext cx="1728"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vi-VN" altLang="en-US" sz="1600" dirty="0">
                  <a:cs typeface="Times New Roman" pitchFamily="18" charset="0"/>
                </a:rPr>
                <a:t>(1)Thuế GTGT đầu ra phả</a:t>
              </a:r>
              <a:r>
                <a:rPr lang="en-US" altLang="en-US" sz="1600" dirty="0" err="1">
                  <a:cs typeface="Times New Roman" pitchFamily="18" charset="0"/>
                </a:rPr>
                <a:t>i</a:t>
              </a:r>
              <a:r>
                <a:rPr lang="en-US" altLang="en-US" sz="1600" dirty="0">
                  <a:cs typeface="Times New Roman" pitchFamily="18" charset="0"/>
                </a:rPr>
                <a:t> </a:t>
              </a:r>
              <a:r>
                <a:rPr lang="vi-VN" altLang="en-US" sz="1600" dirty="0">
                  <a:cs typeface="Times New Roman" pitchFamily="18" charset="0"/>
                </a:rPr>
                <a:t>nộp theo PP khấu trừ</a:t>
              </a:r>
            </a:p>
          </p:txBody>
        </p:sp>
        <p:sp>
          <p:nvSpPr>
            <p:cNvPr id="34" name="Line 38"/>
            <p:cNvSpPr>
              <a:spLocks noChangeShapeType="1"/>
            </p:cNvSpPr>
            <p:nvPr/>
          </p:nvSpPr>
          <p:spPr bwMode="auto">
            <a:xfrm>
              <a:off x="2928" y="999"/>
              <a:ext cx="2034"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35" name="Text Box 41"/>
            <p:cNvSpPr txBox="1">
              <a:spLocks noChangeArrowheads="1"/>
            </p:cNvSpPr>
            <p:nvPr/>
          </p:nvSpPr>
          <p:spPr bwMode="auto">
            <a:xfrm>
              <a:off x="2978" y="1820"/>
              <a:ext cx="99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en-US" altLang="en-US" sz="1600">
                  <a:cs typeface="Times New Roman" pitchFamily="18" charset="0"/>
                </a:rPr>
                <a:t> (3)Thuế GTGT hàng NKphải nộp</a:t>
              </a:r>
            </a:p>
          </p:txBody>
        </p:sp>
        <p:sp>
          <p:nvSpPr>
            <p:cNvPr id="36" name="Line 42"/>
            <p:cNvSpPr>
              <a:spLocks noChangeShapeType="1"/>
            </p:cNvSpPr>
            <p:nvPr/>
          </p:nvSpPr>
          <p:spPr bwMode="auto">
            <a:xfrm>
              <a:off x="2946" y="1968"/>
              <a:ext cx="2008"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37" name="Text Box 44"/>
            <p:cNvSpPr txBox="1">
              <a:spLocks noChangeArrowheads="1"/>
            </p:cNvSpPr>
            <p:nvPr/>
          </p:nvSpPr>
          <p:spPr bwMode="auto">
            <a:xfrm>
              <a:off x="3090" y="2400"/>
              <a:ext cx="1152"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vi-VN" altLang="en-US" sz="1600" dirty="0">
                  <a:cs typeface="Times New Roman" pitchFamily="18" charset="0"/>
                </a:rPr>
                <a:t>(4)Thuế NK, phí trước bạ phải nộp</a:t>
              </a:r>
            </a:p>
          </p:txBody>
        </p:sp>
        <p:sp>
          <p:nvSpPr>
            <p:cNvPr id="38" name="Line 45"/>
            <p:cNvSpPr>
              <a:spLocks noChangeShapeType="1"/>
            </p:cNvSpPr>
            <p:nvPr/>
          </p:nvSpPr>
          <p:spPr bwMode="auto">
            <a:xfrm>
              <a:off x="2944" y="2542"/>
              <a:ext cx="2016"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39" name="Text Box 46"/>
            <p:cNvSpPr txBox="1">
              <a:spLocks noChangeArrowheads="1"/>
            </p:cNvSpPr>
            <p:nvPr/>
          </p:nvSpPr>
          <p:spPr bwMode="auto">
            <a:xfrm>
              <a:off x="3936" y="1814"/>
              <a:ext cx="10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vi-VN" altLang="en-US" sz="1600">
                  <a:cs typeface="Times New Roman" pitchFamily="18" charset="0"/>
                </a:rPr>
                <a:t>Được khấu trừ</a:t>
              </a:r>
            </a:p>
          </p:txBody>
        </p:sp>
        <p:sp>
          <p:nvSpPr>
            <p:cNvPr id="40" name="Line 47"/>
            <p:cNvSpPr>
              <a:spLocks noChangeShapeType="1"/>
            </p:cNvSpPr>
            <p:nvPr/>
          </p:nvSpPr>
          <p:spPr bwMode="auto">
            <a:xfrm>
              <a:off x="2936" y="3021"/>
              <a:ext cx="2068"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41" name="Line 48"/>
            <p:cNvSpPr>
              <a:spLocks noChangeShapeType="1"/>
            </p:cNvSpPr>
            <p:nvPr/>
          </p:nvSpPr>
          <p:spPr bwMode="auto">
            <a:xfrm>
              <a:off x="882" y="2443"/>
              <a:ext cx="1972" cy="1"/>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42" name="Text Box 51"/>
            <p:cNvSpPr txBox="1">
              <a:spLocks noChangeArrowheads="1"/>
            </p:cNvSpPr>
            <p:nvPr/>
          </p:nvSpPr>
          <p:spPr bwMode="auto">
            <a:xfrm>
              <a:off x="2954" y="3340"/>
              <a:ext cx="1864"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vi-VN" altLang="en-US" sz="1600">
                  <a:cs typeface="Times New Roman" pitchFamily="18" charset="0"/>
                </a:rPr>
                <a:t>(6) Thuế sử dụng đất NN, thuế khai thác tài nguyên phả</a:t>
              </a:r>
              <a:r>
                <a:rPr lang="en-US" altLang="en-US" sz="1600">
                  <a:cs typeface="Times New Roman" pitchFamily="18" charset="0"/>
                </a:rPr>
                <a:t>i</a:t>
              </a:r>
              <a:r>
                <a:rPr lang="vi-VN" altLang="en-US" sz="1600">
                  <a:cs typeface="Times New Roman" pitchFamily="18" charset="0"/>
                </a:rPr>
                <a:t> nộp</a:t>
              </a:r>
            </a:p>
          </p:txBody>
        </p:sp>
        <p:sp>
          <p:nvSpPr>
            <p:cNvPr id="43" name="Line 52"/>
            <p:cNvSpPr>
              <a:spLocks noChangeShapeType="1"/>
            </p:cNvSpPr>
            <p:nvPr/>
          </p:nvSpPr>
          <p:spPr bwMode="auto">
            <a:xfrm>
              <a:off x="2958" y="3503"/>
              <a:ext cx="2052"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44" name="Text Box 53"/>
            <p:cNvSpPr txBox="1">
              <a:spLocks noChangeArrowheads="1"/>
            </p:cNvSpPr>
            <p:nvPr/>
          </p:nvSpPr>
          <p:spPr bwMode="auto">
            <a:xfrm>
              <a:off x="3046" y="3792"/>
              <a:ext cx="1772"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en-US" altLang="en-US" sz="1600">
                  <a:solidFill>
                    <a:schemeClr val="tx2"/>
                  </a:solidFill>
                  <a:cs typeface="Times New Roman" pitchFamily="18" charset="0"/>
                </a:rPr>
                <a:t>(7</a:t>
              </a:r>
              <a:r>
                <a:rPr lang="vi-VN" altLang="en-US" sz="1600">
                  <a:cs typeface="Times New Roman" pitchFamily="18" charset="0"/>
                </a:rPr>
                <a:t>)Thuế môn bài, thuế nhà đất, phí, lệ phí phảI nộp</a:t>
              </a:r>
            </a:p>
          </p:txBody>
        </p:sp>
        <p:sp>
          <p:nvSpPr>
            <p:cNvPr id="45" name="Line 54"/>
            <p:cNvSpPr>
              <a:spLocks noChangeShapeType="1"/>
            </p:cNvSpPr>
            <p:nvPr/>
          </p:nvSpPr>
          <p:spPr bwMode="auto">
            <a:xfrm>
              <a:off x="2965" y="3956"/>
              <a:ext cx="2123" cy="1"/>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46" name="Text Box 57"/>
            <p:cNvSpPr txBox="1">
              <a:spLocks noChangeArrowheads="1"/>
            </p:cNvSpPr>
            <p:nvPr/>
          </p:nvSpPr>
          <p:spPr bwMode="auto">
            <a:xfrm>
              <a:off x="1026" y="2284"/>
              <a:ext cx="1772"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vi-VN" altLang="en-US" sz="1600" dirty="0">
                  <a:cs typeface="Times New Roman" pitchFamily="18" charset="0"/>
                </a:rPr>
                <a:t>(10) Nộp các khoản thuế, phí cho nhà nước</a:t>
              </a:r>
            </a:p>
          </p:txBody>
        </p:sp>
        <p:sp>
          <p:nvSpPr>
            <p:cNvPr id="47" name="Line 59"/>
            <p:cNvSpPr>
              <a:spLocks noChangeShapeType="1"/>
            </p:cNvSpPr>
            <p:nvPr/>
          </p:nvSpPr>
          <p:spPr bwMode="auto">
            <a:xfrm>
              <a:off x="2976" y="1535"/>
              <a:ext cx="1956" cy="2"/>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nvGrpSpPr>
            <p:cNvPr id="48" name="Group 61"/>
            <p:cNvGrpSpPr>
              <a:grpSpLocks/>
            </p:cNvGrpSpPr>
            <p:nvPr/>
          </p:nvGrpSpPr>
          <p:grpSpPr bwMode="auto">
            <a:xfrm>
              <a:off x="4080" y="1968"/>
              <a:ext cx="856" cy="406"/>
              <a:chOff x="4080" y="1968"/>
              <a:chExt cx="856" cy="530"/>
            </a:xfrm>
          </p:grpSpPr>
          <p:sp>
            <p:nvSpPr>
              <p:cNvPr id="57" name="Line 50"/>
              <p:cNvSpPr>
                <a:spLocks noChangeShapeType="1"/>
              </p:cNvSpPr>
              <p:nvPr/>
            </p:nvSpPr>
            <p:spPr bwMode="auto">
              <a:xfrm>
                <a:off x="4080" y="2497"/>
                <a:ext cx="856" cy="1"/>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58" name="Line 60"/>
              <p:cNvSpPr>
                <a:spLocks noChangeShapeType="1"/>
              </p:cNvSpPr>
              <p:nvPr/>
            </p:nvSpPr>
            <p:spPr bwMode="auto">
              <a:xfrm>
                <a:off x="4080" y="1968"/>
                <a:ext cx="0" cy="527"/>
              </a:xfrm>
              <a:prstGeom prst="line">
                <a:avLst/>
              </a:prstGeom>
              <a:noFill/>
              <a:ln w="12700" cap="sq">
                <a:solidFill>
                  <a:srgbClr val="0000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grpSp>
        <p:sp>
          <p:nvSpPr>
            <p:cNvPr id="49" name="Text Box 63"/>
            <p:cNvSpPr txBox="1">
              <a:spLocks noChangeArrowheads="1"/>
            </p:cNvSpPr>
            <p:nvPr/>
          </p:nvSpPr>
          <p:spPr bwMode="auto">
            <a:xfrm>
              <a:off x="4080" y="2224"/>
              <a:ext cx="8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en-US" altLang="en-US" sz="1600">
                  <a:solidFill>
                    <a:schemeClr val="tx2"/>
                  </a:solidFill>
                  <a:cs typeface="Times New Roman" pitchFamily="18" charset="0"/>
                </a:rPr>
                <a:t> </a:t>
              </a:r>
              <a:r>
                <a:rPr lang="vi-VN" altLang="en-US" sz="1600">
                  <a:cs typeface="Times New Roman" pitchFamily="18" charset="0"/>
                </a:rPr>
                <a:t>Khôngđược khấu trừ</a:t>
              </a:r>
              <a:endParaRPr lang="en-US" altLang="en-US" sz="1600">
                <a:solidFill>
                  <a:schemeClr val="tx2"/>
                </a:solidFill>
                <a:cs typeface="Times New Roman" pitchFamily="18" charset="0"/>
              </a:endParaRPr>
            </a:p>
          </p:txBody>
        </p:sp>
        <p:sp>
          <p:nvSpPr>
            <p:cNvPr id="50" name="Text Box 64"/>
            <p:cNvSpPr txBox="1">
              <a:spLocks noChangeArrowheads="1"/>
            </p:cNvSpPr>
            <p:nvPr/>
          </p:nvSpPr>
          <p:spPr bwMode="auto">
            <a:xfrm>
              <a:off x="4568" y="2637"/>
              <a:ext cx="85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spcBef>
                  <a:spcPct val="50000"/>
                </a:spcBef>
              </a:pPr>
              <a:r>
                <a:rPr lang="en-US" altLang="en-US">
                  <a:solidFill>
                    <a:srgbClr val="000099"/>
                  </a:solidFill>
                  <a:cs typeface="Times New Roman" pitchFamily="18" charset="0"/>
                </a:rPr>
                <a:t>TK </a:t>
              </a:r>
              <a:r>
                <a:rPr lang="en-US" altLang="en-US" i="1">
                  <a:solidFill>
                    <a:srgbClr val="000099"/>
                  </a:solidFill>
                  <a:cs typeface="Times New Roman" pitchFamily="18" charset="0"/>
                </a:rPr>
                <a:t>8</a:t>
              </a:r>
              <a:r>
                <a:rPr lang="en-US" altLang="en-US">
                  <a:solidFill>
                    <a:srgbClr val="000099"/>
                  </a:solidFill>
                  <a:cs typeface="Times New Roman" pitchFamily="18" charset="0"/>
                </a:rPr>
                <a:t>211</a:t>
              </a:r>
            </a:p>
          </p:txBody>
        </p:sp>
        <p:sp>
          <p:nvSpPr>
            <p:cNvPr id="51" name="Freeform 65"/>
            <p:cNvSpPr>
              <a:spLocks/>
            </p:cNvSpPr>
            <p:nvPr/>
          </p:nvSpPr>
          <p:spPr bwMode="auto">
            <a:xfrm>
              <a:off x="4686" y="2840"/>
              <a:ext cx="602" cy="280"/>
            </a:xfrm>
            <a:custGeom>
              <a:avLst/>
              <a:gdLst>
                <a:gd name="T0" fmla="*/ 0 w 1008"/>
                <a:gd name="T1" fmla="*/ 0 h 768"/>
                <a:gd name="T2" fmla="*/ 1 w 1008"/>
                <a:gd name="T3" fmla="*/ 0 h 768"/>
                <a:gd name="T4" fmla="*/ 1 w 1008"/>
                <a:gd name="T5" fmla="*/ 0 h 768"/>
                <a:gd name="T6" fmla="*/ 1 w 1008"/>
                <a:gd name="T7" fmla="*/ 0 h 768"/>
                <a:gd name="T8" fmla="*/ 0 60000 65536"/>
                <a:gd name="T9" fmla="*/ 0 60000 65536"/>
                <a:gd name="T10" fmla="*/ 0 60000 65536"/>
                <a:gd name="T11" fmla="*/ 0 60000 65536"/>
                <a:gd name="T12" fmla="*/ 0 w 1008"/>
                <a:gd name="T13" fmla="*/ 0 h 768"/>
                <a:gd name="T14" fmla="*/ 1008 w 1008"/>
                <a:gd name="T15" fmla="*/ 768 h 768"/>
              </a:gdLst>
              <a:ahLst/>
              <a:cxnLst>
                <a:cxn ang="T8">
                  <a:pos x="T0" y="T1"/>
                </a:cxn>
                <a:cxn ang="T9">
                  <a:pos x="T2" y="T3"/>
                </a:cxn>
                <a:cxn ang="T10">
                  <a:pos x="T4" y="T5"/>
                </a:cxn>
                <a:cxn ang="T11">
                  <a:pos x="T6" y="T7"/>
                </a:cxn>
              </a:cxnLst>
              <a:rect l="T12" t="T13" r="T14" b="T15"/>
              <a:pathLst>
                <a:path w="1008" h="768">
                  <a:moveTo>
                    <a:pt x="0" y="0"/>
                  </a:moveTo>
                  <a:lnTo>
                    <a:pt x="1008" y="0"/>
                  </a:lnTo>
                  <a:lnTo>
                    <a:pt x="528" y="0"/>
                  </a:lnTo>
                  <a:lnTo>
                    <a:pt x="528" y="768"/>
                  </a:lnTo>
                </a:path>
              </a:pathLst>
            </a:custGeom>
            <a:noFill/>
            <a:ln w="28575">
              <a:solidFill>
                <a:srgbClr val="00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itchFamily="18" charset="0"/>
                <a:cs typeface="Times New Roman" pitchFamily="18" charset="0"/>
              </a:endParaRPr>
            </a:p>
          </p:txBody>
        </p:sp>
        <p:sp>
          <p:nvSpPr>
            <p:cNvPr id="52" name="Text Box 66"/>
            <p:cNvSpPr txBox="1">
              <a:spLocks noChangeArrowheads="1"/>
            </p:cNvSpPr>
            <p:nvPr/>
          </p:nvSpPr>
          <p:spPr bwMode="auto">
            <a:xfrm>
              <a:off x="3010" y="2853"/>
              <a:ext cx="186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en-US" altLang="en-US" sz="1600">
                  <a:cs typeface="Times New Roman" pitchFamily="18" charset="0"/>
                </a:rPr>
                <a:t>(5) Thuế TNDN phải nộp</a:t>
              </a:r>
            </a:p>
          </p:txBody>
        </p:sp>
        <p:sp>
          <p:nvSpPr>
            <p:cNvPr id="53" name="Line 68"/>
            <p:cNvSpPr>
              <a:spLocks noChangeShapeType="1"/>
            </p:cNvSpPr>
            <p:nvPr/>
          </p:nvSpPr>
          <p:spPr bwMode="auto">
            <a:xfrm>
              <a:off x="960" y="3120"/>
              <a:ext cx="1972" cy="1"/>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54" name="Text Box 69"/>
            <p:cNvSpPr txBox="1">
              <a:spLocks noChangeArrowheads="1"/>
            </p:cNvSpPr>
            <p:nvPr/>
          </p:nvSpPr>
          <p:spPr bwMode="auto">
            <a:xfrm>
              <a:off x="1104" y="2961"/>
              <a:ext cx="1772"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vi-VN" altLang="en-US" sz="1600">
                  <a:cs typeface="Times New Roman" pitchFamily="18" charset="0"/>
                </a:rPr>
                <a:t>(11) Thuế TNDN được NN miễn giảm trừ vào số phải nộp</a:t>
              </a:r>
            </a:p>
          </p:txBody>
        </p:sp>
        <p:sp>
          <p:nvSpPr>
            <p:cNvPr id="55" name="Line 70"/>
            <p:cNvSpPr>
              <a:spLocks noChangeShapeType="1"/>
            </p:cNvSpPr>
            <p:nvPr/>
          </p:nvSpPr>
          <p:spPr bwMode="auto">
            <a:xfrm>
              <a:off x="912" y="3807"/>
              <a:ext cx="1972" cy="1"/>
            </a:xfrm>
            <a:prstGeom prst="line">
              <a:avLst/>
            </a:prstGeom>
            <a:noFill/>
            <a:ln w="9525">
              <a:solidFill>
                <a:srgbClr val="00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56" name="Text Box 72"/>
            <p:cNvSpPr txBox="1">
              <a:spLocks noChangeArrowheads="1"/>
            </p:cNvSpPr>
            <p:nvPr/>
          </p:nvSpPr>
          <p:spPr bwMode="auto">
            <a:xfrm>
              <a:off x="864" y="3648"/>
              <a:ext cx="2016"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vi-VN" altLang="en-US" sz="1600">
                  <a:cs typeface="Times New Roman" pitchFamily="18" charset="0"/>
                </a:rPr>
                <a:t>(12) Các khoản thuế khác được NN miễn giảm trừ vào số phải nộp</a:t>
              </a:r>
            </a:p>
          </p:txBody>
        </p:sp>
      </p:grpSp>
      <p:sp>
        <p:nvSpPr>
          <p:cNvPr id="59" name="Text Box 37"/>
          <p:cNvSpPr txBox="1">
            <a:spLocks noChangeArrowheads="1"/>
          </p:cNvSpPr>
          <p:nvPr/>
        </p:nvSpPr>
        <p:spPr bwMode="auto">
          <a:xfrm>
            <a:off x="4876800" y="2403475"/>
            <a:ext cx="2743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Times New Roman" pitchFamily="18" charset="0"/>
                <a:cs typeface="Arial" charset="0"/>
              </a:defRPr>
            </a:lvl1pPr>
            <a:lvl2pPr marL="742950" indent="-285750">
              <a:defRPr>
                <a:solidFill>
                  <a:schemeClr val="tx1"/>
                </a:solidFill>
                <a:latin typeface="Times New Roman" pitchFamily="18" charset="0"/>
                <a:cs typeface="Arial" charset="0"/>
              </a:defRPr>
            </a:lvl2pPr>
            <a:lvl3pPr marL="1143000" indent="-228600">
              <a:defRPr>
                <a:solidFill>
                  <a:schemeClr val="tx1"/>
                </a:solidFill>
                <a:latin typeface="Times New Roman" pitchFamily="18" charset="0"/>
                <a:cs typeface="Arial" charset="0"/>
              </a:defRPr>
            </a:lvl3pPr>
            <a:lvl4pPr marL="1600200" indent="-228600">
              <a:defRPr>
                <a:solidFill>
                  <a:schemeClr val="tx1"/>
                </a:solidFill>
                <a:latin typeface="Times New Roman" pitchFamily="18" charset="0"/>
                <a:cs typeface="Arial" charset="0"/>
              </a:defRPr>
            </a:lvl4pPr>
            <a:lvl5pPr marL="2057400" indent="-22860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vi-VN" altLang="en-US" sz="1600" dirty="0">
                <a:cs typeface="Times New Roman" pitchFamily="18" charset="0"/>
              </a:rPr>
              <a:t>(</a:t>
            </a:r>
            <a:r>
              <a:rPr lang="en-US" altLang="en-US" sz="1600" dirty="0">
                <a:cs typeface="Times New Roman" pitchFamily="18" charset="0"/>
              </a:rPr>
              <a:t>2</a:t>
            </a:r>
            <a:r>
              <a:rPr lang="vi-VN" altLang="en-US" sz="1600" dirty="0">
                <a:cs typeface="Times New Roman" pitchFamily="18" charset="0"/>
              </a:rPr>
              <a:t>)Thuế GTGT đầu ra phả</a:t>
            </a:r>
            <a:r>
              <a:rPr lang="en-US" altLang="en-US" sz="1600" dirty="0" err="1">
                <a:cs typeface="Times New Roman" pitchFamily="18" charset="0"/>
              </a:rPr>
              <a:t>i</a:t>
            </a:r>
            <a:r>
              <a:rPr lang="en-US" altLang="en-US" sz="1600" dirty="0">
                <a:cs typeface="Times New Roman" pitchFamily="18" charset="0"/>
              </a:rPr>
              <a:t> </a:t>
            </a:r>
            <a:r>
              <a:rPr lang="vi-VN" altLang="en-US" sz="1600" dirty="0">
                <a:cs typeface="Times New Roman" pitchFamily="18" charset="0"/>
              </a:rPr>
              <a:t>nộp theo PP </a:t>
            </a:r>
            <a:r>
              <a:rPr lang="en-US" altLang="en-US" sz="1600" dirty="0" err="1">
                <a:cs typeface="Times New Roman" pitchFamily="18" charset="0"/>
              </a:rPr>
              <a:t>trực</a:t>
            </a:r>
            <a:r>
              <a:rPr lang="en-US" altLang="en-US" sz="1600" dirty="0">
                <a:cs typeface="Times New Roman" pitchFamily="18" charset="0"/>
              </a:rPr>
              <a:t> </a:t>
            </a:r>
            <a:r>
              <a:rPr lang="en-US" altLang="en-US" sz="1600" dirty="0" err="1">
                <a:cs typeface="Times New Roman" pitchFamily="18" charset="0"/>
              </a:rPr>
              <a:t>tiếp</a:t>
            </a:r>
            <a:endParaRPr lang="vi-VN" altLang="en-US" sz="1600" dirty="0">
              <a:cs typeface="Times New Roman" pitchFamily="18" charset="0"/>
            </a:endParaRPr>
          </a:p>
        </p:txBody>
      </p:sp>
    </p:spTree>
    <p:extLst>
      <p:ext uri="{BB962C8B-B14F-4D97-AF65-F5344CB8AC3E}">
        <p14:creationId xmlns:p14="http://schemas.microsoft.com/office/powerpoint/2010/main" val="1369584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495800"/>
          </a:xfrm>
        </p:spPr>
        <p:txBody>
          <a:bodyPr/>
          <a:lstStyle/>
          <a:p>
            <a:pPr marL="0" indent="0" algn="just">
              <a:lnSpc>
                <a:spcPct val="150000"/>
              </a:lnSpc>
              <a:buNone/>
            </a:pPr>
            <a:r>
              <a:rPr lang="en-US" sz="2400" u="sng" dirty="0" err="1">
                <a:solidFill>
                  <a:schemeClr val="tx1"/>
                </a:solidFill>
                <a:latin typeface="Times New Roman" pitchFamily="18" charset="0"/>
                <a:cs typeface="Times New Roman" pitchFamily="18" charset="0"/>
              </a:rPr>
              <a:t>Ví</a:t>
            </a:r>
            <a:r>
              <a:rPr lang="en-US" sz="2400" u="sng" dirty="0">
                <a:solidFill>
                  <a:schemeClr val="tx1"/>
                </a:solidFill>
                <a:latin typeface="Times New Roman" pitchFamily="18" charset="0"/>
                <a:cs typeface="Times New Roman" pitchFamily="18" charset="0"/>
              </a:rPr>
              <a:t> </a:t>
            </a:r>
            <a:r>
              <a:rPr lang="en-US" sz="2400" u="sng" dirty="0" err="1">
                <a:solidFill>
                  <a:schemeClr val="tx1"/>
                </a:solidFill>
                <a:latin typeface="Times New Roman" pitchFamily="18" charset="0"/>
                <a:cs typeface="Times New Roman" pitchFamily="18" charset="0"/>
              </a:rPr>
              <a:t>dụ</a:t>
            </a:r>
            <a:r>
              <a:rPr lang="en-US" sz="2400" u="sng" dirty="0">
                <a:solidFill>
                  <a:schemeClr val="tx1"/>
                </a:solidFill>
                <a:latin typeface="Times New Roman" pitchFamily="18" charset="0"/>
                <a:cs typeface="Times New Roman" pitchFamily="18" charset="0"/>
              </a:rPr>
              <a:t> 5:</a:t>
            </a:r>
            <a:r>
              <a:rPr lang="en-US" sz="240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liệu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sau</a:t>
            </a:r>
            <a:r>
              <a:rPr lang="en-US" sz="2400" b="0" dirty="0">
                <a:solidFill>
                  <a:schemeClr val="tx1"/>
                </a:solidFill>
                <a:latin typeface="Times New Roman" pitchFamily="18" charset="0"/>
                <a:cs typeface="Times New Roman" pitchFamily="18" charset="0"/>
              </a:rPr>
              <a:t>: </a:t>
            </a:r>
          </a:p>
          <a:p>
            <a:pPr marL="0" indent="457200" algn="just">
              <a:lnSpc>
                <a:spcPct val="150000"/>
              </a:lnSpc>
              <a:spcBef>
                <a:spcPts val="0"/>
              </a:spcBef>
              <a:buNone/>
            </a:pPr>
            <a:r>
              <a:rPr lang="en-US" sz="2400" b="0" dirty="0" err="1">
                <a:solidFill>
                  <a:schemeClr val="tx1"/>
                </a:solidFill>
                <a:latin typeface="Times New Roman" pitchFamily="18" charset="0"/>
                <a:cs typeface="Times New Roman" pitchFamily="18" charset="0"/>
              </a:rPr>
              <a:t>Bán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Công</a:t>
            </a:r>
            <a:r>
              <a:rPr lang="en-US" sz="2400" b="0" dirty="0">
                <a:solidFill>
                  <a:schemeClr val="tx1"/>
                </a:solidFill>
                <a:latin typeface="Times New Roman" pitchFamily="18" charset="0"/>
                <a:cs typeface="Times New Roman" pitchFamily="18" charset="0"/>
              </a:rPr>
              <a:t> ty </a:t>
            </a:r>
            <a:r>
              <a:rPr lang="en-US" sz="2400" b="0" dirty="0" err="1">
                <a:solidFill>
                  <a:schemeClr val="tx1"/>
                </a:solidFill>
                <a:latin typeface="Times New Roman" pitchFamily="18" charset="0"/>
                <a:cs typeface="Times New Roman" pitchFamily="18" charset="0"/>
              </a:rPr>
              <a:t>Cổ</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phần</a:t>
            </a:r>
            <a:r>
              <a:rPr lang="en-US" sz="2400" b="0" dirty="0">
                <a:solidFill>
                  <a:schemeClr val="tx1"/>
                </a:solidFill>
                <a:latin typeface="Times New Roman" pitchFamily="18" charset="0"/>
                <a:cs typeface="Times New Roman" pitchFamily="18" charset="0"/>
              </a:rPr>
              <a:t> Minh </a:t>
            </a:r>
            <a:r>
              <a:rPr lang="en-US" sz="2400" b="0" dirty="0" err="1">
                <a:solidFill>
                  <a:schemeClr val="tx1"/>
                </a:solidFill>
                <a:latin typeface="Times New Roman" pitchFamily="18" charset="0"/>
                <a:cs typeface="Times New Roman" pitchFamily="18" charset="0"/>
              </a:rPr>
              <a:t>Hà</a:t>
            </a:r>
            <a:r>
              <a:rPr lang="en-US" sz="2400" b="0" dirty="0">
                <a:solidFill>
                  <a:schemeClr val="tx1"/>
                </a:solidFill>
                <a:latin typeface="Times New Roman" pitchFamily="18" charset="0"/>
                <a:cs typeface="Times New Roman" pitchFamily="18" charset="0"/>
              </a:rPr>
              <a:t> 50 </a:t>
            </a:r>
            <a:r>
              <a:rPr lang="en-US" sz="2400" b="0" dirty="0" err="1">
                <a:solidFill>
                  <a:schemeClr val="tx1"/>
                </a:solidFill>
                <a:latin typeface="Times New Roman" pitchFamily="18" charset="0"/>
                <a:cs typeface="Times New Roman" pitchFamily="18" charset="0"/>
              </a:rPr>
              <a:t>chiếc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máy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giặt</a:t>
            </a:r>
            <a:r>
              <a:rPr lang="en-US" sz="2400" b="0" dirty="0">
                <a:solidFill>
                  <a:schemeClr val="tx1"/>
                </a:solidFill>
                <a:latin typeface="Times New Roman" pitchFamily="18" charset="0"/>
                <a:cs typeface="Times New Roman" pitchFamily="18" charset="0"/>
              </a:rPr>
              <a:t> Sanyo </a:t>
            </a:r>
            <a:r>
              <a:rPr lang="en-US" sz="2400" b="0" dirty="0" err="1">
                <a:solidFill>
                  <a:schemeClr val="tx1"/>
                </a:solidFill>
                <a:latin typeface="Times New Roman" pitchFamily="18" charset="0"/>
                <a:cs typeface="Times New Roman" pitchFamily="18" charset="0"/>
              </a:rPr>
              <a:t>với</a:t>
            </a:r>
            <a:r>
              <a:rPr lang="en-US" sz="2400" b="0" dirty="0">
                <a:solidFill>
                  <a:schemeClr val="tx1"/>
                </a:solidFill>
                <a:latin typeface="Times New Roman" pitchFamily="18" charset="0"/>
                <a:cs typeface="Times New Roman" pitchFamily="18" charset="0"/>
              </a:rPr>
              <a:t> đ</a:t>
            </a:r>
            <a:r>
              <a:rPr lang="vi-VN" sz="2400" b="0" dirty="0">
                <a:solidFill>
                  <a:schemeClr val="tx1"/>
                </a:solidFill>
                <a:latin typeface="Times New Roman" pitchFamily="18" charset="0"/>
                <a:cs typeface="Times New Roman" pitchFamily="18" charset="0"/>
              </a:rPr>
              <a:t>ơ</a:t>
            </a:r>
            <a:r>
              <a:rPr lang="en-US" sz="2400" b="0" dirty="0">
                <a:solidFill>
                  <a:schemeClr val="tx1"/>
                </a:solidFill>
                <a:latin typeface="Times New Roman" pitchFamily="18" charset="0"/>
                <a:cs typeface="Times New Roman" pitchFamily="18" charset="0"/>
              </a:rPr>
              <a:t>n </a:t>
            </a:r>
            <a:r>
              <a:rPr lang="en-US" sz="2400" b="0" dirty="0" err="1">
                <a:solidFill>
                  <a:schemeClr val="tx1"/>
                </a:solidFill>
                <a:latin typeface="Times New Roman" pitchFamily="18" charset="0"/>
                <a:cs typeface="Times New Roman" pitchFamily="18" charset="0"/>
              </a:rPr>
              <a:t>giá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bán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a:t>
            </a:r>
            <a:r>
              <a:rPr lang="vi-VN" sz="2400" b="0" dirty="0">
                <a:solidFill>
                  <a:schemeClr val="tx1"/>
                </a:solidFill>
                <a:latin typeface="Times New Roman" pitchFamily="18" charset="0"/>
                <a:cs typeface="Times New Roman" pitchFamily="18" charset="0"/>
              </a:rPr>
              <a:t>ư</a:t>
            </a:r>
            <a:r>
              <a:rPr lang="en-US" sz="2400" b="0" dirty="0">
                <a:solidFill>
                  <a:schemeClr val="tx1"/>
                </a:solidFill>
                <a:latin typeface="Times New Roman" pitchFamily="18" charset="0"/>
                <a:cs typeface="Times New Roman" pitchFamily="18" charset="0"/>
              </a:rPr>
              <a:t>a </a:t>
            </a:r>
            <a:r>
              <a:rPr lang="en-US" sz="2400" b="0" dirty="0" err="1">
                <a:solidFill>
                  <a:schemeClr val="tx1"/>
                </a:solidFill>
                <a:latin typeface="Times New Roman" pitchFamily="18" charset="0"/>
                <a:cs typeface="Times New Roman" pitchFamily="18" charset="0"/>
              </a:rPr>
              <a:t>bao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gồm</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10%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6.000.000 </a:t>
            </a:r>
            <a:r>
              <a:rPr lang="en-US" sz="2400" b="0" dirty="0" err="1">
                <a:solidFill>
                  <a:schemeClr val="tx1"/>
                </a:solidFill>
                <a:latin typeface="Times New Roman" pitchFamily="18" charset="0"/>
                <a:cs typeface="Times New Roman" pitchFamily="18" charset="0"/>
              </a:rPr>
              <a:t>đồng</a:t>
            </a:r>
            <a:r>
              <a:rPr lang="en-US" sz="2400" b="0" dirty="0">
                <a:solidFill>
                  <a:schemeClr val="tx1"/>
                </a:solidFill>
                <a:latin typeface="Times New Roman" pitchFamily="18" charset="0"/>
                <a:cs typeface="Times New Roman" pitchFamily="18" charset="0"/>
              </a:rPr>
              <a:t>/1 </a:t>
            </a:r>
            <a:r>
              <a:rPr lang="en-US" sz="2400" b="0" dirty="0" err="1">
                <a:solidFill>
                  <a:schemeClr val="tx1"/>
                </a:solidFill>
                <a:latin typeface="Times New Roman" pitchFamily="18" charset="0"/>
                <a:cs typeface="Times New Roman" pitchFamily="18" charset="0"/>
              </a:rPr>
              <a:t>chiếc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khách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chấp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nhận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toán</a:t>
            </a:r>
            <a:r>
              <a:rPr lang="en-US" sz="2400" b="0" dirty="0">
                <a:solidFill>
                  <a:schemeClr val="tx1"/>
                </a:solidFill>
                <a:latin typeface="Times New Roman" pitchFamily="18" charset="0"/>
                <a:cs typeface="Times New Roman" pitchFamily="18" charset="0"/>
              </a:rPr>
              <a:t>. Đ</a:t>
            </a:r>
            <a:r>
              <a:rPr lang="vi-VN" sz="2400" b="0" dirty="0">
                <a:solidFill>
                  <a:schemeClr val="tx1"/>
                </a:solidFill>
                <a:latin typeface="Times New Roman" pitchFamily="18" charset="0"/>
                <a:cs typeface="Times New Roman" pitchFamily="18" charset="0"/>
              </a:rPr>
              <a:t>ơ</a:t>
            </a:r>
            <a:r>
              <a:rPr lang="en-US" sz="2400" b="0" dirty="0">
                <a:solidFill>
                  <a:schemeClr val="tx1"/>
                </a:solidFill>
                <a:latin typeface="Times New Roman" pitchFamily="18" charset="0"/>
                <a:cs typeface="Times New Roman" pitchFamily="18" charset="0"/>
              </a:rPr>
              <a:t>n </a:t>
            </a:r>
            <a:r>
              <a:rPr lang="en-US" sz="2400" b="0" dirty="0" err="1">
                <a:solidFill>
                  <a:schemeClr val="tx1"/>
                </a:solidFill>
                <a:latin typeface="Times New Roman" pitchFamily="18" charset="0"/>
                <a:cs typeface="Times New Roman" pitchFamily="18" charset="0"/>
              </a:rPr>
              <a:t>giá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vốn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của</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máy</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giặt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là</a:t>
            </a:r>
            <a:r>
              <a:rPr lang="en-US" sz="2400" b="0" dirty="0">
                <a:solidFill>
                  <a:schemeClr val="tx1"/>
                </a:solidFill>
                <a:latin typeface="Times New Roman" pitchFamily="18" charset="0"/>
                <a:cs typeface="Times New Roman" pitchFamily="18" charset="0"/>
              </a:rPr>
              <a:t> 4.000.000 </a:t>
            </a:r>
            <a:r>
              <a:rPr lang="en-US" sz="2400" b="0" dirty="0" err="1">
                <a:solidFill>
                  <a:schemeClr val="tx1"/>
                </a:solidFill>
                <a:latin typeface="Times New Roman" pitchFamily="18" charset="0"/>
                <a:cs typeface="Times New Roman" pitchFamily="18" charset="0"/>
              </a:rPr>
              <a:t>đồng</a:t>
            </a:r>
            <a:r>
              <a:rPr lang="en-US" sz="2400" b="0" dirty="0">
                <a:solidFill>
                  <a:schemeClr val="tx1"/>
                </a:solidFill>
                <a:latin typeface="Times New Roman" pitchFamily="18" charset="0"/>
                <a:cs typeface="Times New Roman" pitchFamily="18" charset="0"/>
              </a:rPr>
              <a:t>/1 </a:t>
            </a:r>
            <a:r>
              <a:rPr lang="en-US" sz="2400" b="0" dirty="0" err="1">
                <a:solidFill>
                  <a:schemeClr val="tx1"/>
                </a:solidFill>
                <a:latin typeface="Times New Roman" pitchFamily="18" charset="0"/>
                <a:cs typeface="Times New Roman" pitchFamily="18" charset="0"/>
              </a:rPr>
              <a:t>chiếc</a:t>
            </a:r>
            <a:r>
              <a:rPr lang="en-US" sz="2400" b="0" dirty="0">
                <a:solidFill>
                  <a:schemeClr val="tx1"/>
                </a:solidFill>
                <a:latin typeface="Times New Roman" pitchFamily="18" charset="0"/>
                <a:cs typeface="Times New Roman" pitchFamily="18" charset="0"/>
              </a:rPr>
              <a:t>.</a:t>
            </a:r>
          </a:p>
          <a:p>
            <a:pPr marL="0" indent="457200" algn="just">
              <a:lnSpc>
                <a:spcPct val="150000"/>
              </a:lnSpc>
              <a:spcBef>
                <a:spcPts val="0"/>
              </a:spcBef>
              <a:buNone/>
            </a:pPr>
            <a:r>
              <a:rPr lang="en-US" sz="2400" i="1" u="sng" dirty="0" err="1">
                <a:solidFill>
                  <a:schemeClr val="tx1"/>
                </a:solidFill>
                <a:latin typeface="Times New Roman" pitchFamily="18" charset="0"/>
                <a:cs typeface="Times New Roman" pitchFamily="18" charset="0"/>
              </a:rPr>
              <a:t>Yêu</a:t>
            </a:r>
            <a:r>
              <a:rPr lang="en-US" sz="2400" i="1" u="sng" dirty="0">
                <a:solidFill>
                  <a:schemeClr val="tx1"/>
                </a:solidFill>
                <a:latin typeface="Times New Roman" pitchFamily="18" charset="0"/>
                <a:cs typeface="Times New Roman" pitchFamily="18" charset="0"/>
              </a:rPr>
              <a:t> </a:t>
            </a:r>
            <a:r>
              <a:rPr lang="en-US" sz="2400" i="1" u="sng" dirty="0" err="1">
                <a:solidFill>
                  <a:schemeClr val="tx1"/>
                </a:solidFill>
                <a:latin typeface="Times New Roman" pitchFamily="18" charset="0"/>
                <a:cs typeface="Times New Roman" pitchFamily="18" charset="0"/>
              </a:rPr>
              <a:t>cầu</a:t>
            </a:r>
            <a:r>
              <a:rPr lang="en-US" sz="2400" i="1" u="sng" dirty="0">
                <a:solidFill>
                  <a:schemeClr val="tx1"/>
                </a:solidFill>
                <a:latin typeface="Times New Roman" pitchFamily="18" charset="0"/>
                <a:cs typeface="Times New Roman" pitchFamily="18" charset="0"/>
              </a:rPr>
              <a:t>:</a:t>
            </a:r>
            <a:r>
              <a:rPr lang="en-US" sz="2400" b="0" dirty="0">
                <a:solidFill>
                  <a:schemeClr val="tx1"/>
                </a:solidFill>
                <a:latin typeface="Times New Roman" pitchFamily="18" charset="0"/>
                <a:cs typeface="Times New Roman" pitchFamily="18" charset="0"/>
              </a:rPr>
              <a:t> </a:t>
            </a:r>
          </a:p>
          <a:p>
            <a:pPr marL="0" indent="457200" algn="just">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p>
          <a:p>
            <a:pPr marL="0" indent="457200" algn="just">
              <a:lnSpc>
                <a:spcPct val="150000"/>
              </a:lnSpc>
              <a:spcBef>
                <a:spcPts val="0"/>
              </a:spcBef>
              <a:buNone/>
            </a:pP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khoản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toán</a:t>
            </a:r>
            <a:endParaRPr lang="en-US" sz="2400" b="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6964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854" y="838200"/>
            <a:ext cx="8963746" cy="5867400"/>
          </a:xfrm>
        </p:spPr>
      </p:pic>
    </p:spTree>
    <p:extLst>
      <p:ext uri="{BB962C8B-B14F-4D97-AF65-F5344CB8AC3E}">
        <p14:creationId xmlns:p14="http://schemas.microsoft.com/office/powerpoint/2010/main" val="2133750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3429000"/>
          </a:xfrm>
        </p:spPr>
        <p:txBody>
          <a:bodyPr/>
          <a:lstStyle/>
          <a:p>
            <a:pPr marL="0" indent="457200" algn="just">
              <a:lnSpc>
                <a:spcPct val="150000"/>
              </a:lnSpc>
              <a:spcBef>
                <a:spcPts val="0"/>
              </a:spcBef>
              <a:buNone/>
            </a:pPr>
            <a:r>
              <a:rPr lang="en-US" sz="2400" u="sng" dirty="0" err="1">
                <a:solidFill>
                  <a:schemeClr val="tx1"/>
                </a:solidFill>
                <a:latin typeface="Times New Roman" pitchFamily="18" charset="0"/>
                <a:cs typeface="Times New Roman" pitchFamily="18" charset="0"/>
              </a:rPr>
              <a:t>Ví</a:t>
            </a:r>
            <a:r>
              <a:rPr lang="en-US" sz="2400" u="sng" dirty="0">
                <a:solidFill>
                  <a:schemeClr val="tx1"/>
                </a:solidFill>
                <a:latin typeface="Times New Roman" pitchFamily="18" charset="0"/>
                <a:cs typeface="Times New Roman" pitchFamily="18" charset="0"/>
              </a:rPr>
              <a:t> </a:t>
            </a:r>
            <a:r>
              <a:rPr lang="en-US" sz="2400" u="sng" dirty="0" err="1">
                <a:solidFill>
                  <a:schemeClr val="tx1"/>
                </a:solidFill>
                <a:latin typeface="Times New Roman" pitchFamily="18" charset="0"/>
                <a:cs typeface="Times New Roman" pitchFamily="18" charset="0"/>
              </a:rPr>
              <a:t>dụ</a:t>
            </a:r>
            <a:r>
              <a:rPr lang="en-US" sz="2400" u="sng" dirty="0">
                <a:solidFill>
                  <a:schemeClr val="tx1"/>
                </a:solidFill>
                <a:latin typeface="Times New Roman" pitchFamily="18" charset="0"/>
                <a:cs typeface="Times New Roman" pitchFamily="18" charset="0"/>
              </a:rPr>
              <a:t> 6</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Tại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 </a:t>
            </a:r>
            <a:r>
              <a:rPr lang="en-US" sz="2400" b="0" dirty="0" err="1">
                <a:solidFill>
                  <a:schemeClr val="tx1"/>
                </a:solidFill>
                <a:latin typeface="Times New Roman" pitchFamily="18" charset="0"/>
                <a:cs typeface="Times New Roman" pitchFamily="18" charset="0"/>
              </a:rPr>
              <a:t>có</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tài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liệu</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như</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sau</a:t>
            </a:r>
            <a:r>
              <a:rPr lang="en-US" sz="2400" b="0" dirty="0">
                <a:solidFill>
                  <a:schemeClr val="tx1"/>
                </a:solidFill>
                <a:latin typeface="Times New Roman" pitchFamily="18" charset="0"/>
                <a:cs typeface="Times New Roman" pitchFamily="18" charset="0"/>
              </a:rPr>
              <a:t>: </a:t>
            </a:r>
          </a:p>
          <a:p>
            <a:pPr marL="0" indent="457200" algn="just">
              <a:lnSpc>
                <a:spcPct val="150000"/>
              </a:lnSpc>
              <a:spcBef>
                <a:spcPts val="0"/>
              </a:spcBef>
              <a:buNone/>
            </a:pPr>
            <a:r>
              <a:rPr lang="en-US" sz="2400" b="0" dirty="0" err="1">
                <a:solidFill>
                  <a:schemeClr val="tx1"/>
                </a:solidFill>
                <a:latin typeface="Times New Roman" pitchFamily="18" charset="0"/>
                <a:cs typeface="Times New Roman" pitchFamily="18" charset="0"/>
              </a:rPr>
              <a:t>Nhập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khẩu</a:t>
            </a:r>
            <a:r>
              <a:rPr lang="en-US" sz="2400" b="0" dirty="0">
                <a:solidFill>
                  <a:schemeClr val="tx1"/>
                </a:solidFill>
                <a:latin typeface="Times New Roman" pitchFamily="18" charset="0"/>
                <a:cs typeface="Times New Roman" pitchFamily="18" charset="0"/>
              </a:rPr>
              <a:t> 100 </a:t>
            </a:r>
            <a:r>
              <a:rPr lang="en-US" sz="2400" b="0" dirty="0" err="1">
                <a:solidFill>
                  <a:schemeClr val="tx1"/>
                </a:solidFill>
                <a:latin typeface="Times New Roman" pitchFamily="18" charset="0"/>
                <a:cs typeface="Times New Roman" pitchFamily="18" charset="0"/>
              </a:rPr>
              <a:t>chiếc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hóa</a:t>
            </a:r>
            <a:r>
              <a:rPr lang="en-US" sz="2400" b="0" dirty="0">
                <a:solidFill>
                  <a:schemeClr val="tx1"/>
                </a:solidFill>
                <a:latin typeface="Times New Roman" pitchFamily="18" charset="0"/>
                <a:cs typeface="Times New Roman" pitchFamily="18" charset="0"/>
              </a:rPr>
              <a:t> A </a:t>
            </a:r>
            <a:r>
              <a:rPr lang="en-US" sz="2400" b="0" dirty="0" err="1">
                <a:solidFill>
                  <a:schemeClr val="tx1"/>
                </a:solidFill>
                <a:latin typeface="Times New Roman" pitchFamily="18" charset="0"/>
                <a:cs typeface="Times New Roman" pitchFamily="18" charset="0"/>
              </a:rPr>
              <a:t>với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a:t>
            </a:r>
            <a:r>
              <a:rPr lang="en-US" sz="2400" b="0" dirty="0">
                <a:solidFill>
                  <a:schemeClr val="tx1"/>
                </a:solidFill>
                <a:latin typeface="Times New Roman" pitchFamily="18" charset="0"/>
                <a:cs typeface="Times New Roman" pitchFamily="18" charset="0"/>
              </a:rPr>
              <a:t> CIF/</a:t>
            </a:r>
            <a:r>
              <a:rPr lang="en-US" sz="2400" b="0" dirty="0" err="1">
                <a:solidFill>
                  <a:schemeClr val="tx1"/>
                </a:solidFill>
                <a:latin typeface="Times New Roman" pitchFamily="18" charset="0"/>
                <a:cs typeface="Times New Roman" pitchFamily="18" charset="0"/>
              </a:rPr>
              <a:t>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Phòng</a:t>
            </a:r>
            <a:r>
              <a:rPr lang="en-US" sz="2400" b="0" dirty="0">
                <a:solidFill>
                  <a:schemeClr val="tx1"/>
                </a:solidFill>
                <a:latin typeface="Times New Roman" pitchFamily="18" charset="0"/>
                <a:cs typeface="Times New Roman" pitchFamily="18" charset="0"/>
              </a:rPr>
              <a:t> 12.000 USD,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NK 5%,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suất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hàng</a:t>
            </a:r>
            <a:r>
              <a:rPr lang="en-US" sz="2400" b="0" dirty="0">
                <a:solidFill>
                  <a:schemeClr val="tx1"/>
                </a:solidFill>
                <a:latin typeface="Times New Roman" pitchFamily="18" charset="0"/>
                <a:cs typeface="Times New Roman" pitchFamily="18" charset="0"/>
              </a:rPr>
              <a:t> NK 10%, </a:t>
            </a:r>
            <a:r>
              <a:rPr lang="en-US" sz="2400" b="0" dirty="0" err="1">
                <a:solidFill>
                  <a:schemeClr val="tx1"/>
                </a:solidFill>
                <a:latin typeface="Times New Roman" pitchFamily="18" charset="0"/>
                <a:cs typeface="Times New Roman" pitchFamily="18" charset="0"/>
              </a:rPr>
              <a:t>ch</a:t>
            </a:r>
            <a:r>
              <a:rPr lang="vi-VN" sz="2400" b="0" dirty="0">
                <a:solidFill>
                  <a:schemeClr val="tx1"/>
                </a:solidFill>
                <a:latin typeface="Times New Roman" pitchFamily="18" charset="0"/>
                <a:cs typeface="Times New Roman" pitchFamily="18" charset="0"/>
              </a:rPr>
              <a:t>ư</a:t>
            </a:r>
            <a:r>
              <a:rPr lang="en-US" sz="2400" b="0" dirty="0">
                <a:solidFill>
                  <a:schemeClr val="tx1"/>
                </a:solidFill>
                <a:latin typeface="Times New Roman" pitchFamily="18" charset="0"/>
                <a:cs typeface="Times New Roman" pitchFamily="18" charset="0"/>
              </a:rPr>
              <a:t>a </a:t>
            </a:r>
            <a:r>
              <a:rPr lang="en-US" sz="2400" b="0" dirty="0" err="1">
                <a:solidFill>
                  <a:schemeClr val="tx1"/>
                </a:solidFill>
                <a:latin typeface="Times New Roman" pitchFamily="18" charset="0"/>
                <a:cs typeface="Times New Roman" pitchFamily="18" charset="0"/>
              </a:rPr>
              <a:t>thanh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toán</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Tỷ</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giá</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giao</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dịch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thực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tế</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trong</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ngày</a:t>
            </a:r>
            <a:r>
              <a:rPr lang="en-US" sz="2400" b="0" dirty="0">
                <a:solidFill>
                  <a:schemeClr val="tx1"/>
                </a:solidFill>
                <a:latin typeface="Times New Roman" pitchFamily="18" charset="0"/>
                <a:cs typeface="Times New Roman" pitchFamily="18" charset="0"/>
              </a:rPr>
              <a:t> 20.350 </a:t>
            </a:r>
            <a:r>
              <a:rPr lang="en-US" sz="2400" b="0" dirty="0" err="1">
                <a:solidFill>
                  <a:schemeClr val="tx1"/>
                </a:solidFill>
                <a:latin typeface="Times New Roman" pitchFamily="18" charset="0"/>
                <a:cs typeface="Times New Roman" pitchFamily="18" charset="0"/>
              </a:rPr>
              <a:t>đồng</a:t>
            </a:r>
            <a:r>
              <a:rPr lang="en-US" sz="2400" b="0" dirty="0">
                <a:solidFill>
                  <a:schemeClr val="tx1"/>
                </a:solidFill>
                <a:latin typeface="Times New Roman" pitchFamily="18" charset="0"/>
                <a:cs typeface="Times New Roman" pitchFamily="18" charset="0"/>
              </a:rPr>
              <a:t>/1 USD.</a:t>
            </a:r>
          </a:p>
          <a:p>
            <a:pPr marL="0" indent="457200" algn="just">
              <a:lnSpc>
                <a:spcPct val="150000"/>
              </a:lnSpc>
              <a:spcBef>
                <a:spcPts val="0"/>
              </a:spcBef>
              <a:buNone/>
            </a:pPr>
            <a:r>
              <a:rPr lang="en-US" sz="2400" i="1" u="sng" dirty="0" err="1">
                <a:solidFill>
                  <a:schemeClr val="tx1"/>
                </a:solidFill>
                <a:latin typeface="Times New Roman" pitchFamily="18" charset="0"/>
                <a:cs typeface="Times New Roman" pitchFamily="18" charset="0"/>
              </a:rPr>
              <a:t>Yêu</a:t>
            </a:r>
            <a:r>
              <a:rPr lang="en-US" sz="2400" i="1" u="sng" dirty="0">
                <a:solidFill>
                  <a:schemeClr val="tx1"/>
                </a:solidFill>
                <a:latin typeface="Times New Roman" pitchFamily="18" charset="0"/>
                <a:cs typeface="Times New Roman" pitchFamily="18" charset="0"/>
              </a:rPr>
              <a:t> </a:t>
            </a:r>
            <a:r>
              <a:rPr lang="en-US" sz="2400" i="1" u="sng" dirty="0" err="1">
                <a:solidFill>
                  <a:schemeClr val="tx1"/>
                </a:solidFill>
                <a:latin typeface="Times New Roman" pitchFamily="18" charset="0"/>
                <a:cs typeface="Times New Roman" pitchFamily="18" charset="0"/>
              </a:rPr>
              <a:t>cầu</a:t>
            </a:r>
            <a:r>
              <a:rPr lang="en-US" sz="2400" i="1" u="sng" dirty="0">
                <a:solidFill>
                  <a:schemeClr val="tx1"/>
                </a:solidFill>
                <a:latin typeface="Times New Roman" pitchFamily="18" charset="0"/>
                <a:cs typeface="Times New Roman" pitchFamily="18" charset="0"/>
              </a:rPr>
              <a:t>:</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Xác</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định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số</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thuế</a:t>
            </a:r>
            <a:r>
              <a:rPr lang="en-US" sz="2400" b="0" dirty="0">
                <a:solidFill>
                  <a:schemeClr val="tx1"/>
                </a:solidFill>
                <a:latin typeface="Times New Roman" pitchFamily="18" charset="0"/>
                <a:cs typeface="Times New Roman" pitchFamily="18" charset="0"/>
              </a:rPr>
              <a:t> GTGT </a:t>
            </a:r>
            <a:r>
              <a:rPr lang="en-US" sz="2400" b="0" dirty="0" err="1">
                <a:solidFill>
                  <a:schemeClr val="tx1"/>
                </a:solidFill>
                <a:latin typeface="Times New Roman" pitchFamily="18" charset="0"/>
                <a:cs typeface="Times New Roman" pitchFamily="18" charset="0"/>
              </a:rPr>
              <a:t>doanh</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nghiệp</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phải</a:t>
            </a:r>
            <a:r>
              <a:rPr lang="en-US" sz="2400" b="0" dirty="0">
                <a:solidFill>
                  <a:schemeClr val="tx1"/>
                </a:solidFill>
                <a:latin typeface="Times New Roman" pitchFamily="18" charset="0"/>
                <a:cs typeface="Times New Roman" pitchFamily="18" charset="0"/>
              </a:rPr>
              <a:t> </a:t>
            </a:r>
            <a:r>
              <a:rPr lang="en-US" sz="2400" b="0" dirty="0" err="1">
                <a:solidFill>
                  <a:schemeClr val="tx1"/>
                </a:solidFill>
                <a:latin typeface="Times New Roman" pitchFamily="18" charset="0"/>
                <a:cs typeface="Times New Roman" pitchFamily="18" charset="0"/>
              </a:rPr>
              <a:t>nộp</a:t>
            </a:r>
            <a:r>
              <a:rPr lang="en-US" sz="2400" b="0" dirty="0">
                <a:solidFill>
                  <a:schemeClr val="tx1"/>
                </a:solidFill>
                <a:latin typeface="Times New Roman" pitchFamily="18" charset="0"/>
                <a:cs typeface="Times New Roman" pitchFamily="18" charset="0"/>
              </a:rPr>
              <a:t>. </a:t>
            </a:r>
          </a:p>
        </p:txBody>
      </p:sp>
    </p:spTree>
    <p:extLst>
      <p:ext uri="{BB962C8B-B14F-4D97-AF65-F5344CB8AC3E}">
        <p14:creationId xmlns:p14="http://schemas.microsoft.com/office/powerpoint/2010/main" val="80496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6553200" cy="563562"/>
          </a:xfrm>
        </p:spPr>
        <p:txBody>
          <a:bodyPr/>
          <a:lstStyle/>
          <a:p>
            <a:pPr algn="ctr"/>
            <a:r>
              <a:rPr lang="en-US" sz="3000" dirty="0" err="1">
                <a:latin typeface="Times New Roman" pitchFamily="18" charset="0"/>
                <a:cs typeface="Times New Roman" pitchFamily="18" charset="0"/>
              </a:rPr>
              <a:t>Đối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với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hàng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thông</a:t>
            </a:r>
            <a:r>
              <a:rPr lang="en-US" sz="3000" dirty="0">
                <a:latin typeface="Times New Roman" pitchFamily="18" charset="0"/>
                <a:cs typeface="Times New Roman" pitchFamily="18" charset="0"/>
              </a:rPr>
              <a:t> qua </a:t>
            </a:r>
            <a:r>
              <a:rPr lang="en-US" sz="3000" dirty="0" err="1">
                <a:latin typeface="Times New Roman" pitchFamily="18" charset="0"/>
                <a:cs typeface="Times New Roman" pitchFamily="18" charset="0"/>
              </a:rPr>
              <a:t>đại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lý</a:t>
            </a:r>
            <a:r>
              <a:rPr lang="en-US" sz="3000" dirty="0">
                <a:latin typeface="Times New Roman" pitchFamily="18" charset="0"/>
                <a:cs typeface="Times New Roman" pitchFamily="18" charset="0"/>
              </a:rPr>
              <a:t> </a:t>
            </a:r>
            <a:br>
              <a:rPr lang="en-US" sz="3000" dirty="0">
                <a:latin typeface="Times New Roman" pitchFamily="18" charset="0"/>
                <a:cs typeface="Times New Roman" pitchFamily="18" charset="0"/>
              </a:rPr>
            </a:br>
            <a:r>
              <a:rPr lang="en-US" sz="3000" dirty="0">
                <a:latin typeface="Times New Roman" pitchFamily="18" charset="0"/>
                <a:cs typeface="Times New Roman" pitchFamily="18" charset="0"/>
              </a:rPr>
              <a:t>h</a:t>
            </a:r>
            <a:r>
              <a:rPr lang="vi-VN" sz="3000" dirty="0">
                <a:latin typeface="Times New Roman" pitchFamily="18" charset="0"/>
                <a:cs typeface="Times New Roman" pitchFamily="18" charset="0"/>
              </a:rPr>
              <a:t>ưởng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hoa</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hồng</a:t>
            </a:r>
            <a:endParaRPr lang="en-US" sz="3000" dirty="0">
              <a:latin typeface="Times New Roman" pitchFamily="18" charset="0"/>
              <a:cs typeface="Times New Roman" pitchFamily="18" charset="0"/>
            </a:endParaRPr>
          </a:p>
        </p:txBody>
      </p:sp>
      <p:pic>
        <p:nvPicPr>
          <p:cNvPr id="147" name="Content Placeholder 14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4800" y="914400"/>
            <a:ext cx="8458200" cy="5791200"/>
          </a:xfrm>
        </p:spPr>
      </p:pic>
    </p:spTree>
    <p:extLst>
      <p:ext uri="{BB962C8B-B14F-4D97-AF65-F5344CB8AC3E}">
        <p14:creationId xmlns:p14="http://schemas.microsoft.com/office/powerpoint/2010/main" val="285698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47"/>
                                        </p:tgtEl>
                                        <p:attrNameLst>
                                          <p:attrName>style.visibility</p:attrName>
                                        </p:attrNameLst>
                                      </p:cBhvr>
                                      <p:to>
                                        <p:strVal val="visible"/>
                                      </p:to>
                                    </p:set>
                                    <p:animEffect transition="in" filter="wheel(4)">
                                      <p:cBhvr>
                                        <p:cTn id="12" dur="20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60218" y="838200"/>
            <a:ext cx="8555182" cy="5909310"/>
          </a:xfrm>
          <a:prstGeom prst="rect">
            <a:avLst/>
          </a:prstGeom>
        </p:spPr>
        <p:txBody>
          <a:bodyPr wrap="square">
            <a:spAutoFit/>
          </a:bodyPr>
          <a:lstStyle/>
          <a:p>
            <a:pPr algn="just">
              <a:lnSpc>
                <a:spcPct val="150000"/>
              </a:lnSpc>
              <a:spcAft>
                <a:spcPts val="0"/>
              </a:spcAft>
            </a:pPr>
            <a:r>
              <a:rPr lang="fr-FR" sz="2100" b="1" u="sng" dirty="0" err="1">
                <a:latin typeface="Times New Roman" panose="02020603050405020304" pitchFamily="18" charset="0"/>
                <a:ea typeface="Times New Roman" panose="02020603050405020304" pitchFamily="18" charset="0"/>
              </a:rPr>
              <a:t>Ví</a:t>
            </a:r>
            <a:r>
              <a:rPr lang="fr-FR" sz="2100" b="1" u="sng" dirty="0">
                <a:latin typeface="Times New Roman" panose="02020603050405020304" pitchFamily="18" charset="0"/>
                <a:ea typeface="Times New Roman" panose="02020603050405020304" pitchFamily="18" charset="0"/>
              </a:rPr>
              <a:t> </a:t>
            </a:r>
            <a:r>
              <a:rPr lang="fr-FR" sz="2100" b="1" u="sng" dirty="0" err="1">
                <a:latin typeface="Times New Roman" panose="02020603050405020304" pitchFamily="18" charset="0"/>
                <a:ea typeface="Times New Roman" panose="02020603050405020304" pitchFamily="18" charset="0"/>
              </a:rPr>
              <a:t>dụ</a:t>
            </a:r>
            <a:r>
              <a:rPr lang="fr-FR" sz="2100" b="1" u="sng" dirty="0">
                <a:latin typeface="Times New Roman" panose="02020603050405020304" pitchFamily="18" charset="0"/>
                <a:ea typeface="Times New Roman" panose="02020603050405020304" pitchFamily="18" charset="0"/>
              </a:rPr>
              <a:t> 7: </a:t>
            </a:r>
          </a:p>
          <a:p>
            <a:pPr algn="just">
              <a:lnSpc>
                <a:spcPct val="150000"/>
              </a:lnSpc>
              <a:spcAft>
                <a:spcPts val="0"/>
              </a:spcAft>
            </a:pPr>
            <a:r>
              <a:rPr lang="fr-FR" sz="2100" dirty="0" err="1">
                <a:latin typeface="Times New Roman" panose="02020603050405020304" pitchFamily="18" charset="0"/>
                <a:ea typeface="Times New Roman" panose="02020603050405020304" pitchFamily="18" charset="0"/>
              </a:rPr>
              <a:t>Công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ty</a:t>
            </a:r>
            <a:r>
              <a:rPr lang="fr-FR" sz="2100" dirty="0">
                <a:latin typeface="Times New Roman" panose="02020603050405020304" pitchFamily="18" charset="0"/>
                <a:ea typeface="Times New Roman" panose="02020603050405020304" pitchFamily="18" charset="0"/>
              </a:rPr>
              <a:t> TNHH </a:t>
            </a:r>
            <a:r>
              <a:rPr lang="fr-FR" sz="2100" dirty="0" err="1">
                <a:latin typeface="Times New Roman" panose="02020603050405020304" pitchFamily="18" charset="0"/>
                <a:ea typeface="Times New Roman" panose="02020603050405020304" pitchFamily="18" charset="0"/>
              </a:rPr>
              <a:t>Hoa</a:t>
            </a:r>
            <a:r>
              <a:rPr lang="fr-FR" sz="2100" dirty="0">
                <a:latin typeface="Times New Roman" panose="02020603050405020304" pitchFamily="18" charset="0"/>
                <a:ea typeface="Times New Roman" panose="02020603050405020304" pitchFamily="18" charset="0"/>
              </a:rPr>
              <a:t> Sao, </a:t>
            </a:r>
            <a:r>
              <a:rPr lang="fr-FR" sz="2100" dirty="0" err="1">
                <a:latin typeface="Times New Roman" panose="02020603050405020304" pitchFamily="18" charset="0"/>
                <a:ea typeface="Times New Roman" panose="02020603050405020304" pitchFamily="18" charset="0"/>
              </a:rPr>
              <a:t>nộp</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giá</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trị</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gia</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tăng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theo</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phương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pháp</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khấu</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trừ</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Trong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tháng</a:t>
            </a:r>
            <a:r>
              <a:rPr lang="fr-FR" sz="2100" dirty="0">
                <a:latin typeface="Times New Roman" panose="02020603050405020304" pitchFamily="18" charset="0"/>
                <a:ea typeface="Times New Roman" panose="02020603050405020304" pitchFamily="18" charset="0"/>
              </a:rPr>
              <a:t> 10/2017 </a:t>
            </a:r>
            <a:r>
              <a:rPr lang="fr-FR" sz="2100" dirty="0" err="1">
                <a:latin typeface="Times New Roman" panose="02020603050405020304" pitchFamily="18" charset="0"/>
                <a:ea typeface="Times New Roman" panose="02020603050405020304" pitchFamily="18" charset="0"/>
              </a:rPr>
              <a:t>có</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các</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tài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liệu</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như</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sau</a:t>
            </a:r>
            <a:r>
              <a:rPr lang="fr-FR" sz="2100" dirty="0">
                <a:latin typeface="Times New Roman" panose="02020603050405020304" pitchFamily="18" charset="0"/>
                <a:ea typeface="Times New Roman" panose="02020603050405020304" pitchFamily="18" charset="0"/>
              </a:rPr>
              <a:t>: </a:t>
            </a:r>
            <a:r>
              <a:rPr lang="fr-FR" sz="2100" i="1" dirty="0">
                <a:latin typeface="Times New Roman" panose="02020603050405020304" pitchFamily="18" charset="0"/>
                <a:ea typeface="Times New Roman" panose="02020603050405020304" pitchFamily="18" charset="0"/>
              </a:rPr>
              <a:t>(</a:t>
            </a:r>
            <a:r>
              <a:rPr lang="fr-FR" sz="2100" i="1" dirty="0" err="1">
                <a:latin typeface="Times New Roman" panose="02020603050405020304" pitchFamily="18" charset="0"/>
                <a:ea typeface="Times New Roman" panose="02020603050405020304" pitchFamily="18" charset="0"/>
              </a:rPr>
              <a:t>Đơn</a:t>
            </a:r>
            <a:r>
              <a:rPr lang="fr-FR" sz="2100" i="1" dirty="0">
                <a:latin typeface="Times New Roman" panose="02020603050405020304" pitchFamily="18" charset="0"/>
                <a:ea typeface="Times New Roman" panose="02020603050405020304" pitchFamily="18" charset="0"/>
              </a:rPr>
              <a:t> </a:t>
            </a:r>
            <a:r>
              <a:rPr lang="fr-FR" sz="2100" i="1" dirty="0" err="1">
                <a:latin typeface="Times New Roman" panose="02020603050405020304" pitchFamily="18" charset="0"/>
                <a:ea typeface="Times New Roman" panose="02020603050405020304" pitchFamily="18" charset="0"/>
              </a:rPr>
              <a:t>vị</a:t>
            </a:r>
            <a:r>
              <a:rPr lang="fr-FR" sz="2100" i="1" dirty="0">
                <a:latin typeface="Times New Roman" panose="02020603050405020304" pitchFamily="18" charset="0"/>
                <a:ea typeface="Times New Roman" panose="02020603050405020304" pitchFamily="18" charset="0"/>
              </a:rPr>
              <a:t> </a:t>
            </a:r>
            <a:r>
              <a:rPr lang="fr-FR" sz="2100" i="1" dirty="0" err="1">
                <a:latin typeface="Times New Roman" panose="02020603050405020304" pitchFamily="18" charset="0"/>
                <a:ea typeface="Times New Roman" panose="02020603050405020304" pitchFamily="18" charset="0"/>
              </a:rPr>
              <a:t>tính</a:t>
            </a:r>
            <a:r>
              <a:rPr lang="fr-FR" sz="2100" i="1" dirty="0">
                <a:latin typeface="Times New Roman" panose="02020603050405020304" pitchFamily="18" charset="0"/>
                <a:ea typeface="Times New Roman" panose="02020603050405020304" pitchFamily="18" charset="0"/>
              </a:rPr>
              <a:t>: 1.000 </a:t>
            </a:r>
            <a:r>
              <a:rPr lang="fr-FR" sz="2100" i="1" dirty="0" err="1">
                <a:latin typeface="Times New Roman" panose="02020603050405020304" pitchFamily="18" charset="0"/>
                <a:ea typeface="Times New Roman" panose="02020603050405020304" pitchFamily="18" charset="0"/>
              </a:rPr>
              <a:t>đồng</a:t>
            </a:r>
            <a:r>
              <a:rPr lang="fr-FR" sz="2100" i="1" dirty="0">
                <a:latin typeface="Times New Roman" panose="02020603050405020304" pitchFamily="18" charset="0"/>
                <a:ea typeface="Times New Roman" panose="02020603050405020304" pitchFamily="18" charset="0"/>
              </a:rPr>
              <a:t>)</a:t>
            </a:r>
            <a:endParaRPr lang="en-US" sz="2100" dirty="0">
              <a:latin typeface="Times New Roman" panose="02020603050405020304" pitchFamily="18" charset="0"/>
              <a:ea typeface="Times New Roman" panose="02020603050405020304" pitchFamily="18" charset="0"/>
            </a:endParaRPr>
          </a:p>
          <a:p>
            <a:pPr indent="457200" algn="just">
              <a:lnSpc>
                <a:spcPct val="150000"/>
              </a:lnSpc>
              <a:spcAft>
                <a:spcPts val="0"/>
              </a:spcAft>
              <a:buAutoNum type="arabicPeriod"/>
            </a:pPr>
            <a:r>
              <a:rPr lang="fr-FR" sz="2100" dirty="0">
                <a:latin typeface="Times New Roman" panose="02020603050405020304" pitchFamily="18" charset="0"/>
                <a:ea typeface="Times New Roman" panose="02020603050405020304" pitchFamily="18" charset="0"/>
              </a:rPr>
              <a:t>Mua 20 </a:t>
            </a:r>
            <a:r>
              <a:rPr lang="fr-FR" sz="2100" dirty="0" err="1">
                <a:latin typeface="Times New Roman" panose="02020603050405020304" pitchFamily="18" charset="0"/>
                <a:ea typeface="Times New Roman" panose="02020603050405020304" pitchFamily="18" charset="0"/>
              </a:rPr>
              <a:t>chiếc</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điện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thoại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để</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bàn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nhập</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kho</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để</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bán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trả</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bằng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tiền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mặt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với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hóa</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đơn</a:t>
            </a:r>
            <a:r>
              <a:rPr lang="fr-FR" sz="2100" dirty="0">
                <a:latin typeface="Times New Roman" panose="02020603050405020304" pitchFamily="18" charset="0"/>
                <a:ea typeface="Times New Roman" panose="02020603050405020304" pitchFamily="18" charset="0"/>
              </a:rPr>
              <a:t> GTGT </a:t>
            </a:r>
            <a:r>
              <a:rPr lang="fr-FR" sz="2100" dirty="0" err="1">
                <a:latin typeface="Times New Roman" panose="02020603050405020304" pitchFamily="18" charset="0"/>
                <a:ea typeface="Times New Roman" panose="02020603050405020304" pitchFamily="18" charset="0"/>
              </a:rPr>
              <a:t>số</a:t>
            </a:r>
            <a:r>
              <a:rPr lang="fr-FR" sz="2100" dirty="0">
                <a:latin typeface="Times New Roman" panose="02020603050405020304" pitchFamily="18" charset="0"/>
                <a:ea typeface="Times New Roman" panose="02020603050405020304" pitchFamily="18" charset="0"/>
              </a:rPr>
              <a:t> 20: </a:t>
            </a:r>
            <a:r>
              <a:rPr lang="fr-FR" sz="2100" dirty="0" err="1">
                <a:latin typeface="Times New Roman" panose="02020603050405020304" pitchFamily="18" charset="0"/>
                <a:ea typeface="Times New Roman" panose="02020603050405020304" pitchFamily="18" charset="0"/>
              </a:rPr>
              <a:t>Trị</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giá</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hàng</a:t>
            </a:r>
            <a:r>
              <a:rPr lang="fr-FR" sz="2100" dirty="0">
                <a:latin typeface="Times New Roman" panose="02020603050405020304" pitchFamily="18" charset="0"/>
                <a:ea typeface="Times New Roman" panose="02020603050405020304" pitchFamily="18" charset="0"/>
              </a:rPr>
              <a:t> mua là 120.000,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suất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GTGT 10%.</a:t>
            </a:r>
          </a:p>
          <a:p>
            <a:pPr indent="457200" algn="just">
              <a:lnSpc>
                <a:spcPct val="150000"/>
              </a:lnSpc>
              <a:spcAft>
                <a:spcPts val="0"/>
              </a:spcAft>
            </a:pPr>
            <a:r>
              <a:rPr lang="fr-FR" sz="2100" dirty="0">
                <a:latin typeface="Times New Roman" panose="02020603050405020304" pitchFamily="18" charset="0"/>
                <a:ea typeface="Times New Roman" panose="02020603050405020304" pitchFamily="18" charset="0"/>
              </a:rPr>
              <a:t>2. </a:t>
            </a:r>
            <a:r>
              <a:rPr lang="fr-FR" sz="2100" dirty="0" err="1">
                <a:latin typeface="Times New Roman" panose="02020603050405020304" pitchFamily="18" charset="0"/>
                <a:ea typeface="Times New Roman" panose="02020603050405020304" pitchFamily="18" charset="0"/>
              </a:rPr>
              <a:t>Xuất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bán</a:t>
            </a:r>
            <a:r>
              <a:rPr lang="fr-FR" sz="2100" dirty="0">
                <a:latin typeface="Times New Roman" panose="02020603050405020304" pitchFamily="18" charset="0"/>
                <a:ea typeface="Times New Roman" panose="02020603050405020304" pitchFamily="18" charset="0"/>
              </a:rPr>
              <a:t> 10 </a:t>
            </a:r>
            <a:r>
              <a:rPr lang="fr-FR" sz="2100" dirty="0" err="1">
                <a:latin typeface="Times New Roman" panose="02020603050405020304" pitchFamily="18" charset="0"/>
                <a:ea typeface="Times New Roman" panose="02020603050405020304" pitchFamily="18" charset="0"/>
              </a:rPr>
              <a:t>chiếc</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điện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thoại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để</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bàn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cho</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Công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ty</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Hưng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Thịnh</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với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hóa</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đơn</a:t>
            </a:r>
            <a:r>
              <a:rPr lang="fr-FR" sz="2100" dirty="0">
                <a:latin typeface="Times New Roman" panose="02020603050405020304" pitchFamily="18" charset="0"/>
                <a:ea typeface="Times New Roman" panose="02020603050405020304" pitchFamily="18" charset="0"/>
              </a:rPr>
              <a:t> GTGT </a:t>
            </a:r>
            <a:r>
              <a:rPr lang="fr-FR" sz="2100" dirty="0" err="1">
                <a:latin typeface="Times New Roman" panose="02020603050405020304" pitchFamily="18" charset="0"/>
                <a:ea typeface="Times New Roman" panose="02020603050405020304" pitchFamily="18" charset="0"/>
              </a:rPr>
              <a:t>số</a:t>
            </a:r>
            <a:r>
              <a:rPr lang="fr-FR" sz="2100" dirty="0">
                <a:latin typeface="Times New Roman" panose="02020603050405020304" pitchFamily="18" charset="0"/>
                <a:ea typeface="Times New Roman" panose="02020603050405020304" pitchFamily="18" charset="0"/>
              </a:rPr>
              <a:t> 12: </a:t>
            </a:r>
            <a:r>
              <a:rPr lang="fr-FR" sz="2100" dirty="0" err="1">
                <a:latin typeface="Times New Roman" panose="02020603050405020304" pitchFamily="18" charset="0"/>
                <a:ea typeface="Times New Roman" panose="02020603050405020304" pitchFamily="18" charset="0"/>
              </a:rPr>
              <a:t>Trị</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giá</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hàng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bán</a:t>
            </a:r>
            <a:r>
              <a:rPr lang="fr-FR" sz="2100" dirty="0">
                <a:latin typeface="Times New Roman" panose="02020603050405020304" pitchFamily="18" charset="0"/>
                <a:ea typeface="Times New Roman" panose="02020603050405020304" pitchFamily="18" charset="0"/>
              </a:rPr>
              <a:t> là 89.000,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suất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GTGT 10%. </a:t>
            </a:r>
            <a:r>
              <a:rPr lang="fr-FR" sz="2100" dirty="0" err="1">
                <a:latin typeface="Times New Roman" panose="02020603050405020304" pitchFamily="18" charset="0"/>
                <a:ea typeface="Times New Roman" panose="02020603050405020304" pitchFamily="18" charset="0"/>
              </a:rPr>
              <a:t>Công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ty</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Hưng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Thịnh</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đã</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trả</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bằng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chuyển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khoản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Trị</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giá</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điện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thoại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để</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bàn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xuất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kho</a:t>
            </a:r>
            <a:r>
              <a:rPr lang="fr-FR" sz="2100" dirty="0">
                <a:latin typeface="Times New Roman" panose="02020603050405020304" pitchFamily="18" charset="0"/>
                <a:ea typeface="Times New Roman" panose="02020603050405020304" pitchFamily="18" charset="0"/>
              </a:rPr>
              <a:t> là 70.000.</a:t>
            </a:r>
            <a:endParaRPr lang="en-US" sz="2100" dirty="0">
              <a:latin typeface="Times New Roman" panose="02020603050405020304" pitchFamily="18" charset="0"/>
              <a:ea typeface="Times New Roman" panose="02020603050405020304" pitchFamily="18" charset="0"/>
            </a:endParaRPr>
          </a:p>
          <a:p>
            <a:pPr indent="457200" algn="just">
              <a:lnSpc>
                <a:spcPct val="150000"/>
              </a:lnSpc>
              <a:spcAft>
                <a:spcPts val="0"/>
              </a:spcAft>
            </a:pPr>
            <a:r>
              <a:rPr lang="fr-FR" sz="2100" dirty="0">
                <a:latin typeface="Times New Roman" panose="02020603050405020304" pitchFamily="18" charset="0"/>
                <a:ea typeface="Times New Roman" panose="02020603050405020304" pitchFamily="18" charset="0"/>
              </a:rPr>
              <a:t>3. Mua </a:t>
            </a:r>
            <a:r>
              <a:rPr lang="fr-FR" sz="2100" dirty="0" err="1">
                <a:latin typeface="Times New Roman" panose="02020603050405020304" pitchFamily="18" charset="0"/>
                <a:ea typeface="Times New Roman" panose="02020603050405020304" pitchFamily="18" charset="0"/>
              </a:rPr>
              <a:t>một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tài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sản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cố</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định</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đã</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trả</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bằng</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chuyển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khoản</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với</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hóa</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đơn</a:t>
            </a:r>
            <a:r>
              <a:rPr lang="fr-FR" sz="2100" dirty="0">
                <a:latin typeface="Times New Roman" panose="02020603050405020304" pitchFamily="18" charset="0"/>
                <a:ea typeface="Times New Roman" panose="02020603050405020304" pitchFamily="18" charset="0"/>
              </a:rPr>
              <a:t> GTGT </a:t>
            </a:r>
            <a:r>
              <a:rPr lang="fr-FR" sz="2100" dirty="0" err="1">
                <a:latin typeface="Times New Roman" panose="02020603050405020304" pitchFamily="18" charset="0"/>
                <a:ea typeface="Times New Roman" panose="02020603050405020304" pitchFamily="18" charset="0"/>
              </a:rPr>
              <a:t>số</a:t>
            </a:r>
            <a:r>
              <a:rPr lang="fr-FR" sz="2100" dirty="0">
                <a:latin typeface="Times New Roman" panose="02020603050405020304" pitchFamily="18" charset="0"/>
                <a:ea typeface="Times New Roman" panose="02020603050405020304" pitchFamily="18" charset="0"/>
              </a:rPr>
              <a:t> 21: </a:t>
            </a:r>
            <a:r>
              <a:rPr lang="fr-FR" sz="2100" dirty="0" err="1">
                <a:latin typeface="Times New Roman" panose="02020603050405020304" pitchFamily="18" charset="0"/>
                <a:ea typeface="Times New Roman" panose="02020603050405020304" pitchFamily="18" charset="0"/>
              </a:rPr>
              <a:t>Trị</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giá</a:t>
            </a:r>
            <a:r>
              <a:rPr lang="fr-FR" sz="2100" dirty="0">
                <a:latin typeface="Times New Roman" panose="02020603050405020304" pitchFamily="18" charset="0"/>
                <a:ea typeface="Times New Roman" panose="02020603050405020304" pitchFamily="18" charset="0"/>
              </a:rPr>
              <a:t> TSCĐ là 200.000,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suất</a:t>
            </a:r>
            <a:r>
              <a:rPr lang="fr-FR" sz="2100" dirty="0">
                <a:latin typeface="Times New Roman" panose="02020603050405020304" pitchFamily="18" charset="0"/>
                <a:ea typeface="Times New Roman" panose="02020603050405020304" pitchFamily="18" charset="0"/>
              </a:rPr>
              <a:t> </a:t>
            </a:r>
            <a:r>
              <a:rPr lang="fr-FR" sz="2100" dirty="0" err="1">
                <a:latin typeface="Times New Roman" panose="02020603050405020304" pitchFamily="18" charset="0"/>
                <a:ea typeface="Times New Roman" panose="02020603050405020304" pitchFamily="18" charset="0"/>
              </a:rPr>
              <a:t>thuế</a:t>
            </a:r>
            <a:r>
              <a:rPr lang="fr-FR" sz="2100" dirty="0">
                <a:latin typeface="Times New Roman" panose="02020603050405020304" pitchFamily="18" charset="0"/>
                <a:ea typeface="Times New Roman" panose="02020603050405020304" pitchFamily="18" charset="0"/>
              </a:rPr>
              <a:t> GTGT 5%.</a:t>
            </a:r>
            <a:endParaRPr lang="en-US" sz="21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371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810000" y="76200"/>
            <a:ext cx="2971800" cy="563562"/>
          </a:xfrm>
        </p:spPr>
        <p:txBody>
          <a:bodyPr/>
          <a:lstStyle/>
          <a:p>
            <a:r>
              <a:rPr lang="pt-BR" sz="2800" i="1" dirty="0">
                <a:latin typeface="Times New Roman" pitchFamily="18" charset="0"/>
                <a:cs typeface="Times New Roman" pitchFamily="18" charset="0"/>
              </a:rPr>
              <a:t>Kế toán thuế là gì?</a:t>
            </a:r>
            <a:endParaRPr lang="vi-VN" sz="2800" dirty="0">
              <a:latin typeface="Times New Roman" pitchFamily="18" charset="0"/>
              <a:cs typeface="Times New Roman" pitchFamily="18" charset="0"/>
            </a:endParaRPr>
          </a:p>
        </p:txBody>
      </p:sp>
      <p:sp>
        <p:nvSpPr>
          <p:cNvPr id="69635" name="Rectangle 3"/>
          <p:cNvSpPr>
            <a:spLocks noGrp="1" noChangeArrowheads="1"/>
          </p:cNvSpPr>
          <p:nvPr>
            <p:ph type="body" idx="1"/>
          </p:nvPr>
        </p:nvSpPr>
        <p:spPr>
          <a:xfrm>
            <a:off x="304800" y="1066800"/>
            <a:ext cx="4419600" cy="5638800"/>
          </a:xfrm>
        </p:spPr>
        <p:txBody>
          <a:bodyPr/>
          <a:lstStyle/>
          <a:p>
            <a:pPr marL="0" indent="457200" algn="ctr">
              <a:lnSpc>
                <a:spcPct val="150000"/>
              </a:lnSpc>
              <a:spcBef>
                <a:spcPts val="0"/>
              </a:spcBef>
              <a:buNone/>
            </a:pPr>
            <a:r>
              <a:rPr lang="vi-VN" sz="2200" b="0" dirty="0">
                <a:solidFill>
                  <a:srgbClr val="FF0000"/>
                </a:solidFill>
                <a:latin typeface="Times New Roman" panose="02020603050405020304" pitchFamily="18" charset="0"/>
                <a:cs typeface="Times New Roman" panose="02020603050405020304" pitchFamily="18" charset="0"/>
              </a:rPr>
              <a:t>Kế toán thuế</a:t>
            </a:r>
            <a:r>
              <a:rPr lang="vi-VN" sz="2200" b="0" dirty="0">
                <a:solidFill>
                  <a:schemeClr val="tx1"/>
                </a:solidFill>
                <a:latin typeface="Times New Roman" panose="02020603050405020304" pitchFamily="18" charset="0"/>
                <a:cs typeface="Times New Roman" panose="02020603050405020304" pitchFamily="18" charset="0"/>
              </a:rPr>
              <a:t> </a:t>
            </a:r>
            <a:endParaRPr lang="en-US" sz="2200" b="0"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buNone/>
            </a:pPr>
            <a:r>
              <a:rPr lang="en-US" sz="2200" b="0" dirty="0">
                <a:solidFill>
                  <a:schemeClr val="tx1"/>
                </a:solidFill>
                <a:latin typeface="Times New Roman" panose="02020603050405020304" pitchFamily="18" charset="0"/>
                <a:cs typeface="Times New Roman" panose="02020603050405020304" pitchFamily="18" charset="0"/>
              </a:rPr>
              <a:t>L</a:t>
            </a:r>
            <a:r>
              <a:rPr lang="vi-VN" sz="2200" b="0" dirty="0">
                <a:solidFill>
                  <a:schemeClr val="tx1"/>
                </a:solidFill>
                <a:latin typeface="Times New Roman" panose="02020603050405020304" pitchFamily="18" charset="0"/>
                <a:cs typeface="Times New Roman" panose="02020603050405020304" pitchFamily="18" charset="0"/>
              </a:rPr>
              <a:t>à kế toán phụ trách về các vấn đề về khai báo thuế trong doanh nghiệp. Kế toán thuế là nghĩa vụ của các doanh nghiệp đối với nhà nước. Nhà nước chỉ có thể quản lý được nền kinh tế nhiều thành phần khi có kế toán thuế. Ngược lại doanh nghiệp cũng chỉ có thể kinh doanh ổn định và báo cáo thuế thuận lợi khi thực hiện các vấn đề về thuế rõ ràng.</a:t>
            </a:r>
            <a:endParaRPr lang="en-US" sz="2200" b="0" i="1" dirty="0">
              <a:solidFill>
                <a:schemeClr val="tx1"/>
              </a:solidFill>
              <a:latin typeface="Times New Roman" pitchFamily="18" charset="0"/>
              <a:cs typeface="Times New Roman" pitchFamily="18" charset="0"/>
            </a:endParaRPr>
          </a:p>
        </p:txBody>
      </p:sp>
      <p:sp>
        <p:nvSpPr>
          <p:cNvPr id="3" name="AutoShape 2" descr="Tất tần tật về chuyên ngành Thuế 2021 - Cổng thông tin học bổng Du học  Trung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Tất tần tật về chuyên ngành Thuế 2021 - Cổng thông tin học bổng Du học  Trung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AutoShape 2" descr="Tổng Cục Thuế - Bộ Tài Chính - Chi tiết ti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Kê khai các tài khoản thuế trong doanh nghiệp"/>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Tổng cục Thuế thúc tiến độ thực hiện việc giảm tiền thuê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143000"/>
            <a:ext cx="373380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62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wheel(1)">
                                      <p:cBhvr>
                                        <p:cTn id="7" dur="2000"/>
                                        <p:tgtEl>
                                          <p:spTgt spid="696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circle(in)">
                                      <p:cBhvr>
                                        <p:cTn id="12" dur="2000"/>
                                        <p:tgtEl>
                                          <p:spTgt spid="696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9635">
                                            <p:txEl>
                                              <p:pRg st="1" end="1"/>
                                            </p:txEl>
                                          </p:spTgt>
                                        </p:tgtEl>
                                        <p:attrNameLst>
                                          <p:attrName>style.visibility</p:attrName>
                                        </p:attrNameLst>
                                      </p:cBhvr>
                                      <p:to>
                                        <p:strVal val="visible"/>
                                      </p:to>
                                    </p:set>
                                    <p:animEffect transition="in" filter="circle(in)">
                                      <p:cBhvr>
                                        <p:cTn id="17" dur="2000"/>
                                        <p:tgtEl>
                                          <p:spTgt spid="696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 y="1094631"/>
            <a:ext cx="8686800" cy="5001369"/>
          </a:xfrm>
          <a:prstGeom prst="rect">
            <a:avLst/>
          </a:prstGeom>
        </p:spPr>
        <p:txBody>
          <a:bodyPr wrap="square">
            <a:spAutoFit/>
          </a:bodyPr>
          <a:lstStyle/>
          <a:p>
            <a:pPr indent="457200" algn="just">
              <a:lnSpc>
                <a:spcPct val="145000"/>
              </a:lnSpc>
              <a:spcAft>
                <a:spcPts val="0"/>
              </a:spcAft>
            </a:pPr>
            <a:r>
              <a:rPr lang="fr-FR" sz="2200" b="1" u="sng" dirty="0" err="1">
                <a:latin typeface="Times New Roman" panose="02020603050405020304" pitchFamily="18" charset="0"/>
                <a:ea typeface="Times New Roman" panose="02020603050405020304" pitchFamily="18" charset="0"/>
              </a:rPr>
              <a:t>Ví</a:t>
            </a:r>
            <a:r>
              <a:rPr lang="fr-FR" sz="2200" b="1" u="sng" dirty="0">
                <a:latin typeface="Times New Roman" panose="02020603050405020304" pitchFamily="18" charset="0"/>
                <a:ea typeface="Times New Roman" panose="02020603050405020304" pitchFamily="18" charset="0"/>
              </a:rPr>
              <a:t> </a:t>
            </a:r>
            <a:r>
              <a:rPr lang="fr-FR" sz="2200" b="1" u="sng" dirty="0" err="1">
                <a:latin typeface="Times New Roman" panose="02020603050405020304" pitchFamily="18" charset="0"/>
                <a:ea typeface="Times New Roman" panose="02020603050405020304" pitchFamily="18" charset="0"/>
              </a:rPr>
              <a:t>dụ</a:t>
            </a:r>
            <a:r>
              <a:rPr lang="fr-FR" sz="2200" b="1" u="sng" dirty="0">
                <a:latin typeface="Times New Roman" panose="02020603050405020304" pitchFamily="18" charset="0"/>
                <a:ea typeface="Times New Roman" panose="02020603050405020304" pitchFamily="18" charset="0"/>
              </a:rPr>
              <a:t> 7: </a:t>
            </a:r>
          </a:p>
          <a:p>
            <a:pPr indent="457200" algn="just">
              <a:lnSpc>
                <a:spcPct val="145000"/>
              </a:lnSpc>
              <a:spcAft>
                <a:spcPts val="0"/>
              </a:spcAft>
            </a:pPr>
            <a:r>
              <a:rPr lang="fr-FR" sz="2200" dirty="0">
                <a:latin typeface="Times New Roman" panose="02020603050405020304" pitchFamily="18" charset="0"/>
                <a:ea typeface="Times New Roman" panose="02020603050405020304" pitchFamily="18" charset="0"/>
              </a:rPr>
              <a:t>4. Chi </a:t>
            </a:r>
            <a:r>
              <a:rPr lang="fr-FR" sz="2200" dirty="0" err="1">
                <a:latin typeface="Times New Roman" panose="02020603050405020304" pitchFamily="18" charset="0"/>
                <a:ea typeface="Times New Roman" panose="02020603050405020304" pitchFamily="18" charset="0"/>
              </a:rPr>
              <a:t>phí</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vận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chuyển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hàng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đi</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bán</a:t>
            </a:r>
            <a:r>
              <a:rPr lang="fr-FR" sz="2200" dirty="0">
                <a:latin typeface="Times New Roman" panose="02020603050405020304" pitchFamily="18" charset="0"/>
                <a:ea typeface="Times New Roman" panose="02020603050405020304" pitchFamily="18" charset="0"/>
              </a:rPr>
              <a:t> ở </a:t>
            </a:r>
            <a:r>
              <a:rPr lang="fr-FR" sz="2200" dirty="0" err="1">
                <a:latin typeface="Times New Roman" panose="02020603050405020304" pitchFamily="18" charset="0"/>
                <a:ea typeface="Times New Roman" panose="02020603050405020304" pitchFamily="18" charset="0"/>
              </a:rPr>
              <a:t>nghiệp</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vụ</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số</a:t>
            </a:r>
            <a:r>
              <a:rPr lang="fr-FR" sz="2200" dirty="0">
                <a:latin typeface="Times New Roman" panose="02020603050405020304" pitchFamily="18" charset="0"/>
                <a:ea typeface="Times New Roman" panose="02020603050405020304" pitchFamily="18" charset="0"/>
              </a:rPr>
              <a:t> 2 là 1.000 </a:t>
            </a:r>
            <a:r>
              <a:rPr lang="fr-FR" sz="2200" dirty="0" err="1">
                <a:latin typeface="Times New Roman" panose="02020603050405020304" pitchFamily="18" charset="0"/>
                <a:ea typeface="Times New Roman" panose="02020603050405020304" pitchFamily="18" charset="0"/>
              </a:rPr>
              <a:t>chưa</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bao</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gồm</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thuế</a:t>
            </a:r>
            <a:r>
              <a:rPr lang="fr-FR" sz="2200" dirty="0">
                <a:latin typeface="Times New Roman" panose="02020603050405020304" pitchFamily="18" charset="0"/>
                <a:ea typeface="Times New Roman" panose="02020603050405020304" pitchFamily="18" charset="0"/>
              </a:rPr>
              <a:t> GTGT 5%. </a:t>
            </a:r>
            <a:r>
              <a:rPr lang="fr-FR" sz="2200" dirty="0" err="1">
                <a:latin typeface="Times New Roman" panose="02020603050405020304" pitchFamily="18" charset="0"/>
                <a:ea typeface="Times New Roman" panose="02020603050405020304" pitchFamily="18" charset="0"/>
              </a:rPr>
              <a:t>Chưa</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trả</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tiền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nhà</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cung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cấp</a:t>
            </a:r>
            <a:r>
              <a:rPr lang="fr-FR" sz="2200" dirty="0">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indent="457200" algn="just">
              <a:lnSpc>
                <a:spcPct val="145000"/>
              </a:lnSpc>
              <a:spcAft>
                <a:spcPts val="0"/>
              </a:spcAft>
            </a:pPr>
            <a:r>
              <a:rPr lang="fr-FR" sz="2200" dirty="0">
                <a:latin typeface="Times New Roman" panose="02020603050405020304" pitchFamily="18" charset="0"/>
                <a:ea typeface="Times New Roman" panose="02020603050405020304" pitchFamily="18" charset="0"/>
              </a:rPr>
              <a:t>5. </a:t>
            </a:r>
            <a:r>
              <a:rPr lang="fr-FR" sz="2200" dirty="0" err="1">
                <a:latin typeface="Times New Roman" panose="02020603050405020304" pitchFamily="18" charset="0"/>
                <a:ea typeface="Times New Roman" panose="02020603050405020304" pitchFamily="18" charset="0"/>
              </a:rPr>
              <a:t>Nhượng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bán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một</a:t>
            </a:r>
            <a:r>
              <a:rPr lang="fr-FR" sz="2200" dirty="0">
                <a:latin typeface="Times New Roman" panose="02020603050405020304" pitchFamily="18" charset="0"/>
                <a:ea typeface="Times New Roman" panose="02020603050405020304" pitchFamily="18" charset="0"/>
              </a:rPr>
              <a:t> TSCĐ </a:t>
            </a:r>
            <a:r>
              <a:rPr lang="fr-FR" sz="2200" dirty="0" err="1">
                <a:latin typeface="Times New Roman" panose="02020603050405020304" pitchFamily="18" charset="0"/>
                <a:ea typeface="Times New Roman" panose="02020603050405020304" pitchFamily="18" charset="0"/>
              </a:rPr>
              <a:t>hữu</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hình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với</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nguyên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giá</a:t>
            </a:r>
            <a:r>
              <a:rPr lang="fr-FR" sz="2200" dirty="0">
                <a:latin typeface="Times New Roman" panose="02020603050405020304" pitchFamily="18" charset="0"/>
                <a:ea typeface="Times New Roman" panose="02020603050405020304" pitchFamily="18" charset="0"/>
              </a:rPr>
              <a:t> 120.000, </a:t>
            </a:r>
            <a:r>
              <a:rPr lang="fr-FR" sz="2200" dirty="0" err="1">
                <a:latin typeface="Times New Roman" panose="02020603050405020304" pitchFamily="18" charset="0"/>
                <a:ea typeface="Times New Roman" panose="02020603050405020304" pitchFamily="18" charset="0"/>
              </a:rPr>
              <a:t>hao</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mòn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lũy</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kế</a:t>
            </a:r>
            <a:r>
              <a:rPr lang="fr-FR" sz="2200" dirty="0">
                <a:latin typeface="Times New Roman" panose="02020603050405020304" pitchFamily="18" charset="0"/>
                <a:ea typeface="Times New Roman" panose="02020603050405020304" pitchFamily="18" charset="0"/>
              </a:rPr>
              <a:t> 100.000, </a:t>
            </a:r>
            <a:r>
              <a:rPr lang="fr-FR" sz="2200" dirty="0" err="1">
                <a:latin typeface="Times New Roman" panose="02020603050405020304" pitchFamily="18" charset="0"/>
                <a:ea typeface="Times New Roman" panose="02020603050405020304" pitchFamily="18" charset="0"/>
              </a:rPr>
              <a:t>với</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giá</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bán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ghi</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trên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hóa</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đơn</a:t>
            </a:r>
            <a:r>
              <a:rPr lang="fr-FR" sz="2200" dirty="0">
                <a:latin typeface="Times New Roman" panose="02020603050405020304" pitchFamily="18" charset="0"/>
                <a:ea typeface="Times New Roman" panose="02020603050405020304" pitchFamily="18" charset="0"/>
              </a:rPr>
              <a:t> GTGT </a:t>
            </a:r>
            <a:r>
              <a:rPr lang="fr-FR" sz="2200" dirty="0" err="1">
                <a:latin typeface="Times New Roman" panose="02020603050405020304" pitchFamily="18" charset="0"/>
                <a:ea typeface="Times New Roman" panose="02020603050405020304" pitchFamily="18" charset="0"/>
              </a:rPr>
              <a:t>số</a:t>
            </a:r>
            <a:r>
              <a:rPr lang="fr-FR" sz="2200" dirty="0">
                <a:latin typeface="Times New Roman" panose="02020603050405020304" pitchFamily="18" charset="0"/>
                <a:ea typeface="Times New Roman" panose="02020603050405020304" pitchFamily="18" charset="0"/>
              </a:rPr>
              <a:t> 13 là 40.000, </a:t>
            </a:r>
            <a:r>
              <a:rPr lang="fr-FR" sz="2200" dirty="0" err="1">
                <a:latin typeface="Times New Roman" panose="02020603050405020304" pitchFamily="18" charset="0"/>
                <a:ea typeface="Times New Roman" panose="02020603050405020304" pitchFamily="18" charset="0"/>
              </a:rPr>
              <a:t>thuế</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suất</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thuế</a:t>
            </a:r>
            <a:r>
              <a:rPr lang="fr-FR" sz="2200" dirty="0">
                <a:latin typeface="Times New Roman" panose="02020603050405020304" pitchFamily="18" charset="0"/>
                <a:ea typeface="Times New Roman" panose="02020603050405020304" pitchFamily="18" charset="0"/>
              </a:rPr>
              <a:t> GTGT 10%. </a:t>
            </a:r>
            <a:r>
              <a:rPr lang="fr-FR" sz="2200" dirty="0" err="1">
                <a:latin typeface="Times New Roman" panose="02020603050405020304" pitchFamily="18" charset="0"/>
                <a:ea typeface="Times New Roman" panose="02020603050405020304" pitchFamily="18" charset="0"/>
              </a:rPr>
              <a:t>Doanh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nghiệp</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đã</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thu</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bằng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chuyển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khoản</a:t>
            </a:r>
            <a:r>
              <a:rPr lang="fr-FR" sz="2200" dirty="0">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indent="457200" algn="just">
              <a:lnSpc>
                <a:spcPct val="145000"/>
              </a:lnSpc>
              <a:spcAft>
                <a:spcPts val="0"/>
              </a:spcAft>
            </a:pPr>
            <a:r>
              <a:rPr lang="fr-FR" sz="2200" dirty="0">
                <a:latin typeface="Times New Roman" panose="02020603050405020304" pitchFamily="18" charset="0"/>
                <a:ea typeface="Times New Roman" panose="02020603050405020304" pitchFamily="18" charset="0"/>
              </a:rPr>
              <a:t>6. </a:t>
            </a:r>
            <a:r>
              <a:rPr lang="fr-FR" sz="2200" dirty="0" err="1">
                <a:latin typeface="Times New Roman" panose="02020603050405020304" pitchFamily="18" charset="0"/>
                <a:ea typeface="Times New Roman" panose="02020603050405020304" pitchFamily="18" charset="0"/>
              </a:rPr>
              <a:t>Số</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thuế</a:t>
            </a:r>
            <a:r>
              <a:rPr lang="fr-FR" sz="2200" dirty="0">
                <a:latin typeface="Times New Roman" panose="02020603050405020304" pitchFamily="18" charset="0"/>
                <a:ea typeface="Times New Roman" panose="02020603050405020304" pitchFamily="18" charset="0"/>
              </a:rPr>
              <a:t> GTGT </a:t>
            </a:r>
            <a:r>
              <a:rPr lang="fr-FR" sz="2200" dirty="0" err="1">
                <a:latin typeface="Times New Roman" panose="02020603050405020304" pitchFamily="18" charset="0"/>
                <a:ea typeface="Times New Roman" panose="02020603050405020304" pitchFamily="18" charset="0"/>
              </a:rPr>
              <a:t>được</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khấu</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trừ</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trong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tháng</a:t>
            </a:r>
            <a:r>
              <a:rPr lang="fr-FR" sz="2200" dirty="0">
                <a:latin typeface="Times New Roman" panose="02020603050405020304" pitchFamily="18" charset="0"/>
                <a:ea typeface="Times New Roman" panose="02020603050405020304" pitchFamily="18" charset="0"/>
              </a:rPr>
              <a:t> là 12.100.</a:t>
            </a:r>
            <a:endParaRPr lang="en-US" sz="2200" dirty="0">
              <a:latin typeface="Times New Roman" panose="02020603050405020304" pitchFamily="18" charset="0"/>
              <a:ea typeface="Times New Roman" panose="02020603050405020304" pitchFamily="18" charset="0"/>
            </a:endParaRPr>
          </a:p>
          <a:p>
            <a:pPr indent="457200" algn="just">
              <a:lnSpc>
                <a:spcPct val="145000"/>
              </a:lnSpc>
              <a:spcAft>
                <a:spcPts val="0"/>
              </a:spcAft>
            </a:pPr>
            <a:r>
              <a:rPr lang="fr-FR" sz="2200" dirty="0">
                <a:latin typeface="Times New Roman" panose="02020603050405020304" pitchFamily="18" charset="0"/>
                <a:ea typeface="Times New Roman" panose="02020603050405020304" pitchFamily="18" charset="0"/>
              </a:rPr>
              <a:t>7. </a:t>
            </a:r>
            <a:r>
              <a:rPr lang="fr-FR" sz="2200" dirty="0" err="1">
                <a:latin typeface="Times New Roman" panose="02020603050405020304" pitchFamily="18" charset="0"/>
                <a:ea typeface="Times New Roman" panose="02020603050405020304" pitchFamily="18" charset="0"/>
              </a:rPr>
              <a:t>Doanh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nghiệp</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chuyển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khoản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nộp</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hết</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số</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thuế</a:t>
            </a:r>
            <a:r>
              <a:rPr lang="fr-FR" sz="2200" dirty="0">
                <a:latin typeface="Times New Roman" panose="02020603050405020304" pitchFamily="18" charset="0"/>
                <a:ea typeface="Times New Roman" panose="02020603050405020304" pitchFamily="18" charset="0"/>
              </a:rPr>
              <a:t> GTGT </a:t>
            </a:r>
            <a:r>
              <a:rPr lang="fr-FR" sz="2200" dirty="0" err="1">
                <a:latin typeface="Times New Roman" panose="02020603050405020304" pitchFamily="18" charset="0"/>
                <a:ea typeface="Times New Roman" panose="02020603050405020304" pitchFamily="18" charset="0"/>
              </a:rPr>
              <a:t>phát</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sinh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trong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tháng</a:t>
            </a:r>
            <a:r>
              <a:rPr lang="fr-FR" sz="2200" dirty="0">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pPr algn="just">
              <a:lnSpc>
                <a:spcPct val="145000"/>
              </a:lnSpc>
              <a:spcAft>
                <a:spcPts val="0"/>
              </a:spcAft>
            </a:pPr>
            <a:r>
              <a:rPr lang="fr-FR" sz="2200" dirty="0">
                <a:latin typeface="Times New Roman" panose="02020603050405020304" pitchFamily="18" charset="0"/>
                <a:ea typeface="Times New Roman" panose="02020603050405020304" pitchFamily="18" charset="0"/>
              </a:rPr>
              <a:t>       </a:t>
            </a:r>
            <a:r>
              <a:rPr lang="fr-FR" sz="2200" b="1" i="1" u="sng" dirty="0" err="1">
                <a:latin typeface="Times New Roman" panose="02020603050405020304" pitchFamily="18" charset="0"/>
                <a:ea typeface="Times New Roman" panose="02020603050405020304" pitchFamily="18" charset="0"/>
              </a:rPr>
              <a:t>Yêu</a:t>
            </a:r>
            <a:r>
              <a:rPr lang="fr-FR" sz="2200" b="1" i="1" u="sng" dirty="0">
                <a:latin typeface="Times New Roman" panose="02020603050405020304" pitchFamily="18" charset="0"/>
                <a:ea typeface="Times New Roman" panose="02020603050405020304" pitchFamily="18" charset="0"/>
              </a:rPr>
              <a:t> </a:t>
            </a:r>
            <a:r>
              <a:rPr lang="fr-FR" sz="2200" b="1" i="1" u="sng" dirty="0" err="1">
                <a:latin typeface="Times New Roman" panose="02020603050405020304" pitchFamily="18" charset="0"/>
                <a:ea typeface="Times New Roman" panose="02020603050405020304" pitchFamily="18" charset="0"/>
              </a:rPr>
              <a:t>cầu</a:t>
            </a:r>
            <a:r>
              <a:rPr lang="fr-FR" sz="2200" b="1" i="1" u="sng" dirty="0">
                <a:latin typeface="Times New Roman" panose="02020603050405020304" pitchFamily="18" charset="0"/>
                <a:ea typeface="Times New Roman" panose="02020603050405020304" pitchFamily="18" charset="0"/>
              </a:rPr>
              <a:t> :</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Định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khoản</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các</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nghiệp</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vụ</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kinh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tế</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phát</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sinh</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trong</a:t>
            </a:r>
            <a:r>
              <a:rPr lang="fr-FR" sz="2200" dirty="0">
                <a:latin typeface="Times New Roman" panose="02020603050405020304" pitchFamily="18" charset="0"/>
                <a:ea typeface="Times New Roman" panose="02020603050405020304" pitchFamily="18" charset="0"/>
              </a:rPr>
              <a:t> </a:t>
            </a:r>
            <a:r>
              <a:rPr lang="fr-FR" sz="2200" dirty="0" err="1">
                <a:latin typeface="Times New Roman" panose="02020603050405020304" pitchFamily="18" charset="0"/>
                <a:ea typeface="Times New Roman" panose="02020603050405020304" pitchFamily="18" charset="0"/>
              </a:rPr>
              <a:t>tháng</a:t>
            </a:r>
            <a:r>
              <a:rPr lang="fr-FR" sz="2200" dirty="0">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83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228600" y="2568476"/>
            <a:ext cx="4191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tiết</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tiết</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3331</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đăng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ký</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ghi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Sổ</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cái</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3200400" y="152400"/>
            <a:ext cx="2988319" cy="584775"/>
          </a:xfrm>
          <a:prstGeom prst="rect">
            <a:avLst/>
          </a:prstGeom>
        </p:spPr>
        <p:txBody>
          <a:bodyPr wrap="none">
            <a:spAutoFit/>
          </a:bodyPr>
          <a:lstStyle/>
          <a:p>
            <a:pPr lvl="0"/>
            <a:r>
              <a:rPr lang="es-ES" sz="3200" b="1" i="1" dirty="0">
                <a:solidFill>
                  <a:schemeClr val="bg1"/>
                </a:solidFill>
                <a:latin typeface="Times New Roman" pitchFamily="18" charset="0"/>
                <a:ea typeface="Times New Roman" pitchFamily="18" charset="0"/>
                <a:cs typeface="Times New Roman" pitchFamily="18" charset="0"/>
              </a:rPr>
              <a:t>1.2.3. </a:t>
            </a:r>
            <a:r>
              <a:rPr lang="es-ES" sz="3200" b="1" i="1" dirty="0" err="1">
                <a:solidFill>
                  <a:schemeClr val="bg1"/>
                </a:solidFill>
                <a:latin typeface="Times New Roman" pitchFamily="18" charset="0"/>
                <a:ea typeface="Times New Roman" pitchFamily="18" charset="0"/>
                <a:cs typeface="Times New Roman" pitchFamily="18" charset="0"/>
              </a:rPr>
              <a:t>Sổ</a:t>
            </a:r>
            <a:r>
              <a:rPr lang="es-ES" sz="3200" b="1" i="1" dirty="0">
                <a:solidFill>
                  <a:schemeClr val="bg1"/>
                </a:solidFill>
                <a:latin typeface="Times New Roman" pitchFamily="18" charset="0"/>
                <a:ea typeface="Times New Roman" pitchFamily="18" charset="0"/>
                <a:cs typeface="Times New Roman" pitchFamily="18" charset="0"/>
              </a:rPr>
              <a:t> </a:t>
            </a:r>
            <a:r>
              <a:rPr lang="es-ES" sz="3200" b="1" i="1" dirty="0" err="1">
                <a:solidFill>
                  <a:schemeClr val="bg1"/>
                </a:solidFill>
                <a:latin typeface="Times New Roman" pitchFamily="18" charset="0"/>
                <a:ea typeface="Times New Roman" pitchFamily="18" charset="0"/>
                <a:cs typeface="Times New Roman" pitchFamily="18" charset="0"/>
              </a:rPr>
              <a:t>kế</a:t>
            </a:r>
            <a:r>
              <a:rPr lang="es-ES" sz="3200" b="1" i="1" dirty="0">
                <a:solidFill>
                  <a:schemeClr val="bg1"/>
                </a:solidFill>
                <a:latin typeface="Times New Roman" pitchFamily="18" charset="0"/>
                <a:ea typeface="Times New Roman" pitchFamily="18" charset="0"/>
                <a:cs typeface="Times New Roman" pitchFamily="18" charset="0"/>
              </a:rPr>
              <a:t> </a:t>
            </a:r>
            <a:r>
              <a:rPr lang="es-ES" sz="3200" b="1" i="1" dirty="0" err="1">
                <a:solidFill>
                  <a:schemeClr val="bg1"/>
                </a:solidFill>
                <a:latin typeface="Times New Roman" pitchFamily="18" charset="0"/>
                <a:ea typeface="Times New Roman" pitchFamily="18" charset="0"/>
                <a:cs typeface="Times New Roman" pitchFamily="18" charset="0"/>
              </a:rPr>
              <a:t>toán</a:t>
            </a:r>
            <a:endParaRPr lang="vi-VN" sz="3200" dirty="0">
              <a:solidFill>
                <a:schemeClr val="bg1"/>
              </a:solidFill>
              <a:latin typeface="Times New Roman" pitchFamily="18" charset="0"/>
              <a:cs typeface="Times New Roman" pitchFamily="18" charset="0"/>
            </a:endParaRPr>
          </a:p>
        </p:txBody>
      </p:sp>
      <p:sp>
        <p:nvSpPr>
          <p:cNvPr id="54275" name="AutoShape 3" descr="Mẫu sổ chi tiết các tài khoản và cách lập theo Thông tư 13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54277" name="AutoShape 5" descr="Mẫu sổ chi tiết các tài khoản và cách lập theo Thông tư 13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4279" name="Picture 7" descr="Mẫu sổ chi tiết các tài khoản và cách lập theo Thông tư 133"/>
          <p:cNvPicPr>
            <a:picLocks noChangeAspect="1" noChangeArrowheads="1"/>
          </p:cNvPicPr>
          <p:nvPr/>
        </p:nvPicPr>
        <p:blipFill>
          <a:blip r:embed="rId2" cstate="print"/>
          <a:srcRect/>
          <a:stretch>
            <a:fillRect/>
          </a:stretch>
        </p:blipFill>
        <p:spPr bwMode="auto">
          <a:xfrm>
            <a:off x="4419600" y="1219200"/>
            <a:ext cx="4572000" cy="4953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54279"/>
                                        </p:tgtEl>
                                        <p:attrNameLst>
                                          <p:attrName>style.visibility</p:attrName>
                                        </p:attrNameLst>
                                      </p:cBhvr>
                                      <p:to>
                                        <p:strVal val="visible"/>
                                      </p:to>
                                    </p:set>
                                    <p:animEffect transition="in" filter="wheel(4)">
                                      <p:cBhvr>
                                        <p:cTn id="12" dur="2000"/>
                                        <p:tgtEl>
                                          <p:spTgt spid="54279"/>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54273"/>
                                        </p:tgtEl>
                                        <p:attrNameLst>
                                          <p:attrName>style.visibility</p:attrName>
                                        </p:attrNameLst>
                                      </p:cBhvr>
                                      <p:to>
                                        <p:strVal val="visible"/>
                                      </p:to>
                                    </p:set>
                                    <p:animEffect transition="in" filter="wheel(4)">
                                      <p:cBhvr>
                                        <p:cTn id="15" dur="20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295400"/>
            <a:ext cx="84582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1" i="0"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Bài</a:t>
            </a:r>
            <a:r>
              <a:rPr kumimoji="0" lang="en-US" sz="2000"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X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hạch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tồn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kê</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khai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thường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xuyên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chính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1.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một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lô</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150.000.000đ,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10%,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Do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khối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lượng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lớn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nên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DN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hưởng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chiết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thương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mại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10%,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Hưởng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chiết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không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hóa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2.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- 1.200 HH A,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9.000 đ/sp,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5%</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- 800 HH B,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15.000 đ/sp,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10%</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HH A, B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mặt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DN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sản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phẩm</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chi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tiết</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như</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HH A: 900 sp,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11.500 đ/sp,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5%</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HH B: 700 SP,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17.000đ/sp,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10%</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Khách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đủ</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chấp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n-US" sz="2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58369"/>
                                        </p:tgtEl>
                                        <p:attrNameLst>
                                          <p:attrName>style.visibility</p:attrName>
                                        </p:attrNameLst>
                                      </p:cBhvr>
                                      <p:to>
                                        <p:strVal val="visible"/>
                                      </p:to>
                                    </p:set>
                                    <p:animEffect transition="in" filter="wedge">
                                      <p:cBhvr>
                                        <p:cTn id="14"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76200" y="1286245"/>
            <a:ext cx="89916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hangingPunct="0"/>
            <a:r>
              <a:rPr lang="pt-BR" dirty="0">
                <a:latin typeface="Times New Roman" pitchFamily="18" charset="0"/>
                <a:ea typeface="Times New Roman" pitchFamily="18" charset="0"/>
                <a:cs typeface="Times New Roman" pitchFamily="18" charset="0"/>
              </a:rPr>
              <a:t>3. DN xuất kho bán một lô hàng, trị giá xuất kho: 180.000.000đ, thặng số thương mại 12%, thuế GTGT 10%, khách hàng </a:t>
            </a:r>
            <a:r>
              <a:rPr lang="es-ES" dirty="0" err="1">
                <a:latin typeface="Times New Roman" pitchFamily="18" charset="0"/>
                <a:ea typeface="Times New Roman" pitchFamily="18" charset="0"/>
                <a:cs typeface="Times New Roman" pitchFamily="18" charset="0"/>
              </a:rPr>
              <a:t>chưa</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thanh</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toán</a:t>
            </a:r>
            <a:r>
              <a:rPr lang="es-ES" dirty="0">
                <a:latin typeface="Times New Roman" pitchFamily="18" charset="0"/>
                <a:ea typeface="Times New Roman" pitchFamily="18" charset="0"/>
                <a:cs typeface="Times New Roman" pitchFamily="18" charset="0"/>
              </a:rPr>
              <a:t>. 10 </a:t>
            </a:r>
            <a:r>
              <a:rPr lang="es-ES" dirty="0" err="1">
                <a:latin typeface="Times New Roman" pitchFamily="18" charset="0"/>
                <a:ea typeface="Times New Roman" pitchFamily="18" charset="0"/>
                <a:cs typeface="Times New Roman" pitchFamily="18" charset="0"/>
              </a:rPr>
              <a:t>ngày</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sau</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khách</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hàng</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thông</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báo</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có</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một</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số</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hàng</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trị</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giá</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bán</a:t>
            </a:r>
            <a:r>
              <a:rPr lang="es-ES" dirty="0">
                <a:latin typeface="Times New Roman" pitchFamily="18" charset="0"/>
                <a:ea typeface="Times New Roman" pitchFamily="18" charset="0"/>
                <a:cs typeface="Times New Roman" pitchFamily="18" charset="0"/>
              </a:rPr>
              <a:t> 50.000.000đ, </a:t>
            </a:r>
            <a:r>
              <a:rPr lang="es-ES" dirty="0" err="1">
                <a:latin typeface="Times New Roman" pitchFamily="18" charset="0"/>
                <a:ea typeface="Times New Roman" pitchFamily="18" charset="0"/>
                <a:cs typeface="Times New Roman" pitchFamily="18" charset="0"/>
              </a:rPr>
              <a:t>không</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đảm</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bảo</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quy</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cách</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trong</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hợp</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đồng</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đề</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nghị</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giảm</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giá</a:t>
            </a:r>
            <a:r>
              <a:rPr lang="es-ES" dirty="0">
                <a:latin typeface="Times New Roman" pitchFamily="18" charset="0"/>
                <a:ea typeface="Times New Roman" pitchFamily="18" charset="0"/>
                <a:cs typeface="Times New Roman" pitchFamily="18" charset="0"/>
              </a:rPr>
              <a:t> 20%, DN </a:t>
            </a:r>
            <a:r>
              <a:rPr lang="es-ES" dirty="0" err="1">
                <a:latin typeface="Times New Roman" pitchFamily="18" charset="0"/>
                <a:ea typeface="Times New Roman" pitchFamily="18" charset="0"/>
                <a:cs typeface="Times New Roman" pitchFamily="18" charset="0"/>
              </a:rPr>
              <a:t>đồng</a:t>
            </a:r>
            <a:r>
              <a:rPr lang="es-ES" dirty="0">
                <a:latin typeface="Times New Roman" pitchFamily="18" charset="0"/>
                <a:ea typeface="Times New Roman" pitchFamily="18" charset="0"/>
                <a:cs typeface="Times New Roman" pitchFamily="18" charset="0"/>
              </a:rPr>
              <a:t> ý </a:t>
            </a:r>
            <a:r>
              <a:rPr lang="es-ES" dirty="0" err="1">
                <a:latin typeface="Times New Roman" pitchFamily="18" charset="0"/>
                <a:ea typeface="Times New Roman" pitchFamily="18" charset="0"/>
                <a:cs typeface="Times New Roman" pitchFamily="18" charset="0"/>
              </a:rPr>
              <a:t>cho</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bên</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mua</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khấu</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trừ</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vào</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nợ</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phải</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trả</a:t>
            </a:r>
            <a:r>
              <a:rPr lang="es-ES" dirty="0">
                <a:latin typeface="Times New Roman" pitchFamily="18" charset="0"/>
                <a:ea typeface="Times New Roman" pitchFamily="18" charset="0"/>
                <a:cs typeface="Times New Roman" pitchFamily="18" charset="0"/>
              </a:rPr>
              <a:t> </a:t>
            </a:r>
            <a:r>
              <a:rPr lang="es-ES" dirty="0" err="1">
                <a:latin typeface="Times New Roman" pitchFamily="18" charset="0"/>
                <a:ea typeface="Times New Roman" pitchFamily="18" charset="0"/>
                <a:cs typeface="Times New Roman" pitchFamily="18" charset="0"/>
              </a:rPr>
              <a:t>cho</a:t>
            </a:r>
            <a:r>
              <a:rPr lang="es-ES" dirty="0">
                <a:latin typeface="Times New Roman" pitchFamily="18" charset="0"/>
                <a:ea typeface="Times New Roman" pitchFamily="18" charset="0"/>
                <a:cs typeface="Times New Roman" pitchFamily="18" charset="0"/>
              </a:rPr>
              <a:t> DN.</a:t>
            </a:r>
            <a:endParaRPr lang="vi-VN" dirty="0">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4. DN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một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lô</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chưa</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10.000 USD,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suất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20%,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10 %. DN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chuyển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qua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ngân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(NH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biết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tỷ</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thực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thời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điểm</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22.000 VNĐ/USD.</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5.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Doanh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gửi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một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lô</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trị</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300.000.000đ,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thặng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thương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13 %,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10%.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lý</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đủ</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Thời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DN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thông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lý</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toàn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bộ</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gửi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mua</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chấp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DN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thanh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hoa</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hồng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lý</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lý</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4%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tổng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khách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10%),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trả</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bên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lý</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mặt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6.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tài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chính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hợp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xác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số</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7. DN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xuất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quỹ</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tiền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mặt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nhập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khẩu</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GTGT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vào</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Ngân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sách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nhà</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nước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Yêu</a:t>
            </a:r>
            <a:r>
              <a:rPr kumimoji="0" lang="es-ES"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cầu</a:t>
            </a:r>
            <a:r>
              <a:rPr kumimoji="0" lang="es-ES"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s-ES" b="1" i="1"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Định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toán</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nghiệp</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vụ</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tế</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phát</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trong</a:t>
            </a:r>
            <a:r>
              <a:rPr kumimoji="0" lang="es-ES"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kỳ</a:t>
            </a:r>
            <a:endParaRPr kumimoji="0" lang="es-ES"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572401"/>
            <a:ext cx="84582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2200" b="1" i="1" u="sng" dirty="0" err="1">
                <a:latin typeface="Times New Roman" pitchFamily="18" charset="0"/>
                <a:cs typeface="Times New Roman" pitchFamily="18" charset="0"/>
              </a:rPr>
              <a:t>Bài</a:t>
            </a:r>
            <a:r>
              <a:rPr lang="es-ES" sz="2200" b="1" i="1" u="sng" dirty="0">
                <a:latin typeface="Times New Roman" pitchFamily="18" charset="0"/>
                <a:cs typeface="Times New Roman" pitchFamily="18" charset="0"/>
              </a:rPr>
              <a:t> 2</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Một</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tổ</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hợp</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tác</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sản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xuất</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sản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phẩm</a:t>
            </a:r>
            <a:r>
              <a:rPr lang="es-ES" sz="2200" dirty="0">
                <a:latin typeface="Times New Roman" pitchFamily="18" charset="0"/>
                <a:cs typeface="Times New Roman" pitchFamily="18" charset="0"/>
              </a:rPr>
              <a:t> A </a:t>
            </a:r>
            <a:r>
              <a:rPr lang="es-ES" sz="2200" dirty="0" err="1">
                <a:latin typeface="Times New Roman" pitchFamily="18" charset="0"/>
                <a:cs typeface="Times New Roman" pitchFamily="18" charset="0"/>
              </a:rPr>
              <a:t>trong</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tháng</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có</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tình</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hình</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sau</a:t>
            </a:r>
            <a:r>
              <a:rPr lang="es-ES" sz="2200"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i="1" dirty="0">
                <a:latin typeface="Times New Roman" pitchFamily="18" charset="0"/>
                <a:cs typeface="Times New Roman" pitchFamily="18" charset="0"/>
              </a:rPr>
              <a:t>I. </a:t>
            </a:r>
            <a:r>
              <a:rPr lang="es-ES" sz="2200" i="1" dirty="0" err="1">
                <a:latin typeface="Times New Roman" pitchFamily="18" charset="0"/>
                <a:cs typeface="Times New Roman" pitchFamily="18" charset="0"/>
              </a:rPr>
              <a:t>Tồn</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kho</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đầu</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tháng</a:t>
            </a:r>
            <a:r>
              <a:rPr lang="es-ES" sz="2200" i="1"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Y: 1,8 </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giá</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nhập</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kho</a:t>
            </a:r>
            <a:r>
              <a:rPr lang="es-ES" sz="2200" dirty="0">
                <a:latin typeface="Times New Roman" pitchFamily="18" charset="0"/>
                <a:cs typeface="Times New Roman" pitchFamily="18" charset="0"/>
              </a:rPr>
              <a:t> 1.575.000 đ/</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Z: 2,25 </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giá</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nhập</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kho</a:t>
            </a:r>
            <a:r>
              <a:rPr lang="es-ES" sz="2200" dirty="0">
                <a:latin typeface="Times New Roman" pitchFamily="18" charset="0"/>
                <a:cs typeface="Times New Roman" pitchFamily="18" charset="0"/>
              </a:rPr>
              <a:t> 3.000.000 đ/</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i="1" dirty="0">
                <a:latin typeface="Times New Roman" pitchFamily="18" charset="0"/>
                <a:cs typeface="Times New Roman" pitchFamily="18" charset="0"/>
              </a:rPr>
              <a:t>II. </a:t>
            </a:r>
            <a:r>
              <a:rPr lang="es-ES" sz="2200" i="1" dirty="0" err="1">
                <a:latin typeface="Times New Roman" pitchFamily="18" charset="0"/>
                <a:cs typeface="Times New Roman" pitchFamily="18" charset="0"/>
              </a:rPr>
              <a:t>Mua</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vào</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trong</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tháng</a:t>
            </a:r>
            <a:r>
              <a:rPr lang="es-ES" sz="2200" i="1"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Y: 18 </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giá</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mua</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chưa</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có</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thuế</a:t>
            </a:r>
            <a:r>
              <a:rPr lang="es-ES" sz="2200" dirty="0">
                <a:latin typeface="Times New Roman" pitchFamily="18" charset="0"/>
                <a:cs typeface="Times New Roman" pitchFamily="18" charset="0"/>
              </a:rPr>
              <a:t> GTGT </a:t>
            </a:r>
            <a:r>
              <a:rPr lang="es-ES" sz="2200" dirty="0" err="1">
                <a:latin typeface="Times New Roman" pitchFamily="18" charset="0"/>
                <a:cs typeface="Times New Roman" pitchFamily="18" charset="0"/>
              </a:rPr>
              <a:t>là</a:t>
            </a:r>
            <a:r>
              <a:rPr lang="es-ES" sz="2200" dirty="0">
                <a:latin typeface="Times New Roman" pitchFamily="18" charset="0"/>
                <a:cs typeface="Times New Roman" pitchFamily="18" charset="0"/>
              </a:rPr>
              <a:t> 1.500.000 đ/</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thuế</a:t>
            </a:r>
            <a:r>
              <a:rPr lang="es-ES" sz="2200" dirty="0">
                <a:latin typeface="Times New Roman" pitchFamily="18" charset="0"/>
                <a:cs typeface="Times New Roman" pitchFamily="18" charset="0"/>
              </a:rPr>
              <a:t> GTGT </a:t>
            </a:r>
            <a:r>
              <a:rPr lang="es-ES" sz="2200" dirty="0" err="1">
                <a:latin typeface="Times New Roman" pitchFamily="18" charset="0"/>
                <a:cs typeface="Times New Roman" pitchFamily="18" charset="0"/>
              </a:rPr>
              <a:t>là</a:t>
            </a:r>
            <a:r>
              <a:rPr lang="es-ES" sz="2200" dirty="0">
                <a:latin typeface="Times New Roman" pitchFamily="18" charset="0"/>
                <a:cs typeface="Times New Roman" pitchFamily="18" charset="0"/>
              </a:rPr>
              <a:t> 150.000 đ/</a:t>
            </a:r>
            <a:r>
              <a:rPr lang="es-ES" sz="2200" dirty="0" err="1">
                <a:latin typeface="Times New Roman" pitchFamily="18" charset="0"/>
                <a:cs typeface="Times New Roman" pitchFamily="18" charset="0"/>
              </a:rPr>
              <a:t>tấn</a:t>
            </a:r>
            <a:endParaRPr lang="vi-VN" sz="2200" dirty="0">
              <a:latin typeface="Times New Roman" pitchFamily="18" charset="0"/>
              <a:cs typeface="Times New Roman" pitchFamily="18" charset="0"/>
            </a:endParaRPr>
          </a:p>
          <a:p>
            <a:pPr algn="just"/>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Z: 15 </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giá</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mua</a:t>
            </a:r>
            <a:r>
              <a:rPr lang="es-ES" sz="2200" dirty="0">
                <a:latin typeface="Times New Roman" pitchFamily="18" charset="0"/>
                <a:cs typeface="Times New Roman" pitchFamily="18" charset="0"/>
              </a:rPr>
              <a:t> 2.970.000 đ/</a:t>
            </a:r>
            <a:r>
              <a:rPr lang="es-ES" sz="2200" dirty="0" err="1">
                <a:latin typeface="Times New Roman" pitchFamily="18" charset="0"/>
                <a:cs typeface="Times New Roman" pitchFamily="18" charset="0"/>
              </a:rPr>
              <a:t>tấn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giá</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đã</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có</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thuế</a:t>
            </a:r>
            <a:r>
              <a:rPr lang="es-ES" sz="2200" dirty="0">
                <a:latin typeface="Times New Roman" pitchFamily="18" charset="0"/>
                <a:cs typeface="Times New Roman" pitchFamily="18" charset="0"/>
              </a:rPr>
              <a:t> GTGT</a:t>
            </a:r>
            <a:endParaRPr lang="vi-VN" sz="2200" dirty="0">
              <a:latin typeface="Times New Roman" pitchFamily="18" charset="0"/>
              <a:cs typeface="Times New Roman" pitchFamily="18" charset="0"/>
            </a:endParaRPr>
          </a:p>
          <a:p>
            <a:pPr algn="just"/>
            <a:r>
              <a:rPr lang="es-ES" sz="2200" i="1" dirty="0">
                <a:latin typeface="Times New Roman" pitchFamily="18" charset="0"/>
                <a:cs typeface="Times New Roman" pitchFamily="18" charset="0"/>
              </a:rPr>
              <a:t>III. </a:t>
            </a:r>
            <a:r>
              <a:rPr lang="es-ES" sz="2200" i="1" dirty="0" err="1">
                <a:latin typeface="Times New Roman" pitchFamily="18" charset="0"/>
                <a:cs typeface="Times New Roman" pitchFamily="18" charset="0"/>
              </a:rPr>
              <a:t>Sản</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xuất</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trong</a:t>
            </a:r>
            <a:r>
              <a:rPr lang="es-ES" sz="2200" i="1" dirty="0">
                <a:latin typeface="Times New Roman" pitchFamily="18" charset="0"/>
                <a:cs typeface="Times New Roman" pitchFamily="18" charset="0"/>
              </a:rPr>
              <a:t> </a:t>
            </a:r>
            <a:r>
              <a:rPr lang="es-ES" sz="2200" i="1" dirty="0" err="1">
                <a:latin typeface="Times New Roman" pitchFamily="18" charset="0"/>
                <a:cs typeface="Times New Roman" pitchFamily="18" charset="0"/>
              </a:rPr>
              <a:t>tháng</a:t>
            </a:r>
            <a:r>
              <a:rPr lang="es-ES" sz="2200" i="1"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dirty="0" err="1">
                <a:latin typeface="Times New Roman" pitchFamily="18" charset="0"/>
                <a:cs typeface="Times New Roman" pitchFamily="18" charset="0"/>
              </a:rPr>
              <a:t>Từ</a:t>
            </a:r>
            <a:r>
              <a:rPr lang="es-ES" sz="2200" dirty="0">
                <a:latin typeface="Times New Roman" pitchFamily="18" charset="0"/>
                <a:cs typeface="Times New Roman" pitchFamily="18" charset="0"/>
              </a:rPr>
              <a:t> 2 </a:t>
            </a:r>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Y </a:t>
            </a:r>
            <a:r>
              <a:rPr lang="es-ES" sz="2200" dirty="0" err="1">
                <a:latin typeface="Times New Roman" pitchFamily="18" charset="0"/>
                <a:cs typeface="Times New Roman" pitchFamily="18" charset="0"/>
              </a:rPr>
              <a:t>và</a:t>
            </a:r>
            <a:r>
              <a:rPr lang="es-ES" sz="2200" dirty="0">
                <a:latin typeface="Times New Roman" pitchFamily="18" charset="0"/>
                <a:cs typeface="Times New Roman" pitchFamily="18" charset="0"/>
              </a:rPr>
              <a:t> Z, DN </a:t>
            </a:r>
            <a:r>
              <a:rPr lang="es-ES" sz="2200" dirty="0" err="1">
                <a:latin typeface="Times New Roman" pitchFamily="18" charset="0"/>
                <a:cs typeface="Times New Roman" pitchFamily="18" charset="0"/>
              </a:rPr>
              <a:t>sản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xuất</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spA</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Định</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mức</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sx</a:t>
            </a:r>
            <a:r>
              <a:rPr lang="es-ES" sz="2200" dirty="0">
                <a:latin typeface="Times New Roman" pitchFamily="18" charset="0"/>
                <a:cs typeface="Times New Roman" pitchFamily="18" charset="0"/>
              </a:rPr>
              <a:t> 1 </a:t>
            </a:r>
            <a:r>
              <a:rPr lang="es-ES" sz="2200" dirty="0" err="1">
                <a:latin typeface="Times New Roman" pitchFamily="18" charset="0"/>
                <a:cs typeface="Times New Roman" pitchFamily="18" charset="0"/>
              </a:rPr>
              <a:t>sp</a:t>
            </a:r>
            <a:r>
              <a:rPr lang="es-ES" sz="2200" dirty="0">
                <a:latin typeface="Times New Roman" pitchFamily="18" charset="0"/>
                <a:cs typeface="Times New Roman" pitchFamily="18" charset="0"/>
              </a:rPr>
              <a:t> A </a:t>
            </a:r>
            <a:r>
              <a:rPr lang="es-ES" sz="2200" dirty="0" err="1">
                <a:latin typeface="Times New Roman" pitchFamily="18" charset="0"/>
                <a:cs typeface="Times New Roman" pitchFamily="18" charset="0"/>
              </a:rPr>
              <a:t>hết</a:t>
            </a:r>
            <a:r>
              <a:rPr lang="es-ES" sz="2200" dirty="0">
                <a:latin typeface="Times New Roman" pitchFamily="18" charset="0"/>
                <a:cs typeface="Times New Roman" pitchFamily="18" charset="0"/>
              </a:rPr>
              <a:t> 4,5 kg </a:t>
            </a:r>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Y </a:t>
            </a:r>
            <a:r>
              <a:rPr lang="es-ES" sz="2200" dirty="0" err="1">
                <a:latin typeface="Times New Roman" pitchFamily="18" charset="0"/>
                <a:cs typeface="Times New Roman" pitchFamily="18" charset="0"/>
              </a:rPr>
              <a:t>và</a:t>
            </a:r>
            <a:r>
              <a:rPr lang="es-ES" sz="2200" dirty="0">
                <a:latin typeface="Times New Roman" pitchFamily="18" charset="0"/>
                <a:cs typeface="Times New Roman" pitchFamily="18" charset="0"/>
              </a:rPr>
              <a:t> 3 kg </a:t>
            </a:r>
            <a:r>
              <a:rPr lang="es-ES" sz="2200" dirty="0" err="1">
                <a:latin typeface="Times New Roman" pitchFamily="18" charset="0"/>
                <a:cs typeface="Times New Roman" pitchFamily="18" charset="0"/>
              </a:rPr>
              <a:t>nguyên</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liệu</a:t>
            </a:r>
            <a:r>
              <a:rPr lang="es-ES" sz="2200" dirty="0">
                <a:latin typeface="Times New Roman" pitchFamily="18" charset="0"/>
                <a:cs typeface="Times New Roman" pitchFamily="18" charset="0"/>
              </a:rPr>
              <a:t> Z. </a:t>
            </a:r>
            <a:r>
              <a:rPr lang="es-ES" sz="2200" dirty="0" err="1">
                <a:latin typeface="Times New Roman" pitchFamily="18" charset="0"/>
                <a:cs typeface="Times New Roman" pitchFamily="18" charset="0"/>
              </a:rPr>
              <a:t>Số</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sp</a:t>
            </a:r>
            <a:r>
              <a:rPr lang="es-ES" sz="2200" dirty="0">
                <a:latin typeface="Times New Roman" pitchFamily="18" charset="0"/>
                <a:cs typeface="Times New Roman" pitchFamily="18" charset="0"/>
              </a:rPr>
              <a:t> A </a:t>
            </a:r>
            <a:r>
              <a:rPr lang="es-ES" sz="2200" dirty="0" err="1">
                <a:latin typeface="Times New Roman" pitchFamily="18" charset="0"/>
                <a:cs typeface="Times New Roman" pitchFamily="18" charset="0"/>
              </a:rPr>
              <a:t>sx</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là</a:t>
            </a:r>
            <a:r>
              <a:rPr lang="es-ES" sz="2200" dirty="0">
                <a:latin typeface="Times New Roman" pitchFamily="18" charset="0"/>
                <a:cs typeface="Times New Roman" pitchFamily="18" charset="0"/>
              </a:rPr>
              <a:t> 4.400 </a:t>
            </a:r>
            <a:r>
              <a:rPr lang="es-ES" sz="2200" dirty="0" err="1">
                <a:latin typeface="Times New Roman" pitchFamily="18" charset="0"/>
                <a:cs typeface="Times New Roman" pitchFamily="18" charset="0"/>
              </a:rPr>
              <a:t>sp</a:t>
            </a:r>
            <a:r>
              <a:rPr lang="es-ES" sz="2200"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a:p>
            <a:pPr algn="just"/>
            <a:r>
              <a:rPr lang="es-ES" sz="2200" dirty="0" err="1">
                <a:latin typeface="Times New Roman" pitchFamily="18" charset="0"/>
                <a:cs typeface="Times New Roman" pitchFamily="18" charset="0"/>
              </a:rPr>
              <a:t>Các</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chi</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phí</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mua</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ngoài</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khác</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để</a:t>
            </a:r>
            <a:r>
              <a:rPr lang="es-ES" sz="2200" dirty="0">
                <a:latin typeface="Times New Roman" pitchFamily="18" charset="0"/>
                <a:cs typeface="Times New Roman" pitchFamily="18" charset="0"/>
              </a:rPr>
              <a:t> </a:t>
            </a:r>
            <a:r>
              <a:rPr lang="es-ES" sz="2200" dirty="0" err="1">
                <a:latin typeface="Times New Roman" pitchFamily="18" charset="0"/>
                <a:cs typeface="Times New Roman" pitchFamily="18" charset="0"/>
              </a:rPr>
              <a:t>sxsp</a:t>
            </a:r>
            <a:r>
              <a:rPr lang="es-ES" sz="2200" dirty="0">
                <a:latin typeface="Times New Roman" pitchFamily="18" charset="0"/>
                <a:cs typeface="Times New Roman" pitchFamily="18" charset="0"/>
              </a:rPr>
              <a:t> A </a:t>
            </a:r>
            <a:r>
              <a:rPr lang="es-ES" sz="2200" dirty="0" err="1">
                <a:latin typeface="Times New Roman" pitchFamily="18" charset="0"/>
                <a:cs typeface="Times New Roman" pitchFamily="18" charset="0"/>
              </a:rPr>
              <a:t>là</a:t>
            </a:r>
            <a:r>
              <a:rPr lang="es-ES" sz="2200" dirty="0">
                <a:latin typeface="Times New Roman" pitchFamily="18" charset="0"/>
                <a:cs typeface="Times New Roman" pitchFamily="18" charset="0"/>
              </a:rPr>
              <a:t> 5.250.000 đ</a:t>
            </a:r>
            <a:endParaRPr lang="vi-VN" sz="2200" dirty="0">
              <a:latin typeface="Times New Roman" pitchFamily="18" charset="0"/>
              <a:cs typeface="Times New Roman"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387738"/>
            <a:ext cx="84582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2400" i="1" dirty="0">
                <a:latin typeface="Times New Roman" pitchFamily="18" charset="0"/>
                <a:cs typeface="Times New Roman" pitchFamily="18" charset="0"/>
              </a:rPr>
              <a:t>IV. </a:t>
            </a:r>
            <a:r>
              <a:rPr lang="es-ES" sz="2400" i="1" dirty="0" err="1">
                <a:latin typeface="Times New Roman" pitchFamily="18" charset="0"/>
                <a:cs typeface="Times New Roman" pitchFamily="18" charset="0"/>
              </a:rPr>
              <a:t>Tiêu</a:t>
            </a:r>
            <a:r>
              <a:rPr lang="es-ES" sz="2400" i="1" dirty="0">
                <a:latin typeface="Times New Roman" pitchFamily="18" charset="0"/>
                <a:cs typeface="Times New Roman" pitchFamily="18" charset="0"/>
              </a:rPr>
              <a:t> </a:t>
            </a:r>
            <a:r>
              <a:rPr lang="es-ES" sz="2400" i="1" dirty="0" err="1">
                <a:latin typeface="Times New Roman" pitchFamily="18" charset="0"/>
                <a:cs typeface="Times New Roman" pitchFamily="18" charset="0"/>
              </a:rPr>
              <a:t>thụ</a:t>
            </a:r>
            <a:r>
              <a:rPr lang="es-ES" sz="2400" i="1" dirty="0">
                <a:latin typeface="Times New Roman" pitchFamily="18" charset="0"/>
                <a:cs typeface="Times New Roman" pitchFamily="18" charset="0"/>
              </a:rPr>
              <a:t> </a:t>
            </a:r>
            <a:r>
              <a:rPr lang="es-ES" sz="2400" i="1" dirty="0" err="1">
                <a:latin typeface="Times New Roman" pitchFamily="18" charset="0"/>
                <a:cs typeface="Times New Roman" pitchFamily="18" charset="0"/>
              </a:rPr>
              <a:t>trong</a:t>
            </a:r>
            <a:r>
              <a:rPr lang="es-ES" sz="2400" i="1" dirty="0">
                <a:latin typeface="Times New Roman" pitchFamily="18" charset="0"/>
                <a:cs typeface="Times New Roman" pitchFamily="18" charset="0"/>
              </a:rPr>
              <a:t> </a:t>
            </a:r>
            <a:r>
              <a:rPr lang="es-ES" sz="2400" i="1" dirty="0" err="1">
                <a:latin typeface="Times New Roman" pitchFamily="18" charset="0"/>
                <a:cs typeface="Times New Roman" pitchFamily="18" charset="0"/>
              </a:rPr>
              <a:t>tháng</a:t>
            </a:r>
            <a:r>
              <a:rPr lang="es-ES" sz="2400" i="1"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pPr algn="just"/>
            <a:r>
              <a:rPr lang="es-ES" sz="2400" dirty="0" err="1">
                <a:latin typeface="Times New Roman" pitchFamily="18" charset="0"/>
                <a:cs typeface="Times New Roman" pitchFamily="18" charset="0"/>
              </a:rPr>
              <a:t>Trong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tháng</a:t>
            </a:r>
            <a:r>
              <a:rPr lang="es-ES" sz="2400" dirty="0">
                <a:latin typeface="Times New Roman" pitchFamily="18" charset="0"/>
                <a:cs typeface="Times New Roman" pitchFamily="18" charset="0"/>
              </a:rPr>
              <a:t> DN </a:t>
            </a:r>
            <a:r>
              <a:rPr lang="es-ES" sz="2400" dirty="0" err="1">
                <a:latin typeface="Times New Roman" pitchFamily="18" charset="0"/>
                <a:cs typeface="Times New Roman" pitchFamily="18" charset="0"/>
              </a:rPr>
              <a:t>đã</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tiêu</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thụ</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hết</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số</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sp</a:t>
            </a:r>
            <a:r>
              <a:rPr lang="es-ES" sz="2400" dirty="0">
                <a:latin typeface="Times New Roman" pitchFamily="18" charset="0"/>
                <a:cs typeface="Times New Roman" pitchFamily="18" charset="0"/>
              </a:rPr>
              <a:t> A </a:t>
            </a:r>
            <a:r>
              <a:rPr lang="es-ES" sz="2400" dirty="0" err="1">
                <a:latin typeface="Times New Roman" pitchFamily="18" charset="0"/>
                <a:cs typeface="Times New Roman" pitchFamily="18" charset="0"/>
              </a:rPr>
              <a:t>với</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giá</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thanh</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toán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là</a:t>
            </a:r>
            <a:r>
              <a:rPr lang="es-ES" sz="2400" dirty="0">
                <a:latin typeface="Times New Roman" pitchFamily="18" charset="0"/>
                <a:cs typeface="Times New Roman" pitchFamily="18" charset="0"/>
              </a:rPr>
              <a:t> 18.750 đ/</a:t>
            </a:r>
            <a:r>
              <a:rPr lang="es-ES" sz="2400" dirty="0" err="1">
                <a:latin typeface="Times New Roman" pitchFamily="18" charset="0"/>
                <a:cs typeface="Times New Roman" pitchFamily="18" charset="0"/>
              </a:rPr>
              <a:t>sp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bán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toàn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bộ</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nguyên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liệu</a:t>
            </a:r>
            <a:r>
              <a:rPr lang="es-ES" sz="2400" dirty="0">
                <a:latin typeface="Times New Roman" pitchFamily="18" charset="0"/>
                <a:cs typeface="Times New Roman" pitchFamily="18" charset="0"/>
              </a:rPr>
              <a:t> Z </a:t>
            </a:r>
            <a:r>
              <a:rPr lang="es-ES" sz="2400" dirty="0" err="1">
                <a:latin typeface="Times New Roman" pitchFamily="18" charset="0"/>
                <a:cs typeface="Times New Roman" pitchFamily="18" charset="0"/>
              </a:rPr>
              <a:t>còn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lại</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cho</a:t>
            </a:r>
            <a:r>
              <a:rPr lang="es-ES" sz="2400" dirty="0">
                <a:latin typeface="Times New Roman" pitchFamily="18" charset="0"/>
                <a:cs typeface="Times New Roman" pitchFamily="18" charset="0"/>
              </a:rPr>
              <a:t> 1 </a:t>
            </a:r>
            <a:r>
              <a:rPr lang="es-ES" sz="2400" dirty="0" err="1">
                <a:latin typeface="Times New Roman" pitchFamily="18" charset="0"/>
                <a:cs typeface="Times New Roman" pitchFamily="18" charset="0"/>
              </a:rPr>
              <a:t>cơ</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sở</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khác</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với</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giá</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thanh</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toán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là</a:t>
            </a:r>
            <a:r>
              <a:rPr lang="es-ES" sz="2400" dirty="0">
                <a:latin typeface="Times New Roman" pitchFamily="18" charset="0"/>
                <a:cs typeface="Times New Roman" pitchFamily="18" charset="0"/>
              </a:rPr>
              <a:t> 3.630.000 đ/</a:t>
            </a:r>
            <a:r>
              <a:rPr lang="es-ES" sz="2400" dirty="0" err="1">
                <a:latin typeface="Times New Roman" pitchFamily="18" charset="0"/>
                <a:cs typeface="Times New Roman" pitchFamily="18" charset="0"/>
              </a:rPr>
              <a:t>tấn</a:t>
            </a:r>
            <a:endParaRPr lang="vi-VN" sz="2400" dirty="0">
              <a:latin typeface="Times New Roman" pitchFamily="18" charset="0"/>
              <a:cs typeface="Times New Roman" pitchFamily="18" charset="0"/>
            </a:endParaRPr>
          </a:p>
          <a:p>
            <a:pPr algn="just"/>
            <a:r>
              <a:rPr lang="es-ES" sz="2400" b="1" i="1" u="sng" dirty="0" err="1">
                <a:latin typeface="Times New Roman" pitchFamily="18" charset="0"/>
                <a:cs typeface="Times New Roman" pitchFamily="18" charset="0"/>
              </a:rPr>
              <a:t>Yêu</a:t>
            </a:r>
            <a:r>
              <a:rPr lang="es-ES" sz="2400" b="1" i="1" u="sng" dirty="0">
                <a:latin typeface="Times New Roman" pitchFamily="18" charset="0"/>
                <a:cs typeface="Times New Roman" pitchFamily="18" charset="0"/>
              </a:rPr>
              <a:t> </a:t>
            </a:r>
            <a:r>
              <a:rPr lang="es-ES" sz="2400" b="1" i="1" u="sng" dirty="0" err="1">
                <a:latin typeface="Times New Roman" pitchFamily="18" charset="0"/>
                <a:cs typeface="Times New Roman" pitchFamily="18" charset="0"/>
              </a:rPr>
              <a:t>cầu</a:t>
            </a:r>
            <a:r>
              <a:rPr lang="es-ES" sz="2400" b="1" i="1" u="sng" dirty="0">
                <a:latin typeface="Times New Roman" pitchFamily="18" charset="0"/>
                <a:cs typeface="Times New Roman" pitchFamily="18" charset="0"/>
              </a:rPr>
              <a:t> :</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Xác</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định</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số</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thuế</a:t>
            </a:r>
            <a:r>
              <a:rPr lang="es-ES" sz="2400" dirty="0">
                <a:latin typeface="Times New Roman" pitchFamily="18" charset="0"/>
                <a:cs typeface="Times New Roman" pitchFamily="18" charset="0"/>
              </a:rPr>
              <a:t> GTGT </a:t>
            </a:r>
            <a:r>
              <a:rPr lang="es-ES" sz="2400" dirty="0" err="1">
                <a:latin typeface="Times New Roman" pitchFamily="18" charset="0"/>
                <a:cs typeface="Times New Roman" pitchFamily="18" charset="0"/>
              </a:rPr>
              <a:t>cơ</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sở</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phải</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nộp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trong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tháng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liên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quan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đến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tình</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hình</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trên</a:t>
            </a:r>
            <a:r>
              <a:rPr lang="es-ES" sz="2400" dirty="0">
                <a:latin typeface="Times New Roman" pitchFamily="18" charset="0"/>
                <a:cs typeface="Times New Roman" pitchFamily="18" charset="0"/>
              </a:rPr>
              <a:t>.</a:t>
            </a:r>
          </a:p>
          <a:p>
            <a:pPr algn="just"/>
            <a:r>
              <a:rPr lang="es-ES" sz="2400" i="1" dirty="0" err="1">
                <a:latin typeface="Times New Roman" pitchFamily="18" charset="0"/>
                <a:cs typeface="Times New Roman" pitchFamily="18" charset="0"/>
              </a:rPr>
              <a:t>Biết</a:t>
            </a:r>
            <a:r>
              <a:rPr lang="es-ES" sz="2400" i="1" dirty="0">
                <a:latin typeface="Times New Roman" pitchFamily="18" charset="0"/>
                <a:cs typeface="Times New Roman" pitchFamily="18" charset="0"/>
              </a:rPr>
              <a:t> </a:t>
            </a:r>
            <a:r>
              <a:rPr lang="es-ES" sz="2400" i="1" dirty="0" err="1">
                <a:latin typeface="Times New Roman" pitchFamily="18" charset="0"/>
                <a:cs typeface="Times New Roman" pitchFamily="18" charset="0"/>
              </a:rPr>
              <a:t>rằng</a:t>
            </a:r>
            <a:r>
              <a:rPr lang="es-ES" sz="2400" i="1" dirty="0">
                <a:latin typeface="Times New Roman" pitchFamily="18" charset="0"/>
                <a:cs typeface="Times New Roman" pitchFamily="18" charset="0"/>
              </a:rPr>
              <a:t>:</a:t>
            </a:r>
            <a:r>
              <a:rPr lang="es-E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pPr algn="just"/>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Tổ</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hợp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tác</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nộp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thuế</a:t>
            </a:r>
            <a:r>
              <a:rPr lang="es-ES" sz="2400" dirty="0">
                <a:latin typeface="Times New Roman" pitchFamily="18" charset="0"/>
                <a:cs typeface="Times New Roman" pitchFamily="18" charset="0"/>
              </a:rPr>
              <a:t> GTGT </a:t>
            </a:r>
            <a:r>
              <a:rPr lang="es-ES" sz="2400" dirty="0" err="1">
                <a:latin typeface="Times New Roman" pitchFamily="18" charset="0"/>
                <a:cs typeface="Times New Roman" pitchFamily="18" charset="0"/>
              </a:rPr>
              <a:t>theo</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phương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pháp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trực</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tiếp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trên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giá</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trị</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gia</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tăng</a:t>
            </a:r>
            <a:endParaRPr lang="vi-VN" sz="2400" dirty="0">
              <a:latin typeface="Times New Roman" pitchFamily="18" charset="0"/>
              <a:cs typeface="Times New Roman" pitchFamily="18" charset="0"/>
            </a:endParaRPr>
          </a:p>
          <a:p>
            <a:pPr algn="just"/>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Thuế</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suất</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thuế</a:t>
            </a:r>
            <a:r>
              <a:rPr lang="es-ES" sz="2400" dirty="0">
                <a:latin typeface="Times New Roman" pitchFamily="18" charset="0"/>
                <a:cs typeface="Times New Roman" pitchFamily="18" charset="0"/>
              </a:rPr>
              <a:t> GTGT </a:t>
            </a:r>
            <a:r>
              <a:rPr lang="es-ES" sz="2400" dirty="0" err="1">
                <a:latin typeface="Times New Roman" pitchFamily="18" charset="0"/>
                <a:cs typeface="Times New Roman" pitchFamily="18" charset="0"/>
              </a:rPr>
              <a:t>của</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sp</a:t>
            </a:r>
            <a:r>
              <a:rPr lang="es-ES" sz="2400" dirty="0">
                <a:latin typeface="Times New Roman" pitchFamily="18" charset="0"/>
                <a:cs typeface="Times New Roman" pitchFamily="18" charset="0"/>
              </a:rPr>
              <a:t> A </a:t>
            </a:r>
            <a:r>
              <a:rPr lang="es-ES" sz="2400" dirty="0" err="1">
                <a:latin typeface="Times New Roman" pitchFamily="18" charset="0"/>
                <a:cs typeface="Times New Roman" pitchFamily="18" charset="0"/>
              </a:rPr>
              <a:t>và</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nguyên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liệu</a:t>
            </a:r>
            <a:r>
              <a:rPr lang="es-ES" sz="2400" dirty="0">
                <a:latin typeface="Times New Roman" pitchFamily="18" charset="0"/>
                <a:cs typeface="Times New Roman" pitchFamily="18" charset="0"/>
              </a:rPr>
              <a:t> Z </a:t>
            </a:r>
            <a:r>
              <a:rPr lang="es-ES" sz="2400" dirty="0" err="1">
                <a:latin typeface="Times New Roman" pitchFamily="18" charset="0"/>
                <a:cs typeface="Times New Roman" pitchFamily="18" charset="0"/>
              </a:rPr>
              <a:t>là</a:t>
            </a:r>
            <a:r>
              <a:rPr lang="es-ES" sz="2400" dirty="0">
                <a:latin typeface="Times New Roman" pitchFamily="18" charset="0"/>
                <a:cs typeface="Times New Roman" pitchFamily="18" charset="0"/>
              </a:rPr>
              <a:t> 10%</a:t>
            </a:r>
            <a:endParaRPr lang="vi-VN" sz="2400" dirty="0">
              <a:latin typeface="Times New Roman" pitchFamily="18" charset="0"/>
              <a:cs typeface="Times New Roman" pitchFamily="18" charset="0"/>
            </a:endParaRPr>
          </a:p>
          <a:p>
            <a:pPr algn="just"/>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Giả</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sử</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trong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tháng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đơn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vị</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không</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tiêu</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thụ</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hết</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số</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sp</a:t>
            </a:r>
            <a:r>
              <a:rPr lang="es-ES" sz="2400" dirty="0">
                <a:latin typeface="Times New Roman" pitchFamily="18" charset="0"/>
                <a:cs typeface="Times New Roman" pitchFamily="18" charset="0"/>
              </a:rPr>
              <a:t> A </a:t>
            </a:r>
            <a:r>
              <a:rPr lang="es-ES" sz="2400" dirty="0" err="1">
                <a:latin typeface="Times New Roman" pitchFamily="18" charset="0"/>
                <a:cs typeface="Times New Roman" pitchFamily="18" charset="0"/>
              </a:rPr>
              <a:t>còn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tồn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kho</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là</a:t>
            </a:r>
            <a:r>
              <a:rPr lang="es-ES" sz="2400" dirty="0">
                <a:latin typeface="Times New Roman" pitchFamily="18" charset="0"/>
                <a:cs typeface="Times New Roman" pitchFamily="18" charset="0"/>
              </a:rPr>
              <a:t> 1.200 </a:t>
            </a:r>
            <a:r>
              <a:rPr lang="es-ES" sz="2400" dirty="0" err="1">
                <a:latin typeface="Times New Roman" pitchFamily="18" charset="0"/>
                <a:cs typeface="Times New Roman" pitchFamily="18" charset="0"/>
              </a:rPr>
              <a:t>sp.</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Hãy</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xác</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định</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lại</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số</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thuế</a:t>
            </a:r>
            <a:r>
              <a:rPr lang="es-ES" sz="2400" dirty="0">
                <a:latin typeface="Times New Roman" pitchFamily="18" charset="0"/>
                <a:cs typeface="Times New Roman" pitchFamily="18" charset="0"/>
              </a:rPr>
              <a:t> GTGT </a:t>
            </a:r>
            <a:r>
              <a:rPr lang="es-ES" sz="2400" dirty="0" err="1">
                <a:latin typeface="Times New Roman" pitchFamily="18" charset="0"/>
                <a:cs typeface="Times New Roman" pitchFamily="18" charset="0"/>
              </a:rPr>
              <a:t>đơn</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vị</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phải</a:t>
            </a:r>
            <a:r>
              <a:rPr lang="es-ES" sz="2400" dirty="0">
                <a:latin typeface="Times New Roman" pitchFamily="18" charset="0"/>
                <a:cs typeface="Times New Roman" pitchFamily="18" charset="0"/>
              </a:rPr>
              <a:t> </a:t>
            </a:r>
            <a:r>
              <a:rPr lang="es-ES" sz="2400" dirty="0" err="1">
                <a:latin typeface="Times New Roman" pitchFamily="18" charset="0"/>
                <a:cs typeface="Times New Roman" pitchFamily="18" charset="0"/>
              </a:rPr>
              <a:t>nộp</a:t>
            </a:r>
            <a:r>
              <a:rPr lang="es-E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sp>
        <p:nvSpPr>
          <p:cNvPr id="7" name="Rectangle 6"/>
          <p:cNvSpPr/>
          <p:nvPr/>
        </p:nvSpPr>
        <p:spPr>
          <a:xfrm>
            <a:off x="3108247" y="228600"/>
            <a:ext cx="2877647"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BÀI TẬP TỔNG HỢP</a:t>
            </a:r>
            <a:endParaRPr lang="vi-VN" sz="2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533400" y="1483816"/>
            <a:ext cx="3937975"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Câu</a:t>
            </a:r>
            <a:r>
              <a:rPr kumimoji="0" lang="es-ES" sz="2400"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Trình</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bày</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khái</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niệm</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đặc</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điểm</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trị</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s-E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tăng</a:t>
            </a:r>
            <a:r>
              <a:rPr kumimoji="0" lang="es-E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Câu</a:t>
            </a:r>
            <a:r>
              <a:rPr kumimoji="0" lang="en-US" sz="2400"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2:</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Trình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bày</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tượng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trị</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tăng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khấu</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1" u="sng"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Câu</a:t>
            </a:r>
            <a:r>
              <a:rPr kumimoji="0" lang="en-US" sz="2400" b="1" i="1"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Trình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bày</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tượng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áp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dụng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và</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tính</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trị</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tăng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phương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pháp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trực</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tiếp</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trên</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giá</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trị</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tăng</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2545017" y="228600"/>
            <a:ext cx="3592522" cy="461665"/>
          </a:xfrm>
          <a:prstGeom prst="rect">
            <a:avLst/>
          </a:prstGeom>
        </p:spPr>
        <p:txBody>
          <a:bodyPr wrap="none">
            <a:spAutoFit/>
          </a:bodyPr>
          <a:lstStyle/>
          <a:p>
            <a:pPr lvl="0" algn="just"/>
            <a:r>
              <a:rPr lang="es-ES" sz="2400" b="1" dirty="0">
                <a:solidFill>
                  <a:schemeClr val="bg1"/>
                </a:solidFill>
                <a:latin typeface="Times New Roman" pitchFamily="18" charset="0"/>
                <a:ea typeface="Times New Roman" pitchFamily="18" charset="0"/>
                <a:cs typeface="Times New Roman" pitchFamily="18" charset="0"/>
              </a:rPr>
              <a:t>CÂU HỎI ÔN TẬP BÀI 1</a:t>
            </a:r>
            <a:endParaRPr lang="vi-VN" sz="2400" dirty="0">
              <a:solidFill>
                <a:schemeClr val="bg1"/>
              </a:solidFill>
              <a:latin typeface="Arial" pitchFamily="34" charset="0"/>
              <a:cs typeface="Arial" pitchFamily="34" charset="0"/>
            </a:endParaRPr>
          </a:p>
        </p:txBody>
      </p:sp>
      <p:sp>
        <p:nvSpPr>
          <p:cNvPr id="62467" name="AutoShape 3"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sp>
        <p:nvSpPr>
          <p:cNvPr id="62469" name="AutoShape 5" descr="CẨM NANG THUẾ GIÁ TRỊ GIA TĂNG (PHẦN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62471" name="Picture 7" descr="CẨM NANG THUẾ GIÁ TRỊ GIA TĂNG (PHẦN 2)"/>
          <p:cNvPicPr>
            <a:picLocks noChangeAspect="1" noChangeArrowheads="1"/>
          </p:cNvPicPr>
          <p:nvPr/>
        </p:nvPicPr>
        <p:blipFill>
          <a:blip r:embed="rId2" cstate="print"/>
          <a:srcRect/>
          <a:stretch>
            <a:fillRect/>
          </a:stretch>
        </p:blipFill>
        <p:spPr bwMode="auto">
          <a:xfrm>
            <a:off x="4648200" y="1600200"/>
            <a:ext cx="4191000" cy="3733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62465"/>
                                        </p:tgtEl>
                                        <p:attrNameLst>
                                          <p:attrName>style.visibility</p:attrName>
                                        </p:attrNameLst>
                                      </p:cBhvr>
                                      <p:to>
                                        <p:strVal val="visible"/>
                                      </p:to>
                                    </p:set>
                                    <p:animEffect transition="in" filter="wheel(4)">
                                      <p:cBhvr>
                                        <p:cTn id="7" dur="2000"/>
                                        <p:tgtEl>
                                          <p:spTgt spid="6246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5"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WordArt 5"/>
          <p:cNvSpPr>
            <a:spLocks noChangeArrowheads="1" noChangeShapeType="1" noTextEdit="1"/>
          </p:cNvSpPr>
          <p:nvPr/>
        </p:nvSpPr>
        <p:spPr bwMode="gray">
          <a:xfrm>
            <a:off x="3429000" y="5410200"/>
            <a:ext cx="5378450" cy="685800"/>
          </a:xfrm>
          <a:prstGeom prst="rect">
            <a:avLst/>
          </a:prstGeom>
        </p:spPr>
        <p:txBody>
          <a:bodyPr wrap="none" fromWordArt="1">
            <a:prstTxWarp prst="textDeflate">
              <a:avLst>
                <a:gd name="adj" fmla="val 0"/>
              </a:avLst>
            </a:prstTxWarp>
          </a:bodyPr>
          <a:lstStyle/>
          <a:p>
            <a:pPr algn="ctr"/>
            <a:r>
              <a:rPr lang="en-US" sz="3600" b="1" kern="10" dirty="0">
                <a:ln w="19050">
                  <a:solidFill>
                    <a:schemeClr val="bg1"/>
                  </a:solidFill>
                  <a:round/>
                  <a:headEnd/>
                  <a:tailEnd/>
                </a:ln>
                <a:gradFill rotWithShape="1">
                  <a:gsLst>
                    <a:gs pos="0">
                      <a:schemeClr val="accent1">
                        <a:gamma/>
                        <a:shade val="46275"/>
                        <a:invGamma/>
                      </a:schemeClr>
                    </a:gs>
                    <a:gs pos="100000">
                      <a:schemeClr val="accent1"/>
                    </a:gs>
                  </a:gsLst>
                  <a:lin ang="0" scaled="1"/>
                </a:gradFill>
                <a:effectLst>
                  <a:outerShdw dist="63500" dir="2212194" algn="ctr" rotWithShape="0">
                    <a:srgbClr val="868686">
                      <a:alpha val="50000"/>
                    </a:srgbClr>
                  </a:outerShdw>
                </a:effectLst>
                <a:latin typeface="Arial"/>
                <a:cs typeface="Arial"/>
              </a:rPr>
              <a:t>Thank You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8069"/>
                                        </p:tgtEl>
                                        <p:attrNameLst>
                                          <p:attrName>style.visibility</p:attrName>
                                        </p:attrNameLst>
                                      </p:cBhvr>
                                      <p:to>
                                        <p:strVal val="visible"/>
                                      </p:to>
                                    </p:set>
                                    <p:animEffect transition="in" filter="fade">
                                      <p:cBhvr>
                                        <p:cTn id="7" dur="2000"/>
                                        <p:tgtEl>
                                          <p:spTgt spid="88069"/>
                                        </p:tgtEl>
                                      </p:cBhvr>
                                    </p:animEffect>
                                    <p:anim calcmode="lin" valueType="num">
                                      <p:cBhvr>
                                        <p:cTn id="8" dur="2000" fill="hold"/>
                                        <p:tgtEl>
                                          <p:spTgt spid="88069"/>
                                        </p:tgtEl>
                                        <p:attrNameLst>
                                          <p:attrName>ppt_w</p:attrName>
                                        </p:attrNameLst>
                                      </p:cBhvr>
                                      <p:tavLst>
                                        <p:tav tm="0" fmla="#ppt_w*sin(2.5*pi*$)">
                                          <p:val>
                                            <p:fltVal val="0"/>
                                          </p:val>
                                        </p:tav>
                                        <p:tav tm="100000">
                                          <p:val>
                                            <p:fltVal val="1"/>
                                          </p:val>
                                        </p:tav>
                                      </p:tavLst>
                                    </p:anim>
                                    <p:anim calcmode="lin" valueType="num">
                                      <p:cBhvr>
                                        <p:cTn id="9" dur="2000" fill="hold"/>
                                        <p:tgtEl>
                                          <p:spTgt spid="8806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929044"/>
            <a:ext cx="8534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1a,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1561                      150.000.000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1331                        15.000.000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TK 331                                     165.000.000</a:t>
            </a:r>
          </a:p>
          <a:p>
            <a:r>
              <a:rPr lang="en-US" sz="2000" dirty="0">
                <a:latin typeface="Times New Roman" panose="02020603050405020304" pitchFamily="18" charset="0"/>
                <a:cs typeface="Times New Roman" panose="02020603050405020304" pitchFamily="18" charset="0"/>
              </a:rPr>
              <a:t>1b, </a:t>
            </a:r>
            <a:r>
              <a:rPr lang="en-US" sz="2000" dirty="0" err="1">
                <a:latin typeface="Times New Roman" panose="02020603050405020304" pitchFamily="18" charset="0"/>
                <a:cs typeface="Times New Roman" panose="02020603050405020304" pitchFamily="18" charset="0"/>
              </a:rPr>
              <a:t>Nợ</a:t>
            </a:r>
            <a:r>
              <a:rPr lang="en-US" sz="2000" dirty="0">
                <a:latin typeface="Times New Roman" panose="02020603050405020304" pitchFamily="18" charset="0"/>
                <a:cs typeface="Times New Roman" panose="02020603050405020304" pitchFamily="18" charset="0"/>
              </a:rPr>
              <a:t> TK 331                         16.500.000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TK 1561                                     15.000.000</a:t>
            </a: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TK 1331                                       1.500.000</a:t>
            </a:r>
          </a:p>
          <a:p>
            <a:r>
              <a:rPr lang="pt-BR" sz="2000" dirty="0">
                <a:latin typeface="Times New Roman" panose="02020603050405020304" pitchFamily="18" charset="0"/>
                <a:cs typeface="Times New Roman" panose="02020603050405020304" pitchFamily="18" charset="0"/>
              </a:rPr>
              <a:t>2a, Nợ TK 1561 (A)               10.800.000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Nợ TK 1331                           540.000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1111                             11.340.000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2b, Nợ TK 1561 (B)               12.000.000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Nợ TK 1331                        1.200.000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1111                             13.200.000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2c1, Nợ TK 632                       8.100.000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1561 (A)                    8.100.000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2c2, Nợ TK 131                       10.867.500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5111                           10.350.000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33311                              517.500</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5834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58369"/>
                                        </p:tgtEl>
                                        <p:attrNameLst>
                                          <p:attrName>style.visibility</p:attrName>
                                        </p:attrNameLst>
                                      </p:cBhvr>
                                      <p:to>
                                        <p:strVal val="visible"/>
                                      </p:to>
                                    </p:set>
                                    <p:animEffect transition="in" filter="wedge">
                                      <p:cBhvr>
                                        <p:cTn id="12"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775156"/>
            <a:ext cx="85344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r>
              <a:rPr lang="pt-BR" sz="2000" dirty="0">
                <a:latin typeface="Times New Roman" panose="02020603050405020304" pitchFamily="18" charset="0"/>
                <a:cs typeface="Times New Roman" panose="02020603050405020304" pitchFamily="18" charset="0"/>
              </a:rPr>
              <a:t>2d1, Nợ TK 632                        10.500.000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1561 (B)                      10.500.000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2d2, Nợ TK 131                         13.090.000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5111                              11.900.000</a:t>
            </a:r>
            <a:endParaRPr lang="en-US" sz="2000" dirty="0">
              <a:latin typeface="Times New Roman" panose="02020603050405020304" pitchFamily="18" charset="0"/>
              <a:cs typeface="Times New Roman" panose="02020603050405020304" pitchFamily="18" charset="0"/>
            </a:endParaRPr>
          </a:p>
          <a:p>
            <a:r>
              <a:rPr lang="pt-BR" sz="2000" dirty="0">
                <a:latin typeface="Times New Roman" panose="02020603050405020304" pitchFamily="18" charset="0"/>
                <a:cs typeface="Times New Roman" panose="02020603050405020304" pitchFamily="18" charset="0"/>
              </a:rPr>
              <a:t>                Có TK 33311                              1.190.000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3a,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632                180.000.000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1561                     180.000.000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3b,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131                        221.760.000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5111                             201.600.000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33311                             20.160.000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3c,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5212                      10.000.000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33311                      1.000.000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131                           11.000.000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4a,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1561                264.000.000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3333                          44.000.000                      </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1122                        220.000.000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4b,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1331                     26.400.000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33312                          26.400.000</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02216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09538"/>
            <a:ext cx="5943600" cy="563562"/>
          </a:xfrm>
        </p:spPr>
        <p:txBody>
          <a:bodyPr/>
          <a:lstStyle/>
          <a:p>
            <a:pPr algn="ctr"/>
            <a:r>
              <a:rPr lang="en-US" dirty="0">
                <a:latin typeface="Times New Roman" panose="02020603050405020304" pitchFamily="18" charset="0"/>
                <a:cs typeface="Times New Roman" panose="02020603050405020304" pitchFamily="18" charset="0"/>
              </a:rPr>
              <a:t>N</a:t>
            </a:r>
            <a:r>
              <a:rPr lang="vi-VN" dirty="0">
                <a:latin typeface="Times New Roman" panose="02020603050405020304" pitchFamily="18" charset="0"/>
                <a:cs typeface="Times New Roman" panose="02020603050405020304" pitchFamily="18" charset="0"/>
              </a:rPr>
              <a:t>hiệm vụ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vi-VN" dirty="0">
                <a:latin typeface="Times New Roman" panose="02020603050405020304" pitchFamily="18" charset="0"/>
                <a:cs typeface="Times New Roman" panose="02020603050405020304" pitchFamily="18" charset="0"/>
              </a:rPr>
              <a:t>:</a:t>
            </a:r>
          </a:p>
        </p:txBody>
      </p:sp>
      <p:sp>
        <p:nvSpPr>
          <p:cNvPr id="6" name="Rectangle 5"/>
          <p:cNvSpPr/>
          <p:nvPr/>
        </p:nvSpPr>
        <p:spPr>
          <a:xfrm>
            <a:off x="228600" y="1153954"/>
            <a:ext cx="8686800" cy="5170646"/>
          </a:xfrm>
          <a:prstGeom prst="rect">
            <a:avLst/>
          </a:prstGeom>
        </p:spPr>
        <p:txBody>
          <a:bodyPr wrap="square">
            <a:spAutoFit/>
          </a:bodyPr>
          <a:lstStyle/>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Tập hợp hóa đơn, chứng từ phát sinh của doanh nghiệp để theo dõi và hạch toán</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Lập báo cáo thuế hàng tháng, hàng quý và nộp thuế cho công ty</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Lập báo cáo tài chính, báo cáo thuế cuối năm, báo cáo thuế thu nhập doanh nghiệp (TNDN) và thuế thu nhập cá nhân (TNCN)</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Trực tiếp làm việc với cơ quan thuế khi có vấn đề phát sinh</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Kiểm tra đối chiếu hóa đơn giá trị gia tăng (GTGT) với bảng kê thuế đầu vào, đầu ra từng cơ sở</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Hàng tháng lập báo cáo tổng hợp thuế GTGT đầu ra của toàn công ty, phân loại theo thuế suất</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Hàng tháng lập báo cáo tổng hợp thuế GTGT đầu vào của toàn công ty theo tỉ lệ phân bổ đầu ra được khấu trừ</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Theo dõi báo cáo tình hình nộp ngân sách, tồn đọng ngân sách, hoàn thuế của công ty</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Đối chiếu số liệu báo cáo thuế của các cơ sở giữa báo cáo với quyết toán</a:t>
            </a:r>
          </a:p>
        </p:txBody>
      </p:sp>
    </p:spTree>
    <p:extLst>
      <p:ext uri="{BB962C8B-B14F-4D97-AF65-F5344CB8AC3E}">
        <p14:creationId xmlns:p14="http://schemas.microsoft.com/office/powerpoint/2010/main" val="193402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heel(1)">
                                      <p:cBhvr>
                                        <p:cTn id="12" dur="2000"/>
                                        <p:tgtEl>
                                          <p:spTgt spid="6">
                                            <p:txEl>
                                              <p:pRg st="0" end="0"/>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heel(1)">
                                      <p:cBhvr>
                                        <p:cTn id="15" dur="2000"/>
                                        <p:tgtEl>
                                          <p:spTgt spid="6">
                                            <p:txEl>
                                              <p:pRg st="1" end="1"/>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wheel(1)">
                                      <p:cBhvr>
                                        <p:cTn id="18" dur="2000"/>
                                        <p:tgtEl>
                                          <p:spTgt spid="6">
                                            <p:txEl>
                                              <p:pRg st="2" end="2"/>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wheel(1)">
                                      <p:cBhvr>
                                        <p:cTn id="21" dur="2000"/>
                                        <p:tgtEl>
                                          <p:spTgt spid="6">
                                            <p:txEl>
                                              <p:pRg st="3" end="3"/>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wheel(1)">
                                      <p:cBhvr>
                                        <p:cTn id="24" dur="2000"/>
                                        <p:tgtEl>
                                          <p:spTgt spid="6">
                                            <p:txEl>
                                              <p:pRg st="4" end="4"/>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heel(1)">
                                      <p:cBhvr>
                                        <p:cTn id="27" dur="2000"/>
                                        <p:tgtEl>
                                          <p:spTgt spid="6">
                                            <p:txEl>
                                              <p:pRg st="5" end="5"/>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wheel(1)">
                                      <p:cBhvr>
                                        <p:cTn id="30" dur="2000"/>
                                        <p:tgtEl>
                                          <p:spTgt spid="6">
                                            <p:txEl>
                                              <p:pRg st="6" end="6"/>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Effect transition="in" filter="wheel(1)">
                                      <p:cBhvr>
                                        <p:cTn id="33" dur="2000"/>
                                        <p:tgtEl>
                                          <p:spTgt spid="6">
                                            <p:txEl>
                                              <p:pRg st="7" end="7"/>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wheel(1)">
                                      <p:cBhvr>
                                        <p:cTn id="36" dur="2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990600" y="1852387"/>
            <a:ext cx="67818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r>
              <a:rPr lang="es-ES" sz="2000" dirty="0">
                <a:latin typeface="Times New Roman" panose="02020603050405020304" pitchFamily="18" charset="0"/>
                <a:cs typeface="Times New Roman" panose="02020603050405020304" pitchFamily="18" charset="0"/>
              </a:rPr>
              <a:t>5a,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157                  300.000.000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1561                       300.000.000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5b,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632                     300.000.000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157                             300.000.000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5c,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131                     372.900.000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5111                     339.000.000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33311                     33.900.000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5d,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6417                       13.560.000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1331                         1.356.000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1111                              14.916.000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547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8369">
                                            <p:txEl>
                                              <p:pRg st="1" end="1"/>
                                            </p:txEl>
                                          </p:spTgt>
                                        </p:tgtEl>
                                        <p:attrNameLst>
                                          <p:attrName>style.visibility</p:attrName>
                                        </p:attrNameLst>
                                      </p:cBhvr>
                                      <p:to>
                                        <p:strVal val="visible"/>
                                      </p:to>
                                    </p:set>
                                    <p:animEffect transition="in" filter="wheel(1)">
                                      <p:cBhvr>
                                        <p:cTn id="7" dur="2000"/>
                                        <p:tgtEl>
                                          <p:spTgt spid="58369">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8369">
                                            <p:txEl>
                                              <p:pRg st="2" end="2"/>
                                            </p:txEl>
                                          </p:spTgt>
                                        </p:tgtEl>
                                        <p:attrNameLst>
                                          <p:attrName>style.visibility</p:attrName>
                                        </p:attrNameLst>
                                      </p:cBhvr>
                                      <p:to>
                                        <p:strVal val="visible"/>
                                      </p:to>
                                    </p:set>
                                    <p:animEffect transition="in" filter="wheel(1)">
                                      <p:cBhvr>
                                        <p:cTn id="10" dur="2000"/>
                                        <p:tgtEl>
                                          <p:spTgt spid="58369">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8369">
                                            <p:txEl>
                                              <p:pRg st="3" end="3"/>
                                            </p:txEl>
                                          </p:spTgt>
                                        </p:tgtEl>
                                        <p:attrNameLst>
                                          <p:attrName>style.visibility</p:attrName>
                                        </p:attrNameLst>
                                      </p:cBhvr>
                                      <p:to>
                                        <p:strVal val="visible"/>
                                      </p:to>
                                    </p:set>
                                    <p:animEffect transition="in" filter="wheel(1)">
                                      <p:cBhvr>
                                        <p:cTn id="13" dur="2000"/>
                                        <p:tgtEl>
                                          <p:spTgt spid="58369">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8369">
                                            <p:txEl>
                                              <p:pRg st="4" end="4"/>
                                            </p:txEl>
                                          </p:spTgt>
                                        </p:tgtEl>
                                        <p:attrNameLst>
                                          <p:attrName>style.visibility</p:attrName>
                                        </p:attrNameLst>
                                      </p:cBhvr>
                                      <p:to>
                                        <p:strVal val="visible"/>
                                      </p:to>
                                    </p:set>
                                    <p:animEffect transition="in" filter="wheel(1)">
                                      <p:cBhvr>
                                        <p:cTn id="16" dur="2000"/>
                                        <p:tgtEl>
                                          <p:spTgt spid="58369">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8369">
                                            <p:txEl>
                                              <p:pRg st="5" end="5"/>
                                            </p:txEl>
                                          </p:spTgt>
                                        </p:tgtEl>
                                        <p:attrNameLst>
                                          <p:attrName>style.visibility</p:attrName>
                                        </p:attrNameLst>
                                      </p:cBhvr>
                                      <p:to>
                                        <p:strVal val="visible"/>
                                      </p:to>
                                    </p:set>
                                    <p:animEffect transition="in" filter="wheel(1)">
                                      <p:cBhvr>
                                        <p:cTn id="19" dur="2000"/>
                                        <p:tgtEl>
                                          <p:spTgt spid="58369">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8369">
                                            <p:txEl>
                                              <p:pRg st="6" end="6"/>
                                            </p:txEl>
                                          </p:spTgt>
                                        </p:tgtEl>
                                        <p:attrNameLst>
                                          <p:attrName>style.visibility</p:attrName>
                                        </p:attrNameLst>
                                      </p:cBhvr>
                                      <p:to>
                                        <p:strVal val="visible"/>
                                      </p:to>
                                    </p:set>
                                    <p:animEffect transition="in" filter="wheel(1)">
                                      <p:cBhvr>
                                        <p:cTn id="22" dur="2000"/>
                                        <p:tgtEl>
                                          <p:spTgt spid="58369">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8369">
                                            <p:txEl>
                                              <p:pRg st="7" end="7"/>
                                            </p:txEl>
                                          </p:spTgt>
                                        </p:tgtEl>
                                        <p:attrNameLst>
                                          <p:attrName>style.visibility</p:attrName>
                                        </p:attrNameLst>
                                      </p:cBhvr>
                                      <p:to>
                                        <p:strVal val="visible"/>
                                      </p:to>
                                    </p:set>
                                    <p:animEffect transition="in" filter="wheel(1)">
                                      <p:cBhvr>
                                        <p:cTn id="25" dur="2000"/>
                                        <p:tgtEl>
                                          <p:spTgt spid="58369">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8369">
                                            <p:txEl>
                                              <p:pRg st="8" end="8"/>
                                            </p:txEl>
                                          </p:spTgt>
                                        </p:tgtEl>
                                        <p:attrNameLst>
                                          <p:attrName>style.visibility</p:attrName>
                                        </p:attrNameLst>
                                      </p:cBhvr>
                                      <p:to>
                                        <p:strVal val="visible"/>
                                      </p:to>
                                    </p:set>
                                    <p:animEffect transition="in" filter="wheel(1)">
                                      <p:cBhvr>
                                        <p:cTn id="28" dur="2000"/>
                                        <p:tgtEl>
                                          <p:spTgt spid="58369">
                                            <p:txEl>
                                              <p:pRg st="8" end="8"/>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8369">
                                            <p:txEl>
                                              <p:pRg st="9" end="9"/>
                                            </p:txEl>
                                          </p:spTgt>
                                        </p:tgtEl>
                                        <p:attrNameLst>
                                          <p:attrName>style.visibility</p:attrName>
                                        </p:attrNameLst>
                                      </p:cBhvr>
                                      <p:to>
                                        <p:strVal val="visible"/>
                                      </p:to>
                                    </p:set>
                                    <p:animEffect transition="in" filter="wheel(1)">
                                      <p:cBhvr>
                                        <p:cTn id="31" dur="2000"/>
                                        <p:tgtEl>
                                          <p:spTgt spid="58369">
                                            <p:txEl>
                                              <p:pRg st="9" end="9"/>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58369">
                                            <p:txEl>
                                              <p:pRg st="10" end="10"/>
                                            </p:txEl>
                                          </p:spTgt>
                                        </p:tgtEl>
                                        <p:attrNameLst>
                                          <p:attrName>style.visibility</p:attrName>
                                        </p:attrNameLst>
                                      </p:cBhvr>
                                      <p:to>
                                        <p:strVal val="visible"/>
                                      </p:to>
                                    </p:set>
                                    <p:animEffect transition="in" filter="wheel(1)">
                                      <p:cBhvr>
                                        <p:cTn id="34" dur="2000"/>
                                        <p:tgtEl>
                                          <p:spTgt spid="5836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04800" y="1236834"/>
            <a:ext cx="8077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r>
              <a:rPr lang="es-ES" sz="2000" dirty="0">
                <a:latin typeface="Times New Roman" panose="02020603050405020304" pitchFamily="18" charset="0"/>
                <a:cs typeface="Times New Roman" panose="02020603050405020304" pitchFamily="18" charset="0"/>
              </a:rPr>
              <a:t>6, </a:t>
            </a:r>
            <a:r>
              <a:rPr lang="es-ES" sz="2000" dirty="0" err="1">
                <a:latin typeface="Times New Roman" panose="02020603050405020304" pitchFamily="18" charset="0"/>
                <a:cs typeface="Times New Roman" panose="02020603050405020304" pitchFamily="18" charset="0"/>
              </a:rPr>
              <a:t>Tổng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đầu</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vào</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phát</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sinh</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trong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kỳ</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tính</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15.000.000 - 1.500.000 + 540.000 + 1.200.000 + 26.400.000 + 1.356.000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42.996.000đ</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Tổng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đầu</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phát</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sinh</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trong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kỳ</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tính</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517.500 + 1.190.000 + 20.160.000 – 1.100.000 + 33.900.000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54.667.500đ</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đầu</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ra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phải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nộp</a:t>
            </a:r>
            <a:r>
              <a:rPr lang="es-ES"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54.667.500 – 42.996.000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11.671.500đ</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ĐK: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3331                  11.671.500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133                          11.671.500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7, </a:t>
            </a:r>
            <a:r>
              <a:rPr lang="es-ES" sz="2000" dirty="0" err="1">
                <a:latin typeface="Times New Roman" panose="02020603050405020304" pitchFamily="18" charset="0"/>
                <a:cs typeface="Times New Roman" panose="02020603050405020304" pitchFamily="18" charset="0"/>
              </a:rPr>
              <a:t>Nợ</a:t>
            </a:r>
            <a:r>
              <a:rPr lang="es-ES" sz="2000" dirty="0">
                <a:latin typeface="Times New Roman" panose="02020603050405020304" pitchFamily="18" charset="0"/>
                <a:cs typeface="Times New Roman" panose="02020603050405020304" pitchFamily="18" charset="0"/>
              </a:rPr>
              <a:t> TK 333            55.671.500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(Chi </a:t>
            </a:r>
            <a:r>
              <a:rPr lang="es-ES" sz="2000" dirty="0" err="1">
                <a:latin typeface="Times New Roman" panose="02020603050405020304" pitchFamily="18" charset="0"/>
                <a:cs typeface="Times New Roman" panose="02020603050405020304" pitchFamily="18" charset="0"/>
              </a:rPr>
              <a:t>tiết</a:t>
            </a:r>
            <a:r>
              <a:rPr lang="es-ES" sz="2000" dirty="0">
                <a:latin typeface="Times New Roman" panose="02020603050405020304" pitchFamily="18" charset="0"/>
                <a:cs typeface="Times New Roman" panose="02020603050405020304" pitchFamily="18" charset="0"/>
              </a:rPr>
              <a:t>: 3333: 44.000.000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3331: 11.671.500)</a:t>
            </a:r>
            <a:endParaRPr lang="en-US" sz="2000" dirty="0">
              <a:latin typeface="Times New Roman" panose="02020603050405020304" pitchFamily="18" charset="0"/>
              <a:cs typeface="Times New Roman" panose="02020603050405020304" pitchFamily="18" charset="0"/>
            </a:endParaRPr>
          </a:p>
          <a:p>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TK 1111                   55.671.500</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06219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082936"/>
            <a:ext cx="83058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2</a:t>
            </a:r>
            <a:r>
              <a:rPr lang="en-US" sz="2000" dirty="0">
                <a:latin typeface="Times New Roman" panose="02020603050405020304" pitchFamily="18" charset="0"/>
                <a:cs typeface="Times New Roman" panose="02020603050405020304" pitchFamily="18" charset="0"/>
              </a:rPr>
              <a:t>:</a:t>
            </a:r>
          </a:p>
          <a:p>
            <a:pPr algn="just"/>
            <a:r>
              <a:rPr lang="es-ES" sz="2000" dirty="0">
                <a:latin typeface="Times New Roman" panose="02020603050405020304" pitchFamily="18" charset="0"/>
                <a:cs typeface="Times New Roman" panose="02020603050405020304" pitchFamily="18" charset="0"/>
              </a:rPr>
              <a:t>1, </a:t>
            </a:r>
            <a:r>
              <a:rPr lang="es-ES" sz="2000" dirty="0" err="1">
                <a:latin typeface="Times New Roman" panose="02020603050405020304" pitchFamily="18" charset="0"/>
                <a:cs typeface="Times New Roman" panose="02020603050405020304" pitchFamily="18" charset="0"/>
              </a:rPr>
              <a:t>Tính</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theo</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phương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pháp</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trực</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tiếp</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Ta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lượng</a:t>
            </a:r>
            <a:r>
              <a:rPr lang="es-ES" sz="2000" dirty="0">
                <a:latin typeface="Times New Roman" panose="02020603050405020304" pitchFamily="18" charset="0"/>
                <a:cs typeface="Times New Roman" panose="02020603050405020304" pitchFamily="18" charset="0"/>
              </a:rPr>
              <a:t> NVL </a:t>
            </a:r>
            <a:r>
              <a:rPr lang="es-ES" sz="2000" dirty="0" err="1">
                <a:latin typeface="Times New Roman" panose="02020603050405020304" pitchFamily="18" charset="0"/>
                <a:cs typeface="Times New Roman" panose="02020603050405020304" pitchFamily="18" charset="0"/>
              </a:rPr>
              <a:t>để</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sx</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ra</a:t>
            </a:r>
            <a:r>
              <a:rPr lang="es-ES" sz="2000" dirty="0">
                <a:latin typeface="Times New Roman" panose="02020603050405020304" pitchFamily="18" charset="0"/>
                <a:cs typeface="Times New Roman" panose="02020603050405020304" pitchFamily="18" charset="0"/>
              </a:rPr>
              <a:t> 4.400 </a:t>
            </a:r>
            <a:r>
              <a:rPr lang="es-ES" sz="2000" dirty="0" err="1">
                <a:latin typeface="Times New Roman" panose="02020603050405020304" pitchFamily="18" charset="0"/>
                <a:cs typeface="Times New Roman" panose="02020603050405020304" pitchFamily="18" charset="0"/>
              </a:rPr>
              <a:t>sp</a:t>
            </a:r>
            <a:r>
              <a:rPr lang="es-ES" sz="2000" dirty="0">
                <a:latin typeface="Times New Roman" panose="02020603050405020304" pitchFamily="18" charset="0"/>
                <a:cs typeface="Times New Roman" panose="02020603050405020304" pitchFamily="18" charset="0"/>
              </a:rPr>
              <a:t> A </a:t>
            </a:r>
            <a:r>
              <a:rPr lang="es-ES" sz="2000" dirty="0" err="1">
                <a:latin typeface="Times New Roman" panose="02020603050405020304" pitchFamily="18" charset="0"/>
                <a:cs typeface="Times New Roman" panose="02020603050405020304" pitchFamily="18" charset="0"/>
              </a:rPr>
              <a:t>trong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tháng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định</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mức</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sx</a:t>
            </a:r>
            <a:r>
              <a:rPr lang="es-ES" sz="2000" dirty="0">
                <a:latin typeface="Times New Roman" panose="02020603050405020304" pitchFamily="18" charset="0"/>
                <a:cs typeface="Times New Roman" panose="02020603050405020304" pitchFamily="18" charset="0"/>
              </a:rPr>
              <a:t> 1 </a:t>
            </a:r>
            <a:r>
              <a:rPr lang="es-ES" sz="2000" dirty="0" err="1">
                <a:latin typeface="Times New Roman" panose="02020603050405020304" pitchFamily="18" charset="0"/>
                <a:cs typeface="Times New Roman" panose="02020603050405020304" pitchFamily="18" charset="0"/>
              </a:rPr>
              <a:t>spA</a:t>
            </a:r>
            <a:r>
              <a:rPr lang="es-ES" sz="2000" dirty="0">
                <a:latin typeface="Times New Roman" panose="02020603050405020304" pitchFamily="18" charset="0"/>
                <a:cs typeface="Times New Roman" panose="02020603050405020304" pitchFamily="18" charset="0"/>
              </a:rPr>
              <a:t> x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spA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sx</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Lượng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Y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 4,5 x 4.400 = 19.800 kg = 19.8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Lượng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Z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 3 x 4 400 = 13.200 kg = 13,2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Như</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vậy</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Z </a:t>
            </a:r>
            <a:r>
              <a:rPr lang="es-ES" sz="2000" dirty="0" err="1">
                <a:latin typeface="Times New Roman" panose="02020603050405020304" pitchFamily="18" charset="0"/>
                <a:cs typeface="Times New Roman" panose="02020603050405020304" pitchFamily="18" charset="0"/>
              </a:rPr>
              <a:t>đế</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sxsp</a:t>
            </a:r>
            <a:r>
              <a:rPr lang="es-ES" sz="2000" dirty="0">
                <a:latin typeface="Times New Roman" panose="02020603050405020304" pitchFamily="18" charset="0"/>
                <a:cs typeface="Times New Roman" panose="02020603050405020304" pitchFamily="18" charset="0"/>
              </a:rPr>
              <a:t> A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từ</a:t>
            </a:r>
            <a:r>
              <a:rPr lang="es-ES" sz="2000" dirty="0">
                <a:latin typeface="Times New Roman" panose="02020603050405020304" pitchFamily="18" charset="0"/>
                <a:cs typeface="Times New Roman" panose="02020603050405020304" pitchFamily="18" charset="0"/>
              </a:rPr>
              <a:t> 2,25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tồn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đầu</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tháng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và</a:t>
            </a:r>
            <a:r>
              <a:rPr lang="es-ES" sz="2000" dirty="0">
                <a:latin typeface="Times New Roman" panose="02020603050405020304" pitchFamily="18" charset="0"/>
                <a:cs typeface="Times New Roman" panose="02020603050405020304" pitchFamily="18" charset="0"/>
              </a:rPr>
              <a:t> 13,2 - 2,25 = 10,95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mua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vào</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trong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tháng</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hàng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hóa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mua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vào</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tương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ứng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để</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sx</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sp</a:t>
            </a:r>
            <a:r>
              <a:rPr lang="es-ES" sz="2000" dirty="0">
                <a:latin typeface="Times New Roman" panose="02020603050405020304" pitchFamily="18" charset="0"/>
                <a:cs typeface="Times New Roman" panose="02020603050405020304" pitchFamily="18" charset="0"/>
              </a:rPr>
              <a:t> A </a:t>
            </a:r>
            <a:r>
              <a:rPr lang="es-ES" sz="2000" dirty="0" err="1">
                <a:latin typeface="Times New Roman" panose="02020603050405020304" pitchFamily="18" charset="0"/>
                <a:cs typeface="Times New Roman" panose="02020603050405020304" pitchFamily="18" charset="0"/>
              </a:rPr>
              <a:t>là</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của</a:t>
            </a:r>
            <a:r>
              <a:rPr lang="es-ES" sz="2000" dirty="0">
                <a:latin typeface="Times New Roman" panose="02020603050405020304" pitchFamily="18" charset="0"/>
                <a:cs typeface="Times New Roman" panose="02020603050405020304" pitchFamily="18" charset="0"/>
              </a:rPr>
              <a:t> 19,8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Y +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của</a:t>
            </a:r>
            <a:r>
              <a:rPr lang="es-ES" sz="2000" dirty="0">
                <a:latin typeface="Times New Roman" panose="02020603050405020304" pitchFamily="18" charset="0"/>
                <a:cs typeface="Times New Roman" panose="02020603050405020304" pitchFamily="18" charset="0"/>
              </a:rPr>
              <a:t> 13,2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Z + </a:t>
            </a:r>
            <a:r>
              <a:rPr lang="es-ES" sz="2000" dirty="0" err="1">
                <a:latin typeface="Times New Roman" panose="02020603050405020304" pitchFamily="18" charset="0"/>
                <a:cs typeface="Times New Roman" panose="02020603050405020304" pitchFamily="18" charset="0"/>
              </a:rPr>
              <a:t>phí</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mua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ngoài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khác</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[1,8 x 1.575.000 + 18 x (1.500.000 + 150.000)] + (2,25 x 3.000.000 + 10,95 x 2.970.000) + 5.250.000</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77.056.500 đ</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hàng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hóa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của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spA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bán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ra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 </a:t>
            </a:r>
            <a:r>
              <a:rPr lang="es-ES" sz="2000" dirty="0" err="1">
                <a:latin typeface="Times New Roman" panose="02020603050405020304" pitchFamily="18" charset="0"/>
                <a:cs typeface="Times New Roman" panose="02020603050405020304" pitchFamily="18" charset="0"/>
              </a:rPr>
              <a:t>số</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lượng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bán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ra</a:t>
            </a:r>
            <a:r>
              <a:rPr lang="es-ES" sz="2000" dirty="0">
                <a:latin typeface="Times New Roman" panose="02020603050405020304" pitchFamily="18" charset="0"/>
                <a:cs typeface="Times New Roman" panose="02020603050405020304" pitchFamily="18" charset="0"/>
              </a:rPr>
              <a:t> x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bán</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4 400 x 18 750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82 500 000đ</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276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81000" y="1698489"/>
            <a:ext cx="83058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b="1" u="sng" dirty="0" err="1">
                <a:latin typeface="Times New Roman" panose="02020603050405020304" pitchFamily="18" charset="0"/>
                <a:cs typeface="Times New Roman" panose="02020603050405020304" pitchFamily="18" charset="0"/>
              </a:rPr>
              <a:t>Bài</a:t>
            </a:r>
            <a:r>
              <a:rPr lang="en-US" sz="2000" b="1" u="sng" dirty="0">
                <a:latin typeface="Times New Roman" panose="02020603050405020304" pitchFamily="18" charset="0"/>
                <a:cs typeface="Times New Roman" panose="02020603050405020304" pitchFamily="18" charset="0"/>
              </a:rPr>
              <a:t> 2</a:t>
            </a:r>
            <a:r>
              <a:rPr lang="en-US" sz="2000" dirty="0">
                <a:latin typeface="Times New Roman" panose="02020603050405020304" pitchFamily="18" charset="0"/>
                <a:cs typeface="Times New Roman" panose="02020603050405020304" pitchFamily="18" charset="0"/>
              </a:rPr>
              <a:t>:</a:t>
            </a:r>
          </a:p>
          <a:p>
            <a:pPr algn="just"/>
            <a:r>
              <a:rPr lang="es-ES" sz="2000" dirty="0">
                <a:latin typeface="Times New Roman" panose="02020603050405020304" pitchFamily="18" charset="0"/>
                <a:cs typeface="Times New Roman" panose="02020603050405020304" pitchFamily="18" charset="0"/>
              </a:rPr>
              <a:t>	Ta </a:t>
            </a:r>
            <a:r>
              <a:rPr lang="es-ES" sz="2000" dirty="0" err="1">
                <a:latin typeface="Times New Roman" panose="02020603050405020304" pitchFamily="18" charset="0"/>
                <a:cs typeface="Times New Roman" panose="02020603050405020304" pitchFamily="18" charset="0"/>
              </a:rPr>
              <a:t>có</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phải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nộp</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T =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hàng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hóa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bán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ra</a:t>
            </a:r>
            <a:r>
              <a:rPr lang="es-ES" sz="2000" dirty="0">
                <a:latin typeface="Times New Roman" panose="02020603050405020304" pitchFamily="18" charset="0"/>
                <a:cs typeface="Times New Roman" panose="02020603050405020304" pitchFamily="18" charset="0"/>
              </a:rPr>
              <a:t> –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hàng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hóa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mua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vào</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tương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ứng</a:t>
            </a:r>
            <a:r>
              <a:rPr lang="es-ES" sz="2000" dirty="0">
                <a:latin typeface="Times New Roman" panose="02020603050405020304" pitchFamily="18" charset="0"/>
                <a:cs typeface="Times New Roman" panose="02020603050405020304" pitchFamily="18" charset="0"/>
              </a:rPr>
              <a:t>) x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suất</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=&gt;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phải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nộp</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cho</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spA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(82 500 000 – 77 056 500 ) x 0,1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544 350 đ</a:t>
            </a:r>
            <a:endParaRPr lang="en-US" sz="2000" dirty="0">
              <a:latin typeface="Times New Roman" panose="02020603050405020304" pitchFamily="18" charset="0"/>
              <a:cs typeface="Times New Roman" panose="02020603050405020304" pitchFamily="18" charset="0"/>
            </a:endParaRPr>
          </a:p>
          <a:p>
            <a:pPr algn="just"/>
            <a:r>
              <a:rPr lang="es-ES" sz="2000" b="1" i="1" dirty="0">
                <a:latin typeface="Times New Roman" panose="02020603050405020304" pitchFamily="18" charset="0"/>
                <a:cs typeface="Times New Roman" panose="02020603050405020304" pitchFamily="18" charset="0"/>
              </a:rPr>
              <a:t>(*) </a:t>
            </a:r>
            <a:r>
              <a:rPr lang="es-ES" sz="2000" b="1" i="1" dirty="0" err="1">
                <a:latin typeface="Times New Roman" panose="02020603050405020304" pitchFamily="18" charset="0"/>
                <a:cs typeface="Times New Roman" panose="02020603050405020304" pitchFamily="18" charset="0"/>
              </a:rPr>
              <a:t>Đối</a:t>
            </a:r>
            <a:r>
              <a:rPr lang="es-ES" sz="2000" b="1" i="1" dirty="0">
                <a:latin typeface="Times New Roman" panose="02020603050405020304" pitchFamily="18" charset="0"/>
                <a:cs typeface="Times New Roman" panose="02020603050405020304" pitchFamily="18" charset="0"/>
              </a:rPr>
              <a:t> </a:t>
            </a:r>
            <a:r>
              <a:rPr lang="es-ES" sz="2000" b="1" i="1" dirty="0" err="1">
                <a:latin typeface="Times New Roman" panose="02020603050405020304" pitchFamily="18" charset="0"/>
                <a:cs typeface="Times New Roman" panose="02020603050405020304" pitchFamily="18" charset="0"/>
              </a:rPr>
              <a:t>với</a:t>
            </a:r>
            <a:r>
              <a:rPr lang="es-ES" sz="2000" b="1" i="1" dirty="0">
                <a:latin typeface="Times New Roman" panose="02020603050405020304" pitchFamily="18" charset="0"/>
                <a:cs typeface="Times New Roman" panose="02020603050405020304" pitchFamily="18" charset="0"/>
              </a:rPr>
              <a:t> </a:t>
            </a:r>
            <a:r>
              <a:rPr lang="es-ES" sz="2000" b="1" i="1" dirty="0" err="1">
                <a:latin typeface="Times New Roman" panose="02020603050405020304" pitchFamily="18" charset="0"/>
                <a:cs typeface="Times New Roman" panose="02020603050405020304" pitchFamily="18" charset="0"/>
              </a:rPr>
              <a:t>nguyên</a:t>
            </a:r>
            <a:r>
              <a:rPr lang="es-ES" sz="2000" b="1" i="1" dirty="0">
                <a:latin typeface="Times New Roman" panose="02020603050405020304" pitchFamily="18" charset="0"/>
                <a:cs typeface="Times New Roman" panose="02020603050405020304" pitchFamily="18" charset="0"/>
              </a:rPr>
              <a:t> </a:t>
            </a:r>
            <a:r>
              <a:rPr lang="es-ES" sz="2000" b="1" i="1" dirty="0" err="1">
                <a:latin typeface="Times New Roman" panose="02020603050405020304" pitchFamily="18" charset="0"/>
                <a:cs typeface="Times New Roman" panose="02020603050405020304" pitchFamily="18" charset="0"/>
              </a:rPr>
              <a:t>liệu</a:t>
            </a:r>
            <a:r>
              <a:rPr lang="es-ES" sz="2000" b="1" i="1" dirty="0">
                <a:latin typeface="Times New Roman" panose="02020603050405020304" pitchFamily="18" charset="0"/>
                <a:cs typeface="Times New Roman" panose="02020603050405020304" pitchFamily="18" charset="0"/>
              </a:rPr>
              <a:t> Z </a:t>
            </a:r>
            <a:r>
              <a:rPr lang="es-ES" sz="2000" b="1" i="1" dirty="0" err="1">
                <a:latin typeface="Times New Roman" panose="02020603050405020304" pitchFamily="18" charset="0"/>
                <a:cs typeface="Times New Roman" panose="02020603050405020304" pitchFamily="18" charset="0"/>
              </a:rPr>
              <a:t>còn</a:t>
            </a:r>
            <a:r>
              <a:rPr lang="es-ES" sz="2000" b="1" i="1" dirty="0">
                <a:latin typeface="Times New Roman" panose="02020603050405020304" pitchFamily="18" charset="0"/>
                <a:cs typeface="Times New Roman" panose="02020603050405020304" pitchFamily="18" charset="0"/>
              </a:rPr>
              <a:t> </a:t>
            </a:r>
            <a:r>
              <a:rPr lang="es-ES" sz="2000" b="1" i="1" dirty="0" err="1">
                <a:latin typeface="Times New Roman" panose="02020603050405020304" pitchFamily="18" charset="0"/>
                <a:cs typeface="Times New Roman" panose="02020603050405020304" pitchFamily="18" charset="0"/>
              </a:rPr>
              <a:t>lại</a:t>
            </a:r>
            <a:r>
              <a:rPr lang="es-ES" sz="2000" b="1" i="1" dirty="0">
                <a:latin typeface="Times New Roman" panose="02020603050405020304" pitchFamily="18" charset="0"/>
                <a:cs typeface="Times New Roman" panose="02020603050405020304" pitchFamily="18" charset="0"/>
              </a:rPr>
              <a:t> </a:t>
            </a:r>
            <a:endParaRPr lang="en-US" sz="2000" b="1" i="1"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Lượng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Z </a:t>
            </a:r>
            <a:r>
              <a:rPr lang="es-ES" sz="2000" dirty="0" err="1">
                <a:latin typeface="Times New Roman" panose="02020603050405020304" pitchFamily="18" charset="0"/>
                <a:cs typeface="Times New Roman" panose="02020603050405020304" pitchFamily="18" charset="0"/>
              </a:rPr>
              <a:t>còn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lại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tiêu</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thụ</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15 + 2,25 – 13,2 = 4,05 </a:t>
            </a:r>
            <a:r>
              <a:rPr lang="es-ES" sz="2000" dirty="0" err="1">
                <a:latin typeface="Times New Roman" panose="02020603050405020304" pitchFamily="18" charset="0"/>
                <a:cs typeface="Times New Roman" panose="02020603050405020304" pitchFamily="18" charset="0"/>
              </a:rPr>
              <a:t>tấn</a:t>
            </a:r>
            <a:r>
              <a:rPr lang="es-E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hàng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hóa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mua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vào</a:t>
            </a:r>
            <a:r>
              <a:rPr lang="es-ES" sz="2000" dirty="0">
                <a:latin typeface="Times New Roman" panose="02020603050405020304" pitchFamily="18" charset="0"/>
                <a:cs typeface="Times New Roman" panose="02020603050405020304" pitchFamily="18" charset="0"/>
              </a:rPr>
              <a:t> : 4,05 x 2.970.000 = 12.028.500 đ</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Giá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trị</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hàng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hóa</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bán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ra</a:t>
            </a:r>
            <a:r>
              <a:rPr lang="es-ES" sz="2000" dirty="0">
                <a:latin typeface="Times New Roman" panose="02020603050405020304" pitchFamily="18" charset="0"/>
                <a:cs typeface="Times New Roman" panose="02020603050405020304" pitchFamily="18" charset="0"/>
              </a:rPr>
              <a:t> : 4,04 x 3.630.000 = 14.701.500 đ</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=&gt;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đối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với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nguyên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liệu</a:t>
            </a:r>
            <a:r>
              <a:rPr lang="es-ES" sz="2000" dirty="0">
                <a:latin typeface="Times New Roman" panose="02020603050405020304" pitchFamily="18" charset="0"/>
                <a:cs typeface="Times New Roman" panose="02020603050405020304" pitchFamily="18" charset="0"/>
              </a:rPr>
              <a:t> Z </a:t>
            </a:r>
            <a:r>
              <a:rPr lang="es-ES" sz="2000" dirty="0" err="1">
                <a:latin typeface="Times New Roman" panose="02020603050405020304" pitchFamily="18" charset="0"/>
                <a:cs typeface="Times New Roman" panose="02020603050405020304" pitchFamily="18" charset="0"/>
              </a:rPr>
              <a:t>còn</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lại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tiêu</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thụ</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(14.701.500 + 12.028.500)x 0,1= 267.300đ </a:t>
            </a:r>
            <a:endParaRPr lang="en-US" sz="2000" dirty="0">
              <a:latin typeface="Times New Roman" panose="02020603050405020304" pitchFamily="18" charset="0"/>
              <a:cs typeface="Times New Roman" panose="02020603050405020304" pitchFamily="18" charset="0"/>
            </a:endParaRPr>
          </a:p>
          <a:p>
            <a:pPr algn="just"/>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Vậy</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thuế</a:t>
            </a:r>
            <a:r>
              <a:rPr lang="es-ES" sz="2000" dirty="0">
                <a:latin typeface="Times New Roman" panose="02020603050405020304" pitchFamily="18" charset="0"/>
                <a:cs typeface="Times New Roman" panose="02020603050405020304" pitchFamily="18" charset="0"/>
              </a:rPr>
              <a:t> GTGT </a:t>
            </a:r>
            <a:r>
              <a:rPr lang="es-ES" sz="2000" dirty="0" err="1">
                <a:latin typeface="Times New Roman" panose="02020603050405020304" pitchFamily="18" charset="0"/>
                <a:cs typeface="Times New Roman" panose="02020603050405020304" pitchFamily="18" charset="0"/>
              </a:rPr>
              <a:t>cơ</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sở</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phải</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nộp</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trong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tháng</a:t>
            </a:r>
            <a:r>
              <a:rPr lang="es-ES" sz="2000" dirty="0">
                <a:latin typeface="Times New Roman" panose="02020603050405020304" pitchFamily="18" charset="0"/>
                <a:cs typeface="Times New Roman" panose="02020603050405020304" pitchFamily="18" charset="0"/>
              </a:rPr>
              <a:t> </a:t>
            </a:r>
            <a:r>
              <a:rPr lang="es-ES" sz="2000" dirty="0" err="1">
                <a:latin typeface="Times New Roman" panose="02020603050405020304" pitchFamily="18" charset="0"/>
                <a:cs typeface="Times New Roman" panose="02020603050405020304" pitchFamily="18" charset="0"/>
              </a:rPr>
              <a:t>là</a:t>
            </a:r>
            <a:r>
              <a:rPr lang="es-ES" sz="2000" dirty="0">
                <a:latin typeface="Times New Roman" panose="02020603050405020304" pitchFamily="18" charset="0"/>
                <a:cs typeface="Times New Roman" panose="02020603050405020304" pitchFamily="18" charset="0"/>
              </a:rPr>
              <a:t>: 544.350 + 267.300 = 811.650 đ</a:t>
            </a:r>
            <a:endParaRPr lang="en-US"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09792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04800" y="921351"/>
            <a:ext cx="8458200" cy="56477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1900" b="1" u="sng" dirty="0" err="1">
                <a:latin typeface="Times New Roman" panose="02020603050405020304" pitchFamily="18" charset="0"/>
                <a:cs typeface="Times New Roman" panose="02020603050405020304" pitchFamily="18" charset="0"/>
              </a:rPr>
              <a:t>Bài</a:t>
            </a:r>
            <a:r>
              <a:rPr lang="en-US" sz="1900" b="1" u="sng" dirty="0">
                <a:latin typeface="Times New Roman" panose="02020603050405020304" pitchFamily="18" charset="0"/>
                <a:cs typeface="Times New Roman" panose="02020603050405020304" pitchFamily="18" charset="0"/>
              </a:rPr>
              <a:t> 2</a:t>
            </a:r>
            <a:r>
              <a:rPr lang="en-US" sz="1900" dirty="0">
                <a:latin typeface="Times New Roman" panose="02020603050405020304" pitchFamily="18" charset="0"/>
                <a:cs typeface="Times New Roman" panose="02020603050405020304" pitchFamily="18" charset="0"/>
              </a:rPr>
              <a:t>:</a:t>
            </a:r>
          </a:p>
          <a:p>
            <a:pPr algn="just"/>
            <a:r>
              <a:rPr lang="es-ES" sz="1900" dirty="0">
                <a:latin typeface="Times New Roman" panose="02020603050405020304" pitchFamily="18" charset="0"/>
                <a:cs typeface="Times New Roman" panose="02020603050405020304" pitchFamily="18" charset="0"/>
              </a:rPr>
              <a:t>2, </a:t>
            </a:r>
            <a:r>
              <a:rPr lang="es-ES" sz="1900" dirty="0" err="1">
                <a:latin typeface="Times New Roman" panose="02020603050405020304" pitchFamily="18" charset="0"/>
                <a:cs typeface="Times New Roman" panose="02020603050405020304" pitchFamily="18" charset="0"/>
              </a:rPr>
              <a:t>Giả</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sử</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trong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tháng</a:t>
            </a:r>
            <a:r>
              <a:rPr lang="es-ES" sz="1900" dirty="0">
                <a:latin typeface="Times New Roman" panose="02020603050405020304" pitchFamily="18" charset="0"/>
                <a:cs typeface="Times New Roman" panose="02020603050405020304" pitchFamily="18" charset="0"/>
              </a:rPr>
              <a:t> DN </a:t>
            </a:r>
            <a:r>
              <a:rPr lang="es-ES" sz="1900" dirty="0" err="1">
                <a:latin typeface="Times New Roman" panose="02020603050405020304" pitchFamily="18" charset="0"/>
                <a:cs typeface="Times New Roman" panose="02020603050405020304" pitchFamily="18" charset="0"/>
              </a:rPr>
              <a:t>không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tiêu</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thụ</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hết</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số</a:t>
            </a:r>
            <a:r>
              <a:rPr lang="es-ES" sz="1900" dirty="0">
                <a:latin typeface="Times New Roman" panose="02020603050405020304" pitchFamily="18" charset="0"/>
                <a:cs typeface="Times New Roman" panose="02020603050405020304" pitchFamily="18" charset="0"/>
              </a:rPr>
              <a:t> SPA </a:t>
            </a:r>
            <a:r>
              <a:rPr lang="es-ES" sz="1900" dirty="0" err="1">
                <a:latin typeface="Times New Roman" panose="02020603050405020304" pitchFamily="18" charset="0"/>
                <a:cs typeface="Times New Roman" panose="02020603050405020304" pitchFamily="18" charset="0"/>
              </a:rPr>
              <a:t>còn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tồn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kho</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là</a:t>
            </a:r>
            <a:r>
              <a:rPr lang="es-ES" sz="1900" dirty="0">
                <a:latin typeface="Times New Roman" panose="02020603050405020304" pitchFamily="18" charset="0"/>
                <a:cs typeface="Times New Roman" panose="02020603050405020304" pitchFamily="18" charset="0"/>
              </a:rPr>
              <a:t> 1.200 </a:t>
            </a:r>
            <a:r>
              <a:rPr lang="es-ES" sz="1900" dirty="0" err="1">
                <a:latin typeface="Times New Roman" panose="02020603050405020304" pitchFamily="18" charset="0"/>
                <a:cs typeface="Times New Roman" panose="02020603050405020304" pitchFamily="18" charset="0"/>
              </a:rPr>
              <a:t>sp</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Ta </a:t>
            </a:r>
            <a:r>
              <a:rPr lang="es-ES" sz="1900" dirty="0" err="1">
                <a:latin typeface="Times New Roman" panose="02020603050405020304" pitchFamily="18" charset="0"/>
                <a:cs typeface="Times New Roman" panose="02020603050405020304" pitchFamily="18" charset="0"/>
              </a:rPr>
              <a:t>có</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thành</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đơn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vị</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sp</a:t>
            </a:r>
            <a:r>
              <a:rPr lang="es-ES" sz="1900" dirty="0">
                <a:latin typeface="Times New Roman" panose="02020603050405020304" pitchFamily="18" charset="0"/>
                <a:cs typeface="Times New Roman" panose="02020603050405020304" pitchFamily="18" charset="0"/>
              </a:rPr>
              <a:t> A =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trị</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hàng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hóa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mua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vào</a:t>
            </a:r>
            <a:r>
              <a:rPr lang="es-ES" sz="1900" dirty="0">
                <a:latin typeface="Times New Roman" panose="02020603050405020304" pitchFamily="18" charset="0"/>
                <a:cs typeface="Times New Roman" panose="02020603050405020304" pitchFamily="18" charset="0"/>
              </a:rPr>
              <a:t> : </a:t>
            </a:r>
            <a:r>
              <a:rPr lang="es-ES" sz="1900" dirty="0" err="1">
                <a:latin typeface="Times New Roman" panose="02020603050405020304" pitchFamily="18" charset="0"/>
                <a:cs typeface="Times New Roman" panose="02020603050405020304" pitchFamily="18" charset="0"/>
              </a:rPr>
              <a:t>Số</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lượng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sp</a:t>
            </a:r>
            <a:r>
              <a:rPr lang="es-ES" sz="1900">
                <a:latin typeface="Times New Roman" panose="02020603050405020304" pitchFamily="18" charset="0"/>
                <a:cs typeface="Times New Roman" panose="02020603050405020304" pitchFamily="18" charset="0"/>
              </a:rPr>
              <a:t> A </a:t>
            </a:r>
            <a:r>
              <a:rPr lang="es-ES" sz="1900" dirty="0">
                <a:latin typeface="Times New Roman" panose="02020603050405020304" pitchFamily="18" charset="0"/>
                <a:cs typeface="Times New Roman" panose="02020603050405020304" pitchFamily="18" charset="0"/>
              </a:rPr>
              <a:t>SX</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77.056.500 /4.400 </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17.512,84 đ</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trị</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của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số</a:t>
            </a:r>
            <a:r>
              <a:rPr lang="es-ES" sz="1900" dirty="0">
                <a:latin typeface="Times New Roman" panose="02020603050405020304" pitchFamily="18" charset="0"/>
                <a:cs typeface="Times New Roman" panose="02020603050405020304" pitchFamily="18" charset="0"/>
              </a:rPr>
              <a:t> SPA </a:t>
            </a:r>
            <a:r>
              <a:rPr lang="es-ES" sz="1900" dirty="0" err="1">
                <a:latin typeface="Times New Roman" panose="02020603050405020304" pitchFamily="18" charset="0"/>
                <a:cs typeface="Times New Roman" panose="02020603050405020304" pitchFamily="18" charset="0"/>
              </a:rPr>
              <a:t>tiêu</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thụ</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là</a:t>
            </a:r>
            <a:r>
              <a:rPr lang="es-ES" sz="1900" dirty="0">
                <a:latin typeface="Times New Roman" panose="02020603050405020304" pitchFamily="18" charset="0"/>
                <a:cs typeface="Times New Roman" panose="02020603050405020304" pitchFamily="18" charset="0"/>
              </a:rPr>
              <a:t> = </a:t>
            </a:r>
            <a:r>
              <a:rPr lang="es-ES" sz="1900" dirty="0" err="1">
                <a:latin typeface="Times New Roman" panose="02020603050405020304" pitchFamily="18" charset="0"/>
                <a:cs typeface="Times New Roman" panose="02020603050405020304" pitchFamily="18" charset="0"/>
              </a:rPr>
              <a:t>số</a:t>
            </a:r>
            <a:r>
              <a:rPr lang="es-ES" sz="1900" dirty="0">
                <a:latin typeface="Times New Roman" panose="02020603050405020304" pitchFamily="18" charset="0"/>
                <a:cs typeface="Times New Roman" panose="02020603050405020304" pitchFamily="18" charset="0"/>
              </a:rPr>
              <a:t> SPA </a:t>
            </a:r>
            <a:r>
              <a:rPr lang="es-ES" sz="1900" dirty="0" err="1">
                <a:latin typeface="Times New Roman" panose="02020603050405020304" pitchFamily="18" charset="0"/>
                <a:cs typeface="Times New Roman" panose="02020603050405020304" pitchFamily="18" charset="0"/>
              </a:rPr>
              <a:t>tiêu</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thụ</a:t>
            </a:r>
            <a:r>
              <a:rPr lang="es-ES" sz="1900" dirty="0">
                <a:latin typeface="Times New Roman" panose="02020603050405020304" pitchFamily="18" charset="0"/>
                <a:cs typeface="Times New Roman" panose="02020603050405020304" pitchFamily="18" charset="0"/>
              </a:rPr>
              <a:t> x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thành</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đơn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vị</a:t>
            </a:r>
            <a:r>
              <a:rPr lang="es-ES" sz="1900"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(4.400 – 1.200) x 17.512,84</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56.041.088 đ</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trị</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hàng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hóa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của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spA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bán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ra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là</a:t>
            </a:r>
            <a:r>
              <a:rPr lang="es-ES" sz="1900" dirty="0">
                <a:latin typeface="Times New Roman" panose="02020603050405020304" pitchFamily="18" charset="0"/>
                <a:cs typeface="Times New Roman" panose="02020603050405020304" pitchFamily="18" charset="0"/>
              </a:rPr>
              <a:t> = </a:t>
            </a:r>
            <a:r>
              <a:rPr lang="es-ES" sz="1900" dirty="0" err="1">
                <a:latin typeface="Times New Roman" panose="02020603050405020304" pitchFamily="18" charset="0"/>
                <a:cs typeface="Times New Roman" panose="02020603050405020304" pitchFamily="18" charset="0"/>
              </a:rPr>
              <a:t>số</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lượng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bán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ra</a:t>
            </a:r>
            <a:r>
              <a:rPr lang="es-ES" sz="1900" dirty="0">
                <a:latin typeface="Times New Roman" panose="02020603050405020304" pitchFamily="18" charset="0"/>
                <a:cs typeface="Times New Roman" panose="02020603050405020304" pitchFamily="18" charset="0"/>
              </a:rPr>
              <a:t> x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bán</a:t>
            </a:r>
            <a:r>
              <a:rPr lang="es-ES" sz="1900"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(4.400 – 1.200) x 18.750</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60.000.000</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=&gt; </a:t>
            </a:r>
            <a:r>
              <a:rPr lang="es-ES" sz="1900" dirty="0" err="1">
                <a:latin typeface="Times New Roman" panose="02020603050405020304" pitchFamily="18" charset="0"/>
                <a:cs typeface="Times New Roman" panose="02020603050405020304" pitchFamily="18" charset="0"/>
              </a:rPr>
              <a:t>Thuế</a:t>
            </a:r>
            <a:r>
              <a:rPr lang="es-ES" sz="1900" dirty="0">
                <a:latin typeface="Times New Roman" panose="02020603050405020304" pitchFamily="18" charset="0"/>
                <a:cs typeface="Times New Roman" panose="02020603050405020304" pitchFamily="18" charset="0"/>
              </a:rPr>
              <a:t> GTGT </a:t>
            </a:r>
            <a:r>
              <a:rPr lang="es-ES" sz="1900" dirty="0" err="1">
                <a:latin typeface="Times New Roman" panose="02020603050405020304" pitchFamily="18" charset="0"/>
                <a:cs typeface="Times New Roman" panose="02020603050405020304" pitchFamily="18" charset="0"/>
              </a:rPr>
              <a:t>của</a:t>
            </a:r>
            <a:r>
              <a:rPr lang="es-ES" sz="1900" dirty="0">
                <a:latin typeface="Times New Roman" panose="02020603050405020304" pitchFamily="18" charset="0"/>
                <a:cs typeface="Times New Roman" panose="02020603050405020304" pitchFamily="18" charset="0"/>
              </a:rPr>
              <a:t> SPA : [60.000.000- 56.041.088 ]x 0,1 = 395.891,2 đ</a:t>
            </a:r>
            <a:endParaRPr lang="en-US" sz="1900" dirty="0">
              <a:latin typeface="Times New Roman" panose="02020603050405020304" pitchFamily="18" charset="0"/>
              <a:cs typeface="Times New Roman" panose="02020603050405020304" pitchFamily="18" charset="0"/>
            </a:endParaRPr>
          </a:p>
          <a:p>
            <a:pPr algn="just"/>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Đối</a:t>
            </a:r>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với</a:t>
            </a:r>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nguyên</a:t>
            </a:r>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liệu</a:t>
            </a:r>
            <a:r>
              <a:rPr lang="es-ES" sz="1900" b="1" i="1" dirty="0">
                <a:latin typeface="Times New Roman" panose="02020603050405020304" pitchFamily="18" charset="0"/>
                <a:cs typeface="Times New Roman" panose="02020603050405020304" pitchFamily="18" charset="0"/>
              </a:rPr>
              <a:t> Z </a:t>
            </a:r>
            <a:r>
              <a:rPr lang="es-ES" sz="1900" b="1" i="1" dirty="0" err="1">
                <a:latin typeface="Times New Roman" panose="02020603050405020304" pitchFamily="18" charset="0"/>
                <a:cs typeface="Times New Roman" panose="02020603050405020304" pitchFamily="18" charset="0"/>
              </a:rPr>
              <a:t>còn</a:t>
            </a:r>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lại</a:t>
            </a:r>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tiêu</a:t>
            </a:r>
            <a:r>
              <a:rPr lang="es-ES" sz="1900" b="1" i="1" dirty="0">
                <a:latin typeface="Times New Roman" panose="02020603050405020304" pitchFamily="18" charset="0"/>
                <a:cs typeface="Times New Roman" panose="02020603050405020304" pitchFamily="18" charset="0"/>
              </a:rPr>
              <a:t> </a:t>
            </a:r>
            <a:r>
              <a:rPr lang="es-ES" sz="1900" b="1" i="1" dirty="0" err="1">
                <a:latin typeface="Times New Roman" panose="02020603050405020304" pitchFamily="18" charset="0"/>
                <a:cs typeface="Times New Roman" panose="02020603050405020304" pitchFamily="18" charset="0"/>
              </a:rPr>
              <a:t>thụ</a:t>
            </a:r>
            <a:r>
              <a:rPr lang="es-ES" sz="1900" dirty="0">
                <a:latin typeface="Times New Roman" panose="02020603050405020304" pitchFamily="18" charset="0"/>
                <a:cs typeface="Times New Roman" panose="02020603050405020304" pitchFamily="18" charset="0"/>
              </a:rPr>
              <a:t> </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trị</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hàng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hóa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mua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vào</a:t>
            </a:r>
            <a:r>
              <a:rPr lang="es-ES" sz="1900" dirty="0">
                <a:latin typeface="Times New Roman" panose="02020603050405020304" pitchFamily="18" charset="0"/>
                <a:cs typeface="Times New Roman" panose="02020603050405020304" pitchFamily="18" charset="0"/>
              </a:rPr>
              <a:t>: 4,05 x 2.970.000 = 12.028.500 đ</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Giá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trị</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hàng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hóa</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bán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ra</a:t>
            </a:r>
            <a:r>
              <a:rPr lang="es-ES" sz="1900" dirty="0">
                <a:latin typeface="Times New Roman" panose="02020603050405020304" pitchFamily="18" charset="0"/>
                <a:cs typeface="Times New Roman" panose="02020603050405020304" pitchFamily="18" charset="0"/>
              </a:rPr>
              <a:t>: 4,04 x 3.630.000 = 14.701.500 đ</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=&gt; </a:t>
            </a:r>
            <a:r>
              <a:rPr lang="es-ES" sz="1900" dirty="0" err="1">
                <a:latin typeface="Times New Roman" panose="02020603050405020304" pitchFamily="18" charset="0"/>
                <a:cs typeface="Times New Roman" panose="02020603050405020304" pitchFamily="18" charset="0"/>
              </a:rPr>
              <a:t>Thuế</a:t>
            </a:r>
            <a:r>
              <a:rPr lang="es-ES" sz="1900" dirty="0">
                <a:latin typeface="Times New Roman" panose="02020603050405020304" pitchFamily="18" charset="0"/>
                <a:cs typeface="Times New Roman" panose="02020603050405020304" pitchFamily="18" charset="0"/>
              </a:rPr>
              <a:t> GTGT </a:t>
            </a:r>
            <a:r>
              <a:rPr lang="es-ES" sz="1900" dirty="0" err="1">
                <a:latin typeface="Times New Roman" panose="02020603050405020304" pitchFamily="18" charset="0"/>
                <a:cs typeface="Times New Roman" panose="02020603050405020304" pitchFamily="18" charset="0"/>
              </a:rPr>
              <a:t>đối</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với</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nguyên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liệu</a:t>
            </a:r>
            <a:r>
              <a:rPr lang="es-ES" sz="1900" dirty="0">
                <a:latin typeface="Times New Roman" panose="02020603050405020304" pitchFamily="18" charset="0"/>
                <a:cs typeface="Times New Roman" panose="02020603050405020304" pitchFamily="18" charset="0"/>
              </a:rPr>
              <a:t> Z </a:t>
            </a:r>
            <a:r>
              <a:rPr lang="es-ES" sz="1900" dirty="0" err="1">
                <a:latin typeface="Times New Roman" panose="02020603050405020304" pitchFamily="18" charset="0"/>
                <a:cs typeface="Times New Roman" panose="02020603050405020304" pitchFamily="18" charset="0"/>
              </a:rPr>
              <a:t>còn</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lại</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là</a:t>
            </a:r>
            <a:r>
              <a:rPr lang="es-ES" sz="1900" dirty="0">
                <a:latin typeface="Times New Roman" panose="02020603050405020304" pitchFamily="18" charset="0"/>
                <a:cs typeface="Times New Roman" panose="02020603050405020304" pitchFamily="18" charset="0"/>
              </a:rPr>
              <a:t> = (14.701.500 + 12.028.500) x 0,1= 267.300 đ </a:t>
            </a:r>
            <a:endParaRPr lang="en-US" sz="1900" dirty="0">
              <a:latin typeface="Times New Roman" panose="02020603050405020304" pitchFamily="18" charset="0"/>
              <a:cs typeface="Times New Roman" panose="02020603050405020304" pitchFamily="18" charset="0"/>
            </a:endParaRPr>
          </a:p>
          <a:p>
            <a:pPr algn="just"/>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Vậy</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thuế</a:t>
            </a:r>
            <a:r>
              <a:rPr lang="es-ES" sz="1900" dirty="0">
                <a:latin typeface="Times New Roman" panose="02020603050405020304" pitchFamily="18" charset="0"/>
                <a:cs typeface="Times New Roman" panose="02020603050405020304" pitchFamily="18" charset="0"/>
              </a:rPr>
              <a:t> GTGT </a:t>
            </a:r>
            <a:r>
              <a:rPr lang="es-ES" sz="1900" dirty="0" err="1">
                <a:latin typeface="Times New Roman" panose="02020603050405020304" pitchFamily="18" charset="0"/>
                <a:cs typeface="Times New Roman" panose="02020603050405020304" pitchFamily="18" charset="0"/>
              </a:rPr>
              <a:t>cơ</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sở</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phải</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nộp</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trong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tháng</a:t>
            </a:r>
            <a:r>
              <a:rPr lang="es-ES" sz="1900" dirty="0">
                <a:latin typeface="Times New Roman" panose="02020603050405020304" pitchFamily="18" charset="0"/>
                <a:cs typeface="Times New Roman" panose="02020603050405020304" pitchFamily="18" charset="0"/>
              </a:rPr>
              <a:t> </a:t>
            </a:r>
            <a:r>
              <a:rPr lang="es-ES" sz="1900" dirty="0" err="1">
                <a:latin typeface="Times New Roman" panose="02020603050405020304" pitchFamily="18" charset="0"/>
                <a:cs typeface="Times New Roman" panose="02020603050405020304" pitchFamily="18" charset="0"/>
              </a:rPr>
              <a:t>là</a:t>
            </a:r>
            <a:r>
              <a:rPr lang="es-ES" sz="1900" dirty="0">
                <a:latin typeface="Times New Roman" panose="02020603050405020304" pitchFamily="18" charset="0"/>
                <a:cs typeface="Times New Roman" panose="02020603050405020304" pitchFamily="18" charset="0"/>
              </a:rPr>
              <a:t> : 395.891,2 + 267.300 = 663.191,2 đ</a:t>
            </a:r>
            <a:endParaRPr lang="en-US" sz="1900" dirty="0">
              <a:latin typeface="Times New Roman" panose="02020603050405020304" pitchFamily="18" charset="0"/>
              <a:cs typeface="Times New Roman" panose="02020603050405020304" pitchFamily="18" charset="0"/>
            </a:endParaRPr>
          </a:p>
        </p:txBody>
      </p:sp>
      <p:sp>
        <p:nvSpPr>
          <p:cNvPr id="7" name="Rectangle 6"/>
          <p:cNvSpPr/>
          <p:nvPr/>
        </p:nvSpPr>
        <p:spPr>
          <a:xfrm>
            <a:off x="2551782" y="228600"/>
            <a:ext cx="3990580" cy="430887"/>
          </a:xfrm>
          <a:prstGeom prst="rect">
            <a:avLst/>
          </a:prstGeom>
        </p:spPr>
        <p:txBody>
          <a:bodyPr wrap="none">
            <a:spAutoFit/>
          </a:bodyPr>
          <a:lstStyle/>
          <a:p>
            <a:pPr lvl="0" algn="just"/>
            <a:r>
              <a:rPr lang="en-US" sz="2200" b="1" u="sng" dirty="0">
                <a:solidFill>
                  <a:schemeClr val="bg1"/>
                </a:solidFill>
                <a:latin typeface="Times New Roman" pitchFamily="18" charset="0"/>
                <a:ea typeface="Times New Roman" pitchFamily="18" charset="0"/>
                <a:cs typeface="Times New Roman" pitchFamily="18" charset="0"/>
              </a:rPr>
              <a:t>ĐÁP ÁN BÀI TẬP TỔNG HỢP</a:t>
            </a:r>
            <a:endParaRPr lang="vi-VN" sz="2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67006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Effect transition="in" filter="wedge">
                                      <p:cBhvr>
                                        <p:cTn id="7" dur="2000"/>
                                        <p:tgtEl>
                                          <p:spTgt spid="58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5018782"/>
            <a:ext cx="6858000" cy="1077218"/>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BÀI 2. KẾ TOÁN THUẾ THU NHẬP DN, THUẾ THU NHẬP CÁ NHÂN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505200" y="109538"/>
            <a:ext cx="1905000" cy="563562"/>
          </a:xfrm>
        </p:spPr>
        <p:txBody>
          <a:bodyPr/>
          <a:lstStyle/>
          <a:p>
            <a:r>
              <a:rPr lang="en-US" dirty="0" err="1">
                <a:latin typeface="Times New Roman" pitchFamily="18" charset="0"/>
                <a:cs typeface="Times New Roman" pitchFamily="18" charset="0"/>
              </a:rPr>
              <a:t>Nội</a:t>
            </a:r>
            <a:r>
              <a:rPr lang="en-US" dirty="0">
                <a:latin typeface="Times New Roman" pitchFamily="18" charset="0"/>
                <a:cs typeface="Times New Roman" pitchFamily="18" charset="0"/>
              </a:rPr>
              <a:t> dung </a:t>
            </a:r>
            <a:endParaRPr lang="en-US" dirty="0">
              <a:solidFill>
                <a:schemeClr val="accent1"/>
              </a:solidFill>
              <a:latin typeface="Times New Roman" pitchFamily="18" charset="0"/>
              <a:cs typeface="Times New Roman" pitchFamily="18" charset="0"/>
            </a:endParaRPr>
          </a:p>
        </p:txBody>
      </p:sp>
      <p:grpSp>
        <p:nvGrpSpPr>
          <p:cNvPr id="88105" name="Group 41"/>
          <p:cNvGrpSpPr>
            <a:grpSpLocks/>
          </p:cNvGrpSpPr>
          <p:nvPr/>
        </p:nvGrpSpPr>
        <p:grpSpPr bwMode="auto">
          <a:xfrm>
            <a:off x="1218329" y="1143000"/>
            <a:ext cx="6248400" cy="1147234"/>
            <a:chOff x="1296" y="1824"/>
            <a:chExt cx="2976" cy="432"/>
          </a:xfrm>
        </p:grpSpPr>
        <p:sp>
          <p:nvSpPr>
            <p:cNvPr id="88106"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chemeClr val="accent2"/>
                  </a:solidFill>
                </a14:hiddenFill>
              </a:ext>
            </a:extLst>
          </p:spPr>
          <p:txBody>
            <a:bodyPr wrap="none" anchor="ctr"/>
            <a:lstStyle/>
            <a:p>
              <a:endParaRPr lang="en-US"/>
            </a:p>
          </p:txBody>
        </p:sp>
        <p:sp>
          <p:nvSpPr>
            <p:cNvPr id="88107"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88109" name="Text Box 45"/>
            <p:cNvSpPr txBox="1">
              <a:spLocks noChangeArrowheads="1"/>
            </p:cNvSpPr>
            <p:nvPr/>
          </p:nvSpPr>
          <p:spPr bwMode="gray">
            <a:xfrm>
              <a:off x="1400" y="1939"/>
              <a:ext cx="223"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square">
              <a:spAutoFit/>
            </a:bodyPr>
            <a:lstStyle/>
            <a:p>
              <a:pPr algn="ctr" eaLnBrk="0" hangingPunct="0"/>
              <a:r>
                <a:rPr lang="en-US" sz="2400" b="1" dirty="0">
                  <a:latin typeface="Times New Roman" panose="02020603050405020304" pitchFamily="18" charset="0"/>
                  <a:cs typeface="Times New Roman" panose="02020603050405020304" pitchFamily="18" charset="0"/>
                </a:rPr>
                <a:t>1</a:t>
              </a:r>
            </a:p>
          </p:txBody>
        </p:sp>
      </p:grpSp>
      <p:grpSp>
        <p:nvGrpSpPr>
          <p:cNvPr id="88110" name="Group 46"/>
          <p:cNvGrpSpPr>
            <a:grpSpLocks/>
          </p:cNvGrpSpPr>
          <p:nvPr/>
        </p:nvGrpSpPr>
        <p:grpSpPr bwMode="auto">
          <a:xfrm>
            <a:off x="1219200" y="2438400"/>
            <a:ext cx="6248400" cy="1219201"/>
            <a:chOff x="1296" y="1824"/>
            <a:chExt cx="2976" cy="432"/>
          </a:xfrm>
        </p:grpSpPr>
        <p:sp>
          <p:nvSpPr>
            <p:cNvPr id="88111" name="AutoShape 47"/>
            <p:cNvSpPr>
              <a:spLocks noChangeArrowheads="1"/>
            </p:cNvSpPr>
            <p:nvPr/>
          </p:nvSpPr>
          <p:spPr bwMode="gray">
            <a:xfrm>
              <a:off x="1536" y="1899"/>
              <a:ext cx="2736" cy="288"/>
            </a:xfrm>
            <a:prstGeom prst="roundRect">
              <a:avLst>
                <a:gd name="adj" fmla="val 16667"/>
              </a:avLst>
            </a:prstGeom>
            <a:noFill/>
            <a:ln w="28575" algn="ctr">
              <a:solidFill>
                <a:schemeClr val="accent1"/>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88112" name="AutoShape 48"/>
            <p:cNvSpPr>
              <a:spLocks noChangeArrowheads="1"/>
            </p:cNvSpPr>
            <p:nvPr/>
          </p:nvSpPr>
          <p:spPr bwMode="gray">
            <a:xfrm>
              <a:off x="1296" y="1824"/>
              <a:ext cx="432" cy="432"/>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88114" name="Text Box 50"/>
            <p:cNvSpPr txBox="1">
              <a:spLocks noChangeArrowheads="1"/>
            </p:cNvSpPr>
            <p:nvPr/>
          </p:nvSpPr>
          <p:spPr bwMode="gray">
            <a:xfrm>
              <a:off x="1440" y="1968"/>
              <a:ext cx="161"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b="1" dirty="0">
                  <a:latin typeface="Times New Roman" panose="02020603050405020304" pitchFamily="18" charset="0"/>
                  <a:cs typeface="Times New Roman" panose="02020603050405020304" pitchFamily="18" charset="0"/>
                </a:rPr>
                <a:t>2</a:t>
              </a:r>
            </a:p>
          </p:txBody>
        </p:sp>
      </p:grpSp>
      <p:grpSp>
        <p:nvGrpSpPr>
          <p:cNvPr id="13" name="Group 41"/>
          <p:cNvGrpSpPr>
            <a:grpSpLocks/>
          </p:cNvGrpSpPr>
          <p:nvPr/>
        </p:nvGrpSpPr>
        <p:grpSpPr bwMode="auto">
          <a:xfrm>
            <a:off x="1219200" y="3886200"/>
            <a:ext cx="6248400" cy="1295400"/>
            <a:chOff x="1296" y="1824"/>
            <a:chExt cx="2976" cy="432"/>
          </a:xfrm>
        </p:grpSpPr>
        <p:sp>
          <p:nvSpPr>
            <p:cNvPr id="14" name="AutoShape 42"/>
            <p:cNvSpPr>
              <a:spLocks noChangeArrowheads="1"/>
            </p:cNvSpPr>
            <p:nvPr/>
          </p:nvSpPr>
          <p:spPr bwMode="gray">
            <a:xfrm>
              <a:off x="1536" y="1899"/>
              <a:ext cx="2736" cy="288"/>
            </a:xfrm>
            <a:prstGeom prst="roundRect">
              <a:avLst>
                <a:gd name="adj" fmla="val 16667"/>
              </a:avLst>
            </a:prstGeom>
            <a:noFill/>
            <a:ln w="28575" algn="ctr">
              <a:solidFill>
                <a:schemeClr val="accent2"/>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chemeClr val="accent2"/>
                  </a:solidFill>
                </a14:hiddenFill>
              </a:ext>
            </a:extLst>
          </p:spPr>
          <p:txBody>
            <a:bodyPr wrap="none" anchor="ctr"/>
            <a:lstStyle/>
            <a:p>
              <a:endParaRPr lang="en-US"/>
            </a:p>
          </p:txBody>
        </p:sp>
        <p:sp>
          <p:nvSpPr>
            <p:cNvPr id="15" name="AutoShape 43"/>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17" name="Text Box 45"/>
            <p:cNvSpPr txBox="1">
              <a:spLocks noChangeArrowheads="1"/>
            </p:cNvSpPr>
            <p:nvPr/>
          </p:nvSpPr>
          <p:spPr bwMode="gray">
            <a:xfrm>
              <a:off x="1393" y="1951"/>
              <a:ext cx="223"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square">
              <a:spAutoFit/>
            </a:bodyPr>
            <a:lstStyle/>
            <a:p>
              <a:pPr algn="ctr" eaLnBrk="0" hangingPunct="0"/>
              <a:r>
                <a:rPr lang="en-US" sz="2400" b="1" dirty="0">
                  <a:latin typeface="Times New Roman" panose="02020603050405020304" pitchFamily="18" charset="0"/>
                  <a:cs typeface="Times New Roman" panose="02020603050405020304" pitchFamily="18" charset="0"/>
                </a:rPr>
                <a:t>3</a:t>
              </a:r>
            </a:p>
          </p:txBody>
        </p:sp>
      </p:grpSp>
      <p:grpSp>
        <p:nvGrpSpPr>
          <p:cNvPr id="18" name="Group 46"/>
          <p:cNvGrpSpPr>
            <a:grpSpLocks/>
          </p:cNvGrpSpPr>
          <p:nvPr/>
        </p:nvGrpSpPr>
        <p:grpSpPr bwMode="auto">
          <a:xfrm>
            <a:off x="1219199" y="5402232"/>
            <a:ext cx="6248401" cy="1219200"/>
            <a:chOff x="1296" y="1824"/>
            <a:chExt cx="2976" cy="432"/>
          </a:xfrm>
        </p:grpSpPr>
        <p:sp>
          <p:nvSpPr>
            <p:cNvPr id="19" name="AutoShape 47"/>
            <p:cNvSpPr>
              <a:spLocks noChangeArrowheads="1"/>
            </p:cNvSpPr>
            <p:nvPr/>
          </p:nvSpPr>
          <p:spPr bwMode="gray">
            <a:xfrm>
              <a:off x="1536" y="1899"/>
              <a:ext cx="2736" cy="288"/>
            </a:xfrm>
            <a:prstGeom prst="roundRect">
              <a:avLst>
                <a:gd name="adj" fmla="val 16667"/>
              </a:avLst>
            </a:prstGeom>
            <a:noFill/>
            <a:ln w="28575" algn="ctr">
              <a:solidFill>
                <a:schemeClr val="accent1"/>
              </a:solidFill>
              <a:round/>
              <a:headEnd/>
              <a:tailEnd/>
            </a:ln>
            <a:effectLst>
              <a:outerShdw dist="99190" dir="2388334"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sp>
          <p:nvSpPr>
            <p:cNvPr id="20" name="AutoShape 48"/>
            <p:cNvSpPr>
              <a:spLocks noChangeArrowheads="1"/>
            </p:cNvSpPr>
            <p:nvPr/>
          </p:nvSpPr>
          <p:spPr bwMode="gray">
            <a:xfrm>
              <a:off x="1296" y="1824"/>
              <a:ext cx="432" cy="432"/>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endParaRPr lang="en-US"/>
            </a:p>
          </p:txBody>
        </p:sp>
        <p:sp>
          <p:nvSpPr>
            <p:cNvPr id="22" name="Text Box 50"/>
            <p:cNvSpPr txBox="1">
              <a:spLocks noChangeArrowheads="1"/>
            </p:cNvSpPr>
            <p:nvPr/>
          </p:nvSpPr>
          <p:spPr bwMode="gray">
            <a:xfrm>
              <a:off x="1440" y="1968"/>
              <a:ext cx="161" cy="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p>
              <a:pPr algn="ctr" eaLnBrk="0" hangingPunct="0"/>
              <a:r>
                <a:rPr lang="en-US" sz="2400" b="1" dirty="0">
                  <a:latin typeface="Times New Roman" panose="02020603050405020304" pitchFamily="18" charset="0"/>
                  <a:cs typeface="Times New Roman" panose="02020603050405020304" pitchFamily="18" charset="0"/>
                </a:rPr>
                <a:t>4</a:t>
              </a:r>
            </a:p>
          </p:txBody>
        </p:sp>
      </p:grpSp>
      <p:sp>
        <p:nvSpPr>
          <p:cNvPr id="3" name="Rectangle 2"/>
          <p:cNvSpPr/>
          <p:nvPr/>
        </p:nvSpPr>
        <p:spPr>
          <a:xfrm>
            <a:off x="2590800" y="1535668"/>
            <a:ext cx="4326826" cy="461665"/>
          </a:xfrm>
          <a:prstGeom prst="rect">
            <a:avLst/>
          </a:prstGeom>
        </p:spPr>
        <p:txBody>
          <a:bodyPr wrap="none">
            <a:spAutoFit/>
          </a:bodyPr>
          <a:lstStyle/>
          <a:p>
            <a:r>
              <a:rPr lang="en-US" sz="2400" b="1" dirty="0" err="1">
                <a:latin typeface="Times New Roman" panose="02020603050405020304" pitchFamily="18" charset="0"/>
                <a:cs typeface="Times New Roman" panose="02020603050405020304" pitchFamily="18" charset="0"/>
              </a:rPr>
              <a:t>Khái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nhập</a:t>
            </a:r>
            <a:r>
              <a:rPr lang="en-US" sz="2400" b="1" dirty="0">
                <a:latin typeface="Times New Roman" panose="02020603050405020304" pitchFamily="18" charset="0"/>
                <a:cs typeface="Times New Roman" panose="02020603050405020304" pitchFamily="18" charset="0"/>
              </a:rPr>
              <a:t> DN</a:t>
            </a:r>
          </a:p>
        </p:txBody>
      </p:sp>
      <p:sp>
        <p:nvSpPr>
          <p:cNvPr id="4" name="Rectangle 3"/>
          <p:cNvSpPr/>
          <p:nvPr/>
        </p:nvSpPr>
        <p:spPr>
          <a:xfrm>
            <a:off x="2971800" y="2819400"/>
            <a:ext cx="3667992" cy="461665"/>
          </a:xfrm>
          <a:prstGeom prst="rect">
            <a:avLst/>
          </a:prstGeom>
        </p:spPr>
        <p:txBody>
          <a:bodyPr wrap="none">
            <a:spAutoFit/>
          </a:bodyPr>
          <a:lstStyle/>
          <a:p>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nhập</a:t>
            </a:r>
            <a:r>
              <a:rPr lang="en-US" sz="2400" b="1" dirty="0">
                <a:latin typeface="Times New Roman" panose="02020603050405020304" pitchFamily="18" charset="0"/>
                <a:cs typeface="Times New Roman" panose="02020603050405020304" pitchFamily="18" charset="0"/>
              </a:rPr>
              <a:t> DN</a:t>
            </a:r>
          </a:p>
        </p:txBody>
      </p:sp>
      <p:sp>
        <p:nvSpPr>
          <p:cNvPr id="26" name="Rectangle 25"/>
          <p:cNvSpPr/>
          <p:nvPr/>
        </p:nvSpPr>
        <p:spPr>
          <a:xfrm>
            <a:off x="2286000" y="4350603"/>
            <a:ext cx="4916731" cy="461665"/>
          </a:xfrm>
          <a:prstGeom prst="rect">
            <a:avLst/>
          </a:prstGeom>
        </p:spPr>
        <p:txBody>
          <a:bodyPr wrap="none">
            <a:spAutoFit/>
          </a:bodyPr>
          <a:lstStyle/>
          <a:p>
            <a:r>
              <a:rPr lang="en-US" sz="2400" b="1" dirty="0" err="1">
                <a:latin typeface="Times New Roman" panose="02020603050405020304" pitchFamily="18" charset="0"/>
                <a:cs typeface="Times New Roman" panose="02020603050405020304" pitchFamily="18" charset="0"/>
              </a:rPr>
              <a:t>Khái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nhân</a:t>
            </a:r>
            <a:endParaRPr lang="en-US" sz="2400" b="1" dirty="0">
              <a:latin typeface="Times New Roman" panose="02020603050405020304" pitchFamily="18" charset="0"/>
              <a:cs typeface="Times New Roman" panose="02020603050405020304" pitchFamily="18" charset="0"/>
            </a:endParaRPr>
          </a:p>
        </p:txBody>
      </p:sp>
      <p:sp>
        <p:nvSpPr>
          <p:cNvPr id="27" name="Rectangle 26"/>
          <p:cNvSpPr/>
          <p:nvPr/>
        </p:nvSpPr>
        <p:spPr>
          <a:xfrm>
            <a:off x="2600103" y="5786735"/>
            <a:ext cx="4257897" cy="461665"/>
          </a:xfrm>
          <a:prstGeom prst="rect">
            <a:avLst/>
          </a:prstGeom>
        </p:spPr>
        <p:txBody>
          <a:bodyPr wrap="none">
            <a:spAutoFit/>
          </a:bodyPr>
          <a:lstStyle/>
          <a:p>
            <a:r>
              <a:rPr lang="en-US" sz="2400" b="1" dirty="0" err="1">
                <a:latin typeface="Times New Roman" panose="02020603050405020304" pitchFamily="18" charset="0"/>
                <a:cs typeface="Times New Roman" panose="02020603050405020304" pitchFamily="18" charset="0"/>
              </a:rPr>
              <a:t>Kế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toán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thuế</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nhân</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3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fade">
                                      <p:cBhvr>
                                        <p:cTn id="7" dur="1000"/>
                                        <p:tgtEl>
                                          <p:spTgt spid="88066"/>
                                        </p:tgtEl>
                                      </p:cBhvr>
                                    </p:animEffect>
                                    <p:anim calcmode="lin" valueType="num">
                                      <p:cBhvr>
                                        <p:cTn id="8" dur="1000" fill="hold"/>
                                        <p:tgtEl>
                                          <p:spTgt spid="88066"/>
                                        </p:tgtEl>
                                        <p:attrNameLst>
                                          <p:attrName>ppt_x</p:attrName>
                                        </p:attrNameLst>
                                      </p:cBhvr>
                                      <p:tavLst>
                                        <p:tav tm="0">
                                          <p:val>
                                            <p:strVal val="#ppt_x"/>
                                          </p:val>
                                        </p:tav>
                                        <p:tav tm="100000">
                                          <p:val>
                                            <p:strVal val="#ppt_x"/>
                                          </p:val>
                                        </p:tav>
                                      </p:tavLst>
                                    </p:anim>
                                    <p:anim calcmode="lin" valueType="num">
                                      <p:cBhvr>
                                        <p:cTn id="9" dur="1000" fill="hold"/>
                                        <p:tgtEl>
                                          <p:spTgt spid="8806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8105"/>
                                        </p:tgtEl>
                                        <p:attrNameLst>
                                          <p:attrName>style.visibility</p:attrName>
                                        </p:attrNameLst>
                                      </p:cBhvr>
                                      <p:to>
                                        <p:strVal val="visible"/>
                                      </p:to>
                                    </p:set>
                                    <p:animEffect transition="in" filter="fade">
                                      <p:cBhvr>
                                        <p:cTn id="14" dur="1000"/>
                                        <p:tgtEl>
                                          <p:spTgt spid="88105"/>
                                        </p:tgtEl>
                                      </p:cBhvr>
                                    </p:animEffect>
                                    <p:anim calcmode="lin" valueType="num">
                                      <p:cBhvr>
                                        <p:cTn id="15" dur="1000" fill="hold"/>
                                        <p:tgtEl>
                                          <p:spTgt spid="88105"/>
                                        </p:tgtEl>
                                        <p:attrNameLst>
                                          <p:attrName>ppt_x</p:attrName>
                                        </p:attrNameLst>
                                      </p:cBhvr>
                                      <p:tavLst>
                                        <p:tav tm="0">
                                          <p:val>
                                            <p:strVal val="#ppt_x"/>
                                          </p:val>
                                        </p:tav>
                                        <p:tav tm="100000">
                                          <p:val>
                                            <p:strVal val="#ppt_x"/>
                                          </p:val>
                                        </p:tav>
                                      </p:tavLst>
                                    </p:anim>
                                    <p:anim calcmode="lin" valueType="num">
                                      <p:cBhvr>
                                        <p:cTn id="16" dur="1000" fill="hold"/>
                                        <p:tgtEl>
                                          <p:spTgt spid="8810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8110"/>
                                        </p:tgtEl>
                                        <p:attrNameLst>
                                          <p:attrName>style.visibility</p:attrName>
                                        </p:attrNameLst>
                                      </p:cBhvr>
                                      <p:to>
                                        <p:strVal val="visible"/>
                                      </p:to>
                                    </p:set>
                                    <p:animEffect transition="in" filter="barn(inVertical)">
                                      <p:cBhvr>
                                        <p:cTn id="21" dur="500"/>
                                        <p:tgtEl>
                                          <p:spTgt spid="881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447800" y="109538"/>
            <a:ext cx="6553200" cy="563562"/>
          </a:xfrm>
        </p:spPr>
        <p:txBody>
          <a:bodyPr/>
          <a:lstStyle/>
          <a:p>
            <a:r>
              <a:rPr lang="en-US" dirty="0">
                <a:latin typeface="Times New Roman" panose="02020603050405020304" pitchFamily="18" charset="0"/>
                <a:cs typeface="Times New Roman" pitchFamily="18" charset="0"/>
              </a:rPr>
              <a:t>2.1. </a:t>
            </a:r>
            <a:r>
              <a:rPr lang="en-US" dirty="0" err="1">
                <a:latin typeface="Times New Roman" panose="02020603050405020304" pitchFamily="18" charset="0"/>
                <a:cs typeface="Times New Roman" panose="02020603050405020304" pitchFamily="18" charset="0"/>
              </a:rPr>
              <a:t>Khái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DN </a:t>
            </a:r>
            <a:endParaRPr lang="en-US" dirty="0">
              <a:solidFill>
                <a:schemeClr val="accent1"/>
              </a:solidFill>
              <a:latin typeface="Times New Roman" pitchFamily="18" charset="0"/>
              <a:cs typeface="Times New Roman" pitchFamily="18" charset="0"/>
            </a:endParaRPr>
          </a:p>
        </p:txBody>
      </p:sp>
      <p:graphicFrame>
        <p:nvGraphicFramePr>
          <p:cNvPr id="49" name="Diagram 48"/>
          <p:cNvGraphicFramePr/>
          <p:nvPr/>
        </p:nvGraphicFramePr>
        <p:xfrm>
          <a:off x="533400" y="1752600"/>
          <a:ext cx="80010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206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wipe(down)">
                                      <p:cBhvr>
                                        <p:cTn id="7" dur="500"/>
                                        <p:tgtEl>
                                          <p:spTgt spid="409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circle(in)">
                                      <p:cBhvr>
                                        <p:cTn id="12"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Graphic spid="49" grpId="0">
        <p:bldAsOne/>
      </p:bldGraphic>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447800" y="109538"/>
            <a:ext cx="6553200" cy="563562"/>
          </a:xfrm>
        </p:spPr>
        <p:txBody>
          <a:bodyPr/>
          <a:lstStyle/>
          <a:p>
            <a:r>
              <a:rPr lang="en-US" dirty="0">
                <a:latin typeface="Times New Roman" panose="02020603050405020304" pitchFamily="18" charset="0"/>
                <a:cs typeface="Times New Roman" pitchFamily="18" charset="0"/>
              </a:rPr>
              <a:t>2.1. </a:t>
            </a:r>
            <a:r>
              <a:rPr lang="en-US" dirty="0" err="1">
                <a:latin typeface="Times New Roman" panose="02020603050405020304" pitchFamily="18" charset="0"/>
                <a:cs typeface="Times New Roman" panose="02020603050405020304" pitchFamily="18" charset="0"/>
              </a:rPr>
              <a:t>Khái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nhập</a:t>
            </a:r>
            <a:r>
              <a:rPr lang="en-US" dirty="0">
                <a:latin typeface="Times New Roman" panose="02020603050405020304" pitchFamily="18" charset="0"/>
                <a:cs typeface="Times New Roman" panose="02020603050405020304" pitchFamily="18" charset="0"/>
              </a:rPr>
              <a:t> DN </a:t>
            </a:r>
            <a:endParaRPr lang="en-US" dirty="0">
              <a:solidFill>
                <a:schemeClr val="accent1"/>
              </a:solidFill>
              <a:latin typeface="Times New Roman" pitchFamily="18" charset="0"/>
              <a:cs typeface="Times New Roman" pitchFamily="18" charset="0"/>
            </a:endParaRPr>
          </a:p>
        </p:txBody>
      </p:sp>
      <p:sp>
        <p:nvSpPr>
          <p:cNvPr id="2" name="Rectangle 1"/>
          <p:cNvSpPr/>
          <p:nvPr/>
        </p:nvSpPr>
        <p:spPr>
          <a:xfrm>
            <a:off x="381000" y="2514600"/>
            <a:ext cx="3505200" cy="2677656"/>
          </a:xfrm>
          <a:prstGeom prst="rect">
            <a:avLst/>
          </a:prstGeom>
        </p:spPr>
        <p:txBody>
          <a:bodyPr wrap="square">
            <a:spAutoFit/>
          </a:bodyPr>
          <a:lstStyle/>
          <a:p>
            <a:pPr algn="just"/>
            <a:r>
              <a:rPr lang="es-ES" sz="2400" b="1" i="1" dirty="0" err="1">
                <a:latin typeface="Times New Roman" panose="02020603050405020304" pitchFamily="18" charset="0"/>
                <a:cs typeface="Times New Roman" panose="02020603050405020304" pitchFamily="18" charset="0"/>
              </a:rPr>
              <a:t>Thuế</a:t>
            </a:r>
            <a:r>
              <a:rPr lang="es-ES" sz="2400" b="1" i="1" dirty="0">
                <a:latin typeface="Times New Roman" panose="02020603050405020304" pitchFamily="18" charset="0"/>
                <a:cs typeface="Times New Roman" panose="02020603050405020304" pitchFamily="18" charset="0"/>
              </a:rPr>
              <a:t> </a:t>
            </a:r>
            <a:r>
              <a:rPr lang="es-ES" sz="2400" b="1" i="1" dirty="0" err="1">
                <a:latin typeface="Times New Roman" panose="02020603050405020304" pitchFamily="18" charset="0"/>
                <a:cs typeface="Times New Roman" panose="02020603050405020304" pitchFamily="18" charset="0"/>
              </a:rPr>
              <a:t>thu</a:t>
            </a:r>
            <a:r>
              <a:rPr lang="es-ES" sz="2400" b="1" i="1" dirty="0">
                <a:latin typeface="Times New Roman" panose="02020603050405020304" pitchFamily="18" charset="0"/>
                <a:cs typeface="Times New Roman" panose="02020603050405020304" pitchFamily="18" charset="0"/>
              </a:rPr>
              <a:t> </a:t>
            </a:r>
            <a:r>
              <a:rPr lang="es-ES" sz="2400" b="1" i="1" dirty="0" err="1">
                <a:latin typeface="Times New Roman" panose="02020603050405020304" pitchFamily="18" charset="0"/>
                <a:cs typeface="Times New Roman" panose="02020603050405020304" pitchFamily="18" charset="0"/>
              </a:rPr>
              <a:t>nhập</a:t>
            </a:r>
            <a:r>
              <a:rPr lang="es-ES" sz="2400" b="1" i="1" dirty="0">
                <a:latin typeface="Times New Roman" panose="02020603050405020304" pitchFamily="18" charset="0"/>
                <a:cs typeface="Times New Roman" panose="02020603050405020304" pitchFamily="18" charset="0"/>
              </a:rPr>
              <a:t> </a:t>
            </a:r>
            <a:r>
              <a:rPr lang="es-ES" sz="2400" b="1" i="1" dirty="0" err="1">
                <a:latin typeface="Times New Roman" panose="02020603050405020304" pitchFamily="18" charset="0"/>
                <a:cs typeface="Times New Roman" panose="02020603050405020304" pitchFamily="18" charset="0"/>
              </a:rPr>
              <a:t>doanh</a:t>
            </a:r>
            <a:r>
              <a:rPr lang="es-ES" sz="2400" b="1" i="1" dirty="0">
                <a:latin typeface="Times New Roman" panose="02020603050405020304" pitchFamily="18" charset="0"/>
                <a:cs typeface="Times New Roman" panose="02020603050405020304" pitchFamily="18" charset="0"/>
              </a:rPr>
              <a:t> </a:t>
            </a:r>
            <a:r>
              <a:rPr lang="es-ES" sz="2400" b="1" i="1" dirty="0" err="1">
                <a:latin typeface="Times New Roman" panose="02020603050405020304" pitchFamily="18" charset="0"/>
                <a:cs typeface="Times New Roman" panose="02020603050405020304" pitchFamily="18" charset="0"/>
              </a:rPr>
              <a:t>nghiệp</a:t>
            </a:r>
            <a:r>
              <a:rPr lang="es-ES" sz="2400" b="1" i="1" dirty="0">
                <a:latin typeface="Times New Roman" panose="02020603050405020304" pitchFamily="18" charset="0"/>
                <a:cs typeface="Times New Roman" panose="02020603050405020304" pitchFamily="18" charset="0"/>
              </a:rPr>
              <a:t> (TNDN)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là</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loại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thuế</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trực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đánh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vào</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nhập</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nhận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được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của</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pháp</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nhân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kinh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doanh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Thuế</a:t>
            </a:r>
            <a:r>
              <a:rPr lang="es-ES" sz="2400" dirty="0">
                <a:latin typeface="Times New Roman" panose="02020603050405020304" pitchFamily="18" charset="0"/>
                <a:cs typeface="Times New Roman" panose="02020603050405020304" pitchFamily="18" charset="0"/>
              </a:rPr>
              <a:t> TNDN </a:t>
            </a:r>
            <a:r>
              <a:rPr lang="es-ES" sz="2400" dirty="0" err="1">
                <a:latin typeface="Times New Roman" panose="02020603050405020304" pitchFamily="18" charset="0"/>
                <a:cs typeface="Times New Roman" panose="02020603050405020304" pitchFamily="18" charset="0"/>
              </a:rPr>
              <a:t>tồn</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tại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như</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một</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thực</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tế</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khách</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quan</a:t>
            </a:r>
            <a:r>
              <a:rPr lang="es-ES"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3" name="AutoShape 2" descr="Cách tính thuế thu nhập doanh nghiệp theo quy định của pháp luậ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Ở ngoài nhìn vào thấy Việt Nam đúng là thiên đường kinh doanh: Thuế DN  thuộc nhóm thấp nhất Châu 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704974"/>
            <a:ext cx="4648200" cy="4238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97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barn(inVertical)">
                                      <p:cBhvr>
                                        <p:cTn id="14"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7"/>
          <p:cNvSpPr txBox="1">
            <a:spLocks noChangeArrowheads="1"/>
          </p:cNvSpPr>
          <p:nvPr/>
        </p:nvSpPr>
        <p:spPr bwMode="auto">
          <a:xfrm>
            <a:off x="228600" y="1163221"/>
            <a:ext cx="8610600" cy="2862322"/>
          </a:xfrm>
          <a:prstGeom prst="rect">
            <a:avLst/>
          </a:prstGeom>
          <a:solidFill>
            <a:schemeClr val="bg1"/>
          </a:solidFill>
          <a:ln w="9525" algn="ctr">
            <a:solidFill>
              <a:srgbClr val="FF0000"/>
            </a:solidFill>
            <a:miter lim="800000"/>
            <a:headEnd/>
            <a:tailEnd/>
          </a:ln>
        </p:spPr>
        <p:txBody>
          <a:bodyPr wrap="square">
            <a:spAutoFit/>
          </a:bodyPr>
          <a:lstStyle>
            <a:lvl1pPr>
              <a:defRPr sz="2700" u="sng">
                <a:solidFill>
                  <a:schemeClr val="tx1"/>
                </a:solidFill>
                <a:latin typeface="Times New Roman" pitchFamily="18" charset="0"/>
              </a:defRPr>
            </a:lvl1pPr>
            <a:lvl2pPr marL="742950" indent="-285750">
              <a:defRPr sz="2700" u="sng">
                <a:solidFill>
                  <a:schemeClr val="tx1"/>
                </a:solidFill>
                <a:latin typeface="Times New Roman" pitchFamily="18" charset="0"/>
              </a:defRPr>
            </a:lvl2pPr>
            <a:lvl3pPr marL="1143000" indent="-228600">
              <a:defRPr sz="2700" u="sng">
                <a:solidFill>
                  <a:schemeClr val="tx1"/>
                </a:solidFill>
                <a:latin typeface="Times New Roman" pitchFamily="18" charset="0"/>
              </a:defRPr>
            </a:lvl3pPr>
            <a:lvl4pPr marL="1600200" indent="-228600">
              <a:defRPr sz="2700" u="sng">
                <a:solidFill>
                  <a:schemeClr val="tx1"/>
                </a:solidFill>
                <a:latin typeface="Times New Roman" pitchFamily="18" charset="0"/>
              </a:defRPr>
            </a:lvl4pPr>
            <a:lvl5pPr marL="2057400" indent="-228600">
              <a:defRPr sz="2700" u="sng">
                <a:solidFill>
                  <a:schemeClr val="tx1"/>
                </a:solidFill>
                <a:latin typeface="Times New Roman" pitchFamily="18" charset="0"/>
              </a:defRPr>
            </a:lvl5pPr>
            <a:lvl6pPr marL="2514600" indent="-228600" algn="just" eaLnBrk="0" fontAlgn="base" hangingPunct="0">
              <a:spcBef>
                <a:spcPct val="20000"/>
              </a:spcBef>
              <a:spcAft>
                <a:spcPct val="0"/>
              </a:spcAft>
              <a:defRPr sz="2700" u="sng">
                <a:solidFill>
                  <a:schemeClr val="tx1"/>
                </a:solidFill>
                <a:latin typeface="Times New Roman" pitchFamily="18" charset="0"/>
              </a:defRPr>
            </a:lvl6pPr>
            <a:lvl7pPr marL="2971800" indent="-228600" algn="just" eaLnBrk="0" fontAlgn="base" hangingPunct="0">
              <a:spcBef>
                <a:spcPct val="20000"/>
              </a:spcBef>
              <a:spcAft>
                <a:spcPct val="0"/>
              </a:spcAft>
              <a:defRPr sz="2700" u="sng">
                <a:solidFill>
                  <a:schemeClr val="tx1"/>
                </a:solidFill>
                <a:latin typeface="Times New Roman" pitchFamily="18" charset="0"/>
              </a:defRPr>
            </a:lvl7pPr>
            <a:lvl8pPr marL="3429000" indent="-228600" algn="just" eaLnBrk="0" fontAlgn="base" hangingPunct="0">
              <a:spcBef>
                <a:spcPct val="20000"/>
              </a:spcBef>
              <a:spcAft>
                <a:spcPct val="0"/>
              </a:spcAft>
              <a:defRPr sz="2700" u="sng">
                <a:solidFill>
                  <a:schemeClr val="tx1"/>
                </a:solidFill>
                <a:latin typeface="Times New Roman" pitchFamily="18" charset="0"/>
              </a:defRPr>
            </a:lvl8pPr>
            <a:lvl9pPr marL="3886200" indent="-228600" algn="just" eaLnBrk="0" fontAlgn="base" hangingPunct="0">
              <a:spcBef>
                <a:spcPct val="20000"/>
              </a:spcBef>
              <a:spcAft>
                <a:spcPct val="0"/>
              </a:spcAft>
              <a:defRPr sz="2700" u="sng">
                <a:solidFill>
                  <a:schemeClr val="tx1"/>
                </a:solidFill>
                <a:latin typeface="Times New Roman" pitchFamily="18" charset="0"/>
              </a:defRPr>
            </a:lvl9pPr>
          </a:lstStyle>
          <a:p>
            <a:pPr indent="432000" algn="just">
              <a:lnSpc>
                <a:spcPct val="150000"/>
              </a:lnSpc>
            </a:pPr>
            <a:r>
              <a:rPr lang="vi-VN" sz="2400" u="none" dirty="0"/>
              <a:t>Ngày 14/09/2015, Bộ trưởng bộ Tài chính ban hành văn bản hợp nhất 26/VBHN-BTC năm 2015 hướng dẫn Nghị định 218/2013/NĐ-CP và Luật Thuế TNDN. Chi tiết như sau:</a:t>
            </a:r>
          </a:p>
          <a:p>
            <a:pPr indent="432000" algn="just">
              <a:lnSpc>
                <a:spcPct val="150000"/>
              </a:lnSpc>
            </a:pPr>
            <a:r>
              <a:rPr lang="vi-VN" sz="2400" u="none" dirty="0"/>
              <a:t>1. Thông tư 78/2014 hướng dẫn thi hành Nghị định 218/2013/NĐ-CP hướng dẫn Luật thuế thu nhập doanh nghiệp.</a:t>
            </a:r>
          </a:p>
        </p:txBody>
      </p:sp>
      <p:sp>
        <p:nvSpPr>
          <p:cNvPr id="5" name="Title 1"/>
          <p:cNvSpPr txBox="1">
            <a:spLocks/>
          </p:cNvSpPr>
          <p:nvPr/>
        </p:nvSpPr>
        <p:spPr>
          <a:xfrm>
            <a:off x="420974" y="152400"/>
            <a:ext cx="8229600" cy="411162"/>
          </a:xfrm>
          <a:prstGeom prst="rect">
            <a:avLst/>
          </a:prstGeom>
        </p:spPr>
        <p:txBody>
          <a:bodyPr>
            <a:noAutofit/>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pPr algn="ct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endParaRPr lang="en-US" dirty="0">
              <a:latin typeface="Times New Roman" pitchFamily="18" charset="0"/>
              <a:cs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411" y="4267200"/>
            <a:ext cx="7084726" cy="2362200"/>
          </a:xfrm>
          <a:prstGeom prst="rect">
            <a:avLst/>
          </a:prstGeom>
        </p:spPr>
      </p:pic>
    </p:spTree>
    <p:extLst>
      <p:ext uri="{BB962C8B-B14F-4D97-AF65-F5344CB8AC3E}">
        <p14:creationId xmlns:p14="http://schemas.microsoft.com/office/powerpoint/2010/main" val="34429403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09538"/>
            <a:ext cx="5943600" cy="563562"/>
          </a:xfrm>
        </p:spPr>
        <p:txBody>
          <a:bodyPr/>
          <a:lstStyle/>
          <a:p>
            <a:pPr algn="ctr"/>
            <a:r>
              <a:rPr lang="en-US" dirty="0">
                <a:latin typeface="Times New Roman" panose="02020603050405020304" pitchFamily="18" charset="0"/>
                <a:cs typeface="Times New Roman" panose="02020603050405020304" pitchFamily="18" charset="0"/>
              </a:rPr>
              <a:t>N</a:t>
            </a:r>
            <a:r>
              <a:rPr lang="vi-VN" dirty="0">
                <a:latin typeface="Times New Roman" panose="02020603050405020304" pitchFamily="18" charset="0"/>
                <a:cs typeface="Times New Roman" panose="02020603050405020304" pitchFamily="18" charset="0"/>
              </a:rPr>
              <a:t>hiệm vụ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thuế</a:t>
            </a:r>
            <a:r>
              <a:rPr lang="vi-VN" dirty="0">
                <a:latin typeface="Times New Roman" panose="02020603050405020304" pitchFamily="18" charset="0"/>
                <a:cs typeface="Times New Roman" panose="02020603050405020304" pitchFamily="18" charset="0"/>
              </a:rPr>
              <a:t>:</a:t>
            </a:r>
          </a:p>
        </p:txBody>
      </p:sp>
      <p:sp>
        <p:nvSpPr>
          <p:cNvPr id="6" name="Rectangle 5"/>
          <p:cNvSpPr/>
          <p:nvPr/>
        </p:nvSpPr>
        <p:spPr>
          <a:xfrm>
            <a:off x="457200" y="1447800"/>
            <a:ext cx="8077200" cy="4832092"/>
          </a:xfrm>
          <a:prstGeom prst="rect">
            <a:avLst/>
          </a:prstGeom>
        </p:spPr>
        <p:txBody>
          <a:bodyPr wrap="square">
            <a:spAutoFit/>
          </a:bodyPr>
          <a:lstStyle/>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Lập hồ sơ hoàn thuế khi có phát sinh</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Lập báo cáo tổng hợp thuế theo định kỳ hoặc đột xuất</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Kiểm tra hóa đơn đầu vào</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Kiểm tra báo cáo tình hình sử dụng hóa đơn thuế để báo cáo cục thuế</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Cập nhật kịp thời các thông tin về luật thuế, soạn thông báo các nghiệp vụ quy định của luật thuế có liên quan đến hoạt đông sản xuất kinh doanh của công ty để cơ sở biết thực hiện</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Lập kế hoạch thuế giá trị gia tăng thu nhập doanh nghiêp, nộp ngân sách</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Cập nhật theo dõi việc giao nhận hóa đơn</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Hằng tháng, quý năm báo cáo tình hình sử dụng hóa đơn trong kỳ</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Và các công việc khác có liên quan đến kế toán thuế của doanh nghiệp.</a:t>
            </a:r>
          </a:p>
        </p:txBody>
      </p:sp>
    </p:spTree>
    <p:extLst>
      <p:ext uri="{BB962C8B-B14F-4D97-AF65-F5344CB8AC3E}">
        <p14:creationId xmlns:p14="http://schemas.microsoft.com/office/powerpoint/2010/main" val="229078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700" u="sng">
                <a:solidFill>
                  <a:schemeClr val="tx1"/>
                </a:solidFill>
                <a:latin typeface="Times New Roman" pitchFamily="18" charset="0"/>
              </a:defRPr>
            </a:lvl1pPr>
            <a:lvl2pPr marL="742950" indent="-285750">
              <a:defRPr sz="2700" u="sng">
                <a:solidFill>
                  <a:schemeClr val="tx1"/>
                </a:solidFill>
                <a:latin typeface="Times New Roman" pitchFamily="18" charset="0"/>
              </a:defRPr>
            </a:lvl2pPr>
            <a:lvl3pPr marL="1143000" indent="-228600">
              <a:defRPr sz="2700" u="sng">
                <a:solidFill>
                  <a:schemeClr val="tx1"/>
                </a:solidFill>
                <a:latin typeface="Times New Roman" pitchFamily="18" charset="0"/>
              </a:defRPr>
            </a:lvl3pPr>
            <a:lvl4pPr marL="1600200" indent="-228600">
              <a:defRPr sz="2700" u="sng">
                <a:solidFill>
                  <a:schemeClr val="tx1"/>
                </a:solidFill>
                <a:latin typeface="Times New Roman" pitchFamily="18" charset="0"/>
              </a:defRPr>
            </a:lvl4pPr>
            <a:lvl5pPr marL="2057400" indent="-228600">
              <a:defRPr sz="2700" u="sng">
                <a:solidFill>
                  <a:schemeClr val="tx1"/>
                </a:solidFill>
                <a:latin typeface="Times New Roman" pitchFamily="18" charset="0"/>
              </a:defRPr>
            </a:lvl5pPr>
            <a:lvl6pPr marL="2514600" indent="-228600" algn="just" eaLnBrk="0" fontAlgn="base" hangingPunct="0">
              <a:spcBef>
                <a:spcPct val="20000"/>
              </a:spcBef>
              <a:spcAft>
                <a:spcPct val="0"/>
              </a:spcAft>
              <a:defRPr sz="2700" u="sng">
                <a:solidFill>
                  <a:schemeClr val="tx1"/>
                </a:solidFill>
                <a:latin typeface="Times New Roman" pitchFamily="18" charset="0"/>
              </a:defRPr>
            </a:lvl6pPr>
            <a:lvl7pPr marL="2971800" indent="-228600" algn="just" eaLnBrk="0" fontAlgn="base" hangingPunct="0">
              <a:spcBef>
                <a:spcPct val="20000"/>
              </a:spcBef>
              <a:spcAft>
                <a:spcPct val="0"/>
              </a:spcAft>
              <a:defRPr sz="2700" u="sng">
                <a:solidFill>
                  <a:schemeClr val="tx1"/>
                </a:solidFill>
                <a:latin typeface="Times New Roman" pitchFamily="18" charset="0"/>
              </a:defRPr>
            </a:lvl7pPr>
            <a:lvl8pPr marL="3429000" indent="-228600" algn="just" eaLnBrk="0" fontAlgn="base" hangingPunct="0">
              <a:spcBef>
                <a:spcPct val="20000"/>
              </a:spcBef>
              <a:spcAft>
                <a:spcPct val="0"/>
              </a:spcAft>
              <a:defRPr sz="2700" u="sng">
                <a:solidFill>
                  <a:schemeClr val="tx1"/>
                </a:solidFill>
                <a:latin typeface="Times New Roman" pitchFamily="18" charset="0"/>
              </a:defRPr>
            </a:lvl8pPr>
            <a:lvl9pPr marL="3886200" indent="-228600" algn="just" eaLnBrk="0" fontAlgn="base" hangingPunct="0">
              <a:spcBef>
                <a:spcPct val="20000"/>
              </a:spcBef>
              <a:spcAft>
                <a:spcPct val="0"/>
              </a:spcAft>
              <a:defRPr sz="2700" u="sng">
                <a:solidFill>
                  <a:schemeClr val="tx1"/>
                </a:solidFill>
                <a:latin typeface="Times New Roman" pitchFamily="18" charset="0"/>
              </a:defRPr>
            </a:lvl9pPr>
          </a:lstStyle>
          <a:p>
            <a:pPr algn="r" eaLnBrk="1" hangingPunct="1">
              <a:spcBef>
                <a:spcPct val="0"/>
              </a:spcBef>
            </a:pPr>
            <a:fld id="{E93CBDF9-8961-4E54-B44B-102C911D5992}" type="slidenum">
              <a:rPr lang="en-US" sz="1400" u="none"/>
              <a:pPr algn="r" eaLnBrk="1" hangingPunct="1">
                <a:spcBef>
                  <a:spcPct val="0"/>
                </a:spcBef>
              </a:pPr>
              <a:t>60</a:t>
            </a:fld>
            <a:endParaRPr lang="en-US" sz="1400" u="none"/>
          </a:p>
        </p:txBody>
      </p:sp>
      <p:sp>
        <p:nvSpPr>
          <p:cNvPr id="8" name="Text Box 7"/>
          <p:cNvSpPr txBox="1">
            <a:spLocks noChangeArrowheads="1"/>
          </p:cNvSpPr>
          <p:nvPr/>
        </p:nvSpPr>
        <p:spPr bwMode="auto">
          <a:xfrm>
            <a:off x="228600" y="1143000"/>
            <a:ext cx="4953000" cy="5078313"/>
          </a:xfrm>
          <a:prstGeom prst="rect">
            <a:avLst/>
          </a:prstGeom>
          <a:solidFill>
            <a:schemeClr val="bg1"/>
          </a:solidFill>
          <a:ln w="9525" algn="ctr">
            <a:solidFill>
              <a:srgbClr val="FF0000"/>
            </a:solidFill>
            <a:miter lim="800000"/>
            <a:headEnd/>
            <a:tailEnd/>
          </a:ln>
        </p:spPr>
        <p:txBody>
          <a:bodyPr wrap="square">
            <a:spAutoFit/>
          </a:bodyPr>
          <a:lstStyle>
            <a:lvl1pPr>
              <a:defRPr sz="2700" u="sng">
                <a:solidFill>
                  <a:schemeClr val="tx1"/>
                </a:solidFill>
                <a:latin typeface="Times New Roman" pitchFamily="18" charset="0"/>
              </a:defRPr>
            </a:lvl1pPr>
            <a:lvl2pPr marL="742950" indent="-285750">
              <a:defRPr sz="2700" u="sng">
                <a:solidFill>
                  <a:schemeClr val="tx1"/>
                </a:solidFill>
                <a:latin typeface="Times New Roman" pitchFamily="18" charset="0"/>
              </a:defRPr>
            </a:lvl2pPr>
            <a:lvl3pPr marL="1143000" indent="-228600">
              <a:defRPr sz="2700" u="sng">
                <a:solidFill>
                  <a:schemeClr val="tx1"/>
                </a:solidFill>
                <a:latin typeface="Times New Roman" pitchFamily="18" charset="0"/>
              </a:defRPr>
            </a:lvl3pPr>
            <a:lvl4pPr marL="1600200" indent="-228600">
              <a:defRPr sz="2700" u="sng">
                <a:solidFill>
                  <a:schemeClr val="tx1"/>
                </a:solidFill>
                <a:latin typeface="Times New Roman" pitchFamily="18" charset="0"/>
              </a:defRPr>
            </a:lvl4pPr>
            <a:lvl5pPr marL="2057400" indent="-228600">
              <a:defRPr sz="2700" u="sng">
                <a:solidFill>
                  <a:schemeClr val="tx1"/>
                </a:solidFill>
                <a:latin typeface="Times New Roman" pitchFamily="18" charset="0"/>
              </a:defRPr>
            </a:lvl5pPr>
            <a:lvl6pPr marL="2514600" indent="-228600" algn="just" eaLnBrk="0" fontAlgn="base" hangingPunct="0">
              <a:spcBef>
                <a:spcPct val="20000"/>
              </a:spcBef>
              <a:spcAft>
                <a:spcPct val="0"/>
              </a:spcAft>
              <a:defRPr sz="2700" u="sng">
                <a:solidFill>
                  <a:schemeClr val="tx1"/>
                </a:solidFill>
                <a:latin typeface="Times New Roman" pitchFamily="18" charset="0"/>
              </a:defRPr>
            </a:lvl6pPr>
            <a:lvl7pPr marL="2971800" indent="-228600" algn="just" eaLnBrk="0" fontAlgn="base" hangingPunct="0">
              <a:spcBef>
                <a:spcPct val="20000"/>
              </a:spcBef>
              <a:spcAft>
                <a:spcPct val="0"/>
              </a:spcAft>
              <a:defRPr sz="2700" u="sng">
                <a:solidFill>
                  <a:schemeClr val="tx1"/>
                </a:solidFill>
                <a:latin typeface="Times New Roman" pitchFamily="18" charset="0"/>
              </a:defRPr>
            </a:lvl7pPr>
            <a:lvl8pPr marL="3429000" indent="-228600" algn="just" eaLnBrk="0" fontAlgn="base" hangingPunct="0">
              <a:spcBef>
                <a:spcPct val="20000"/>
              </a:spcBef>
              <a:spcAft>
                <a:spcPct val="0"/>
              </a:spcAft>
              <a:defRPr sz="2700" u="sng">
                <a:solidFill>
                  <a:schemeClr val="tx1"/>
                </a:solidFill>
                <a:latin typeface="Times New Roman" pitchFamily="18" charset="0"/>
              </a:defRPr>
            </a:lvl8pPr>
            <a:lvl9pPr marL="3886200" indent="-228600" algn="just" eaLnBrk="0" fontAlgn="base" hangingPunct="0">
              <a:spcBef>
                <a:spcPct val="20000"/>
              </a:spcBef>
              <a:spcAft>
                <a:spcPct val="0"/>
              </a:spcAft>
              <a:defRPr sz="2700" u="sng">
                <a:solidFill>
                  <a:schemeClr val="tx1"/>
                </a:solidFill>
                <a:latin typeface="Times New Roman" pitchFamily="18" charset="0"/>
              </a:defRPr>
            </a:lvl9pPr>
          </a:lstStyle>
          <a:p>
            <a:pPr indent="432000" algn="just">
              <a:lnSpc>
                <a:spcPct val="150000"/>
              </a:lnSpc>
            </a:pPr>
            <a:r>
              <a:rPr lang="vi-VN" sz="2400" u="none" dirty="0"/>
              <a:t>2. Thông tư 96/2015/TT-BTC tại Nghị định 12/2015/NĐ-CP hướng dẫn về thuế TNDN quy định chi tiết thi hành Luật sửa đổi, bổ sung một số điều của các Luật về thuế.</a:t>
            </a:r>
          </a:p>
          <a:p>
            <a:pPr indent="432000" algn="just">
              <a:lnSpc>
                <a:spcPct val="150000"/>
              </a:lnSpc>
            </a:pPr>
            <a:r>
              <a:rPr lang="vi-VN" sz="2400" u="none" dirty="0"/>
              <a:t>3. Ngày 16/03/2018, Bộ Tài chính ban hành Thông tư 25/2018/TT-BTC hướng dẫn nghị định 146/2017/NĐ-CP sửa đổi thông tư 78/2014/TT-BTC.</a:t>
            </a:r>
          </a:p>
        </p:txBody>
      </p:sp>
      <p:sp>
        <p:nvSpPr>
          <p:cNvPr id="5" name="Title 1"/>
          <p:cNvSpPr txBox="1">
            <a:spLocks/>
          </p:cNvSpPr>
          <p:nvPr/>
        </p:nvSpPr>
        <p:spPr>
          <a:xfrm>
            <a:off x="420974" y="152400"/>
            <a:ext cx="8229600" cy="411162"/>
          </a:xfrm>
          <a:prstGeom prst="rect">
            <a:avLst/>
          </a:prstGeom>
        </p:spPr>
        <p:txBody>
          <a:bodyPr>
            <a:noAutofit/>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Verdana" pitchFamily="34" charset="0"/>
              </a:defRPr>
            </a:lvl2pPr>
            <a:lvl3pPr algn="l" rtl="0" eaLnBrk="1" fontAlgn="base" hangingPunct="1">
              <a:spcBef>
                <a:spcPct val="0"/>
              </a:spcBef>
              <a:spcAft>
                <a:spcPct val="0"/>
              </a:spcAft>
              <a:defRPr sz="3200" b="1">
                <a:solidFill>
                  <a:schemeClr val="bg1"/>
                </a:solidFill>
                <a:latin typeface="Verdana" pitchFamily="34" charset="0"/>
              </a:defRPr>
            </a:lvl3pPr>
            <a:lvl4pPr algn="l" rtl="0" eaLnBrk="1" fontAlgn="base" hangingPunct="1">
              <a:spcBef>
                <a:spcPct val="0"/>
              </a:spcBef>
              <a:spcAft>
                <a:spcPct val="0"/>
              </a:spcAft>
              <a:defRPr sz="3200" b="1">
                <a:solidFill>
                  <a:schemeClr val="bg1"/>
                </a:solidFill>
                <a:latin typeface="Verdana" pitchFamily="34" charset="0"/>
              </a:defRPr>
            </a:lvl4pPr>
            <a:lvl5pPr algn="l" rtl="0" eaLnBrk="1" fontAlgn="base" hangingPunct="1">
              <a:spcBef>
                <a:spcPct val="0"/>
              </a:spcBef>
              <a:spcAft>
                <a:spcPct val="0"/>
              </a:spcAft>
              <a:defRPr sz="3200" b="1">
                <a:solidFill>
                  <a:schemeClr val="bg1"/>
                </a:solidFill>
                <a:latin typeface="Verdana" pitchFamily="34" charset="0"/>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a:lstStyle>
          <a:p>
            <a:pPr algn="ct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endParaRPr lang="en-US" dirty="0">
              <a:latin typeface="Times New Roman" pitchFamily="18" charset="0"/>
              <a:cs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1143000"/>
            <a:ext cx="3581400" cy="5029200"/>
          </a:xfrm>
          <a:prstGeom prst="rect">
            <a:avLst/>
          </a:prstGeom>
        </p:spPr>
      </p:pic>
    </p:spTree>
    <p:extLst>
      <p:ext uri="{BB962C8B-B14F-4D97-AF65-F5344CB8AC3E}">
        <p14:creationId xmlns:p14="http://schemas.microsoft.com/office/powerpoint/2010/main" val="32490509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467600" cy="563562"/>
          </a:xfrm>
        </p:spPr>
        <p:txBody>
          <a:bodyPr>
            <a:noAutofit/>
          </a:bodyPr>
          <a:lstStyle/>
          <a:p>
            <a:pPr algn="ctr"/>
            <a:r>
              <a:rPr lang="en-US" i="1" dirty="0">
                <a:latin typeface="Times New Roman" pitchFamily="18" charset="0"/>
                <a:cs typeface="Times New Roman" pitchFamily="18" charset="0"/>
              </a:rPr>
              <a:t> 2.1.1 </a:t>
            </a:r>
            <a:r>
              <a:rPr lang="en-US" i="1" dirty="0" err="1">
                <a:latin typeface="Times New Roman" pitchFamily="18" charset="0"/>
                <a:cs typeface="Times New Roman" pitchFamily="18" charset="0"/>
              </a:rPr>
              <a:t>Khái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niệm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và</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đặc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điểm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thuế</a:t>
            </a:r>
            <a:r>
              <a:rPr lang="en-US" i="1" dirty="0">
                <a:latin typeface="Times New Roman" pitchFamily="18" charset="0"/>
                <a:cs typeface="Times New Roman" pitchFamily="18" charset="0"/>
              </a:rPr>
              <a:t> TNDN</a:t>
            </a:r>
            <a:endParaRPr lang="en-US" b="1" i="1" dirty="0">
              <a:latin typeface="Times New Roman" pitchFamily="18" charset="0"/>
              <a:cs typeface="Times New Roman" pitchFamily="18" charset="0"/>
            </a:endParaRPr>
          </a:p>
        </p:txBody>
      </p:sp>
      <p:sp>
        <p:nvSpPr>
          <p:cNvPr id="3" name="Content Placeholder 2"/>
          <p:cNvSpPr>
            <a:spLocks noGrp="1"/>
          </p:cNvSpPr>
          <p:nvPr>
            <p:ph idx="1"/>
          </p:nvPr>
        </p:nvSpPr>
        <p:spPr>
          <a:xfrm>
            <a:off x="304800" y="1752600"/>
            <a:ext cx="3810000" cy="3810000"/>
          </a:xfrm>
        </p:spPr>
        <p:txBody>
          <a:bodyPr>
            <a:normAutofit fontScale="77500" lnSpcReduction="20000"/>
          </a:bodyPr>
          <a:lstStyle/>
          <a:p>
            <a:pPr marL="0" indent="457200" algn="just">
              <a:lnSpc>
                <a:spcPct val="160000"/>
              </a:lnSpc>
              <a:spcBef>
                <a:spcPts val="0"/>
              </a:spcBef>
              <a:buNone/>
            </a:pPr>
            <a:r>
              <a:rPr lang="es-ES" sz="3100" i="1" dirty="0" err="1">
                <a:solidFill>
                  <a:srgbClr val="FF0000"/>
                </a:solidFill>
                <a:latin typeface="Times New Roman" panose="02020603050405020304" pitchFamily="18" charset="0"/>
                <a:cs typeface="Times New Roman" panose="02020603050405020304" pitchFamily="18" charset="0"/>
              </a:rPr>
              <a:t>Thuế</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thu</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nhập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doanh</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nghiệp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là</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loại</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thuế</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trực</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thu</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đánh</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trên</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phần</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thu</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nhập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sau</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khi</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trừ</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đi</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các</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khoản</a:t>
            </a:r>
            <a:r>
              <a:rPr lang="es-ES" sz="3100" i="1" dirty="0">
                <a:solidFill>
                  <a:srgbClr val="FF0000"/>
                </a:solidFill>
                <a:latin typeface="Times New Roman" panose="02020603050405020304" pitchFamily="18" charset="0"/>
                <a:cs typeface="Times New Roman" panose="02020603050405020304" pitchFamily="18" charset="0"/>
              </a:rPr>
              <a:t> chi </a:t>
            </a:r>
            <a:r>
              <a:rPr lang="es-ES" sz="3100" i="1" dirty="0" err="1">
                <a:solidFill>
                  <a:srgbClr val="FF0000"/>
                </a:solidFill>
                <a:latin typeface="Times New Roman" panose="02020603050405020304" pitchFamily="18" charset="0"/>
                <a:cs typeface="Times New Roman" panose="02020603050405020304" pitchFamily="18" charset="0"/>
              </a:rPr>
              <a:t>phí</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hợp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lý</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hợp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pháp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liên</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quan</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đến</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thu</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nhập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của</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đối</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tượng</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nộp</a:t>
            </a:r>
            <a:r>
              <a:rPr lang="es-ES" sz="3100" i="1" dirty="0">
                <a:solidFill>
                  <a:srgbClr val="FF0000"/>
                </a:solidFill>
                <a:latin typeface="Times New Roman" panose="02020603050405020304" pitchFamily="18" charset="0"/>
                <a:cs typeface="Times New Roman" panose="02020603050405020304" pitchFamily="18" charset="0"/>
              </a:rPr>
              <a:t> </a:t>
            </a:r>
            <a:r>
              <a:rPr lang="es-ES" sz="3100" i="1" dirty="0" err="1">
                <a:solidFill>
                  <a:srgbClr val="FF0000"/>
                </a:solidFill>
                <a:latin typeface="Times New Roman" panose="02020603050405020304" pitchFamily="18" charset="0"/>
                <a:cs typeface="Times New Roman" panose="02020603050405020304" pitchFamily="18" charset="0"/>
              </a:rPr>
              <a:t>thuế</a:t>
            </a:r>
            <a:r>
              <a:rPr lang="es-ES" sz="3100" i="1" dirty="0">
                <a:solidFill>
                  <a:srgbClr val="FF0000"/>
                </a:solidFill>
                <a:latin typeface="Times New Roman" panose="02020603050405020304" pitchFamily="18" charset="0"/>
                <a:cs typeface="Times New Roman" panose="02020603050405020304" pitchFamily="18" charset="0"/>
              </a:rPr>
              <a:t>.</a:t>
            </a:r>
            <a:endParaRPr lang="en-US" sz="3100" i="1" dirty="0">
              <a:solidFill>
                <a:srgbClr val="FF0000"/>
              </a:solidFill>
              <a:latin typeface="Times New Roman" pitchFamily="18" charset="0"/>
              <a:cs typeface="Times New Roman" pitchFamily="18" charset="0"/>
            </a:endParaRPr>
          </a:p>
        </p:txBody>
      </p:sp>
      <p:pic>
        <p:nvPicPr>
          <p:cNvPr id="3074" name="Picture 2" descr="Cách tính thuế thu nhập doanh nghiệp - Tân Thành Thị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295400"/>
            <a:ext cx="449580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61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heel(1)">
                                      <p:cBhvr>
                                        <p:cTn id="10" dur="20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467600" cy="563562"/>
          </a:xfrm>
        </p:spPr>
        <p:txBody>
          <a:bodyPr>
            <a:noAutofit/>
          </a:bodyPr>
          <a:lstStyle/>
          <a:p>
            <a:pPr algn="ct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Đặc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điểm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thuế</a:t>
            </a:r>
            <a:r>
              <a:rPr lang="en-US" i="1" dirty="0">
                <a:latin typeface="Times New Roman" pitchFamily="18" charset="0"/>
                <a:cs typeface="Times New Roman" pitchFamily="18" charset="0"/>
              </a:rPr>
              <a:t> TNDN</a:t>
            </a:r>
            <a:endParaRPr lang="en-US" b="1" i="1" dirty="0">
              <a:latin typeface="Times New Roman" pitchFamily="18" charset="0"/>
              <a:cs typeface="Times New Roman" pitchFamily="18" charset="0"/>
            </a:endParaRPr>
          </a:p>
        </p:txBody>
      </p:sp>
      <p:sp>
        <p:nvSpPr>
          <p:cNvPr id="3" name="Content Placeholder 2"/>
          <p:cNvSpPr>
            <a:spLocks noGrp="1"/>
          </p:cNvSpPr>
          <p:nvPr>
            <p:ph idx="1"/>
          </p:nvPr>
        </p:nvSpPr>
        <p:spPr>
          <a:xfrm>
            <a:off x="228600" y="990600"/>
            <a:ext cx="8458200" cy="3124200"/>
          </a:xfrm>
        </p:spPr>
        <p:txBody>
          <a:bodyPr>
            <a:noAutofit/>
          </a:bodyPr>
          <a:lstStyle/>
          <a:p>
            <a:pPr marL="0" indent="0" algn="just">
              <a:buNone/>
            </a:pP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TNDN </a:t>
            </a:r>
            <a:r>
              <a:rPr lang="es-ES" sz="2200" b="0" dirty="0" err="1">
                <a:solidFill>
                  <a:srgbClr val="FF0000"/>
                </a:solidFill>
                <a:latin typeface="Times New Roman" panose="02020603050405020304" pitchFamily="18" charset="0"/>
                <a:cs typeface="Times New Roman" panose="02020603050405020304" pitchFamily="18" charset="0"/>
              </a:rPr>
              <a:t>được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xác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định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trên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cơ</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sở</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nhập</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chịu</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nên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chỉ</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khi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các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doanh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nghiệp</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kinh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doanh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có</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lợi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nhuận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mới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nộp</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TNDN.</a:t>
            </a:r>
            <a:endParaRPr lang="en-US" sz="2200" b="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TNDN </a:t>
            </a:r>
            <a:r>
              <a:rPr lang="es-ES" sz="2200" b="0" dirty="0" err="1">
                <a:solidFill>
                  <a:srgbClr val="FF0000"/>
                </a:solidFill>
                <a:latin typeface="Times New Roman" panose="02020603050405020304" pitchFamily="18" charset="0"/>
                <a:cs typeface="Times New Roman" panose="02020603050405020304" pitchFamily="18" charset="0"/>
              </a:rPr>
              <a:t>được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sử</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dụng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như</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là</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một</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công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cụ</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phân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phối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lại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nhập</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giữa</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các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cá</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nhân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và</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các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tổ</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chức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kinh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tế</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trong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xã</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hội</a:t>
            </a:r>
            <a:r>
              <a:rPr lang="es-ES" sz="2200" b="0" dirty="0">
                <a:solidFill>
                  <a:srgbClr val="FF0000"/>
                </a:solidFill>
                <a:latin typeface="Times New Roman" panose="02020603050405020304" pitchFamily="18" charset="0"/>
                <a:cs typeface="Times New Roman" panose="02020603050405020304" pitchFamily="18" charset="0"/>
              </a:rPr>
              <a:t>.</a:t>
            </a:r>
            <a:endParaRPr lang="en-US" sz="2200" b="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TNDN </a:t>
            </a:r>
            <a:r>
              <a:rPr lang="es-ES" sz="2200" b="0" dirty="0" err="1">
                <a:solidFill>
                  <a:srgbClr val="FF0000"/>
                </a:solidFill>
                <a:latin typeface="Times New Roman" panose="02020603050405020304" pitchFamily="18" charset="0"/>
                <a:cs typeface="Times New Roman" panose="02020603050405020304" pitchFamily="18" charset="0"/>
              </a:rPr>
              <a:t>được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sử</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dụng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như</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một</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công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cụ</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điều</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tiết</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kích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thích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tiết</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kiệm</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và</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đầu</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tư</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theo</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hướng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nâng</a:t>
            </a:r>
            <a:r>
              <a:rPr lang="es-ES" sz="2200" b="0" dirty="0">
                <a:solidFill>
                  <a:srgbClr val="FF0000"/>
                </a:solidFill>
                <a:latin typeface="Times New Roman" panose="02020603050405020304" pitchFamily="18" charset="0"/>
                <a:cs typeface="Times New Roman" panose="02020603050405020304" pitchFamily="18" charset="0"/>
              </a:rPr>
              <a:t> cao </a:t>
            </a:r>
            <a:r>
              <a:rPr lang="es-ES" sz="2200" b="0" dirty="0" err="1">
                <a:solidFill>
                  <a:srgbClr val="FF0000"/>
                </a:solidFill>
                <a:latin typeface="Times New Roman" panose="02020603050405020304" pitchFamily="18" charset="0"/>
                <a:cs typeface="Times New Roman" panose="02020603050405020304" pitchFamily="18" charset="0"/>
              </a:rPr>
              <a:t>năng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lực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sản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xuất</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của</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xã</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hội</a:t>
            </a:r>
            <a:r>
              <a:rPr lang="es-ES" sz="2200" b="0" dirty="0">
                <a:solidFill>
                  <a:srgbClr val="FF0000"/>
                </a:solidFill>
                <a:latin typeface="Times New Roman" panose="02020603050405020304" pitchFamily="18" charset="0"/>
                <a:cs typeface="Times New Roman" panose="02020603050405020304" pitchFamily="18" charset="0"/>
              </a:rPr>
              <a:t>.</a:t>
            </a:r>
            <a:endParaRPr lang="en-US" sz="2200" b="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TNDN </a:t>
            </a:r>
            <a:r>
              <a:rPr lang="es-ES" sz="2200" b="0" dirty="0" err="1">
                <a:solidFill>
                  <a:srgbClr val="FF0000"/>
                </a:solidFill>
                <a:latin typeface="Times New Roman" panose="02020603050405020304" pitchFamily="18" charset="0"/>
                <a:cs typeface="Times New Roman" panose="02020603050405020304" pitchFamily="18" charset="0"/>
              </a:rPr>
              <a:t>còn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được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coi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là</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nhân</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tố</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trung</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hòa</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tính</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lũy</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thoái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của</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các</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loại</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thuế</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tiêu</a:t>
            </a:r>
            <a:r>
              <a:rPr lang="es-ES" sz="2200" b="0" dirty="0">
                <a:solidFill>
                  <a:srgbClr val="FF0000"/>
                </a:solidFill>
                <a:latin typeface="Times New Roman" panose="02020603050405020304" pitchFamily="18" charset="0"/>
                <a:cs typeface="Times New Roman" panose="02020603050405020304" pitchFamily="18" charset="0"/>
              </a:rPr>
              <a:t> </a:t>
            </a:r>
            <a:r>
              <a:rPr lang="es-ES" sz="2200" b="0" dirty="0" err="1">
                <a:solidFill>
                  <a:srgbClr val="FF0000"/>
                </a:solidFill>
                <a:latin typeface="Times New Roman" panose="02020603050405020304" pitchFamily="18" charset="0"/>
                <a:cs typeface="Times New Roman" panose="02020603050405020304" pitchFamily="18" charset="0"/>
              </a:rPr>
              <a:t>dùng</a:t>
            </a:r>
            <a:r>
              <a:rPr lang="es-ES" sz="2200" b="0" dirty="0">
                <a:solidFill>
                  <a:srgbClr val="FF0000"/>
                </a:solidFill>
                <a:latin typeface="Times New Roman" panose="02020603050405020304" pitchFamily="18" charset="0"/>
                <a:cs typeface="Times New Roman" panose="02020603050405020304" pitchFamily="18" charset="0"/>
              </a:rPr>
              <a:t>.</a:t>
            </a:r>
            <a:endParaRPr lang="en-US" sz="2200" b="0" dirty="0">
              <a:solidFill>
                <a:srgbClr val="FF0000"/>
              </a:solidFill>
              <a:latin typeface="Times New Roman" panose="02020603050405020304" pitchFamily="18" charset="0"/>
              <a:cs typeface="Times New Roman" panose="02020603050405020304" pitchFamily="18" charset="0"/>
            </a:endParaRPr>
          </a:p>
        </p:txBody>
      </p:sp>
      <p:pic>
        <p:nvPicPr>
          <p:cNvPr id="2050" name="Picture 2" descr="Tìm Hiểu Về Thuế Thu Nhập Doanh Nghiệp – Corporate Income Tax (C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038600"/>
            <a:ext cx="8242276"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69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heel(1)">
                                      <p:cBhvr>
                                        <p:cTn id="10" dur="20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heel(1)">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heel(1)">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heel(1)">
                                      <p:cBhvr>
                                        <p:cTn id="30"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
            <a:ext cx="5105400" cy="639762"/>
          </a:xfrm>
        </p:spPr>
        <p:txBody>
          <a:bodyPr>
            <a:noAutofit/>
          </a:bodyPr>
          <a:lstStyle/>
          <a:p>
            <a:r>
              <a:rPr lang="es-ES" dirty="0" err="1">
                <a:latin typeface="Times New Roman" panose="02020603050405020304" pitchFamily="18" charset="0"/>
                <a:cs typeface="Times New Roman" panose="02020603050405020304" pitchFamily="18" charset="0"/>
              </a:rPr>
              <a:t>Đối</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tượng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chịu</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thuế</a:t>
            </a:r>
            <a:r>
              <a:rPr lang="es-ES" dirty="0">
                <a:latin typeface="Times New Roman" panose="02020603050405020304" pitchFamily="18" charset="0"/>
                <a:cs typeface="Times New Roman" panose="02020603050405020304" pitchFamily="18" charset="0"/>
              </a:rPr>
              <a:t> TNDN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228600" y="1295400"/>
            <a:ext cx="3962400" cy="4038600"/>
          </a:xfrm>
        </p:spPr>
        <p:txBody>
          <a:bodyPr>
            <a:noAutofit/>
          </a:bodyPr>
          <a:lstStyle/>
          <a:p>
            <a:pPr marL="0" indent="457200" algn="just">
              <a:lnSpc>
                <a:spcPct val="150000"/>
              </a:lnSpc>
              <a:spcBef>
                <a:spcPts val="0"/>
              </a:spcBef>
              <a:buNone/>
            </a:pPr>
            <a:r>
              <a:rPr lang="es-ES" sz="2400" dirty="0" err="1">
                <a:solidFill>
                  <a:schemeClr val="tx1"/>
                </a:solidFill>
                <a:latin typeface="Times New Roman" panose="02020603050405020304" pitchFamily="18" charset="0"/>
                <a:cs typeface="Times New Roman" panose="02020603050405020304" pitchFamily="18" charset="0"/>
              </a:rPr>
              <a:t>Thu</a:t>
            </a:r>
            <a:r>
              <a:rPr lang="es-ES" sz="2400" dirty="0">
                <a:solidFill>
                  <a:schemeClr val="tx1"/>
                </a:solidFill>
                <a:latin typeface="Times New Roman" panose="02020603050405020304" pitchFamily="18" charset="0"/>
                <a:cs typeface="Times New Roman" panose="02020603050405020304" pitchFamily="18" charset="0"/>
              </a:rPr>
              <a:t> </a:t>
            </a:r>
            <a:r>
              <a:rPr lang="es-ES" sz="2400" dirty="0" err="1">
                <a:solidFill>
                  <a:schemeClr val="tx1"/>
                </a:solidFill>
                <a:latin typeface="Times New Roman" panose="02020603050405020304" pitchFamily="18" charset="0"/>
                <a:cs typeface="Times New Roman" panose="02020603050405020304" pitchFamily="18" charset="0"/>
              </a:rPr>
              <a:t>nhập</a:t>
            </a:r>
            <a:r>
              <a:rPr lang="es-ES" sz="2400" dirty="0">
                <a:solidFill>
                  <a:schemeClr val="tx1"/>
                </a:solidFill>
                <a:latin typeface="Times New Roman" panose="02020603050405020304" pitchFamily="18" charset="0"/>
                <a:cs typeface="Times New Roman" panose="02020603050405020304" pitchFamily="18" charset="0"/>
              </a:rPr>
              <a:t> </a:t>
            </a:r>
            <a:r>
              <a:rPr lang="es-ES" sz="2400" dirty="0" err="1">
                <a:solidFill>
                  <a:schemeClr val="tx1"/>
                </a:solidFill>
                <a:latin typeface="Times New Roman" panose="02020603050405020304" pitchFamily="18" charset="0"/>
                <a:cs typeface="Times New Roman" panose="02020603050405020304" pitchFamily="18" charset="0"/>
              </a:rPr>
              <a:t>chịu</a:t>
            </a:r>
            <a:r>
              <a:rPr lang="es-ES" sz="2400" dirty="0">
                <a:solidFill>
                  <a:schemeClr val="tx1"/>
                </a:solidFill>
                <a:latin typeface="Times New Roman" panose="02020603050405020304" pitchFamily="18" charset="0"/>
                <a:cs typeface="Times New Roman" panose="02020603050405020304" pitchFamily="18" charset="0"/>
              </a:rPr>
              <a:t> </a:t>
            </a:r>
            <a:r>
              <a:rPr lang="es-ES" sz="2400" dirty="0" err="1">
                <a:solidFill>
                  <a:schemeClr val="tx1"/>
                </a:solidFill>
                <a:latin typeface="Times New Roman" panose="02020603050405020304" pitchFamily="18" charset="0"/>
                <a:cs typeface="Times New Roman" panose="02020603050405020304" pitchFamily="18" charset="0"/>
              </a:rPr>
              <a:t>thuế</a:t>
            </a:r>
            <a:r>
              <a:rPr lang="es-ES" sz="2400" dirty="0">
                <a:solidFill>
                  <a:schemeClr val="tx1"/>
                </a:solidFill>
                <a:latin typeface="Times New Roman" panose="02020603050405020304" pitchFamily="18" charset="0"/>
                <a:cs typeface="Times New Roman" panose="02020603050405020304" pitchFamily="18" charset="0"/>
              </a:rPr>
              <a:t> l</a:t>
            </a:r>
            <a:r>
              <a:rPr lang="en-US" sz="2400" dirty="0">
                <a:solidFill>
                  <a:schemeClr val="tx1"/>
                </a:solidFill>
                <a:latin typeface="Times New Roman" panose="02020603050405020304" pitchFamily="18" charset="0"/>
                <a:cs typeface="Times New Roman" panose="02020603050405020304" pitchFamily="18" charset="0"/>
              </a:rPr>
              <a:t>à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khoản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hợp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pháp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DN </a:t>
            </a:r>
            <a:r>
              <a:rPr lang="en-US" sz="2400" dirty="0" err="1">
                <a:solidFill>
                  <a:schemeClr val="tx1"/>
                </a:solidFill>
                <a:latin typeface="Times New Roman" panose="02020603050405020304" pitchFamily="18" charset="0"/>
                <a:cs typeface="Times New Roman" panose="02020603050405020304" pitchFamily="18" charset="0"/>
              </a:rPr>
              <a:t>gồm</a:t>
            </a:r>
            <a:r>
              <a:rPr lang="en-US" sz="2400" dirty="0">
                <a:solidFill>
                  <a:schemeClr val="tx1"/>
                </a:solidFill>
                <a:latin typeface="Times New Roman" panose="02020603050405020304" pitchFamily="18" charset="0"/>
                <a:cs typeface="Times New Roman" panose="02020603050405020304" pitchFamily="18" charset="0"/>
              </a:rPr>
              <a:t>:</a:t>
            </a:r>
          </a:p>
          <a:p>
            <a:pPr indent="457200" algn="just">
              <a:lnSpc>
                <a:spcPct val="150000"/>
              </a:lnSpc>
              <a:spcBef>
                <a:spcPts val="0"/>
              </a:spcBef>
              <a:buFont typeface="Wingdings" panose="05000000000000000000" pitchFamily="2" charset="2"/>
              <a:buChar char="ü"/>
            </a:pPr>
            <a:r>
              <a:rPr lang="vi-VN" sz="2400" b="0" dirty="0">
                <a:solidFill>
                  <a:schemeClr val="tx1"/>
                </a:solidFill>
                <a:latin typeface="Times New Roman" panose="02020603050405020304" pitchFamily="18" charset="0"/>
                <a:ea typeface="Times New Roman"/>
                <a:cs typeface="Times New Roman" panose="02020603050405020304" pitchFamily="18" charset="0"/>
              </a:rPr>
              <a:t>Thu nhập từ hoạt động </a:t>
            </a:r>
            <a:r>
              <a:rPr lang="en-US" sz="2400" b="0" dirty="0">
                <a:solidFill>
                  <a:schemeClr val="tx1"/>
                </a:solidFill>
                <a:latin typeface="Times New Roman" panose="02020603050405020304" pitchFamily="18" charset="0"/>
                <a:ea typeface="Times New Roman"/>
                <a:cs typeface="Times New Roman" panose="02020603050405020304" pitchFamily="18" charset="0"/>
              </a:rPr>
              <a:t>SXKD </a:t>
            </a:r>
            <a:r>
              <a:rPr lang="vi-VN" sz="2400" b="0" dirty="0">
                <a:solidFill>
                  <a:schemeClr val="tx1"/>
                </a:solidFill>
                <a:latin typeface="Times New Roman" panose="02020603050405020304" pitchFamily="18" charset="0"/>
                <a:ea typeface="Times New Roman"/>
                <a:cs typeface="Times New Roman" panose="02020603050405020304" pitchFamily="18" charset="0"/>
              </a:rPr>
              <a:t>hàng hóa, dịch vụ và thu nhập khác </a:t>
            </a:r>
            <a:r>
              <a:rPr lang="en-US" sz="2400" b="0" dirty="0" err="1">
                <a:solidFill>
                  <a:schemeClr val="tx1"/>
                </a:solidFill>
                <a:latin typeface="Times New Roman" panose="02020603050405020304" pitchFamily="18" charset="0"/>
                <a:ea typeface="Times New Roman"/>
                <a:cs typeface="Times New Roman" panose="02020603050405020304" pitchFamily="18" charset="0"/>
              </a:rPr>
              <a:t>của</a:t>
            </a:r>
            <a:r>
              <a:rPr lang="en-US" sz="2400" b="0" dirty="0">
                <a:solidFill>
                  <a:schemeClr val="tx1"/>
                </a:solidFill>
                <a:latin typeface="Times New Roman" panose="02020603050405020304" pitchFamily="18" charset="0"/>
                <a:ea typeface="Times New Roman"/>
                <a:cs typeface="Times New Roman" panose="02020603050405020304" pitchFamily="18" charset="0"/>
              </a:rPr>
              <a:t> </a:t>
            </a:r>
            <a:r>
              <a:rPr lang="en-US" sz="2400" b="0" dirty="0" err="1">
                <a:solidFill>
                  <a:schemeClr val="tx1"/>
                </a:solidFill>
                <a:latin typeface="Times New Roman" panose="02020603050405020304" pitchFamily="18" charset="0"/>
                <a:ea typeface="Times New Roman"/>
                <a:cs typeface="Times New Roman" panose="02020603050405020304" pitchFamily="18" charset="0"/>
              </a:rPr>
              <a:t>các</a:t>
            </a:r>
            <a:r>
              <a:rPr lang="en-US" sz="2400" b="0" dirty="0">
                <a:solidFill>
                  <a:schemeClr val="tx1"/>
                </a:solidFill>
                <a:latin typeface="Times New Roman" panose="02020603050405020304" pitchFamily="18" charset="0"/>
                <a:ea typeface="Times New Roman"/>
                <a:cs typeface="Times New Roman" panose="02020603050405020304" pitchFamily="18" charset="0"/>
              </a:rPr>
              <a:t> </a:t>
            </a:r>
            <a:r>
              <a:rPr lang="en-US" sz="2400" b="0" dirty="0" err="1">
                <a:solidFill>
                  <a:schemeClr val="tx1"/>
                </a:solidFill>
                <a:latin typeface="Times New Roman" panose="02020603050405020304" pitchFamily="18" charset="0"/>
                <a:ea typeface="Times New Roman"/>
                <a:cs typeface="Times New Roman" panose="02020603050405020304" pitchFamily="18" charset="0"/>
              </a:rPr>
              <a:t>tổ</a:t>
            </a:r>
            <a:r>
              <a:rPr lang="en-US" sz="2400" b="0" dirty="0">
                <a:solidFill>
                  <a:schemeClr val="tx1"/>
                </a:solidFill>
                <a:latin typeface="Times New Roman" panose="02020603050405020304" pitchFamily="18" charset="0"/>
                <a:ea typeface="Times New Roman"/>
                <a:cs typeface="Times New Roman" panose="02020603050405020304" pitchFamily="18" charset="0"/>
              </a:rPr>
              <a:t> </a:t>
            </a:r>
            <a:r>
              <a:rPr lang="en-US" sz="2400" b="0" dirty="0" err="1">
                <a:solidFill>
                  <a:schemeClr val="tx1"/>
                </a:solidFill>
                <a:latin typeface="Times New Roman" panose="02020603050405020304" pitchFamily="18" charset="0"/>
                <a:ea typeface="Times New Roman"/>
                <a:cs typeface="Times New Roman" panose="02020603050405020304" pitchFamily="18" charset="0"/>
              </a:rPr>
              <a:t>chức</a:t>
            </a:r>
            <a:r>
              <a:rPr lang="en-US" sz="2400" b="0" dirty="0">
                <a:solidFill>
                  <a:schemeClr val="tx1"/>
                </a:solidFill>
                <a:latin typeface="Times New Roman" panose="02020603050405020304" pitchFamily="18" charset="0"/>
                <a:ea typeface="Times New Roman"/>
                <a:cs typeface="Times New Roman" panose="02020603050405020304" pitchFamily="18" charset="0"/>
              </a:rPr>
              <a:t> </a:t>
            </a:r>
            <a:r>
              <a:rPr lang="en-US" sz="2400" b="0" dirty="0" err="1">
                <a:solidFill>
                  <a:schemeClr val="tx1"/>
                </a:solidFill>
                <a:latin typeface="Times New Roman" panose="02020603050405020304" pitchFamily="18" charset="0"/>
                <a:ea typeface="Times New Roman"/>
                <a:cs typeface="Times New Roman" panose="02020603050405020304" pitchFamily="18" charset="0"/>
              </a:rPr>
              <a:t>kinh</a:t>
            </a:r>
            <a:r>
              <a:rPr lang="en-US" sz="2400" b="0" dirty="0">
                <a:solidFill>
                  <a:schemeClr val="tx1"/>
                </a:solidFill>
                <a:latin typeface="Times New Roman" panose="02020603050405020304" pitchFamily="18" charset="0"/>
                <a:ea typeface="Times New Roman"/>
                <a:cs typeface="Times New Roman" panose="02020603050405020304" pitchFamily="18" charset="0"/>
              </a:rPr>
              <a:t> </a:t>
            </a:r>
            <a:r>
              <a:rPr lang="en-US" sz="2400" b="0" dirty="0" err="1">
                <a:solidFill>
                  <a:schemeClr val="tx1"/>
                </a:solidFill>
                <a:latin typeface="Times New Roman" panose="02020603050405020304" pitchFamily="18" charset="0"/>
                <a:ea typeface="Times New Roman"/>
                <a:cs typeface="Times New Roman" panose="02020603050405020304" pitchFamily="18" charset="0"/>
              </a:rPr>
              <a:t>doanh</a:t>
            </a:r>
            <a:r>
              <a:rPr lang="vi-VN" sz="2400" b="0" dirty="0">
                <a:solidFill>
                  <a:schemeClr val="tx1"/>
                </a:solidFill>
                <a:latin typeface="Times New Roman" panose="02020603050405020304" pitchFamily="18" charset="0"/>
                <a:ea typeface="Times New Roman"/>
                <a:cs typeface="Times New Roman" panose="02020603050405020304" pitchFamily="18" charset="0"/>
              </a:rPr>
              <a:t>.</a:t>
            </a:r>
            <a:endParaRPr lang="en-US" sz="2400" b="0" dirty="0">
              <a:solidFill>
                <a:schemeClr val="tx1"/>
              </a:solidFill>
              <a:latin typeface="Times New Roman" panose="02020603050405020304" pitchFamily="18" charset="0"/>
              <a:cs typeface="Times New Roman" panose="02020603050405020304" pitchFamily="18" charset="0"/>
            </a:endParaRPr>
          </a:p>
        </p:txBody>
      </p:sp>
      <p:pic>
        <p:nvPicPr>
          <p:cNvPr id="4098" name="Picture 2" descr="Hình ảnh khuôn viên và Hoạt động sản xu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3200401"/>
            <a:ext cx="43434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59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21" presetClass="entr" presetSubtype="1" fill="hold" nodeType="with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wheel(1)">
                                      <p:cBhvr>
                                        <p:cTn id="24"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76200"/>
            <a:ext cx="5105400" cy="639762"/>
          </a:xfrm>
        </p:spPr>
        <p:txBody>
          <a:bodyPr>
            <a:noAutofit/>
          </a:bodyPr>
          <a:lstStyle/>
          <a:p>
            <a:r>
              <a:rPr lang="es-ES" dirty="0" err="1">
                <a:latin typeface="Times New Roman" panose="02020603050405020304" pitchFamily="18" charset="0"/>
                <a:cs typeface="Times New Roman" panose="02020603050405020304" pitchFamily="18" charset="0"/>
              </a:rPr>
              <a:t>Đối</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tượng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chịu</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thuế</a:t>
            </a:r>
            <a:r>
              <a:rPr lang="es-ES" dirty="0">
                <a:latin typeface="Times New Roman" panose="02020603050405020304" pitchFamily="18" charset="0"/>
                <a:cs typeface="Times New Roman" panose="02020603050405020304" pitchFamily="18" charset="0"/>
              </a:rPr>
              <a:t> TNDN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152400" y="685800"/>
            <a:ext cx="9144000" cy="7924800"/>
          </a:xfrm>
        </p:spPr>
        <p:txBody>
          <a:bodyPr>
            <a:noAutofit/>
          </a:bodyPr>
          <a:lstStyle/>
          <a:p>
            <a:pPr marL="0" indent="457200" algn="just">
              <a:lnSpc>
                <a:spcPct val="150000"/>
              </a:lnSpc>
              <a:spcBef>
                <a:spcPts val="0"/>
              </a:spcBef>
              <a:buNone/>
            </a:pPr>
            <a:r>
              <a:rPr lang="es-ES" sz="2200" dirty="0" err="1">
                <a:solidFill>
                  <a:schemeClr val="tx1"/>
                </a:solidFill>
                <a:latin typeface="Times New Roman" panose="02020603050405020304" pitchFamily="18" charset="0"/>
                <a:cs typeface="Times New Roman" panose="02020603050405020304" pitchFamily="18" charset="0"/>
              </a:rPr>
              <a:t>Thu</a:t>
            </a:r>
            <a:r>
              <a:rPr lang="es-ES" sz="2200" dirty="0">
                <a:solidFill>
                  <a:schemeClr val="tx1"/>
                </a:solidFill>
                <a:latin typeface="Times New Roman" panose="02020603050405020304" pitchFamily="18" charset="0"/>
                <a:cs typeface="Times New Roman" panose="02020603050405020304" pitchFamily="18" charset="0"/>
              </a:rPr>
              <a:t> </a:t>
            </a:r>
            <a:r>
              <a:rPr lang="es-ES" sz="2200" dirty="0" err="1">
                <a:solidFill>
                  <a:schemeClr val="tx1"/>
                </a:solidFill>
                <a:latin typeface="Times New Roman" panose="02020603050405020304" pitchFamily="18" charset="0"/>
                <a:cs typeface="Times New Roman" panose="02020603050405020304" pitchFamily="18" charset="0"/>
              </a:rPr>
              <a:t>nhập</a:t>
            </a:r>
            <a:r>
              <a:rPr lang="es-ES" sz="2200" dirty="0">
                <a:solidFill>
                  <a:schemeClr val="tx1"/>
                </a:solidFill>
                <a:latin typeface="Times New Roman" panose="02020603050405020304" pitchFamily="18" charset="0"/>
                <a:cs typeface="Times New Roman" panose="02020603050405020304" pitchFamily="18" charset="0"/>
              </a:rPr>
              <a:t> </a:t>
            </a:r>
            <a:r>
              <a:rPr lang="es-ES" sz="2200" dirty="0" err="1">
                <a:solidFill>
                  <a:schemeClr val="tx1"/>
                </a:solidFill>
                <a:latin typeface="Times New Roman" panose="02020603050405020304" pitchFamily="18" charset="0"/>
                <a:cs typeface="Times New Roman" panose="02020603050405020304" pitchFamily="18" charset="0"/>
              </a:rPr>
              <a:t>chịu</a:t>
            </a:r>
            <a:r>
              <a:rPr lang="es-ES" sz="2200" dirty="0">
                <a:solidFill>
                  <a:schemeClr val="tx1"/>
                </a:solidFill>
                <a:latin typeface="Times New Roman" panose="02020603050405020304" pitchFamily="18" charset="0"/>
                <a:cs typeface="Times New Roman" panose="02020603050405020304" pitchFamily="18" charset="0"/>
              </a:rPr>
              <a:t> </a:t>
            </a:r>
            <a:r>
              <a:rPr lang="es-ES" sz="2200" dirty="0" err="1">
                <a:solidFill>
                  <a:schemeClr val="tx1"/>
                </a:solidFill>
                <a:latin typeface="Times New Roman" panose="02020603050405020304" pitchFamily="18" charset="0"/>
                <a:cs typeface="Times New Roman" panose="02020603050405020304" pitchFamily="18" charset="0"/>
              </a:rPr>
              <a:t>thuế</a:t>
            </a:r>
            <a:r>
              <a:rPr lang="es-ES" sz="2200" dirty="0">
                <a:solidFill>
                  <a:schemeClr val="tx1"/>
                </a:solidFill>
                <a:latin typeface="Times New Roman" panose="02020603050405020304" pitchFamily="18" charset="0"/>
                <a:cs typeface="Times New Roman" panose="02020603050405020304" pitchFamily="18" charset="0"/>
              </a:rPr>
              <a:t> l</a:t>
            </a:r>
            <a:r>
              <a:rPr lang="en-US" sz="2200" dirty="0">
                <a:solidFill>
                  <a:schemeClr val="tx1"/>
                </a:solidFill>
                <a:latin typeface="Times New Roman" panose="02020603050405020304" pitchFamily="18" charset="0"/>
                <a:cs typeface="Times New Roman" panose="02020603050405020304" pitchFamily="18" charset="0"/>
              </a:rPr>
              <a:t>à </a:t>
            </a:r>
            <a:r>
              <a:rPr lang="en-US" sz="2200" dirty="0" err="1">
                <a:solidFill>
                  <a:schemeClr val="tx1"/>
                </a:solidFill>
                <a:latin typeface="Times New Roman" panose="02020603050405020304" pitchFamily="18" charset="0"/>
                <a:cs typeface="Times New Roman" panose="02020603050405020304" pitchFamily="18" charset="0"/>
              </a:rPr>
              <a:t>các</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khoản</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thu</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nhập</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hợp</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pháp</a:t>
            </a:r>
            <a:r>
              <a:rPr lang="en-US" sz="2200" dirty="0">
                <a:solidFill>
                  <a:schemeClr val="tx1"/>
                </a:solidFill>
                <a:latin typeface="Times New Roman" panose="02020603050405020304" pitchFamily="18" charset="0"/>
                <a:cs typeface="Times New Roman" panose="02020603050405020304" pitchFamily="18" charset="0"/>
              </a:rPr>
              <a:t> </a:t>
            </a:r>
            <a:r>
              <a:rPr lang="en-US" sz="2200" dirty="0" err="1">
                <a:solidFill>
                  <a:schemeClr val="tx1"/>
                </a:solidFill>
                <a:latin typeface="Times New Roman" panose="02020603050405020304" pitchFamily="18" charset="0"/>
                <a:cs typeface="Times New Roman" panose="02020603050405020304" pitchFamily="18" charset="0"/>
              </a:rPr>
              <a:t>của</a:t>
            </a:r>
            <a:r>
              <a:rPr lang="en-US" sz="2200" dirty="0">
                <a:solidFill>
                  <a:schemeClr val="tx1"/>
                </a:solidFill>
                <a:latin typeface="Times New Roman" panose="02020603050405020304" pitchFamily="18" charset="0"/>
                <a:cs typeface="Times New Roman" panose="02020603050405020304" pitchFamily="18" charset="0"/>
              </a:rPr>
              <a:t> DN </a:t>
            </a:r>
            <a:r>
              <a:rPr lang="en-US" sz="2200" dirty="0" err="1">
                <a:solidFill>
                  <a:schemeClr val="tx1"/>
                </a:solidFill>
                <a:latin typeface="Times New Roman" panose="02020603050405020304" pitchFamily="18" charset="0"/>
                <a:cs typeface="Times New Roman" panose="02020603050405020304" pitchFamily="18" charset="0"/>
              </a:rPr>
              <a:t>gồm</a:t>
            </a:r>
            <a:r>
              <a:rPr lang="en-US" sz="2200" dirty="0">
                <a:solidFill>
                  <a:schemeClr val="tx1"/>
                </a:solidFill>
                <a:latin typeface="Times New Roman" panose="02020603050405020304" pitchFamily="18" charset="0"/>
                <a:cs typeface="Times New Roman" panose="02020603050405020304" pitchFamily="18" charset="0"/>
              </a:rPr>
              <a:t>:</a:t>
            </a:r>
          </a:p>
          <a:p>
            <a:pPr indent="457200" algn="just">
              <a:lnSpc>
                <a:spcPct val="150000"/>
              </a:lnSpc>
              <a:spcBef>
                <a:spcPts val="0"/>
              </a:spcBef>
              <a:buFont typeface="Wingdings" panose="05000000000000000000" pitchFamily="2" charset="2"/>
              <a:buChar char="ü"/>
            </a:pPr>
            <a:r>
              <a:rPr lang="vi-VN" sz="2200" b="0" dirty="0">
                <a:solidFill>
                  <a:schemeClr val="tx1"/>
                </a:solidFill>
                <a:latin typeface="Times New Roman" panose="02020603050405020304" pitchFamily="18" charset="0"/>
                <a:ea typeface="Times New Roman"/>
                <a:cs typeface="Times New Roman" panose="02020603050405020304" pitchFamily="18" charset="0"/>
              </a:rPr>
              <a:t>Thu nhập khác bao gồm</a:t>
            </a:r>
            <a:r>
              <a:rPr lang="en-US" sz="2200" b="0" dirty="0">
                <a:solidFill>
                  <a:schemeClr val="tx1"/>
                </a:solidFill>
                <a:latin typeface="Times New Roman" panose="02020603050405020304" pitchFamily="18" charset="0"/>
                <a:ea typeface="Times New Roman"/>
                <a:cs typeface="Times New Roman" panose="02020603050405020304" pitchFamily="18" charset="0"/>
              </a:rPr>
              <a:t>:</a:t>
            </a:r>
          </a:p>
          <a:p>
            <a:pPr indent="0" algn="just">
              <a:lnSpc>
                <a:spcPct val="150000"/>
              </a:lnSpc>
              <a:spcBef>
                <a:spcPts val="0"/>
              </a:spcBef>
              <a:buNone/>
            </a:pPr>
            <a:r>
              <a:rPr lang="en-US" sz="2200" b="0" spc="-40" dirty="0">
                <a:solidFill>
                  <a:schemeClr val="tx1"/>
                </a:solidFill>
                <a:latin typeface="Times New Roman" panose="02020603050405020304" pitchFamily="18" charset="0"/>
                <a:ea typeface="Times New Roman"/>
                <a:cs typeface="Times New Roman" panose="02020603050405020304" pitchFamily="18" charset="0"/>
              </a:rPr>
              <a:t>- T</a:t>
            </a:r>
            <a:r>
              <a:rPr lang="vi-VN" sz="2200" b="0" spc="-40" dirty="0">
                <a:solidFill>
                  <a:schemeClr val="tx1"/>
                </a:solidFill>
                <a:latin typeface="Times New Roman" panose="02020603050405020304" pitchFamily="18" charset="0"/>
                <a:ea typeface="Times New Roman"/>
                <a:cs typeface="Times New Roman" panose="02020603050405020304" pitchFamily="18" charset="0"/>
              </a:rPr>
              <a:t>hu nhập từ chuyển nhượng vốn, chuyển nhượng bất động sản;</a:t>
            </a:r>
            <a:endParaRPr lang="en-US" sz="2200" b="0" spc="-40" dirty="0">
              <a:solidFill>
                <a:schemeClr val="tx1"/>
              </a:solidFill>
              <a:latin typeface="Times New Roman" panose="02020603050405020304" pitchFamily="18" charset="0"/>
              <a:ea typeface="Times New Roman"/>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anose="02020603050405020304" pitchFamily="18" charset="0"/>
                <a:ea typeface="Times New Roman"/>
                <a:cs typeface="Times New Roman" panose="02020603050405020304" pitchFamily="18" charset="0"/>
              </a:rPr>
              <a:t>- T</a:t>
            </a:r>
            <a:r>
              <a:rPr lang="vi-VN" sz="2200" b="0" dirty="0">
                <a:solidFill>
                  <a:schemeClr val="tx1"/>
                </a:solidFill>
                <a:latin typeface="Times New Roman" panose="02020603050405020304" pitchFamily="18" charset="0"/>
                <a:ea typeface="Times New Roman"/>
                <a:cs typeface="Times New Roman" panose="02020603050405020304" pitchFamily="18" charset="0"/>
              </a:rPr>
              <a:t>hu nhập từ quyền sở hữu, quyền sử dụng tài sản;</a:t>
            </a:r>
            <a:endParaRPr lang="en-US" sz="2200" b="0" dirty="0">
              <a:solidFill>
                <a:schemeClr val="tx1"/>
              </a:solidFill>
              <a:latin typeface="Times New Roman" panose="02020603050405020304" pitchFamily="18" charset="0"/>
              <a:ea typeface="Times New Roman"/>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anose="02020603050405020304" pitchFamily="18" charset="0"/>
                <a:ea typeface="Times New Roman"/>
                <a:cs typeface="Times New Roman" panose="02020603050405020304" pitchFamily="18" charset="0"/>
              </a:rPr>
              <a:t>-</a:t>
            </a:r>
            <a:r>
              <a:rPr lang="vi-VN" sz="2200" b="0" dirty="0">
                <a:solidFill>
                  <a:schemeClr val="tx1"/>
                </a:solidFill>
                <a:latin typeface="Times New Roman" panose="02020603050405020304" pitchFamily="18" charset="0"/>
                <a:ea typeface="Times New Roman"/>
                <a:cs typeface="Times New Roman" panose="02020603050405020304" pitchFamily="18" charset="0"/>
              </a:rPr>
              <a:t> </a:t>
            </a:r>
            <a:r>
              <a:rPr lang="en-US" sz="2200" b="0" dirty="0">
                <a:solidFill>
                  <a:schemeClr val="tx1"/>
                </a:solidFill>
                <a:latin typeface="Times New Roman" panose="02020603050405020304" pitchFamily="18" charset="0"/>
                <a:ea typeface="Times New Roman"/>
                <a:cs typeface="Times New Roman" panose="02020603050405020304" pitchFamily="18" charset="0"/>
              </a:rPr>
              <a:t>T</a:t>
            </a:r>
            <a:r>
              <a:rPr lang="vi-VN" sz="2200" b="0" dirty="0">
                <a:solidFill>
                  <a:schemeClr val="tx1"/>
                </a:solidFill>
                <a:latin typeface="Times New Roman" panose="02020603050405020304" pitchFamily="18" charset="0"/>
                <a:ea typeface="Times New Roman"/>
                <a:cs typeface="Times New Roman" panose="02020603050405020304" pitchFamily="18" charset="0"/>
              </a:rPr>
              <a:t>hu nhập từ chuyển nhượng, cho thuê, thanh lý tài sản; </a:t>
            </a:r>
            <a:endParaRPr lang="en-US" sz="2200" b="0" dirty="0">
              <a:solidFill>
                <a:schemeClr val="tx1"/>
              </a:solidFill>
              <a:latin typeface="Times New Roman" panose="02020603050405020304" pitchFamily="18" charset="0"/>
              <a:ea typeface="Times New Roman"/>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anose="02020603050405020304" pitchFamily="18" charset="0"/>
                <a:ea typeface="Times New Roman"/>
                <a:cs typeface="Times New Roman" panose="02020603050405020304" pitchFamily="18" charset="0"/>
              </a:rPr>
              <a:t>- T</a:t>
            </a:r>
            <a:r>
              <a:rPr lang="vi-VN" sz="2200" b="0" dirty="0">
                <a:solidFill>
                  <a:schemeClr val="tx1"/>
                </a:solidFill>
                <a:latin typeface="Times New Roman" panose="02020603050405020304" pitchFamily="18" charset="0"/>
                <a:ea typeface="Times New Roman"/>
                <a:cs typeface="Times New Roman" panose="02020603050405020304" pitchFamily="18" charset="0"/>
              </a:rPr>
              <a:t>hu nhập từ lãi tiền gửi, cho vay vốn, bán ngoại tệ;</a:t>
            </a:r>
            <a:endParaRPr lang="en-US" sz="2200" b="0" dirty="0">
              <a:solidFill>
                <a:schemeClr val="tx1"/>
              </a:solidFill>
              <a:latin typeface="Times New Roman" panose="02020603050405020304" pitchFamily="18" charset="0"/>
              <a:ea typeface="Times New Roman"/>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anose="02020603050405020304" pitchFamily="18" charset="0"/>
                <a:ea typeface="Times New Roman"/>
                <a:cs typeface="Times New Roman" panose="02020603050405020304" pitchFamily="18" charset="0"/>
              </a:rPr>
              <a:t>- H</a:t>
            </a:r>
            <a:r>
              <a:rPr lang="vi-VN" sz="2200" b="0" dirty="0">
                <a:solidFill>
                  <a:schemeClr val="tx1"/>
                </a:solidFill>
                <a:latin typeface="Times New Roman" panose="02020603050405020304" pitchFamily="18" charset="0"/>
                <a:ea typeface="Times New Roman"/>
                <a:cs typeface="Times New Roman" panose="02020603050405020304" pitchFamily="18" charset="0"/>
              </a:rPr>
              <a:t>oàn nhập các khoản dự phòng; </a:t>
            </a:r>
            <a:endParaRPr lang="en-US" sz="2200" b="0" dirty="0">
              <a:solidFill>
                <a:schemeClr val="tx1"/>
              </a:solidFill>
              <a:latin typeface="Times New Roman" panose="02020603050405020304" pitchFamily="18" charset="0"/>
              <a:ea typeface="Times New Roman"/>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anose="02020603050405020304" pitchFamily="18" charset="0"/>
                <a:ea typeface="Times New Roman"/>
                <a:cs typeface="Times New Roman" panose="02020603050405020304" pitchFamily="18" charset="0"/>
              </a:rPr>
              <a:t>- T</a:t>
            </a:r>
            <a:r>
              <a:rPr lang="vi-VN" sz="2200" b="0" dirty="0">
                <a:solidFill>
                  <a:schemeClr val="tx1"/>
                </a:solidFill>
                <a:latin typeface="Times New Roman" panose="02020603050405020304" pitchFamily="18" charset="0"/>
                <a:ea typeface="Times New Roman"/>
                <a:cs typeface="Times New Roman" panose="02020603050405020304" pitchFamily="18" charset="0"/>
              </a:rPr>
              <a:t>hu khoản nợ khó đòi đã xóa nay đòi được; thu khoản nợ phải trả không xác định được chủ;</a:t>
            </a:r>
            <a:endParaRPr lang="en-US" sz="2200" b="0" dirty="0">
              <a:solidFill>
                <a:schemeClr val="tx1"/>
              </a:solidFill>
              <a:latin typeface="Times New Roman" panose="02020603050405020304" pitchFamily="18" charset="0"/>
              <a:ea typeface="Times New Roman"/>
              <a:cs typeface="Times New Roman" panose="02020603050405020304" pitchFamily="18" charset="0"/>
            </a:endParaRPr>
          </a:p>
          <a:p>
            <a:pPr indent="0" algn="just">
              <a:lnSpc>
                <a:spcPct val="150000"/>
              </a:lnSpc>
              <a:spcBef>
                <a:spcPts val="0"/>
              </a:spcBef>
              <a:buNone/>
            </a:pPr>
            <a:r>
              <a:rPr lang="en-US" sz="2200" b="0" dirty="0">
                <a:solidFill>
                  <a:schemeClr val="tx1"/>
                </a:solidFill>
                <a:latin typeface="Times New Roman" panose="02020603050405020304" pitchFamily="18" charset="0"/>
                <a:ea typeface="Times New Roman"/>
                <a:cs typeface="Times New Roman" panose="02020603050405020304" pitchFamily="18" charset="0"/>
              </a:rPr>
              <a:t>- K</a:t>
            </a:r>
            <a:r>
              <a:rPr lang="vi-VN" sz="2200" b="0" dirty="0">
                <a:solidFill>
                  <a:schemeClr val="tx1"/>
                </a:solidFill>
                <a:latin typeface="Times New Roman" panose="02020603050405020304" pitchFamily="18" charset="0"/>
                <a:ea typeface="Times New Roman"/>
                <a:cs typeface="Times New Roman" panose="02020603050405020304" pitchFamily="18" charset="0"/>
              </a:rPr>
              <a:t>hoản thu nhập từ kinh doanh của những năm trước bị bỏ sót và các khoản thu nhập khác, kể cả thu nhập nhận được từ hoạt động sản xuất, kinh doanh ở ngoài Việt Nam.</a:t>
            </a:r>
            <a:endParaRPr lang="en-US" sz="22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0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heel(1)">
                                      <p:cBhvr>
                                        <p:cTn id="10" dur="2000"/>
                                        <p:tgtEl>
                                          <p:spTgt spid="3">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heel(1)">
                                      <p:cBhvr>
                                        <p:cTn id="13" dur="2000"/>
                                        <p:tgtEl>
                                          <p:spTgt spid="3">
                                            <p:txEl>
                                              <p:pRg st="3" end="3"/>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heel(1)">
                                      <p:cBhvr>
                                        <p:cTn id="16" dur="2000"/>
                                        <p:tgtEl>
                                          <p:spTgt spid="3">
                                            <p:txEl>
                                              <p:pRg st="4" end="4"/>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heel(1)">
                                      <p:cBhvr>
                                        <p:cTn id="19" dur="2000"/>
                                        <p:tgtEl>
                                          <p:spTgt spid="3">
                                            <p:txEl>
                                              <p:pRg st="5" end="5"/>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heel(1)">
                                      <p:cBhvr>
                                        <p:cTn id="22" dur="2000"/>
                                        <p:tgtEl>
                                          <p:spTgt spid="3">
                                            <p:txEl>
                                              <p:pRg st="6" end="6"/>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heel(1)">
                                      <p:cBhvr>
                                        <p:cTn id="25" dur="2000"/>
                                        <p:tgtEl>
                                          <p:spTgt spid="3">
                                            <p:txEl>
                                              <p:pRg st="7" end="7"/>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heel(1)">
                                      <p:cBhvr>
                                        <p:cTn id="28"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5410200" cy="533400"/>
          </a:xfrm>
        </p:spPr>
        <p:txBody>
          <a:bodyPr>
            <a:noAutofit/>
          </a:bodyPr>
          <a:lstStyle/>
          <a:p>
            <a:r>
              <a:rPr lang="es-ES" dirty="0" err="1">
                <a:latin typeface="Times New Roman" panose="02020603050405020304" pitchFamily="18" charset="0"/>
                <a:cs typeface="Times New Roman" panose="02020603050405020304" pitchFamily="18" charset="0"/>
              </a:rPr>
              <a:t>Đối</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tượng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nộp</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thuế</a:t>
            </a:r>
            <a:r>
              <a:rPr lang="es-ES" dirty="0">
                <a:latin typeface="Times New Roman" panose="02020603050405020304" pitchFamily="18" charset="0"/>
                <a:cs typeface="Times New Roman" panose="02020603050405020304" pitchFamily="18" charset="0"/>
              </a:rPr>
              <a:t> TNDN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382000" cy="4648200"/>
          </a:xfrm>
        </p:spPr>
        <p:txBody>
          <a:bodyPr>
            <a:noAutofit/>
          </a:bodyPr>
          <a:lstStyle/>
          <a:p>
            <a:pPr marL="0" indent="0" algn="just">
              <a:lnSpc>
                <a:spcPct val="150000"/>
              </a:lnSpc>
              <a:spcBef>
                <a:spcPts val="0"/>
              </a:spcBef>
              <a:spcAft>
                <a:spcPts val="0"/>
              </a:spcAft>
              <a:buNone/>
            </a:pPr>
            <a:r>
              <a:rPr lang="en-US" sz="2400" b="0" i="1" dirty="0">
                <a:solidFill>
                  <a:schemeClr val="tx1"/>
                </a:solidFill>
                <a:latin typeface="Times New Roman" panose="02020603050405020304" pitchFamily="18" charset="0"/>
                <a:cs typeface="Times New Roman" panose="02020603050405020304" pitchFamily="18" charset="0"/>
              </a:rPr>
              <a:t>1. L</a:t>
            </a:r>
            <a:r>
              <a:rPr lang="vi-VN" sz="2400" b="0" i="1" dirty="0">
                <a:solidFill>
                  <a:schemeClr val="tx1"/>
                </a:solidFill>
                <a:latin typeface="Times New Roman" panose="02020603050405020304" pitchFamily="18" charset="0"/>
                <a:cs typeface="Times New Roman" panose="02020603050405020304" pitchFamily="18" charset="0"/>
              </a:rPr>
              <a:t>à</a:t>
            </a:r>
            <a:r>
              <a:rPr lang="en-US" sz="2400" b="0" i="1" dirty="0">
                <a:solidFill>
                  <a:schemeClr val="tx1"/>
                </a:solidFill>
                <a:latin typeface="Times New Roman" panose="02020603050405020304" pitchFamily="18" charset="0"/>
                <a:cs typeface="Times New Roman" panose="02020603050405020304" pitchFamily="18" charset="0"/>
              </a:rPr>
              <a:t> </a:t>
            </a:r>
            <a:r>
              <a:rPr lang="vi-VN" sz="2400" b="0" i="1" dirty="0">
                <a:solidFill>
                  <a:schemeClr val="tx1"/>
                </a:solidFill>
                <a:latin typeface="Times New Roman" panose="02020603050405020304" pitchFamily="18" charset="0"/>
                <a:cs typeface="Times New Roman" panose="02020603050405020304" pitchFamily="18" charset="0"/>
              </a:rPr>
              <a:t>tổ chức </a:t>
            </a:r>
            <a:r>
              <a:rPr lang="en-US" sz="2400" b="0" i="1" dirty="0">
                <a:solidFill>
                  <a:schemeClr val="tx1"/>
                </a:solidFill>
                <a:latin typeface="Times New Roman" panose="02020603050405020304" pitchFamily="18" charset="0"/>
                <a:cs typeface="Times New Roman" panose="02020603050405020304" pitchFamily="18" charset="0"/>
              </a:rPr>
              <a:t>HĐ SXKD </a:t>
            </a:r>
            <a:r>
              <a:rPr lang="vi-VN" sz="2400" b="0" i="1" dirty="0">
                <a:solidFill>
                  <a:schemeClr val="tx1"/>
                </a:solidFill>
                <a:latin typeface="Times New Roman" panose="02020603050405020304" pitchFamily="18" charset="0"/>
                <a:cs typeface="Times New Roman" panose="02020603050405020304" pitchFamily="18" charset="0"/>
              </a:rPr>
              <a:t>hàng hóa, dịch vụ có thu nhập chịu thuế</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bao</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gồm</a:t>
            </a:r>
            <a:r>
              <a:rPr lang="en-US" sz="2400" b="0" i="1" dirty="0">
                <a:solidFill>
                  <a:schemeClr val="tx1"/>
                </a:solidFill>
                <a:latin typeface="Times New Roman" panose="02020603050405020304" pitchFamily="18" charset="0"/>
                <a:cs typeface="Times New Roman" panose="02020603050405020304" pitchFamily="18" charset="0"/>
              </a:rPr>
              <a:t>:</a:t>
            </a: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a. </a:t>
            </a:r>
            <a:r>
              <a:rPr lang="vi-VN" sz="2400" b="0" dirty="0">
                <a:solidFill>
                  <a:schemeClr val="tx1"/>
                </a:solidFill>
                <a:latin typeface="Times New Roman" panose="02020603050405020304" pitchFamily="18" charset="0"/>
                <a:cs typeface="Times New Roman" panose="02020603050405020304" pitchFamily="18" charset="0"/>
              </a:rPr>
              <a:t>DN được thành lập và HĐ theo quy định của </a:t>
            </a:r>
            <a:r>
              <a:rPr lang="en-US" sz="2400" b="0" dirty="0">
                <a:solidFill>
                  <a:schemeClr val="tx1"/>
                </a:solidFill>
                <a:latin typeface="Times New Roman" panose="02020603050405020304" pitchFamily="18" charset="0"/>
                <a:cs typeface="Times New Roman" panose="02020603050405020304" pitchFamily="18" charset="0"/>
              </a:rPr>
              <a:t>PL </a:t>
            </a:r>
            <a:r>
              <a:rPr lang="vi-VN" sz="2400" b="0" dirty="0">
                <a:solidFill>
                  <a:schemeClr val="tx1"/>
                </a:solidFill>
                <a:latin typeface="Times New Roman" panose="02020603050405020304" pitchFamily="18" charset="0"/>
                <a:cs typeface="Times New Roman" panose="02020603050405020304" pitchFamily="18" charset="0"/>
              </a:rPr>
              <a:t>VN:</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spcAft>
                <a:spcPts val="0"/>
              </a:spcAft>
              <a:buNone/>
            </a:pP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Luật Doanh nghiệp, Luật đầu tư, Luật các tổ chức TD, Luật KDBH, Luật CK, Luật DK, Luật TM</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spcAft>
                <a:spcPts val="0"/>
              </a:spcAft>
              <a:buNone/>
            </a:pPr>
            <a:r>
              <a:rPr lang="vi-VN" sz="2400" b="0" dirty="0">
                <a:solidFill>
                  <a:schemeClr val="tx1"/>
                </a:solidFill>
                <a:latin typeface="Times New Roman" panose="02020603050405020304" pitchFamily="18" charset="0"/>
                <a:cs typeface="Times New Roman" panose="02020603050405020304" pitchFamily="18" charset="0"/>
              </a:rPr>
              <a:t> </a:t>
            </a:r>
            <a:r>
              <a:rPr lang="en-US" sz="2400" b="0" dirty="0">
                <a:solidFill>
                  <a:schemeClr val="tx1"/>
                </a:solidFill>
                <a:latin typeface="Times New Roman" panose="02020603050405020304" pitchFamily="18" charset="0"/>
                <a:cs typeface="Times New Roman" panose="02020603050405020304" pitchFamily="18" charset="0"/>
              </a:rPr>
              <a:t>+ C</a:t>
            </a:r>
            <a:r>
              <a:rPr lang="vi-VN" sz="2400" b="0" dirty="0">
                <a:solidFill>
                  <a:schemeClr val="tx1"/>
                </a:solidFill>
                <a:latin typeface="Times New Roman" panose="02020603050405020304" pitchFamily="18" charset="0"/>
                <a:cs typeface="Times New Roman" panose="02020603050405020304" pitchFamily="18" charset="0"/>
              </a:rPr>
              <a:t>ác văn bản PL khác dưới các hình thức: Công ty CP; Công ty TNHH;  Công ty hợp danh; DN tư nhân; DNNN; VP luật sư, VP công chứng tư; Các bên trong HĐ hợp tác KD.</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275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5410200" cy="533400"/>
          </a:xfrm>
        </p:spPr>
        <p:txBody>
          <a:bodyPr>
            <a:noAutofit/>
          </a:bodyPr>
          <a:lstStyle/>
          <a:p>
            <a:r>
              <a:rPr lang="es-ES" dirty="0" err="1">
                <a:latin typeface="Times New Roman" panose="02020603050405020304" pitchFamily="18" charset="0"/>
                <a:cs typeface="Times New Roman" panose="02020603050405020304" pitchFamily="18" charset="0"/>
              </a:rPr>
              <a:t>Đối</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tượng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nộp</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thuế</a:t>
            </a:r>
            <a:r>
              <a:rPr lang="es-ES" dirty="0">
                <a:latin typeface="Times New Roman" panose="02020603050405020304" pitchFamily="18" charset="0"/>
                <a:cs typeface="Times New Roman" panose="02020603050405020304" pitchFamily="18" charset="0"/>
              </a:rPr>
              <a:t> TNDN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533400" y="1371600"/>
            <a:ext cx="8305800" cy="4724400"/>
          </a:xfrm>
        </p:spPr>
        <p:txBody>
          <a:bodyPr>
            <a:noAutofit/>
          </a:bodyPr>
          <a:lstStyle/>
          <a:p>
            <a:pPr marL="0" indent="0" algn="just">
              <a:lnSpc>
                <a:spcPct val="150000"/>
              </a:lnSpc>
              <a:spcBef>
                <a:spcPts val="0"/>
              </a:spcBef>
              <a:spcAft>
                <a:spcPts val="0"/>
              </a:spcAft>
              <a:buNone/>
            </a:pPr>
            <a:r>
              <a:rPr lang="en-US" sz="2400" b="0" i="1" dirty="0">
                <a:solidFill>
                  <a:schemeClr val="tx1"/>
                </a:solidFill>
                <a:latin typeface="Times New Roman" panose="02020603050405020304" pitchFamily="18" charset="0"/>
                <a:cs typeface="Times New Roman" panose="02020603050405020304" pitchFamily="18" charset="0"/>
              </a:rPr>
              <a:t>1. L</a:t>
            </a:r>
            <a:r>
              <a:rPr lang="vi-VN" sz="2400" b="0" i="1" dirty="0">
                <a:solidFill>
                  <a:schemeClr val="tx1"/>
                </a:solidFill>
                <a:latin typeface="Times New Roman" panose="02020603050405020304" pitchFamily="18" charset="0"/>
                <a:cs typeface="Times New Roman" panose="02020603050405020304" pitchFamily="18" charset="0"/>
              </a:rPr>
              <a:t>à</a:t>
            </a:r>
            <a:r>
              <a:rPr lang="en-US" sz="2400" b="0" i="1" dirty="0">
                <a:solidFill>
                  <a:schemeClr val="tx1"/>
                </a:solidFill>
                <a:latin typeface="Times New Roman" panose="02020603050405020304" pitchFamily="18" charset="0"/>
                <a:cs typeface="Times New Roman" panose="02020603050405020304" pitchFamily="18" charset="0"/>
              </a:rPr>
              <a:t> </a:t>
            </a:r>
            <a:r>
              <a:rPr lang="vi-VN" sz="2400" b="0" i="1" dirty="0">
                <a:solidFill>
                  <a:schemeClr val="tx1"/>
                </a:solidFill>
                <a:latin typeface="Times New Roman" panose="02020603050405020304" pitchFamily="18" charset="0"/>
                <a:cs typeface="Times New Roman" panose="02020603050405020304" pitchFamily="18" charset="0"/>
              </a:rPr>
              <a:t>tổ chức </a:t>
            </a:r>
            <a:r>
              <a:rPr lang="en-US" sz="2400" b="0" i="1" dirty="0">
                <a:solidFill>
                  <a:schemeClr val="tx1"/>
                </a:solidFill>
                <a:latin typeface="Times New Roman" panose="02020603050405020304" pitchFamily="18" charset="0"/>
                <a:cs typeface="Times New Roman" panose="02020603050405020304" pitchFamily="18" charset="0"/>
              </a:rPr>
              <a:t>HĐ SXKD </a:t>
            </a:r>
            <a:r>
              <a:rPr lang="vi-VN" sz="2400" b="0" i="1" dirty="0">
                <a:solidFill>
                  <a:schemeClr val="tx1"/>
                </a:solidFill>
                <a:latin typeface="Times New Roman" panose="02020603050405020304" pitchFamily="18" charset="0"/>
                <a:cs typeface="Times New Roman" panose="02020603050405020304" pitchFamily="18" charset="0"/>
              </a:rPr>
              <a:t>hàng hóa, dịch vụ có thu nhập chịu thuế</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bao</a:t>
            </a:r>
            <a:r>
              <a:rPr lang="en-US" sz="2400" b="0" i="1" dirty="0">
                <a:solidFill>
                  <a:schemeClr val="tx1"/>
                </a:solidFill>
                <a:latin typeface="Times New Roman" panose="02020603050405020304" pitchFamily="18" charset="0"/>
                <a:cs typeface="Times New Roman" panose="02020603050405020304" pitchFamily="18" charset="0"/>
              </a:rPr>
              <a:t> </a:t>
            </a:r>
            <a:r>
              <a:rPr lang="en-US" sz="2400" b="0" i="1" dirty="0" err="1">
                <a:solidFill>
                  <a:schemeClr val="tx1"/>
                </a:solidFill>
                <a:latin typeface="Times New Roman" panose="02020603050405020304" pitchFamily="18" charset="0"/>
                <a:cs typeface="Times New Roman" panose="02020603050405020304" pitchFamily="18" charset="0"/>
              </a:rPr>
              <a:t>gồm</a:t>
            </a:r>
            <a:r>
              <a:rPr lang="en-US" sz="2400" b="0" i="1" dirty="0">
                <a:solidFill>
                  <a:schemeClr val="tx1"/>
                </a:solidFill>
                <a:latin typeface="Times New Roman" panose="02020603050405020304" pitchFamily="18" charset="0"/>
                <a:cs typeface="Times New Roman" panose="02020603050405020304" pitchFamily="18" charset="0"/>
              </a:rPr>
              <a:t>:</a:t>
            </a:r>
          </a:p>
          <a:p>
            <a:pPr marL="0" indent="0" algn="just">
              <a:lnSpc>
                <a:spcPct val="150000"/>
              </a:lnSpc>
              <a:spcBef>
                <a:spcPts val="0"/>
              </a:spcBef>
              <a:buNone/>
            </a:pPr>
            <a:r>
              <a:rPr lang="vi-VN" sz="2400" b="0" dirty="0">
                <a:solidFill>
                  <a:schemeClr val="tx1"/>
                </a:solidFill>
                <a:latin typeface="Times New Roman" pitchFamily="18" charset="0"/>
                <a:cs typeface="Times New Roman" pitchFamily="18" charset="0"/>
              </a:rPr>
              <a:t>b. Các đơn vị SN công lập, ngoài công lập có SXKDHH, DV có TN trong tất cả các lĩnh vực; </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vi-VN" sz="2400" b="0" dirty="0">
                <a:solidFill>
                  <a:schemeClr val="tx1"/>
                </a:solidFill>
                <a:latin typeface="Times New Roman" pitchFamily="18" charset="0"/>
                <a:cs typeface="Times New Roman" pitchFamily="18" charset="0"/>
              </a:rPr>
              <a:t>c. Các tổ chức được thành lập và hoạt động theo Luật HTX; </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vi-VN" sz="2400" b="0" dirty="0">
                <a:solidFill>
                  <a:schemeClr val="tx1"/>
                </a:solidFill>
                <a:latin typeface="Times New Roman" pitchFamily="18" charset="0"/>
                <a:cs typeface="Times New Roman" pitchFamily="18" charset="0"/>
              </a:rPr>
              <a:t>d. DN được thành lập theo quy định của PL nước ngoài (sau đây gọi là DNNN) có CSTT tại Việt Nam.</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vi-VN" sz="2400" b="0" dirty="0">
                <a:solidFill>
                  <a:schemeClr val="tx1"/>
                </a:solidFill>
                <a:latin typeface="Times New Roman" pitchFamily="18" charset="0"/>
                <a:cs typeface="Times New Roman" pitchFamily="18" charset="0"/>
              </a:rPr>
              <a:t>e. Tổ chức khác có HĐSXKDHHDV, có thu nhập chịu thuế</a:t>
            </a: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165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200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ircle(in)">
                                      <p:cBhvr>
                                        <p:cTn id="16"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3352800" cy="4038600"/>
          </a:xfrm>
        </p:spPr>
        <p:txBody>
          <a:bodyPr>
            <a:noAutofit/>
          </a:bodyPr>
          <a:lstStyle/>
          <a:p>
            <a:pPr marL="0" indent="457200" algn="just">
              <a:lnSpc>
                <a:spcPct val="150000"/>
              </a:lnSpc>
              <a:spcBef>
                <a:spcPts val="0"/>
              </a:spcBef>
              <a:buNone/>
            </a:pPr>
            <a:r>
              <a:rPr lang="vi-VN" sz="2400" b="0" i="1" dirty="0">
                <a:solidFill>
                  <a:schemeClr val="tx1"/>
                </a:solidFill>
                <a:latin typeface="Times New Roman" pitchFamily="18" charset="0"/>
                <a:cs typeface="Times New Roman" pitchFamily="18" charset="0"/>
              </a:rPr>
              <a:t>2.</a:t>
            </a:r>
            <a:r>
              <a:rPr lang="vi-VN" sz="2400" b="0" dirty="0">
                <a:solidFill>
                  <a:schemeClr val="tx1"/>
                </a:solidFill>
                <a:latin typeface="Times New Roman" pitchFamily="18" charset="0"/>
                <a:cs typeface="Times New Roman" pitchFamily="18" charset="0"/>
              </a:rPr>
              <a:t> </a:t>
            </a:r>
            <a:r>
              <a:rPr lang="vi-VN" sz="2400" b="0" i="1" dirty="0">
                <a:solidFill>
                  <a:schemeClr val="tx1"/>
                </a:solidFill>
                <a:latin typeface="Times New Roman" pitchFamily="18" charset="0"/>
                <a:cs typeface="Times New Roman" pitchFamily="18" charset="0"/>
              </a:rPr>
              <a:t>Tổ chức NN SXKD tại VN không theo Luật ĐT, Luật DN hoặc có TN phát sinh tại VN nộp thuế TNDN theo TT 103/2014</a:t>
            </a:r>
            <a:r>
              <a:rPr lang="en-US" sz="2400" b="0" i="1" dirty="0">
                <a:solidFill>
                  <a:schemeClr val="tx1"/>
                </a:solidFill>
                <a:latin typeface="Times New Roman" pitchFamily="18" charset="0"/>
                <a:cs typeface="Times New Roman" pitchFamily="18" charset="0"/>
              </a:rPr>
              <a:t> </a:t>
            </a:r>
            <a:r>
              <a:rPr lang="vi-VN" sz="2400" b="0" i="1" dirty="0">
                <a:solidFill>
                  <a:schemeClr val="tx1"/>
                </a:solidFill>
                <a:latin typeface="Times New Roman" pitchFamily="18" charset="0"/>
                <a:cs typeface="Times New Roman" pitchFamily="18" charset="0"/>
              </a:rPr>
              <a:t>TT-BTC (trừ TN CN vốn). </a:t>
            </a:r>
            <a:r>
              <a:rPr lang="en-US" sz="2400" b="0" i="1" dirty="0">
                <a:solidFill>
                  <a:schemeClr val="tx1"/>
                </a:solidFill>
                <a:latin typeface="Times New Roman" pitchFamily="18" charset="0"/>
                <a:cs typeface="Times New Roman" pitchFamily="18" charset="0"/>
              </a:rPr>
              <a:t> </a:t>
            </a:r>
            <a:endParaRPr lang="en-US" sz="2400" b="0" dirty="0">
              <a:solidFill>
                <a:schemeClr val="tx1"/>
              </a:solidFill>
              <a:latin typeface="Times New Roman" pitchFamily="18" charset="0"/>
              <a:cs typeface="Times New Roman" pitchFamily="18" charset="0"/>
            </a:endParaRPr>
          </a:p>
        </p:txBody>
      </p:sp>
      <p:sp>
        <p:nvSpPr>
          <p:cNvPr id="7" name="Title 1"/>
          <p:cNvSpPr>
            <a:spLocks noGrp="1"/>
          </p:cNvSpPr>
          <p:nvPr>
            <p:ph type="title"/>
          </p:nvPr>
        </p:nvSpPr>
        <p:spPr>
          <a:xfrm>
            <a:off x="1905000" y="76200"/>
            <a:ext cx="5257800" cy="533400"/>
          </a:xfrm>
        </p:spPr>
        <p:txBody>
          <a:bodyPr>
            <a:noAutofit/>
          </a:bodyPr>
          <a:lstStyle/>
          <a:p>
            <a:r>
              <a:rPr lang="es-ES" dirty="0" err="1">
                <a:latin typeface="Times New Roman" panose="02020603050405020304" pitchFamily="18" charset="0"/>
                <a:cs typeface="Times New Roman" panose="02020603050405020304" pitchFamily="18" charset="0"/>
              </a:rPr>
              <a:t>Đối</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tượng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nộp</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thuế</a:t>
            </a:r>
            <a:r>
              <a:rPr lang="es-ES" dirty="0">
                <a:latin typeface="Times New Roman" panose="02020603050405020304" pitchFamily="18" charset="0"/>
                <a:cs typeface="Times New Roman" panose="02020603050405020304" pitchFamily="18" charset="0"/>
              </a:rPr>
              <a:t> TNDN</a:t>
            </a:r>
            <a:endParaRPr lang="en-US" b="1" dirty="0">
              <a:latin typeface="Times New Roman" pitchFamily="18" charset="0"/>
              <a:cs typeface="Times New Roman" pitchFamily="18" charset="0"/>
            </a:endParaRPr>
          </a:p>
        </p:txBody>
      </p:sp>
      <p:pic>
        <p:nvPicPr>
          <p:cNvPr id="3074" name="Picture 2" descr="Giảm thuế Thu nhập doanh nghiệp: Chấp nhận hụt thu ngân sách để tháo gỡ khó  khăn cho doanh nghiệ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524000"/>
            <a:ext cx="40386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1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686800" cy="5638800"/>
          </a:xfrm>
        </p:spPr>
        <p:txBody>
          <a:bodyPr>
            <a:noAutofit/>
          </a:bodyPr>
          <a:lstStyle/>
          <a:p>
            <a:pPr marL="0" indent="457200" algn="just">
              <a:lnSpc>
                <a:spcPct val="150000"/>
              </a:lnSpc>
              <a:spcBef>
                <a:spcPts val="0"/>
              </a:spcBef>
              <a:spcAft>
                <a:spcPts val="0"/>
              </a:spcAft>
              <a:buNone/>
            </a:pPr>
            <a:r>
              <a:rPr lang="vi-VN" sz="2200" b="0" i="1" dirty="0">
                <a:solidFill>
                  <a:schemeClr val="tx1"/>
                </a:solidFill>
                <a:latin typeface="Times New Roman" panose="02020603050405020304" pitchFamily="18" charset="0"/>
                <a:cs typeface="Times New Roman" panose="02020603050405020304" pitchFamily="18" charset="0"/>
              </a:rPr>
              <a:t>  </a:t>
            </a:r>
            <a:r>
              <a:rPr lang="en-US" sz="2200" b="0" i="1" dirty="0">
                <a:solidFill>
                  <a:schemeClr val="tx1"/>
                </a:solidFill>
                <a:latin typeface="Times New Roman" panose="02020603050405020304" pitchFamily="18" charset="0"/>
                <a:cs typeface="Times New Roman" panose="02020603050405020304" pitchFamily="18" charset="0"/>
              </a:rPr>
              <a:t>3. </a:t>
            </a:r>
            <a:r>
              <a:rPr lang="vi-VN" sz="2200" b="0" i="1" dirty="0">
                <a:solidFill>
                  <a:schemeClr val="tx1"/>
                </a:solidFill>
                <a:latin typeface="Times New Roman" panose="02020603050405020304" pitchFamily="18" charset="0"/>
                <a:cs typeface="Times New Roman" panose="02020603050405020304" pitchFamily="18" charset="0"/>
              </a:rPr>
              <a:t>CS</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thường</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trú</a:t>
            </a:r>
            <a:r>
              <a:rPr lang="vi-VN" sz="2200" b="0" i="1" dirty="0">
                <a:solidFill>
                  <a:schemeClr val="tx1"/>
                </a:solidFill>
                <a:latin typeface="Times New Roman" panose="02020603050405020304" pitchFamily="18" charset="0"/>
                <a:cs typeface="Times New Roman" panose="02020603050405020304" pitchFamily="18" charset="0"/>
              </a:rPr>
              <a:t> của DN</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nước</a:t>
            </a:r>
            <a:r>
              <a:rPr lang="en-US" sz="2200" b="0" i="1" dirty="0">
                <a:solidFill>
                  <a:schemeClr val="tx1"/>
                </a:solidFill>
                <a:latin typeface="Times New Roman" panose="02020603050405020304" pitchFamily="18" charset="0"/>
                <a:cs typeface="Times New Roman" panose="02020603050405020304" pitchFamily="18" charset="0"/>
              </a:rPr>
              <a:t> </a:t>
            </a:r>
            <a:r>
              <a:rPr lang="en-US" sz="2200" b="0" i="1" dirty="0" err="1">
                <a:solidFill>
                  <a:schemeClr val="tx1"/>
                </a:solidFill>
                <a:latin typeface="Times New Roman" panose="02020603050405020304" pitchFamily="18" charset="0"/>
                <a:cs typeface="Times New Roman" panose="02020603050405020304" pitchFamily="18" charset="0"/>
              </a:rPr>
              <a:t>ngoài</a:t>
            </a:r>
            <a:r>
              <a:rPr lang="vi-VN" sz="2200" b="0" i="1" dirty="0">
                <a:solidFill>
                  <a:schemeClr val="tx1"/>
                </a:solidFill>
                <a:latin typeface="Times New Roman" panose="02020603050405020304" pitchFamily="18" charset="0"/>
                <a:cs typeface="Times New Roman" panose="02020603050405020304" pitchFamily="18" charset="0"/>
              </a:rPr>
              <a:t> là CSSXKD mà thông qua CS này,</a:t>
            </a:r>
            <a:r>
              <a:rPr lang="en-US" sz="2200" b="0" i="1" dirty="0">
                <a:solidFill>
                  <a:schemeClr val="tx1"/>
                </a:solidFill>
                <a:latin typeface="Times New Roman" panose="02020603050405020304" pitchFamily="18" charset="0"/>
                <a:cs typeface="Times New Roman" panose="02020603050405020304" pitchFamily="18" charset="0"/>
              </a:rPr>
              <a:t> </a:t>
            </a:r>
            <a:r>
              <a:rPr lang="vi-VN" sz="2200" b="0" i="1" dirty="0">
                <a:solidFill>
                  <a:schemeClr val="tx1"/>
                </a:solidFill>
                <a:latin typeface="Times New Roman" panose="02020603050405020304" pitchFamily="18" charset="0"/>
                <a:cs typeface="Times New Roman" panose="02020603050405020304" pitchFamily="18" charset="0"/>
              </a:rPr>
              <a:t>DNNN tiến hành một phần hoặc toàn bộ HĐSXKD tại VN, bao gồm: </a:t>
            </a:r>
            <a:endParaRPr lang="en-US" sz="2200" b="0" i="1" dirty="0">
              <a:solidFill>
                <a:schemeClr val="tx1"/>
              </a:solidFill>
              <a:latin typeface="Times New Roman" panose="02020603050405020304" pitchFamily="18" charset="0"/>
              <a:cs typeface="Times New Roman" panose="02020603050405020304" pitchFamily="18" charset="0"/>
            </a:endParaRPr>
          </a:p>
          <a:p>
            <a:pPr marL="0" indent="457200" algn="just">
              <a:lnSpc>
                <a:spcPct val="150000"/>
              </a:lnSpc>
              <a:spcBef>
                <a:spcPts val="0"/>
              </a:spcBef>
              <a:spcAft>
                <a:spcPts val="0"/>
              </a:spcAft>
              <a:buNone/>
            </a:pP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CN, VP điều hành, nhà máy, công xưởng, phương tiện VT, hầm mỏ,</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mỏ dầu, khí hoặc địa điểm khai thác TNTN khác tại VN;</a:t>
            </a:r>
          </a:p>
          <a:p>
            <a:pPr marL="0" indent="457200" algn="just">
              <a:lnSpc>
                <a:spcPct val="150000"/>
              </a:lnSpc>
              <a:spcBef>
                <a:spcPts val="0"/>
              </a:spcBef>
              <a:spcAft>
                <a:spcPts val="0"/>
              </a:spcAft>
              <a:buNone/>
            </a:pPr>
            <a:r>
              <a:rPr lang="vi-VN" sz="2200" b="0" dirty="0">
                <a:solidFill>
                  <a:schemeClr val="tx1"/>
                </a:solidFill>
                <a:latin typeface="Times New Roman" panose="02020603050405020304" pitchFamily="18" charset="0"/>
                <a:cs typeface="Times New Roman" panose="02020603050405020304" pitchFamily="18" charset="0"/>
              </a:rPr>
              <a:t>- Địa điểm XD, công trình XD, lắp đặt, lắp ráp;</a:t>
            </a:r>
          </a:p>
          <a:p>
            <a:pPr marL="0" indent="457200" algn="just">
              <a:lnSpc>
                <a:spcPct val="150000"/>
              </a:lnSpc>
              <a:spcBef>
                <a:spcPts val="0"/>
              </a:spcBef>
              <a:spcAft>
                <a:spcPts val="0"/>
              </a:spcAft>
              <a:buNone/>
            </a:pPr>
            <a:r>
              <a:rPr lang="vi-VN" sz="2200" b="0" dirty="0">
                <a:solidFill>
                  <a:schemeClr val="tx1"/>
                </a:solidFill>
                <a:latin typeface="Times New Roman" panose="02020603050405020304" pitchFamily="18" charset="0"/>
                <a:cs typeface="Times New Roman" panose="02020603050405020304" pitchFamily="18" charset="0"/>
              </a:rPr>
              <a:t>- Cơ sở cung cấp DV, bao gồm cả DV tư vấn thông qua người làm</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dirty="0">
                <a:solidFill>
                  <a:schemeClr val="tx1"/>
                </a:solidFill>
                <a:latin typeface="Times New Roman" panose="02020603050405020304" pitchFamily="18" charset="0"/>
                <a:cs typeface="Times New Roman" panose="02020603050405020304" pitchFamily="18" charset="0"/>
              </a:rPr>
              <a:t>công hoặc TC - CN khác;</a:t>
            </a:r>
          </a:p>
          <a:p>
            <a:pPr marL="0" indent="457200" algn="just">
              <a:lnSpc>
                <a:spcPct val="150000"/>
              </a:lnSpc>
              <a:spcBef>
                <a:spcPts val="0"/>
              </a:spcBef>
              <a:spcAft>
                <a:spcPts val="0"/>
              </a:spcAft>
              <a:buNone/>
            </a:pPr>
            <a:r>
              <a:rPr lang="vi-VN" sz="2200" b="0" dirty="0">
                <a:solidFill>
                  <a:schemeClr val="tx1"/>
                </a:solidFill>
                <a:latin typeface="Times New Roman" panose="02020603050405020304" pitchFamily="18" charset="0"/>
                <a:cs typeface="Times New Roman" panose="02020603050405020304" pitchFamily="18" charset="0"/>
              </a:rPr>
              <a:t>- Đại lý cho DN nước ngoài; </a:t>
            </a:r>
            <a:endParaRPr lang="en-US" sz="2200" b="0" dirty="0">
              <a:solidFill>
                <a:schemeClr val="tx1"/>
              </a:solidFill>
              <a:latin typeface="Times New Roman" panose="02020603050405020304" pitchFamily="18" charset="0"/>
              <a:cs typeface="Times New Roman" panose="02020603050405020304" pitchFamily="18" charset="0"/>
            </a:endParaRPr>
          </a:p>
          <a:p>
            <a:pPr marL="0" indent="432000" algn="just">
              <a:lnSpc>
                <a:spcPct val="150000"/>
              </a:lnSpc>
              <a:spcBef>
                <a:spcPts val="0"/>
              </a:spcBef>
              <a:spcAft>
                <a:spcPts val="0"/>
              </a:spcAft>
              <a:buNone/>
            </a:pPr>
            <a:r>
              <a:rPr lang="vi-VN" sz="2200" b="0" dirty="0">
                <a:solidFill>
                  <a:schemeClr val="tx1"/>
                </a:solidFill>
                <a:latin typeface="Times New Roman" panose="02020603050405020304" pitchFamily="18" charset="0"/>
                <a:cs typeface="Times New Roman" panose="02020603050405020304" pitchFamily="18" charset="0"/>
              </a:rPr>
              <a:t>- Đại diện tại VN trong trường hợp DNNN là đại diện có thẩm quyền ký kết HĐ đứng tên hoặc đại diện không có TQ ký kết HĐ đứng tên DNNN nhưng thường xuyênTH việc giao HH hoặc cung ứng DV tại VN.</a:t>
            </a:r>
          </a:p>
        </p:txBody>
      </p:sp>
      <p:sp>
        <p:nvSpPr>
          <p:cNvPr id="6" name="Title 1"/>
          <p:cNvSpPr>
            <a:spLocks noGrp="1"/>
          </p:cNvSpPr>
          <p:nvPr>
            <p:ph type="title"/>
          </p:nvPr>
        </p:nvSpPr>
        <p:spPr>
          <a:xfrm>
            <a:off x="1905000" y="76200"/>
            <a:ext cx="5257800" cy="533400"/>
          </a:xfrm>
        </p:spPr>
        <p:txBody>
          <a:bodyPr>
            <a:noAutofit/>
          </a:bodyPr>
          <a:lstStyle/>
          <a:p>
            <a:r>
              <a:rPr lang="es-ES" dirty="0" err="1">
                <a:latin typeface="Times New Roman" panose="02020603050405020304" pitchFamily="18" charset="0"/>
                <a:cs typeface="Times New Roman" panose="02020603050405020304" pitchFamily="18" charset="0"/>
              </a:rPr>
              <a:t>Đối</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tượng</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nộp</a:t>
            </a:r>
            <a:r>
              <a:rPr lang="es-ES" dirty="0">
                <a:latin typeface="Times New Roman" panose="02020603050405020304" pitchFamily="18" charset="0"/>
                <a:cs typeface="Times New Roman" panose="02020603050405020304" pitchFamily="18" charset="0"/>
              </a:rPr>
              <a:t> </a:t>
            </a:r>
            <a:r>
              <a:rPr lang="es-ES" dirty="0" err="1">
                <a:latin typeface="Times New Roman" panose="02020603050405020304" pitchFamily="18" charset="0"/>
                <a:cs typeface="Times New Roman" panose="02020603050405020304" pitchFamily="18" charset="0"/>
              </a:rPr>
              <a:t>thuế</a:t>
            </a:r>
            <a:r>
              <a:rPr lang="es-ES" dirty="0">
                <a:latin typeface="Times New Roman" panose="02020603050405020304" pitchFamily="18" charset="0"/>
                <a:cs typeface="Times New Roman" panose="02020603050405020304" pitchFamily="18" charset="0"/>
              </a:rPr>
              <a:t> TNDN</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0765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229600" cy="5181600"/>
          </a:xfrm>
        </p:spPr>
        <p:txBody>
          <a:bodyPr>
            <a:noAutofit/>
          </a:bodyPr>
          <a:lstStyle/>
          <a:p>
            <a:pPr marL="0" indent="432000" algn="just">
              <a:lnSpc>
                <a:spcPct val="150000"/>
              </a:lnSpc>
              <a:spcBef>
                <a:spcPts val="0"/>
              </a:spcBef>
              <a:buNone/>
            </a:pPr>
            <a:r>
              <a:rPr lang="en-US" sz="2200" b="0" dirty="0">
                <a:solidFill>
                  <a:schemeClr val="tx1"/>
                </a:solidFill>
                <a:latin typeface="Times New Roman" panose="02020603050405020304" pitchFamily="18" charset="0"/>
                <a:cs typeface="Times New Roman" panose="02020603050405020304" pitchFamily="18" charset="0"/>
              </a:rPr>
              <a:t>12 </a:t>
            </a:r>
            <a:r>
              <a:rPr lang="en-US" sz="2200" b="0" dirty="0" err="1">
                <a:solidFill>
                  <a:schemeClr val="tx1"/>
                </a:solidFill>
                <a:latin typeface="Times New Roman" panose="02020603050405020304" pitchFamily="18" charset="0"/>
                <a:cs typeface="Times New Roman" panose="02020603050405020304" pitchFamily="18" charset="0"/>
              </a:rPr>
              <a:t>khoản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nhập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được</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miễn</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thuế</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thu</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nhập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doanh</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nghiệp</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tham</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khảo</a:t>
            </a:r>
            <a:r>
              <a:rPr lang="en-US" sz="2200" b="0" dirty="0">
                <a:solidFill>
                  <a:schemeClr val="tx1"/>
                </a:solidFill>
                <a:latin typeface="Times New Roman" panose="02020603050405020304" pitchFamily="18" charset="0"/>
                <a:cs typeface="Times New Roman" panose="02020603050405020304" pitchFamily="18" charset="0"/>
              </a:rPr>
              <a:t> chi </a:t>
            </a:r>
            <a:r>
              <a:rPr lang="en-US" sz="2200" b="0" dirty="0" err="1">
                <a:solidFill>
                  <a:schemeClr val="tx1"/>
                </a:solidFill>
                <a:latin typeface="Times New Roman" panose="02020603050405020304" pitchFamily="18" charset="0"/>
                <a:cs typeface="Times New Roman" panose="02020603050405020304" pitchFamily="18" charset="0"/>
              </a:rPr>
              <a:t>tiết</a:t>
            </a:r>
            <a:r>
              <a:rPr lang="en-US" sz="2200" b="0" dirty="0">
                <a:solidFill>
                  <a:schemeClr val="tx1"/>
                </a:solidFill>
                <a:latin typeface="Times New Roman" panose="02020603050405020304" pitchFamily="18" charset="0"/>
                <a:cs typeface="Times New Roman" panose="02020603050405020304" pitchFamily="18" charset="0"/>
              </a:rPr>
              <a:t> </a:t>
            </a:r>
            <a:r>
              <a:rPr lang="en-US" sz="2200" b="0" dirty="0" err="1">
                <a:solidFill>
                  <a:schemeClr val="tx1"/>
                </a:solidFill>
                <a:latin typeface="Times New Roman" panose="02020603050405020304" pitchFamily="18" charset="0"/>
                <a:cs typeface="Times New Roman" panose="02020603050405020304" pitchFamily="18" charset="0"/>
              </a:rPr>
              <a:t>tại</a:t>
            </a:r>
            <a:r>
              <a:rPr lang="en-US" sz="2200" b="0" dirty="0">
                <a:solidFill>
                  <a:schemeClr val="tx1"/>
                </a:solidFill>
                <a:latin typeface="Times New Roman" panose="02020603050405020304" pitchFamily="18" charset="0"/>
                <a:cs typeface="Times New Roman" panose="02020603050405020304" pitchFamily="18" charset="0"/>
              </a:rPr>
              <a:t> </a:t>
            </a:r>
            <a:r>
              <a:rPr lang="vi-VN" sz="2200" b="0" u="sng" dirty="0">
                <a:solidFill>
                  <a:schemeClr val="tx1"/>
                </a:solidFill>
                <a:latin typeface="Times New Roman" pitchFamily="18" charset="0"/>
                <a:cs typeface="Times New Roman" pitchFamily="18" charset="0"/>
                <a:hlinkClick r:id="rId2"/>
              </a:rPr>
              <a:t>Thông tư 78/2014</a:t>
            </a:r>
            <a:r>
              <a:rPr lang="vi-VN"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hlinkClick r:id="rId3"/>
              </a:rPr>
              <a:t>Thông tư 151/2014</a:t>
            </a:r>
            <a:r>
              <a:rPr lang="vi-VN" sz="2200" b="0" dirty="0">
                <a:solidFill>
                  <a:schemeClr val="tx1"/>
                </a:solidFill>
                <a:latin typeface="Times New Roman" pitchFamily="18" charset="0"/>
                <a:cs typeface="Times New Roman" pitchFamily="18" charset="0"/>
              </a:rPr>
              <a:t>, </a:t>
            </a:r>
            <a:r>
              <a:rPr lang="vi-VN" sz="2200" b="0" dirty="0">
                <a:solidFill>
                  <a:schemeClr val="tx1"/>
                </a:solidFill>
                <a:latin typeface="Times New Roman" pitchFamily="18" charset="0"/>
                <a:cs typeface="Times New Roman" pitchFamily="18" charset="0"/>
                <a:hlinkClick r:id="rId4"/>
              </a:rPr>
              <a:t>Thông tư 96/2015</a:t>
            </a:r>
            <a:r>
              <a:rPr lang="vi-VN" sz="2200" b="0" dirty="0">
                <a:solidFill>
                  <a:schemeClr val="tx1"/>
                </a:solidFill>
                <a:latin typeface="Times New Roman" pitchFamily="18" charset="0"/>
                <a:cs typeface="Times New Roman" pitchFamily="18" charset="0"/>
              </a:rPr>
              <a:t> của Bộ Tài chính.</a:t>
            </a:r>
            <a:endParaRPr lang="en-US" sz="2200" b="0" dirty="0">
              <a:solidFill>
                <a:schemeClr val="tx1"/>
              </a:solidFill>
              <a:latin typeface="Times New Roman" pitchFamily="18" charset="0"/>
              <a:cs typeface="Times New Roman" pitchFamily="18" charset="0"/>
            </a:endParaRPr>
          </a:p>
          <a:p>
            <a:pPr marL="0" indent="432000" algn="just">
              <a:lnSpc>
                <a:spcPct val="150000"/>
              </a:lnSpc>
              <a:spcBef>
                <a:spcPts val="0"/>
              </a:spcBef>
              <a:buNone/>
            </a:pPr>
            <a:r>
              <a:rPr lang="es-ES" sz="2200" b="0" dirty="0" err="1">
                <a:solidFill>
                  <a:schemeClr val="tx1"/>
                </a:solidFill>
                <a:latin typeface="Times New Roman" panose="02020603050405020304" pitchFamily="18" charset="0"/>
                <a:cs typeface="Times New Roman" panose="02020603050405020304" pitchFamily="18" charset="0"/>
              </a:rPr>
              <a:t>Hộ</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gia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đình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cá</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nhân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tổ</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hợp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tác</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hợp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tác</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xã</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sản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xuất</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nông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nghiệp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có</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nhập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từ</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sản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phẩm</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trồng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trọt</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chăn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nuôi</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nuôi</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trồng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thủy</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sản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không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thuộc</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diện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nộp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thuế</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nhập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doanh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nghiệp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trừ</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hộ</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gia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đình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và</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cá</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nhân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nông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dân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sản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xuất</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hàng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hóa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lớn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có</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nhập</a:t>
            </a:r>
            <a:r>
              <a:rPr lang="es-ES" sz="2200" b="0" dirty="0">
                <a:solidFill>
                  <a:schemeClr val="tx1"/>
                </a:solidFill>
                <a:latin typeface="Times New Roman" panose="02020603050405020304" pitchFamily="18" charset="0"/>
                <a:cs typeface="Times New Roman" panose="02020603050405020304" pitchFamily="18" charset="0"/>
              </a:rPr>
              <a:t> cao </a:t>
            </a:r>
            <a:r>
              <a:rPr lang="es-ES" sz="2200" b="0" dirty="0" err="1">
                <a:solidFill>
                  <a:schemeClr val="tx1"/>
                </a:solidFill>
                <a:latin typeface="Times New Roman" panose="02020603050405020304" pitchFamily="18" charset="0"/>
                <a:cs typeface="Times New Roman" panose="02020603050405020304" pitchFamily="18" charset="0"/>
              </a:rPr>
              <a:t>theo</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quy</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định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của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Chính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phủ</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nhập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từ</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chế</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biến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nông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sản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của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hợp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tác</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xã</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Thu</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nhập</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từ</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trồng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trọt</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chăn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nuôi</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nuôi</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trồng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chế</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biến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nông</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sản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của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doanh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nghiệp</a:t>
            </a:r>
            <a:r>
              <a:rPr lang="es-ES" sz="2200" b="0" dirty="0">
                <a:solidFill>
                  <a:schemeClr val="tx1"/>
                </a:solidFill>
                <a:latin typeface="Times New Roman" panose="02020603050405020304" pitchFamily="18" charset="0"/>
                <a:cs typeface="Times New Roman" panose="02020603050405020304" pitchFamily="18" charset="0"/>
              </a:rPr>
              <a:t> ở </a:t>
            </a:r>
            <a:r>
              <a:rPr lang="es-ES" sz="2200" b="0" dirty="0" err="1">
                <a:solidFill>
                  <a:schemeClr val="tx1"/>
                </a:solidFill>
                <a:latin typeface="Times New Roman" panose="02020603050405020304" pitchFamily="18" charset="0"/>
                <a:cs typeface="Times New Roman" panose="02020603050405020304" pitchFamily="18" charset="0"/>
              </a:rPr>
              <a:t>địa</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bàn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co</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điều</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kiện</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kinh</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tế</a:t>
            </a:r>
            <a:r>
              <a:rPr lang="es-ES" sz="2200" b="0" dirty="0">
                <a:solidFill>
                  <a:schemeClr val="tx1"/>
                </a:solidFill>
                <a:latin typeface="Times New Roman" panose="02020603050405020304" pitchFamily="18" charset="0"/>
                <a:cs typeface="Times New Roman" panose="02020603050405020304" pitchFamily="18" charset="0"/>
              </a:rPr>
              <a:t> - </a:t>
            </a:r>
            <a:r>
              <a:rPr lang="es-ES" sz="2200" b="0" dirty="0" err="1">
                <a:solidFill>
                  <a:schemeClr val="tx1"/>
                </a:solidFill>
                <a:latin typeface="Times New Roman" panose="02020603050405020304" pitchFamily="18" charset="0"/>
                <a:cs typeface="Times New Roman" panose="02020603050405020304" pitchFamily="18" charset="0"/>
              </a:rPr>
              <a:t>xã</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hội</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đặc</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biệt</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khó</a:t>
            </a:r>
            <a:r>
              <a:rPr lang="es-ES" sz="2200" b="0" dirty="0">
                <a:solidFill>
                  <a:schemeClr val="tx1"/>
                </a:solidFill>
                <a:latin typeface="Times New Roman" panose="02020603050405020304" pitchFamily="18" charset="0"/>
                <a:cs typeface="Times New Roman" panose="02020603050405020304" pitchFamily="18" charset="0"/>
              </a:rPr>
              <a:t> </a:t>
            </a:r>
            <a:r>
              <a:rPr lang="es-ES" sz="2200" b="0" dirty="0" err="1">
                <a:solidFill>
                  <a:schemeClr val="tx1"/>
                </a:solidFill>
                <a:latin typeface="Times New Roman" panose="02020603050405020304" pitchFamily="18" charset="0"/>
                <a:cs typeface="Times New Roman" panose="02020603050405020304" pitchFamily="18" charset="0"/>
              </a:rPr>
              <a:t>khăn</a:t>
            </a:r>
            <a:r>
              <a:rPr lang="es-ES" sz="2200" b="0" dirty="0">
                <a:solidFill>
                  <a:schemeClr val="tx1"/>
                </a:solidFill>
                <a:latin typeface="Times New Roman" panose="02020603050405020304" pitchFamily="18" charset="0"/>
                <a:cs typeface="Times New Roman" panose="02020603050405020304" pitchFamily="18" charset="0"/>
              </a:rPr>
              <a:t>.</a:t>
            </a:r>
            <a:endParaRPr lang="en-US" sz="2200" b="0" dirty="0">
              <a:solidFill>
                <a:schemeClr val="tx1"/>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925773" y="152400"/>
            <a:ext cx="6999027" cy="639762"/>
          </a:xfrm>
        </p:spPr>
        <p:txBody>
          <a:bodyPr>
            <a:noAutofit/>
          </a:bodyPr>
          <a:lstStyle/>
          <a:p>
            <a:r>
              <a:rPr lang="es-ES" sz="2800" dirty="0" err="1">
                <a:latin typeface="Times New Roman" panose="02020603050405020304" pitchFamily="18" charset="0"/>
                <a:cs typeface="Times New Roman" panose="02020603050405020304" pitchFamily="18" charset="0"/>
              </a:rPr>
              <a:t>Đối</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tượng</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không</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thuộc</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diện</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nộp</a:t>
            </a:r>
            <a:r>
              <a:rPr lang="es-ES" sz="2800" dirty="0">
                <a:latin typeface="Times New Roman" panose="02020603050405020304" pitchFamily="18" charset="0"/>
                <a:cs typeface="Times New Roman" panose="02020603050405020304" pitchFamily="18" charset="0"/>
              </a:rPr>
              <a:t> </a:t>
            </a:r>
            <a:r>
              <a:rPr lang="es-ES" sz="2800" dirty="0" err="1">
                <a:latin typeface="Times New Roman" panose="02020603050405020304" pitchFamily="18" charset="0"/>
                <a:cs typeface="Times New Roman" panose="02020603050405020304" pitchFamily="18" charset="0"/>
              </a:rPr>
              <a:t>thuế</a:t>
            </a:r>
            <a:r>
              <a:rPr lang="es-ES" sz="2800" dirty="0">
                <a:latin typeface="Times New Roman" panose="02020603050405020304" pitchFamily="18" charset="0"/>
                <a:cs typeface="Times New Roman" panose="02020603050405020304" pitchFamily="18" charset="0"/>
              </a:rPr>
              <a:t> TNDN</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9674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3"/>
          <p:cNvSpPr txBox="1"/>
          <p:nvPr/>
        </p:nvSpPr>
        <p:spPr>
          <a:xfrm>
            <a:off x="1600200" y="5334000"/>
            <a:ext cx="7467600" cy="523220"/>
          </a:xfrm>
          <a:prstGeom prst="rect">
            <a:avLst/>
          </a:prstGeom>
          <a:noFill/>
        </p:spPr>
        <p:txBody>
          <a:bodyPr wrap="square" rtlCol="0">
            <a:spAutoFit/>
          </a:bodyPr>
          <a:lstStyle/>
          <a:p>
            <a:pPr algn="ctr"/>
            <a:r>
              <a:rPr lang="en-US" sz="2800" b="1" dirty="0">
                <a:latin typeface="Arial" pitchFamily="34" charset="0"/>
                <a:cs typeface="Arial" pitchFamily="34" charset="0"/>
              </a:rPr>
              <a:t> </a:t>
            </a:r>
            <a:r>
              <a:rPr lang="en-US" sz="2800" b="1" dirty="0">
                <a:latin typeface="Times New Roman" pitchFamily="18" charset="0"/>
                <a:cs typeface="Times New Roman" pitchFamily="18" charset="0"/>
              </a:rPr>
              <a:t>BÀI 1: KẾ TOÁN THUẾ GIÁ TRỊ GIA TĂNG</a:t>
            </a:r>
          </a:p>
        </p:txBody>
      </p:sp>
    </p:spTree>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772400" cy="639762"/>
          </a:xfrm>
        </p:spPr>
        <p:txBody>
          <a:bodyPr>
            <a:noAutofit/>
          </a:bodyPr>
          <a:lstStyle/>
          <a:p>
            <a:pPr algn="ctr"/>
            <a:r>
              <a:rPr lang="en-US" b="1" i="1" dirty="0">
                <a:latin typeface="Times New Roman" panose="02020603050405020304" pitchFamily="18" charset="0"/>
                <a:cs typeface="Times New Roman" panose="02020603050405020304" pitchFamily="18" charset="0"/>
              </a:rPr>
              <a:t>2.1.2. </a:t>
            </a:r>
            <a:r>
              <a:rPr lang="en-US" b="1" i="1" dirty="0" err="1">
                <a:latin typeface="Times New Roman" panose="02020603050405020304" pitchFamily="18" charset="0"/>
                <a:cs typeface="Times New Roman" panose="02020603050405020304" pitchFamily="18" charset="0"/>
              </a:rPr>
              <a:t>Căn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cứ</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và</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phương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pháp</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tính</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thuế</a:t>
            </a:r>
            <a:endParaRPr lang="en-US" b="1"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082040"/>
            <a:ext cx="2286000" cy="533400"/>
          </a:xfrm>
        </p:spPr>
        <p:txBody>
          <a:bodyPr>
            <a:noAutofit/>
          </a:bodyPr>
          <a:lstStyle/>
          <a:p>
            <a:pPr marL="0" indent="0" algn="just">
              <a:lnSpc>
                <a:spcPct val="130000"/>
              </a:lnSpc>
              <a:spcBef>
                <a:spcPts val="600"/>
              </a:spcBef>
              <a:buNone/>
            </a:pPr>
            <a:r>
              <a:rPr lang="en-US" sz="2400" b="0" dirty="0" err="1">
                <a:solidFill>
                  <a:schemeClr val="tx1"/>
                </a:solidFill>
                <a:latin typeface="Times New Roman" panose="02020603050405020304" pitchFamily="18" charset="0"/>
                <a:cs typeface="Times New Roman" panose="02020603050405020304" pitchFamily="18" charset="0"/>
              </a:rPr>
              <a:t>Công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thức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tính</a:t>
            </a:r>
            <a:r>
              <a:rPr lang="en-US" sz="2400" b="0" dirty="0">
                <a:solidFill>
                  <a:schemeClr val="tx1"/>
                </a:solidFill>
                <a:latin typeface="Times New Roman" panose="02020603050405020304" pitchFamily="18" charset="0"/>
                <a:cs typeface="Times New Roman" panose="02020603050405020304" pitchFamily="18" charset="0"/>
              </a:rPr>
              <a:t>: </a:t>
            </a:r>
            <a:endParaRPr lang="vi-VN"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spcBef>
                <a:spcPts val="600"/>
              </a:spcBef>
              <a:buNone/>
            </a:pP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spcBef>
                <a:spcPts val="600"/>
              </a:spcBef>
              <a:buNone/>
            </a:pPr>
            <a:endParaRPr lang="en-US" sz="2400" b="0" i="1" u="sng"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spcBef>
                <a:spcPts val="600"/>
              </a:spcBef>
              <a:buNone/>
            </a:pPr>
            <a:r>
              <a:rPr lang="en-US" sz="2400" b="0" i="1" u="sng" dirty="0" err="1">
                <a:solidFill>
                  <a:schemeClr val="tx1"/>
                </a:solidFill>
                <a:latin typeface="Times New Roman" panose="02020603050405020304" pitchFamily="18" charset="0"/>
                <a:cs typeface="Times New Roman" panose="02020603050405020304" pitchFamily="18" charset="0"/>
              </a:rPr>
              <a:t>Trong</a:t>
            </a:r>
            <a:r>
              <a:rPr lang="en-US" sz="2400" b="0" i="1" u="sng" dirty="0">
                <a:solidFill>
                  <a:schemeClr val="tx1"/>
                </a:solidFill>
                <a:latin typeface="Times New Roman" panose="02020603050405020304" pitchFamily="18" charset="0"/>
                <a:cs typeface="Times New Roman" panose="02020603050405020304" pitchFamily="18" charset="0"/>
              </a:rPr>
              <a:t> </a:t>
            </a:r>
            <a:r>
              <a:rPr lang="en-US" sz="2400" b="0" i="1" u="sng" dirty="0" err="1">
                <a:solidFill>
                  <a:schemeClr val="tx1"/>
                </a:solidFill>
                <a:latin typeface="Times New Roman" panose="02020603050405020304" pitchFamily="18" charset="0"/>
                <a:cs typeface="Times New Roman" panose="02020603050405020304" pitchFamily="18" charset="0"/>
              </a:rPr>
              <a:t>đó</a:t>
            </a:r>
            <a:r>
              <a:rPr lang="en-US" sz="2400" b="0" i="1" u="sng" dirty="0">
                <a:solidFill>
                  <a:schemeClr val="tx1"/>
                </a:solidFill>
                <a:latin typeface="Times New Roman" panose="02020603050405020304" pitchFamily="18" charset="0"/>
                <a:cs typeface="Times New Roman" panose="02020603050405020304" pitchFamily="18" charset="0"/>
              </a:rPr>
              <a:t>: </a:t>
            </a:r>
          </a:p>
        </p:txBody>
      </p:sp>
      <p:graphicFrame>
        <p:nvGraphicFramePr>
          <p:cNvPr id="4" name="Table 3"/>
          <p:cNvGraphicFramePr>
            <a:graphicFrameLocks noGrp="1"/>
          </p:cNvGraphicFramePr>
          <p:nvPr/>
        </p:nvGraphicFramePr>
        <p:xfrm>
          <a:off x="1141863" y="1844040"/>
          <a:ext cx="7011537" cy="762000"/>
        </p:xfrm>
        <a:graphic>
          <a:graphicData uri="http://schemas.openxmlformats.org/drawingml/2006/table">
            <a:tbl>
              <a:tblPr firstRow="1" bandRow="1">
                <a:tableStyleId>{2D5ABB26-0587-4C30-8999-92F81FD0307C}</a:tableStyleId>
              </a:tblPr>
              <a:tblGrid>
                <a:gridCol w="2439537">
                  <a:extLst>
                    <a:ext uri="{9D8B030D-6E8A-4147-A177-3AD203B41FA5}">
                      <a16:colId xmlns:a16="http://schemas.microsoft.com/office/drawing/2014/main" val="20000"/>
                    </a:ext>
                  </a:extLst>
                </a:gridCol>
                <a:gridCol w="1060365">
                  <a:extLst>
                    <a:ext uri="{9D8B030D-6E8A-4147-A177-3AD203B41FA5}">
                      <a16:colId xmlns:a16="http://schemas.microsoft.com/office/drawing/2014/main" val="20001"/>
                    </a:ext>
                  </a:extLst>
                </a:gridCol>
                <a:gridCol w="1570906">
                  <a:extLst>
                    <a:ext uri="{9D8B030D-6E8A-4147-A177-3AD203B41FA5}">
                      <a16:colId xmlns:a16="http://schemas.microsoft.com/office/drawing/2014/main" val="20002"/>
                    </a:ext>
                  </a:extLst>
                </a:gridCol>
                <a:gridCol w="816528">
                  <a:extLst>
                    <a:ext uri="{9D8B030D-6E8A-4147-A177-3AD203B41FA5}">
                      <a16:colId xmlns:a16="http://schemas.microsoft.com/office/drawing/2014/main" val="20003"/>
                    </a:ext>
                  </a:extLst>
                </a:gridCol>
                <a:gridCol w="1124201">
                  <a:extLst>
                    <a:ext uri="{9D8B030D-6E8A-4147-A177-3AD203B41FA5}">
                      <a16:colId xmlns:a16="http://schemas.microsoft.com/office/drawing/2014/main" val="20004"/>
                    </a:ext>
                  </a:extLst>
                </a:gridCol>
              </a:tblGrid>
              <a:tr h="762000">
                <a:tc>
                  <a:txBody>
                    <a:bodyPr/>
                    <a:lstStyle/>
                    <a:p>
                      <a:pPr algn="ctr"/>
                      <a:r>
                        <a:rPr lang="en-US" sz="2200" b="1" dirty="0" err="1">
                          <a:latin typeface="Times New Roman" panose="02020603050405020304" pitchFamily="18" charset="0"/>
                          <a:cs typeface="Times New Roman" panose="02020603050405020304" pitchFamily="18" charset="0"/>
                        </a:rPr>
                        <a:t>Số</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tiền</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thuế</a:t>
                      </a:r>
                      <a:r>
                        <a:rPr lang="en-US" sz="2200" b="1" baseline="0" dirty="0">
                          <a:latin typeface="Times New Roman" panose="02020603050405020304" pitchFamily="18" charset="0"/>
                          <a:cs typeface="Times New Roman" panose="02020603050405020304" pitchFamily="18" charset="0"/>
                        </a:rPr>
                        <a:t> TNDN </a:t>
                      </a:r>
                      <a:r>
                        <a:rPr lang="en-US" sz="2200" b="1" baseline="0" dirty="0" err="1">
                          <a:latin typeface="Times New Roman" panose="02020603050405020304" pitchFamily="18" charset="0"/>
                          <a:cs typeface="Times New Roman" panose="02020603050405020304" pitchFamily="18" charset="0"/>
                        </a:rPr>
                        <a:t>phải</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nộp</a:t>
                      </a:r>
                      <a:endParaRPr lang="en-US"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a:t>
                      </a:r>
                    </a:p>
                  </a:txBody>
                  <a:tcPr anchor="ctr"/>
                </a:tc>
                <a:tc>
                  <a:txBody>
                    <a:bodyPr/>
                    <a:lstStyle/>
                    <a:p>
                      <a:pPr algn="ctr"/>
                      <a:r>
                        <a:rPr lang="en-US" sz="2200" b="1" dirty="0">
                          <a:latin typeface="Times New Roman" panose="02020603050405020304" pitchFamily="18" charset="0"/>
                          <a:cs typeface="Times New Roman" panose="02020603050405020304" pitchFamily="18" charset="0"/>
                        </a:rPr>
                        <a:t>Thu </a:t>
                      </a:r>
                      <a:r>
                        <a:rPr lang="en-US" sz="2200" b="1" dirty="0" err="1">
                          <a:latin typeface="Times New Roman" panose="02020603050405020304" pitchFamily="18" charset="0"/>
                          <a:cs typeface="Times New Roman" panose="02020603050405020304" pitchFamily="18" charset="0"/>
                        </a:rPr>
                        <a:t>nhập</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tính</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thuế</a:t>
                      </a:r>
                      <a:endParaRPr lang="en-US" sz="2200" b="1" dirty="0">
                        <a:latin typeface="Times New Roman" panose="02020603050405020304" pitchFamily="18" charset="0"/>
                        <a:cs typeface="Times New Roman" panose="02020603050405020304" pitchFamily="18" charset="0"/>
                      </a:endParaRPr>
                    </a:p>
                  </a:txBody>
                  <a:tcPr anchor="ctr"/>
                </a:tc>
                <a:tc>
                  <a:txBody>
                    <a:bodyPr/>
                    <a:lstStyle/>
                    <a:p>
                      <a:pPr algn="ctr"/>
                      <a:r>
                        <a:rPr lang="en-US" sz="2200" b="1" dirty="0">
                          <a:latin typeface="Times New Roman" panose="02020603050405020304" pitchFamily="18" charset="0"/>
                          <a:cs typeface="Times New Roman" panose="02020603050405020304" pitchFamily="18" charset="0"/>
                        </a:rPr>
                        <a:t>x</a:t>
                      </a:r>
                    </a:p>
                  </a:txBody>
                  <a:tcPr anchor="ctr"/>
                </a:tc>
                <a:tc>
                  <a:txBody>
                    <a:bodyPr/>
                    <a:lstStyle/>
                    <a:p>
                      <a:pPr algn="ctr"/>
                      <a:r>
                        <a:rPr lang="en-US" sz="2200" b="1" dirty="0" err="1">
                          <a:latin typeface="Times New Roman" panose="02020603050405020304" pitchFamily="18" charset="0"/>
                          <a:cs typeface="Times New Roman" panose="02020603050405020304" pitchFamily="18" charset="0"/>
                        </a:rPr>
                        <a:t>Thuế</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suất</a:t>
                      </a:r>
                      <a:endParaRPr lang="en-US" sz="22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nvGraphicFramePr>
        <p:xfrm>
          <a:off x="457200" y="3718560"/>
          <a:ext cx="8229600" cy="1005840"/>
        </p:xfrm>
        <a:graphic>
          <a:graphicData uri="http://schemas.openxmlformats.org/drawingml/2006/table">
            <a:tbl>
              <a:tblPr firstRow="1" firstCol="1" lastRow="1" lastCol="1" bandRow="1" bandCol="1">
                <a:tableStyleId>{5C22544A-7EE6-4342-B048-85BDC9FD1C3A}</a:tableStyleId>
              </a:tblPr>
              <a:tblGrid>
                <a:gridCol w="1515421">
                  <a:extLst>
                    <a:ext uri="{9D8B030D-6E8A-4147-A177-3AD203B41FA5}">
                      <a16:colId xmlns:a16="http://schemas.microsoft.com/office/drawing/2014/main" val="20000"/>
                    </a:ext>
                  </a:extLst>
                </a:gridCol>
                <a:gridCol w="348159">
                  <a:extLst>
                    <a:ext uri="{9D8B030D-6E8A-4147-A177-3AD203B41FA5}">
                      <a16:colId xmlns:a16="http://schemas.microsoft.com/office/drawing/2014/main" val="20001"/>
                    </a:ext>
                  </a:extLst>
                </a:gridCol>
                <a:gridCol w="1476839">
                  <a:extLst>
                    <a:ext uri="{9D8B030D-6E8A-4147-A177-3AD203B41FA5}">
                      <a16:colId xmlns:a16="http://schemas.microsoft.com/office/drawing/2014/main" val="20002"/>
                    </a:ext>
                  </a:extLst>
                </a:gridCol>
                <a:gridCol w="318398">
                  <a:extLst>
                    <a:ext uri="{9D8B030D-6E8A-4147-A177-3AD203B41FA5}">
                      <a16:colId xmlns:a16="http://schemas.microsoft.com/office/drawing/2014/main" val="20003"/>
                    </a:ext>
                  </a:extLst>
                </a:gridCol>
                <a:gridCol w="2109842">
                  <a:extLst>
                    <a:ext uri="{9D8B030D-6E8A-4147-A177-3AD203B41FA5}">
                      <a16:colId xmlns:a16="http://schemas.microsoft.com/office/drawing/2014/main" val="20004"/>
                    </a:ext>
                  </a:extLst>
                </a:gridCol>
                <a:gridCol w="327341">
                  <a:extLst>
                    <a:ext uri="{9D8B030D-6E8A-4147-A177-3AD203B41FA5}">
                      <a16:colId xmlns:a16="http://schemas.microsoft.com/office/drawing/2014/main" val="20005"/>
                    </a:ext>
                  </a:extLst>
                </a:gridCol>
                <a:gridCol w="2133600">
                  <a:extLst>
                    <a:ext uri="{9D8B030D-6E8A-4147-A177-3AD203B41FA5}">
                      <a16:colId xmlns:a16="http://schemas.microsoft.com/office/drawing/2014/main" val="20006"/>
                    </a:ext>
                  </a:extLst>
                </a:gridCol>
              </a:tblGrid>
              <a:tr h="0">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Thu </a:t>
                      </a:r>
                      <a:r>
                        <a:rPr lang="en-US" sz="2200" dirty="0" err="1">
                          <a:solidFill>
                            <a:schemeClr val="tx1"/>
                          </a:solidFill>
                          <a:effectLst/>
                          <a:latin typeface="Times New Roman" panose="02020603050405020304" pitchFamily="18" charset="0"/>
                          <a:cs typeface="Times New Roman" panose="02020603050405020304" pitchFamily="18" charset="0"/>
                        </a:rPr>
                        <a:t>nhập</a:t>
                      </a:r>
                      <a:r>
                        <a:rPr lang="en-US" sz="2200" dirty="0">
                          <a:solidFill>
                            <a:schemeClr val="tx1"/>
                          </a:solidFill>
                          <a:effectLst/>
                          <a:latin typeface="Times New Roman" panose="02020603050405020304" pitchFamily="18" charset="0"/>
                          <a:cs typeface="Times New Roman" panose="02020603050405020304" pitchFamily="18" charset="0"/>
                        </a:rPr>
                        <a:t> </a:t>
                      </a:r>
                    </a:p>
                    <a:p>
                      <a:pPr algn="ctr">
                        <a:spcBef>
                          <a:spcPts val="600"/>
                        </a:spcBef>
                        <a:spcAft>
                          <a:spcPts val="0"/>
                        </a:spcAft>
                      </a:pPr>
                      <a:r>
                        <a:rPr lang="en-US" sz="2200" dirty="0" err="1">
                          <a:solidFill>
                            <a:schemeClr val="tx1"/>
                          </a:solidFill>
                          <a:effectLst/>
                          <a:latin typeface="Times New Roman" panose="02020603050405020304" pitchFamily="18" charset="0"/>
                          <a:cs typeface="Times New Roman" panose="02020603050405020304" pitchFamily="18" charset="0"/>
                        </a:rPr>
                        <a:t>tính</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thuế</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Thu </a:t>
                      </a:r>
                      <a:r>
                        <a:rPr lang="en-US" sz="2200" dirty="0" err="1">
                          <a:solidFill>
                            <a:schemeClr val="tx1"/>
                          </a:solidFill>
                          <a:effectLst/>
                          <a:latin typeface="Times New Roman" panose="02020603050405020304" pitchFamily="18" charset="0"/>
                          <a:cs typeface="Times New Roman" panose="02020603050405020304" pitchFamily="18" charset="0"/>
                        </a:rPr>
                        <a:t>nhập</a:t>
                      </a:r>
                      <a:endParaRPr lang="en-US" sz="2200" dirty="0">
                        <a:solidFill>
                          <a:schemeClr val="tx1"/>
                        </a:solidFill>
                        <a:effectLst/>
                        <a:latin typeface="Times New Roman" panose="02020603050405020304" pitchFamily="18" charset="0"/>
                        <a:cs typeface="Times New Roman" panose="02020603050405020304" pitchFamily="18" charset="0"/>
                      </a:endParaRPr>
                    </a:p>
                    <a:p>
                      <a:pPr algn="ctr">
                        <a:spcBef>
                          <a:spcPts val="600"/>
                        </a:spcBef>
                        <a:spcAft>
                          <a:spcPts val="0"/>
                        </a:spcAft>
                      </a:pPr>
                      <a:r>
                        <a:rPr lang="en-US" sz="2200" dirty="0" err="1">
                          <a:solidFill>
                            <a:schemeClr val="tx1"/>
                          </a:solidFill>
                          <a:effectLst/>
                          <a:latin typeface="Times New Roman" panose="02020603050405020304" pitchFamily="18" charset="0"/>
                          <a:cs typeface="Times New Roman" panose="02020603050405020304" pitchFamily="18" charset="0"/>
                        </a:rPr>
                        <a:t>chịu</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thuế</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Thu </a:t>
                      </a:r>
                      <a:r>
                        <a:rPr lang="en-US" sz="2200" dirty="0" err="1">
                          <a:solidFill>
                            <a:schemeClr val="tx1"/>
                          </a:solidFill>
                          <a:effectLst/>
                          <a:latin typeface="Times New Roman" panose="02020603050405020304" pitchFamily="18" charset="0"/>
                          <a:cs typeface="Times New Roman" panose="02020603050405020304" pitchFamily="18" charset="0"/>
                        </a:rPr>
                        <a:t>nhập</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được</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miễn</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thuế</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err="1">
                          <a:solidFill>
                            <a:schemeClr val="tx1"/>
                          </a:solidFill>
                          <a:effectLst/>
                          <a:latin typeface="Times New Roman" panose="02020603050405020304" pitchFamily="18" charset="0"/>
                          <a:cs typeface="Times New Roman" panose="02020603050405020304" pitchFamily="18" charset="0"/>
                        </a:rPr>
                        <a:t>Các</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khoản</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lỗ</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được</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kết</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chuyển</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theo</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quy</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định</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nvGraphicFramePr>
        <p:xfrm>
          <a:off x="673419" y="5196840"/>
          <a:ext cx="7556181" cy="746760"/>
        </p:xfrm>
        <a:graphic>
          <a:graphicData uri="http://schemas.openxmlformats.org/drawingml/2006/table">
            <a:tbl>
              <a:tblPr firstRow="1" firstCol="1" lastRow="1" lastCol="1" bandRow="1" bandCol="1">
                <a:tableStyleId>{5C22544A-7EE6-4342-B048-85BDC9FD1C3A}</a:tableStyleId>
              </a:tblPr>
              <a:tblGrid>
                <a:gridCol w="1403148">
                  <a:extLst>
                    <a:ext uri="{9D8B030D-6E8A-4147-A177-3AD203B41FA5}">
                      <a16:colId xmlns:a16="http://schemas.microsoft.com/office/drawing/2014/main" val="20000"/>
                    </a:ext>
                  </a:extLst>
                </a:gridCol>
                <a:gridCol w="349452">
                  <a:extLst>
                    <a:ext uri="{9D8B030D-6E8A-4147-A177-3AD203B41FA5}">
                      <a16:colId xmlns:a16="http://schemas.microsoft.com/office/drawing/2014/main" val="20001"/>
                    </a:ext>
                  </a:extLst>
                </a:gridCol>
                <a:gridCol w="955816">
                  <a:extLst>
                    <a:ext uri="{9D8B030D-6E8A-4147-A177-3AD203B41FA5}">
                      <a16:colId xmlns:a16="http://schemas.microsoft.com/office/drawing/2014/main" val="20002"/>
                    </a:ext>
                  </a:extLst>
                </a:gridCol>
                <a:gridCol w="415784">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gridCol w="425490">
                  <a:extLst>
                    <a:ext uri="{9D8B030D-6E8A-4147-A177-3AD203B41FA5}">
                      <a16:colId xmlns:a16="http://schemas.microsoft.com/office/drawing/2014/main" val="20005"/>
                    </a:ext>
                  </a:extLst>
                </a:gridCol>
                <a:gridCol w="2406291">
                  <a:extLst>
                    <a:ext uri="{9D8B030D-6E8A-4147-A177-3AD203B41FA5}">
                      <a16:colId xmlns:a16="http://schemas.microsoft.com/office/drawing/2014/main" val="20006"/>
                    </a:ext>
                  </a:extLst>
                </a:gridCol>
              </a:tblGrid>
              <a:tr h="0">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Thu </a:t>
                      </a:r>
                      <a:r>
                        <a:rPr lang="en-US" sz="2200" dirty="0" err="1">
                          <a:solidFill>
                            <a:schemeClr val="tx1"/>
                          </a:solidFill>
                          <a:effectLst/>
                          <a:latin typeface="Times New Roman" panose="02020603050405020304" pitchFamily="18" charset="0"/>
                          <a:cs typeface="Times New Roman" panose="02020603050405020304" pitchFamily="18" charset="0"/>
                        </a:rPr>
                        <a:t>nhập</a:t>
                      </a:r>
                      <a:r>
                        <a:rPr lang="en-US" sz="2200" dirty="0">
                          <a:solidFill>
                            <a:schemeClr val="tx1"/>
                          </a:solidFill>
                          <a:effectLst/>
                          <a:latin typeface="Times New Roman" panose="02020603050405020304" pitchFamily="18" charset="0"/>
                          <a:cs typeface="Times New Roman" panose="02020603050405020304" pitchFamily="18" charset="0"/>
                        </a:rPr>
                        <a:t> </a:t>
                      </a:r>
                    </a:p>
                    <a:p>
                      <a:pPr algn="ctr">
                        <a:spcBef>
                          <a:spcPts val="600"/>
                        </a:spcBef>
                        <a:spcAft>
                          <a:spcPts val="0"/>
                        </a:spcAft>
                      </a:pPr>
                      <a:r>
                        <a:rPr lang="en-US" sz="2200" dirty="0" err="1">
                          <a:solidFill>
                            <a:schemeClr val="tx1"/>
                          </a:solidFill>
                          <a:effectLst/>
                          <a:latin typeface="Times New Roman" panose="02020603050405020304" pitchFamily="18" charset="0"/>
                          <a:cs typeface="Times New Roman" panose="02020603050405020304" pitchFamily="18" charset="0"/>
                        </a:rPr>
                        <a:t>chịu</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thuế</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a:solidFill>
                            <a:schemeClr val="tx1"/>
                          </a:solidFill>
                          <a:effectLst/>
                          <a:latin typeface="Times New Roman" panose="02020603050405020304" pitchFamily="18" charset="0"/>
                          <a:cs typeface="Times New Roman" panose="02020603050405020304" pitchFamily="18" charset="0"/>
                        </a:rPr>
                        <a:t>=</a:t>
                      </a:r>
                      <a:endParaRPr lang="en-US" sz="2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err="1">
                          <a:solidFill>
                            <a:schemeClr val="tx1"/>
                          </a:solidFill>
                          <a:effectLst/>
                          <a:latin typeface="Times New Roman" panose="02020603050405020304" pitchFamily="18" charset="0"/>
                          <a:cs typeface="Times New Roman" panose="02020603050405020304" pitchFamily="18" charset="0"/>
                        </a:rPr>
                        <a:t>Doanh</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thu</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Chi </a:t>
                      </a:r>
                      <a:r>
                        <a:rPr lang="en-US" sz="2200" dirty="0" err="1">
                          <a:solidFill>
                            <a:schemeClr val="tx1"/>
                          </a:solidFill>
                          <a:effectLst/>
                          <a:latin typeface="Times New Roman" panose="02020603050405020304" pitchFamily="18" charset="0"/>
                          <a:cs typeface="Times New Roman" panose="02020603050405020304" pitchFamily="18" charset="0"/>
                        </a:rPr>
                        <a:t>phí</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được</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trừ</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a:solidFill>
                            <a:schemeClr val="tx1"/>
                          </a:solidFill>
                          <a:effectLst/>
                          <a:latin typeface="Times New Roman" panose="02020603050405020304" pitchFamily="18" charset="0"/>
                          <a:cs typeface="Times New Roman" panose="02020603050405020304" pitchFamily="18" charset="0"/>
                        </a:rPr>
                        <a:t>+</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Bef>
                          <a:spcPts val="600"/>
                        </a:spcBef>
                        <a:spcAft>
                          <a:spcPts val="0"/>
                        </a:spcAft>
                      </a:pPr>
                      <a:r>
                        <a:rPr lang="en-US" sz="2200" dirty="0" err="1">
                          <a:solidFill>
                            <a:schemeClr val="tx1"/>
                          </a:solidFill>
                          <a:effectLst/>
                          <a:latin typeface="Times New Roman" panose="02020603050405020304" pitchFamily="18" charset="0"/>
                          <a:cs typeface="Times New Roman" panose="02020603050405020304" pitchFamily="18" charset="0"/>
                        </a:rPr>
                        <a:t>Các</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khoản</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thu</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nhập</a:t>
                      </a:r>
                      <a:r>
                        <a:rPr lang="en-US" sz="2200" dirty="0">
                          <a:solidFill>
                            <a:schemeClr val="tx1"/>
                          </a:solidFill>
                          <a:effectLst/>
                          <a:latin typeface="Times New Roman" panose="02020603050405020304" pitchFamily="18" charset="0"/>
                          <a:cs typeface="Times New Roman" panose="02020603050405020304" pitchFamily="18" charset="0"/>
                        </a:rPr>
                        <a:t> </a:t>
                      </a:r>
                      <a:r>
                        <a:rPr lang="en-US" sz="2200" dirty="0" err="1">
                          <a:solidFill>
                            <a:schemeClr val="tx1"/>
                          </a:solidFill>
                          <a:effectLst/>
                          <a:latin typeface="Times New Roman" panose="02020603050405020304" pitchFamily="18" charset="0"/>
                          <a:cs typeface="Times New Roman" panose="02020603050405020304" pitchFamily="18" charset="0"/>
                        </a:rPr>
                        <a:t>khác</a:t>
                      </a:r>
                      <a:endParaRPr lang="en-US" sz="2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0480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62"/>
            <a:ext cx="8229600" cy="944562"/>
          </a:xfrm>
        </p:spPr>
        <p:txBody>
          <a:bodyPr>
            <a:normAutofit/>
          </a:bodyPr>
          <a:lstStyle/>
          <a:p>
            <a:pPr marL="0" indent="0" algn="ctr"/>
            <a:r>
              <a:rPr lang="vi-VN" b="1" dirty="0">
                <a:latin typeface="Times New Roman" panose="02020603050405020304" pitchFamily="18" charset="0"/>
                <a:cs typeface="Times New Roman" panose="02020603050405020304" pitchFamily="18" charset="0"/>
              </a:rPr>
              <a:t>Thuế suất thuế TNDN</a:t>
            </a:r>
          </a:p>
        </p:txBody>
      </p:sp>
      <p:sp>
        <p:nvSpPr>
          <p:cNvPr id="3" name="Content Placeholder 2"/>
          <p:cNvSpPr>
            <a:spLocks noGrp="1"/>
          </p:cNvSpPr>
          <p:nvPr>
            <p:ph idx="1"/>
          </p:nvPr>
        </p:nvSpPr>
        <p:spPr>
          <a:xfrm>
            <a:off x="228600" y="1143000"/>
            <a:ext cx="4876800" cy="5410200"/>
          </a:xfrm>
        </p:spPr>
        <p:txBody>
          <a:bodyPr>
            <a:noAutofit/>
          </a:bodyPr>
          <a:lstStyle/>
          <a:p>
            <a:pPr marL="0" indent="0" algn="just">
              <a:lnSpc>
                <a:spcPct val="130000"/>
              </a:lnSpc>
              <a:buNone/>
            </a:pPr>
            <a:r>
              <a:rPr lang="en-US" sz="2400" b="0" dirty="0">
                <a:latin typeface="Times New Roman" panose="02020603050405020304" pitchFamily="18" charset="0"/>
                <a:cs typeface="Times New Roman" panose="02020603050405020304" pitchFamily="18" charset="0"/>
              </a:rPr>
              <a:t>	</a:t>
            </a:r>
            <a:r>
              <a:rPr lang="vi-VN" sz="2400" b="0" dirty="0">
                <a:solidFill>
                  <a:srgbClr val="FF0000"/>
                </a:solidFill>
                <a:latin typeface="Times New Roman" panose="02020603050405020304" pitchFamily="18" charset="0"/>
                <a:cs typeface="Times New Roman" panose="02020603050405020304" pitchFamily="18" charset="0"/>
              </a:rPr>
              <a:t>Kể từ ngày 01/01/2014 </a:t>
            </a:r>
            <a:r>
              <a:rPr lang="vi-VN" sz="2400" b="0" dirty="0">
                <a:solidFill>
                  <a:schemeClr val="tx1"/>
                </a:solidFill>
                <a:latin typeface="Times New Roman" panose="02020603050405020304" pitchFamily="18" charset="0"/>
                <a:cs typeface="Times New Roman" panose="02020603050405020304" pitchFamily="18" charset="0"/>
              </a:rPr>
              <a:t>Thuế suất thuế thu nhập doanh</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nghiệp là 22%, trừ trường hợp doanh nghiệp thuộc đối</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tượng áp dụng thuế suất 20% và thuế suất từ 32% đến 50% và đối tượng được ưu đãi về thuế suất thuế TNDN</a:t>
            </a:r>
            <a:endParaRPr lang="en-US" sz="2400" b="0" dirty="0">
              <a:solidFill>
                <a:schemeClr val="tx1"/>
              </a:solidFill>
              <a:latin typeface="Times New Roman" panose="02020603050405020304" pitchFamily="18" charset="0"/>
              <a:cs typeface="Times New Roman" panose="02020603050405020304" pitchFamily="18" charset="0"/>
            </a:endParaRPr>
          </a:p>
          <a:p>
            <a:pPr marL="0" indent="0" algn="just">
              <a:lnSpc>
                <a:spcPct val="130000"/>
              </a:lnSpc>
              <a:buNone/>
            </a:pPr>
            <a:r>
              <a:rPr lang="en-US" sz="2400" b="0" dirty="0">
                <a:latin typeface="Times New Roman" panose="02020603050405020304" pitchFamily="18" charset="0"/>
                <a:cs typeface="Times New Roman" panose="02020603050405020304" pitchFamily="18" charset="0"/>
              </a:rPr>
              <a:t>	</a:t>
            </a:r>
            <a:r>
              <a:rPr lang="vi-VN" sz="2400" b="0" dirty="0">
                <a:solidFill>
                  <a:srgbClr val="FF0000"/>
                </a:solidFill>
                <a:latin typeface="Times New Roman" panose="02020603050405020304" pitchFamily="18" charset="0"/>
                <a:cs typeface="Times New Roman" panose="02020603050405020304" pitchFamily="18" charset="0"/>
              </a:rPr>
              <a:t>Kể từ ngày 01 tháng 01 năm 2016,</a:t>
            </a:r>
            <a:r>
              <a:rPr lang="vi-VN" sz="2400" b="0" dirty="0">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áp dụng</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thuế suất </a:t>
            </a:r>
            <a:r>
              <a:rPr lang="en-US" sz="2400" b="0" dirty="0" err="1">
                <a:solidFill>
                  <a:schemeClr val="tx1"/>
                </a:solidFill>
                <a:latin typeface="Times New Roman" panose="02020603050405020304" pitchFamily="18" charset="0"/>
                <a:cs typeface="Times New Roman" panose="02020603050405020304" pitchFamily="18" charset="0"/>
              </a:rPr>
              <a:t>chung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đều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vi-VN" sz="2400" b="0" dirty="0">
                <a:solidFill>
                  <a:schemeClr val="tx1"/>
                </a:solidFill>
                <a:latin typeface="Times New Roman" panose="02020603050405020304" pitchFamily="18" charset="0"/>
                <a:cs typeface="Times New Roman" panose="02020603050405020304" pitchFamily="18" charset="0"/>
              </a:rPr>
              <a:t>20%</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trừ</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các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trường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hợp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đặc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thù</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định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trong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thông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tư</a:t>
            </a:r>
            <a:r>
              <a:rPr lang="en-US" sz="2400" b="0" dirty="0">
                <a:solidFill>
                  <a:schemeClr val="tx1"/>
                </a:solidFill>
                <a:latin typeface="Times New Roman" panose="02020603050405020304" pitchFamily="18" charset="0"/>
                <a:cs typeface="Times New Roman" panose="02020603050405020304" pitchFamily="18" charset="0"/>
              </a:rPr>
              <a:t> 78/2014/TT-BTC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1981200"/>
            <a:ext cx="3153659" cy="2971800"/>
          </a:xfrm>
          <a:prstGeom prst="rect">
            <a:avLst/>
          </a:prstGeom>
        </p:spPr>
      </p:pic>
    </p:spTree>
    <p:extLst>
      <p:ext uri="{BB962C8B-B14F-4D97-AF65-F5344CB8AC3E}">
        <p14:creationId xmlns:p14="http://schemas.microsoft.com/office/powerpoint/2010/main" val="25722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1)">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heel(1)">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4294967295"/>
          </p:nvPr>
        </p:nvSpPr>
        <p:spPr>
          <a:xfrm>
            <a:off x="484188" y="1371600"/>
            <a:ext cx="8278812" cy="4876800"/>
          </a:xfrm>
        </p:spPr>
        <p:txBody>
          <a:bodyPr/>
          <a:lstStyle/>
          <a:p>
            <a:pPr algn="ctr" eaLnBrk="1" hangingPunct="1">
              <a:lnSpc>
                <a:spcPct val="130000"/>
              </a:lnSpc>
              <a:buFont typeface="Wingdings" pitchFamily="2" charset="2"/>
              <a:buNone/>
            </a:pPr>
            <a:r>
              <a:rPr lang="nl-NL" sz="2200" b="1" dirty="0">
                <a:solidFill>
                  <a:srgbClr val="FF0000"/>
                </a:solidFill>
                <a:latin typeface="Times New Roman" pitchFamily="18" charset="0"/>
                <a:cs typeface="Times New Roman" pitchFamily="18" charset="0"/>
              </a:rPr>
              <a:t>MỘT SỐ QUY ĐỊNH KHÁC NHAU GIỮA THUẾ VÀ KẾ TOÁN</a:t>
            </a:r>
          </a:p>
          <a:p>
            <a:pPr algn="just" eaLnBrk="1" hangingPunct="1">
              <a:lnSpc>
                <a:spcPct val="130000"/>
              </a:lnSpc>
              <a:buSzPct val="120000"/>
              <a:buFont typeface="Wingdings" pitchFamily="2" charset="2"/>
              <a:buChar char="ü"/>
            </a:pPr>
            <a:r>
              <a:rPr lang="nl-NL" sz="2200" b="0" dirty="0">
                <a:solidFill>
                  <a:srgbClr val="000000"/>
                </a:solidFill>
                <a:latin typeface="Times New Roman" pitchFamily="18" charset="0"/>
                <a:cs typeface="Times New Roman" pitchFamily="18" charset="0"/>
              </a:rPr>
              <a:t>Doanh thu / Giá tính thuế, DT tính thuế  - hoá đơn</a:t>
            </a:r>
          </a:p>
          <a:p>
            <a:pPr algn="just" eaLnBrk="1" hangingPunct="1">
              <a:lnSpc>
                <a:spcPct val="130000"/>
              </a:lnSpc>
              <a:buSzPct val="120000"/>
              <a:buFont typeface="Wingdings" pitchFamily="2" charset="2"/>
              <a:buChar char="ü"/>
            </a:pPr>
            <a:r>
              <a:rPr lang="nl-NL" sz="2200" b="0" dirty="0">
                <a:solidFill>
                  <a:srgbClr val="000000"/>
                </a:solidFill>
                <a:latin typeface="Times New Roman" pitchFamily="18" charset="0"/>
                <a:cs typeface="Times New Roman" pitchFamily="18" charset="0"/>
              </a:rPr>
              <a:t>Chi phí/ Chi phí được trừ</a:t>
            </a:r>
          </a:p>
          <a:p>
            <a:pPr algn="just" eaLnBrk="1" hangingPunct="1">
              <a:lnSpc>
                <a:spcPct val="130000"/>
              </a:lnSpc>
              <a:buSzPct val="120000"/>
              <a:buFont typeface="Wingdings" pitchFamily="2" charset="2"/>
              <a:buChar char="ü"/>
            </a:pPr>
            <a:r>
              <a:rPr lang="nl-NL" sz="2200" b="0" dirty="0">
                <a:solidFill>
                  <a:srgbClr val="000000"/>
                </a:solidFill>
                <a:latin typeface="Times New Roman" pitchFamily="18" charset="0"/>
                <a:cs typeface="Times New Roman" pitchFamily="18" charset="0"/>
              </a:rPr>
              <a:t>Lãi kế toán / Thu nhập tính thuế</a:t>
            </a:r>
          </a:p>
          <a:p>
            <a:pPr algn="just" eaLnBrk="1" hangingPunct="1">
              <a:lnSpc>
                <a:spcPct val="130000"/>
              </a:lnSpc>
              <a:buSzPct val="110000"/>
              <a:buFont typeface="Wingdings" pitchFamily="2" charset="2"/>
              <a:buChar char=""/>
            </a:pPr>
            <a:r>
              <a:rPr lang="nl-NL" sz="2200" b="0" dirty="0">
                <a:solidFill>
                  <a:srgbClr val="000000"/>
                </a:solidFill>
                <a:latin typeface="Times New Roman" pitchFamily="18" charset="0"/>
                <a:cs typeface="Times New Roman" pitchFamily="18" charset="0"/>
              </a:rPr>
              <a:t>TT.200 &amp;TT.133: Tuân thủ chuẩn mực kế toán; ghi chép, hạch toán phục vụ yêu cầu quản trị, theo THỰC TẾ PHÁT SINH, theo Ý CHÍ &amp; QUYẾT ĐỊNH CỦA DN</a:t>
            </a:r>
          </a:p>
          <a:p>
            <a:pPr algn="just" eaLnBrk="1" hangingPunct="1">
              <a:lnSpc>
                <a:spcPct val="130000"/>
              </a:lnSpc>
              <a:buSzPct val="110000"/>
              <a:buFont typeface="Wingdings" pitchFamily="2" charset="2"/>
              <a:buChar char=""/>
            </a:pPr>
            <a:r>
              <a:rPr lang="nl-NL" sz="2200" b="0" dirty="0">
                <a:solidFill>
                  <a:srgbClr val="000000"/>
                </a:solidFill>
                <a:latin typeface="Times New Roman" pitchFamily="18" charset="0"/>
                <a:cs typeface="Times New Roman" pitchFamily="18" charset="0"/>
              </a:rPr>
              <a:t>Quy định thuế: Buộc tuân thủ quy định chung về nghĩa vụ thuế, DN phải thực hiện theo một khuôn khổ chung vì một môi trường bình đẳng.</a:t>
            </a:r>
            <a:endParaRPr lang="en-US" sz="2200" b="1" i="1" dirty="0">
              <a:solidFill>
                <a:srgbClr val="FF0000"/>
              </a:solidFill>
              <a:latin typeface="Times New Roman" pitchFamily="18" charset="0"/>
              <a:cs typeface="Times New Roman" pitchFamily="18" charset="0"/>
            </a:endParaRPr>
          </a:p>
        </p:txBody>
      </p:sp>
      <p:sp>
        <p:nvSpPr>
          <p:cNvPr id="92163" name="Rectangle 3"/>
          <p:cNvSpPr>
            <a:spLocks noGrp="1" noChangeArrowheads="1"/>
          </p:cNvSpPr>
          <p:nvPr>
            <p:ph type="title" idx="4294967295"/>
          </p:nvPr>
        </p:nvSpPr>
        <p:spPr>
          <a:xfrm>
            <a:off x="628650" y="188913"/>
            <a:ext cx="7753350" cy="739775"/>
          </a:xfrm>
        </p:spPr>
        <p:txBody>
          <a:bodyPr/>
          <a:lstStyle/>
          <a:p>
            <a:pPr algn="ct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200/2014 &amp; 133/2016</a:t>
            </a:r>
            <a:endParaRPr lang="en-AU" i="1" dirty="0">
              <a:latin typeface="Times New Roman" pitchFamily="18" charset="0"/>
              <a:cs typeface="Times New Roman" pitchFamily="18" charset="0"/>
            </a:endParaRPr>
          </a:p>
        </p:txBody>
      </p:sp>
    </p:spTree>
    <p:extLst>
      <p:ext uri="{BB962C8B-B14F-4D97-AF65-F5344CB8AC3E}">
        <p14:creationId xmlns:p14="http://schemas.microsoft.com/office/powerpoint/2010/main" val="91936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2163"/>
                                        </p:tgtEl>
                                        <p:attrNameLst>
                                          <p:attrName>style.visibility</p:attrName>
                                        </p:attrNameLst>
                                      </p:cBhvr>
                                      <p:to>
                                        <p:strVal val="visible"/>
                                      </p:to>
                                    </p:set>
                                    <p:animEffect transition="in" filter="wheel(1)">
                                      <p:cBhvr>
                                        <p:cTn id="7" dur="2000"/>
                                        <p:tgtEl>
                                          <p:spTgt spid="9216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2162">
                                            <p:txEl>
                                              <p:pRg st="0" end="0"/>
                                            </p:txEl>
                                          </p:spTgt>
                                        </p:tgtEl>
                                        <p:attrNameLst>
                                          <p:attrName>style.visibility</p:attrName>
                                        </p:attrNameLst>
                                      </p:cBhvr>
                                      <p:to>
                                        <p:strVal val="visible"/>
                                      </p:to>
                                    </p:set>
                                    <p:animEffect transition="in" filter="wipe(down)">
                                      <p:cBhvr>
                                        <p:cTn id="12" dur="500"/>
                                        <p:tgtEl>
                                          <p:spTgt spid="9216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2162">
                                            <p:txEl>
                                              <p:pRg st="1" end="1"/>
                                            </p:txEl>
                                          </p:spTgt>
                                        </p:tgtEl>
                                        <p:attrNameLst>
                                          <p:attrName>style.visibility</p:attrName>
                                        </p:attrNameLst>
                                      </p:cBhvr>
                                      <p:to>
                                        <p:strVal val="visible"/>
                                      </p:to>
                                    </p:set>
                                    <p:animEffect transition="in" filter="wipe(down)">
                                      <p:cBhvr>
                                        <p:cTn id="17" dur="500"/>
                                        <p:tgtEl>
                                          <p:spTgt spid="9216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2162">
                                            <p:txEl>
                                              <p:pRg st="2" end="2"/>
                                            </p:txEl>
                                          </p:spTgt>
                                        </p:tgtEl>
                                        <p:attrNameLst>
                                          <p:attrName>style.visibility</p:attrName>
                                        </p:attrNameLst>
                                      </p:cBhvr>
                                      <p:to>
                                        <p:strVal val="visible"/>
                                      </p:to>
                                    </p:set>
                                    <p:animEffect transition="in" filter="wipe(down)">
                                      <p:cBhvr>
                                        <p:cTn id="22" dur="500"/>
                                        <p:tgtEl>
                                          <p:spTgt spid="9216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2162">
                                            <p:txEl>
                                              <p:pRg st="3" end="3"/>
                                            </p:txEl>
                                          </p:spTgt>
                                        </p:tgtEl>
                                        <p:attrNameLst>
                                          <p:attrName>style.visibility</p:attrName>
                                        </p:attrNameLst>
                                      </p:cBhvr>
                                      <p:to>
                                        <p:strVal val="visible"/>
                                      </p:to>
                                    </p:set>
                                    <p:animEffect transition="in" filter="wipe(down)">
                                      <p:cBhvr>
                                        <p:cTn id="27" dur="500"/>
                                        <p:tgtEl>
                                          <p:spTgt spid="9216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2162">
                                            <p:txEl>
                                              <p:pRg st="4" end="4"/>
                                            </p:txEl>
                                          </p:spTgt>
                                        </p:tgtEl>
                                        <p:attrNameLst>
                                          <p:attrName>style.visibility</p:attrName>
                                        </p:attrNameLst>
                                      </p:cBhvr>
                                      <p:to>
                                        <p:strVal val="visible"/>
                                      </p:to>
                                    </p:set>
                                    <p:animEffect transition="in" filter="wipe(down)">
                                      <p:cBhvr>
                                        <p:cTn id="32" dur="500"/>
                                        <p:tgtEl>
                                          <p:spTgt spid="9216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2162">
                                            <p:txEl>
                                              <p:pRg st="5" end="5"/>
                                            </p:txEl>
                                          </p:spTgt>
                                        </p:tgtEl>
                                        <p:attrNameLst>
                                          <p:attrName>style.visibility</p:attrName>
                                        </p:attrNameLst>
                                      </p:cBhvr>
                                      <p:to>
                                        <p:strVal val="visible"/>
                                      </p:to>
                                    </p:set>
                                    <p:animEffect transition="in" filter="wipe(down)">
                                      <p:cBhvr>
                                        <p:cTn id="37" dur="500"/>
                                        <p:tgtEl>
                                          <p:spTgt spid="921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build="p"/>
      <p:bldP spid="9216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4562"/>
          </a:xfrm>
        </p:spPr>
        <p:txBody>
          <a:bodyPr>
            <a:noAutofit/>
          </a:bodyPr>
          <a:lstStyle/>
          <a:p>
            <a:pPr algn="ctr"/>
            <a:r>
              <a:rPr lang="en-US" b="1" dirty="0">
                <a:latin typeface="Times New Roman" panose="02020603050405020304" pitchFamily="18" charset="0"/>
                <a:cs typeface="Times New Roman" panose="02020603050405020304" pitchFamily="18" charset="0"/>
              </a:rPr>
              <a:t> 2</a:t>
            </a:r>
            <a:r>
              <a:rPr lang="en-US" dirty="0">
                <a:latin typeface="Times New Roman" panose="02020603050405020304" pitchFamily="18" charset="0"/>
                <a:cs typeface="Times New Roman" panose="02020603050405020304" pitchFamily="18" charset="0"/>
              </a:rPr>
              <a:t>.2 </a:t>
            </a:r>
            <a:r>
              <a:rPr lang="en-US" b="1" dirty="0" err="1">
                <a:latin typeface="Times New Roman" panose="02020603050405020304" pitchFamily="18" charset="0"/>
                <a:cs typeface="Times New Roman" panose="02020603050405020304" pitchFamily="18" charset="0"/>
              </a:rPr>
              <a:t>Kế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toán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thuế</a:t>
            </a:r>
            <a:r>
              <a:rPr lang="en-US" b="1" dirty="0">
                <a:latin typeface="Times New Roman" panose="02020603050405020304" pitchFamily="18" charset="0"/>
                <a:cs typeface="Times New Roman" panose="02020603050405020304" pitchFamily="18" charset="0"/>
              </a:rPr>
              <a:t> TNDN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066799"/>
            <a:ext cx="3124200" cy="5562601"/>
          </a:xfrm>
        </p:spPr>
        <p:txBody>
          <a:bodyPr>
            <a:noAutofit/>
          </a:bodyPr>
          <a:lstStyle/>
          <a:p>
            <a:pPr marL="0" indent="0" algn="just">
              <a:lnSpc>
                <a:spcPct val="150000"/>
              </a:lnSpc>
              <a:spcBef>
                <a:spcPts val="0"/>
              </a:spcBef>
              <a:buNone/>
            </a:pPr>
            <a:r>
              <a:rPr lang="en-US" sz="2400" i="1" dirty="0">
                <a:solidFill>
                  <a:schemeClr val="tx1"/>
                </a:solidFill>
                <a:latin typeface="Times New Roman" panose="02020603050405020304" pitchFamily="18" charset="0"/>
                <a:cs typeface="Times New Roman" panose="02020603050405020304" pitchFamily="18" charset="0"/>
              </a:rPr>
              <a:t>2.2.1. </a:t>
            </a:r>
            <a:r>
              <a:rPr lang="en-US" sz="2400" i="1" dirty="0" err="1">
                <a:solidFill>
                  <a:schemeClr val="tx1"/>
                </a:solidFill>
                <a:latin typeface="Times New Roman" panose="02020603050405020304" pitchFamily="18" charset="0"/>
                <a:cs typeface="Times New Roman" panose="02020603050405020304" pitchFamily="18" charset="0"/>
              </a:rPr>
              <a:t>Chứng</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từ</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kế</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toán</a:t>
            </a:r>
            <a:endParaRPr lang="en-US" sz="2400" i="1"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Tờ</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khai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mẫu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số</a:t>
            </a:r>
            <a:r>
              <a:rPr lang="en-US" sz="2400" b="0" dirty="0">
                <a:solidFill>
                  <a:schemeClr val="tx1"/>
                </a:solidFill>
                <a:latin typeface="Times New Roman" panose="02020603050405020304" pitchFamily="18" charset="0"/>
                <a:cs typeface="Times New Roman" panose="02020603050405020304" pitchFamily="18" charset="0"/>
              </a:rPr>
              <a:t> 02A/TNDN </a:t>
            </a:r>
          </a:p>
          <a:p>
            <a:pPr marL="0" indent="0" algn="just">
              <a:lnSpc>
                <a:spcPct val="150000"/>
              </a:lnSpc>
              <a:spcBef>
                <a:spcPts val="0"/>
              </a:spcBef>
              <a:buNone/>
            </a:pP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Tờ</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khai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điều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chỉnh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thuế</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nhập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doanh</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nghiệp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theo</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mẫu</a:t>
            </a:r>
            <a:r>
              <a:rPr lang="en-US" sz="2400" b="0" dirty="0">
                <a:solidFill>
                  <a:schemeClr val="tx1"/>
                </a:solidFill>
                <a:latin typeface="Times New Roman" panose="02020603050405020304" pitchFamily="18" charset="0"/>
                <a:cs typeface="Times New Roman" panose="02020603050405020304" pitchFamily="18" charset="0"/>
              </a:rPr>
              <a:t> 02B/TNDN</a:t>
            </a:r>
          </a:p>
        </p:txBody>
      </p:sp>
      <p:pic>
        <p:nvPicPr>
          <p:cNvPr id="6146" name="Picture 2" descr="Mẫu số 02/TNDN : Tờ khai thuế TNDN dùng cho doanh nghiệp kê khai thuế TNDN  từ chuyển nhượng bất động sả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143001"/>
            <a:ext cx="52578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24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Effect transition="in" filter="wheel(1)">
                                      <p:cBhvr>
                                        <p:cTn id="2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4562"/>
          </a:xfrm>
        </p:spPr>
        <p:txBody>
          <a:bodyPr>
            <a:noAutofit/>
          </a:bodyPr>
          <a:lstStyle/>
          <a:p>
            <a:pPr algn="ctr"/>
            <a:r>
              <a:rPr lang="en-US" b="1" dirty="0">
                <a:latin typeface="Times New Roman" panose="02020603050405020304" pitchFamily="18" charset="0"/>
                <a:cs typeface="Times New Roman" panose="02020603050405020304" pitchFamily="18" charset="0"/>
              </a:rPr>
              <a:t> 2</a:t>
            </a:r>
            <a:r>
              <a:rPr lang="en-US" dirty="0">
                <a:latin typeface="Times New Roman" panose="02020603050405020304" pitchFamily="18" charset="0"/>
                <a:cs typeface="Times New Roman" panose="02020603050405020304" pitchFamily="18" charset="0"/>
              </a:rPr>
              <a:t>.2 </a:t>
            </a:r>
            <a:r>
              <a:rPr lang="en-US" b="1" dirty="0" err="1">
                <a:latin typeface="Times New Roman" panose="02020603050405020304" pitchFamily="18" charset="0"/>
                <a:cs typeface="Times New Roman" panose="02020603050405020304" pitchFamily="18" charset="0"/>
              </a:rPr>
              <a:t>Kế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toán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thuế</a:t>
            </a:r>
            <a:r>
              <a:rPr lang="en-US" b="1" dirty="0">
                <a:latin typeface="Times New Roman" panose="02020603050405020304" pitchFamily="18" charset="0"/>
                <a:cs typeface="Times New Roman" panose="02020603050405020304" pitchFamily="18" charset="0"/>
              </a:rPr>
              <a:t> TNDN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33400" y="1219199"/>
            <a:ext cx="7924800" cy="609601"/>
          </a:xfrm>
        </p:spPr>
        <p:txBody>
          <a:bodyPr>
            <a:noAutofit/>
          </a:bodyPr>
          <a:lstStyle/>
          <a:p>
            <a:pPr marL="0" indent="0">
              <a:buNone/>
            </a:pPr>
            <a:r>
              <a:rPr lang="en-US" sz="2400" i="1" dirty="0">
                <a:solidFill>
                  <a:schemeClr val="tx1"/>
                </a:solidFill>
                <a:latin typeface="Times New Roman" panose="02020603050405020304" pitchFamily="18" charset="0"/>
                <a:cs typeface="Times New Roman" panose="02020603050405020304" pitchFamily="18" charset="0"/>
              </a:rPr>
              <a:t>2.2.2. </a:t>
            </a:r>
            <a:r>
              <a:rPr lang="en-US" sz="2400" i="1" dirty="0" err="1">
                <a:solidFill>
                  <a:schemeClr val="tx1"/>
                </a:solidFill>
                <a:latin typeface="Times New Roman" panose="02020603050405020304" pitchFamily="18" charset="0"/>
                <a:cs typeface="Times New Roman" panose="02020603050405020304" pitchFamily="18" charset="0"/>
              </a:rPr>
              <a:t>Tài</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khoản</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chuyên</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dùng</a:t>
            </a:r>
            <a:r>
              <a:rPr lang="en-US" sz="2400" i="1" dirty="0">
                <a:solidFill>
                  <a:schemeClr val="tx1"/>
                </a:solidFill>
                <a:latin typeface="Times New Roman" panose="02020603050405020304" pitchFamily="18" charset="0"/>
                <a:cs typeface="Times New Roman" panose="02020603050405020304" pitchFamily="18" charset="0"/>
              </a:rPr>
              <a:t>: </a:t>
            </a:r>
            <a:r>
              <a:rPr lang="en-US" sz="2400" b="0" dirty="0">
                <a:solidFill>
                  <a:schemeClr val="tx1"/>
                </a:solidFill>
                <a:latin typeface="Times New Roman" panose="02020603050405020304" pitchFamily="18" charset="0"/>
                <a:cs typeface="Times New Roman" panose="02020603050405020304" pitchFamily="18" charset="0"/>
              </a:rPr>
              <a:t>TK 333 (</a:t>
            </a:r>
            <a:r>
              <a:rPr lang="en-US" sz="2400" b="0" dirty="0" err="1">
                <a:solidFill>
                  <a:schemeClr val="tx1"/>
                </a:solidFill>
                <a:latin typeface="Times New Roman" panose="02020603050405020304" pitchFamily="18" charset="0"/>
                <a:cs typeface="Times New Roman" panose="02020603050405020304" pitchFamily="18" charset="0"/>
              </a:rPr>
              <a:t>Đã</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giới</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thiệu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Bài</a:t>
            </a:r>
            <a:r>
              <a:rPr lang="en-US" sz="2400" b="0" dirty="0">
                <a:solidFill>
                  <a:schemeClr val="tx1"/>
                </a:solidFill>
                <a:latin typeface="Times New Roman" panose="02020603050405020304" pitchFamily="18" charset="0"/>
                <a:cs typeface="Times New Roman" panose="02020603050405020304" pitchFamily="18" charset="0"/>
              </a:rPr>
              <a:t> 1)</a:t>
            </a:r>
          </a:p>
        </p:txBody>
      </p:sp>
      <p:pic>
        <p:nvPicPr>
          <p:cNvPr id="5" name="Content Placeholder 4"/>
          <p:cNvPicPr>
            <a:picLocks noChangeAspect="1"/>
          </p:cNvPicPr>
          <p:nvPr/>
        </p:nvPicPr>
        <p:blipFill rotWithShape="1">
          <a:blip r:embed="rId2">
            <a:extLst>
              <a:ext uri="{28A0092B-C50C-407E-A947-70E740481C1C}">
                <a14:useLocalDpi xmlns:a14="http://schemas.microsoft.com/office/drawing/2010/main" val="0"/>
              </a:ext>
            </a:extLst>
          </a:blip>
          <a:srcRect l="1865" t="17306" r="3463" b="2995"/>
          <a:stretch/>
        </p:blipFill>
        <p:spPr bwMode="auto">
          <a:xfrm>
            <a:off x="838200" y="1905000"/>
            <a:ext cx="75438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574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44562"/>
          </a:xfrm>
        </p:spPr>
        <p:txBody>
          <a:bodyPr>
            <a:noAutofit/>
          </a:bodyPr>
          <a:lstStyle/>
          <a:p>
            <a:pPr algn="ctr"/>
            <a:r>
              <a:rPr lang="en-US" b="1" dirty="0">
                <a:latin typeface="Times New Roman" panose="02020603050405020304" pitchFamily="18" charset="0"/>
                <a:cs typeface="Times New Roman" panose="02020603050405020304" pitchFamily="18" charset="0"/>
              </a:rPr>
              <a:t> 2</a:t>
            </a:r>
            <a:r>
              <a:rPr lang="en-US" dirty="0">
                <a:latin typeface="Times New Roman" panose="02020603050405020304" pitchFamily="18" charset="0"/>
                <a:cs typeface="Times New Roman" panose="02020603050405020304" pitchFamily="18" charset="0"/>
              </a:rPr>
              <a:t>.2 </a:t>
            </a:r>
            <a:r>
              <a:rPr lang="en-US" b="1" dirty="0" err="1">
                <a:latin typeface="Times New Roman" panose="02020603050405020304" pitchFamily="18" charset="0"/>
                <a:cs typeface="Times New Roman" panose="02020603050405020304" pitchFamily="18" charset="0"/>
              </a:rPr>
              <a:t>Kế</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toán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thuế</a:t>
            </a:r>
            <a:r>
              <a:rPr lang="en-US" b="1" dirty="0">
                <a:latin typeface="Times New Roman" panose="02020603050405020304" pitchFamily="18" charset="0"/>
                <a:cs typeface="Times New Roman" panose="02020603050405020304" pitchFamily="18" charset="0"/>
              </a:rPr>
              <a:t> TNDN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819400" y="1066800"/>
            <a:ext cx="3352800" cy="609601"/>
          </a:xfrm>
        </p:spPr>
        <p:txBody>
          <a:bodyPr>
            <a:noAutofit/>
          </a:bodyPr>
          <a:lstStyle/>
          <a:p>
            <a:pPr marL="0" indent="0" algn="ctr">
              <a:buNone/>
            </a:pPr>
            <a:r>
              <a:rPr lang="en-US" sz="2400" i="1" dirty="0">
                <a:solidFill>
                  <a:schemeClr val="tx1"/>
                </a:solidFill>
                <a:latin typeface="Times New Roman" panose="02020603050405020304" pitchFamily="18" charset="0"/>
                <a:cs typeface="Times New Roman" panose="02020603050405020304" pitchFamily="18" charset="0"/>
              </a:rPr>
              <a:t>2.2.3. </a:t>
            </a:r>
            <a:r>
              <a:rPr lang="en-US" sz="2400" i="1" dirty="0" err="1">
                <a:solidFill>
                  <a:schemeClr val="tx1"/>
                </a:solidFill>
                <a:latin typeface="Times New Roman" panose="02020603050405020304" pitchFamily="18" charset="0"/>
                <a:cs typeface="Times New Roman" panose="02020603050405020304" pitchFamily="18" charset="0"/>
              </a:rPr>
              <a:t>Sổ</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kế</a:t>
            </a:r>
            <a:r>
              <a:rPr lang="en-US" sz="2400" i="1" dirty="0">
                <a:solidFill>
                  <a:schemeClr val="tx1"/>
                </a:solidFill>
                <a:latin typeface="Times New Roman" panose="02020603050405020304" pitchFamily="18" charset="0"/>
                <a:cs typeface="Times New Roman" panose="02020603050405020304" pitchFamily="18" charset="0"/>
              </a:rPr>
              <a:t> t</a:t>
            </a:r>
            <a:r>
              <a:rPr lang="pt-BR" sz="2400" i="1" dirty="0">
                <a:solidFill>
                  <a:schemeClr val="tx1"/>
                </a:solidFill>
                <a:latin typeface="Times New Roman" panose="02020603050405020304" pitchFamily="18" charset="0"/>
                <a:cs typeface="Times New Roman" panose="02020603050405020304" pitchFamily="18" charset="0"/>
              </a:rPr>
              <a:t>oán</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219200" y="1806476"/>
            <a:ext cx="6553200" cy="2308324"/>
          </a:xfrm>
          <a:prstGeom prst="rect">
            <a:avLst/>
          </a:prstGeom>
        </p:spPr>
        <p:txBody>
          <a:bodyPr wrap="square">
            <a:spAutoFit/>
          </a:bodyPr>
          <a:lstStyle/>
          <a:p>
            <a:pPr marL="342900" indent="-342900">
              <a:buFontTx/>
              <a:buChar char="-"/>
            </a:pPr>
            <a:r>
              <a:rPr lang="pt-BR" sz="2400" dirty="0">
                <a:latin typeface="Times New Roman" panose="02020603050405020304" pitchFamily="18" charset="0"/>
                <a:cs typeface="Times New Roman" panose="02020603050405020304" pitchFamily="18" charset="0"/>
              </a:rPr>
              <a:t>Sổ kế toán chi tiết: </a:t>
            </a:r>
          </a:p>
          <a:p>
            <a:r>
              <a:rPr lang="pt-BR" sz="2400" dirty="0">
                <a:latin typeface="Times New Roman" panose="02020603050405020304" pitchFamily="18" charset="0"/>
                <a:cs typeface="Times New Roman" panose="02020603050405020304" pitchFamily="18" charset="0"/>
              </a:rPr>
              <a:t>Sổ chi tiết TK 3334 – Thuế thu nhập doanh nghiệp </a:t>
            </a:r>
            <a:endParaRPr lang="en-US" sz="2400" dirty="0">
              <a:latin typeface="Times New Roman" panose="02020603050405020304" pitchFamily="18" charset="0"/>
              <a:cs typeface="Times New Roman" panose="02020603050405020304" pitchFamily="18" charset="0"/>
            </a:endParaRPr>
          </a:p>
          <a:p>
            <a:r>
              <a:rPr lang="pt-BR" sz="2400" dirty="0">
                <a:latin typeface="Times New Roman" panose="02020603050405020304" pitchFamily="18" charset="0"/>
                <a:cs typeface="Times New Roman" panose="02020603050405020304" pitchFamily="18" charset="0"/>
              </a:rPr>
              <a:t>- Sổ tổng hợp: </a:t>
            </a:r>
            <a:endParaRPr lang="en-US" sz="2400" dirty="0">
              <a:latin typeface="Times New Roman" panose="02020603050405020304" pitchFamily="18" charset="0"/>
              <a:cs typeface="Times New Roman" panose="02020603050405020304" pitchFamily="18" charset="0"/>
            </a:endParaRPr>
          </a:p>
          <a:p>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Chứng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từ</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ghi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sổ</a:t>
            </a:r>
            <a:endParaRPr lang="en-US" sz="2400" dirty="0">
              <a:latin typeface="Times New Roman" panose="02020603050405020304" pitchFamily="18" charset="0"/>
              <a:cs typeface="Times New Roman" panose="02020603050405020304" pitchFamily="18" charset="0"/>
            </a:endParaRPr>
          </a:p>
          <a:p>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Sổ</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đăng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ký</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chứng</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từ</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ghi</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sổ</a:t>
            </a:r>
            <a:endParaRPr lang="en-US" sz="2400" dirty="0">
              <a:latin typeface="Times New Roman" panose="02020603050405020304" pitchFamily="18" charset="0"/>
              <a:cs typeface="Times New Roman" panose="02020603050405020304" pitchFamily="18" charset="0"/>
            </a:endParaRPr>
          </a:p>
          <a:p>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Sổ</a:t>
            </a:r>
            <a:r>
              <a:rPr lang="es-ES" sz="2400" dirty="0">
                <a:latin typeface="Times New Roman" panose="02020603050405020304" pitchFamily="18" charset="0"/>
                <a:cs typeface="Times New Roman" panose="02020603050405020304" pitchFamily="18" charset="0"/>
              </a:rPr>
              <a:t> </a:t>
            </a:r>
            <a:r>
              <a:rPr lang="es-ES" sz="2400" dirty="0" err="1">
                <a:latin typeface="Times New Roman" panose="02020603050405020304" pitchFamily="18" charset="0"/>
                <a:cs typeface="Times New Roman" panose="02020603050405020304" pitchFamily="18" charset="0"/>
              </a:rPr>
              <a:t>cái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235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685800" y="-7961"/>
            <a:ext cx="7391400" cy="763726"/>
          </a:xfrm>
        </p:spPr>
        <p:txBody>
          <a:bodyPr/>
          <a:lstStyle/>
          <a:p>
            <a:pPr algn="ctr"/>
            <a:r>
              <a:rPr lang="en-US" dirty="0">
                <a:latin typeface="Times New Roman" pitchFamily="18" charset="0"/>
                <a:cs typeface="Times New Roman" pitchFamily="18" charset="0"/>
              </a:rPr>
              <a:t>2.3 </a:t>
            </a:r>
            <a:r>
              <a:rPr lang="pt-BR" dirty="0">
                <a:latin typeface="Times New Roman" panose="02020603050405020304" pitchFamily="18" charset="0"/>
                <a:cs typeface="Times New Roman" panose="02020603050405020304" pitchFamily="18" charset="0"/>
              </a:rPr>
              <a:t>Khái quát về thuế thu nhập cá nhân</a:t>
            </a:r>
            <a:endParaRPr lang="en-US" dirty="0">
              <a:latin typeface="Times New Roman" pitchFamily="18" charset="0"/>
              <a:cs typeface="Times New Roman" pitchFamily="18" charset="0"/>
            </a:endParaRPr>
          </a:p>
        </p:txBody>
      </p:sp>
      <p:sp>
        <p:nvSpPr>
          <p:cNvPr id="5" name="TextBox 4"/>
          <p:cNvSpPr txBox="1">
            <a:spLocks noChangeArrowheads="1"/>
          </p:cNvSpPr>
          <p:nvPr/>
        </p:nvSpPr>
        <p:spPr bwMode="auto">
          <a:xfrm>
            <a:off x="304800" y="2362200"/>
            <a:ext cx="4572000" cy="2862322"/>
          </a:xfrm>
          <a:prstGeom prst="rect">
            <a:avLst/>
          </a:prstGeom>
          <a:noFill/>
          <a:ln w="9525">
            <a:noFill/>
            <a:miter lim="800000"/>
            <a:headEnd/>
            <a:tailEnd/>
          </a:ln>
        </p:spPr>
        <p:txBody>
          <a:bodyPr wrap="square">
            <a:spAutoFit/>
          </a:bodyPr>
          <a:lstStyle/>
          <a:p>
            <a:pPr indent="457200" algn="just">
              <a:lnSpc>
                <a:spcPct val="150000"/>
              </a:lnSpc>
            </a:pPr>
            <a:r>
              <a:rPr lang="nl-NL" sz="2400" dirty="0">
                <a:latin typeface="Times New Roman" pitchFamily="18" charset="0"/>
                <a:cs typeface="Times New Roman" pitchFamily="18" charset="0"/>
              </a:rPr>
              <a:t>Thuế thu nhập cá nhân là loại </a:t>
            </a:r>
            <a:r>
              <a:rPr lang="nl-NL" sz="2400" dirty="0">
                <a:solidFill>
                  <a:srgbClr val="FF0000"/>
                </a:solidFill>
                <a:latin typeface="Times New Roman" pitchFamily="18" charset="0"/>
                <a:cs typeface="Times New Roman" pitchFamily="18" charset="0"/>
              </a:rPr>
              <a:t>thuế trực thu</a:t>
            </a:r>
            <a:r>
              <a:rPr lang="nl-NL" sz="2400" dirty="0">
                <a:latin typeface="Times New Roman" pitchFamily="18" charset="0"/>
                <a:cs typeface="Times New Roman" pitchFamily="18" charset="0"/>
              </a:rPr>
              <a:t>, thu </a:t>
            </a:r>
            <a:r>
              <a:rPr lang="nl-NL" sz="2400" dirty="0">
                <a:solidFill>
                  <a:srgbClr val="FF0000"/>
                </a:solidFill>
                <a:latin typeface="Times New Roman" pitchFamily="18" charset="0"/>
                <a:cs typeface="Times New Roman" pitchFamily="18" charset="0"/>
              </a:rPr>
              <a:t>trực tiếp trên thu nhập nhận được của cá nhân</a:t>
            </a:r>
            <a:r>
              <a:rPr lang="nl-NL" sz="2400" dirty="0">
                <a:latin typeface="Times New Roman" pitchFamily="18" charset="0"/>
                <a:cs typeface="Times New Roman" pitchFamily="18" charset="0"/>
              </a:rPr>
              <a:t> trong một khoảng thời</a:t>
            </a:r>
            <a:r>
              <a:rPr lang="vi-VN" sz="2400" dirty="0">
                <a:latin typeface="Times New Roman" pitchFamily="18" charset="0"/>
                <a:cs typeface="Times New Roman" pitchFamily="18" charset="0"/>
              </a:rPr>
              <a:t> </a:t>
            </a:r>
            <a:r>
              <a:rPr lang="nl-NL" sz="2400" dirty="0">
                <a:latin typeface="Times New Roman" pitchFamily="18" charset="0"/>
                <a:cs typeface="Times New Roman" pitchFamily="18" charset="0"/>
              </a:rPr>
              <a:t>gian, thường là một năm hoặc từng lần phát sinh.</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0" y="2219325"/>
            <a:ext cx="3951890" cy="3190875"/>
          </a:xfrm>
          <a:prstGeom prst="rect">
            <a:avLst/>
          </a:prstGeom>
        </p:spPr>
      </p:pic>
      <p:sp>
        <p:nvSpPr>
          <p:cNvPr id="3" name="Rectangle 2"/>
          <p:cNvSpPr/>
          <p:nvPr/>
        </p:nvSpPr>
        <p:spPr>
          <a:xfrm>
            <a:off x="2667000" y="990600"/>
            <a:ext cx="4041491" cy="523220"/>
          </a:xfrm>
          <a:prstGeom prst="rect">
            <a:avLst/>
          </a:prstGeom>
        </p:spPr>
        <p:txBody>
          <a:bodyPr wrap="none">
            <a:spAutoFit/>
          </a:bodyPr>
          <a:lstStyle/>
          <a:p>
            <a:r>
              <a:rPr lang="pt-BR" sz="2800" b="1" i="1" dirty="0">
                <a:latin typeface="Times New Roman" panose="02020603050405020304" pitchFamily="18" charset="0"/>
                <a:cs typeface="Times New Roman" panose="02020603050405020304" pitchFamily="18" charset="0"/>
              </a:rPr>
              <a:t>2.3.1 Khái niệm, đặc điểm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60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barn(inVertical)">
                                      <p:cBhvr>
                                        <p:cTn id="7" dur="500"/>
                                        <p:tgtEl>
                                          <p:spTgt spid="69634"/>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5" grpId="0"/>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a:spLocks noChangeArrowheads="1"/>
          </p:cNvSpPr>
          <p:nvPr/>
        </p:nvSpPr>
        <p:spPr bwMode="auto">
          <a:xfrm>
            <a:off x="228599" y="1087908"/>
            <a:ext cx="4572001" cy="5617692"/>
          </a:xfrm>
          <a:prstGeom prst="rect">
            <a:avLst/>
          </a:prstGeom>
          <a:noFill/>
          <a:ln w="9525">
            <a:noFill/>
            <a:miter lim="800000"/>
            <a:headEnd/>
            <a:tailEnd/>
          </a:ln>
        </p:spPr>
        <p:txBody>
          <a:bodyPr wrap="square">
            <a:spAutoFit/>
          </a:bodyPr>
          <a:lstStyle/>
          <a:p>
            <a:pPr indent="457200" algn="just">
              <a:lnSpc>
                <a:spcPct val="150000"/>
              </a:lnSpc>
              <a:defRPr/>
            </a:pPr>
            <a:r>
              <a:rPr lang="vi-VN" sz="2200" i="1" dirty="0">
                <a:latin typeface="Times New Roman" pitchFamily="18" charset="0"/>
                <a:cs typeface="Times New Roman" pitchFamily="18" charset="0"/>
              </a:rPr>
              <a:t>Đặc điểm</a:t>
            </a:r>
            <a:r>
              <a:rPr lang="en-US" sz="2200" i="1" dirty="0">
                <a:latin typeface="Times New Roman" pitchFamily="18" charset="0"/>
                <a:cs typeface="Times New Roman" pitchFamily="18" charset="0"/>
              </a:rPr>
              <a:t>: </a:t>
            </a:r>
            <a:endParaRPr lang="vi-VN" sz="2200" i="1" dirty="0">
              <a:latin typeface="Times New Roman" pitchFamily="18" charset="0"/>
              <a:cs typeface="Times New Roman" pitchFamily="18" charset="0"/>
            </a:endParaRPr>
          </a:p>
          <a:p>
            <a:pPr indent="457200" algn="just">
              <a:lnSpc>
                <a:spcPct val="150000"/>
              </a:lnSpc>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Đối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nộp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TNCN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chịu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biệt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có</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tuổi</a:t>
            </a:r>
            <a:r>
              <a:rPr lang="en-US" sz="2200" dirty="0">
                <a:latin typeface="Times New Roman" pitchFamily="18" charset="0"/>
                <a:cs typeface="Times New Roman" pitchFamily="18" charset="0"/>
              </a:rPr>
              <a:t> hay </a:t>
            </a:r>
            <a:r>
              <a:rPr lang="en-US" sz="2200" dirty="0" err="1">
                <a:latin typeface="Times New Roman" pitchFamily="18" charset="0"/>
                <a:cs typeface="Times New Roman" pitchFamily="18" charset="0"/>
              </a:rPr>
              <a:t>xác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năng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lực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trách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nhiệm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luật</a:t>
            </a:r>
            <a:r>
              <a:rPr lang="en-US" sz="2200" dirty="0">
                <a:latin typeface="Times New Roman" pitchFamily="18" charset="0"/>
                <a:cs typeface="Times New Roman" pitchFamily="18" charset="0"/>
              </a:rPr>
              <a:t>.</a:t>
            </a:r>
          </a:p>
          <a:p>
            <a:pPr indent="457200" algn="just">
              <a:lnSpc>
                <a:spcPct val="150000"/>
              </a:lnSpc>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phần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cao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rất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lớn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theo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mức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suất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tỷ</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lũy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tiến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từng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phần</a:t>
            </a:r>
            <a:r>
              <a:rPr lang="en-US" sz="2200" dirty="0">
                <a:latin typeface="Times New Roman" pitchFamily="18" charset="0"/>
                <a:cs typeface="Times New Roman" pitchFamily="18" charset="0"/>
              </a:rPr>
              <a:t> </a:t>
            </a:r>
          </a:p>
          <a:p>
            <a:pPr indent="457200" algn="just">
              <a:lnSpc>
                <a:spcPct val="150000"/>
              </a:lnSpc>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Quy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định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miễn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giảm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linh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hoạt</a:t>
            </a:r>
            <a:r>
              <a:rPr lang="en-US" sz="2200" dirty="0">
                <a:latin typeface="Times New Roman" pitchFamily="18" charset="0"/>
                <a:cs typeface="Times New Roman" pitchFamily="18" charset="0"/>
              </a:rPr>
              <a:t>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8766" y="1828800"/>
            <a:ext cx="3946634" cy="4648200"/>
          </a:xfrm>
          <a:prstGeom prst="rect">
            <a:avLst/>
          </a:prstGeom>
        </p:spPr>
      </p:pic>
      <p:sp>
        <p:nvSpPr>
          <p:cNvPr id="6" name="Rectangle 5"/>
          <p:cNvSpPr/>
          <p:nvPr/>
        </p:nvSpPr>
        <p:spPr>
          <a:xfrm>
            <a:off x="2667000" y="228600"/>
            <a:ext cx="4041491" cy="523220"/>
          </a:xfrm>
          <a:prstGeom prst="rect">
            <a:avLst/>
          </a:prstGeom>
        </p:spPr>
        <p:txBody>
          <a:bodyPr wrap="none">
            <a:spAutoFit/>
          </a:bodyPr>
          <a:lstStyle/>
          <a:p>
            <a:r>
              <a:rPr lang="pt-BR" sz="2800" b="1" i="1" dirty="0">
                <a:solidFill>
                  <a:schemeClr val="bg1"/>
                </a:solidFill>
                <a:latin typeface="Times New Roman" panose="02020603050405020304" pitchFamily="18" charset="0"/>
                <a:cs typeface="Times New Roman" panose="02020603050405020304" pitchFamily="18" charset="0"/>
              </a:rPr>
              <a:t>2.3.1 Khái niệm, đặc điểm</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514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533400" y="1266885"/>
            <a:ext cx="8077200" cy="5078313"/>
          </a:xfrm>
          <a:prstGeom prst="rect">
            <a:avLst/>
          </a:prstGeom>
          <a:noFill/>
          <a:ln w="9525">
            <a:noFill/>
            <a:miter lim="800000"/>
            <a:headEnd/>
            <a:tailEnd/>
          </a:ln>
        </p:spPr>
        <p:txBody>
          <a:bodyPr wrap="square">
            <a:spAutoFit/>
          </a:bodyPr>
          <a:lstStyle/>
          <a:p>
            <a:pPr indent="457200" algn="just">
              <a:lnSpc>
                <a:spcPct val="150000"/>
              </a:lnSpc>
              <a:defRPr/>
            </a:pPr>
            <a:r>
              <a:rPr lang="vi-VN" sz="2400" i="1" dirty="0">
                <a:latin typeface="Times New Roman" pitchFamily="18" charset="0"/>
                <a:cs typeface="Times New Roman" pitchFamily="18" charset="0"/>
              </a:rPr>
              <a:t>Thu nhập chịu thuế </a:t>
            </a:r>
            <a:r>
              <a:rPr lang="en-US" sz="2400" i="1" dirty="0">
                <a:latin typeface="Times New Roman" pitchFamily="18" charset="0"/>
                <a:cs typeface="Times New Roman" pitchFamily="18" charset="0"/>
              </a:rPr>
              <a:t>(</a:t>
            </a:r>
            <a:r>
              <a:rPr lang="vi-VN" sz="2400" i="1" dirty="0">
                <a:latin typeface="Times New Roman" pitchFamily="18" charset="0"/>
                <a:cs typeface="Times New Roman" pitchFamily="18" charset="0"/>
              </a:rPr>
              <a:t>Điều 3 Luật Thuế </a:t>
            </a:r>
            <a:r>
              <a:rPr lang="en-US" sz="2400" i="1" dirty="0">
                <a:latin typeface="Times New Roman" pitchFamily="18" charset="0"/>
                <a:cs typeface="Times New Roman" pitchFamily="18" charset="0"/>
              </a:rPr>
              <a:t>TNCN): </a:t>
            </a:r>
            <a:endParaRPr lang="vi-VN" sz="2400" i="1" dirty="0">
              <a:latin typeface="Times New Roman" pitchFamily="18" charset="0"/>
              <a:cs typeface="Times New Roman" pitchFamily="18" charset="0"/>
            </a:endParaRPr>
          </a:p>
          <a:p>
            <a:pPr indent="457200" algn="just">
              <a:lnSpc>
                <a:spcPct val="150000"/>
              </a:lnSpc>
              <a:defRPr/>
            </a:pPr>
            <a:r>
              <a:rPr lang="vi-VN" sz="2400" dirty="0">
                <a:latin typeface="Times New Roman" pitchFamily="18" charset="0"/>
                <a:cs typeface="Times New Roman" pitchFamily="18" charset="0"/>
              </a:rPr>
              <a:t>Thu nhập chịu thuế thu nhập cá nhân gồm các loại thu nhập sau đây, trừ thu nhập được miễn thuế</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pPr indent="457200" algn="just">
              <a:lnSpc>
                <a:spcPct val="150000"/>
              </a:lnSpc>
              <a:defRPr/>
            </a:pPr>
            <a:r>
              <a:rPr lang="vi-VN" sz="2400" b="1" dirty="0">
                <a:solidFill>
                  <a:srgbClr val="FF0000"/>
                </a:solidFill>
                <a:latin typeface="Times New Roman" pitchFamily="18" charset="0"/>
                <a:cs typeface="Times New Roman" pitchFamily="18" charset="0"/>
              </a:rPr>
              <a:t>1. Thu nhập từ kinh doanh, bao gồm:</a:t>
            </a:r>
          </a:p>
          <a:p>
            <a:pPr indent="457200" algn="just">
              <a:lnSpc>
                <a:spcPct val="150000"/>
              </a:lnSpc>
              <a:defRPr/>
            </a:pPr>
            <a:r>
              <a:rPr lang="vi-VN" sz="2400" dirty="0">
                <a:latin typeface="Times New Roman" pitchFamily="18" charset="0"/>
                <a:cs typeface="Times New Roman" pitchFamily="18" charset="0"/>
              </a:rPr>
              <a:t>a) Thu nhập từ hoạt động sản xuất, kinh doanh hàng hoá, dịch vụ;</a:t>
            </a:r>
          </a:p>
          <a:p>
            <a:pPr indent="457200" algn="just">
              <a:lnSpc>
                <a:spcPct val="150000"/>
              </a:lnSpc>
              <a:defRPr/>
            </a:pPr>
            <a:r>
              <a:rPr lang="vi-VN" sz="2400" dirty="0">
                <a:latin typeface="Times New Roman" pitchFamily="18" charset="0"/>
                <a:cs typeface="Times New Roman" pitchFamily="18" charset="0"/>
              </a:rPr>
              <a:t>b) Thu nhập từ hoạt động hành nghề độc lập của cá nhân có giấy phép hoặc chứng chỉ hành nghề theo quy định của pháp luật.</a:t>
            </a:r>
          </a:p>
        </p:txBody>
      </p:sp>
      <p:sp>
        <p:nvSpPr>
          <p:cNvPr id="6"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02368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457200" y="1170087"/>
            <a:ext cx="8229600" cy="5078313"/>
          </a:xfrm>
          <a:prstGeom prst="rect">
            <a:avLst/>
          </a:prstGeom>
          <a:noFill/>
          <a:ln w="9525">
            <a:noFill/>
            <a:miter lim="800000"/>
            <a:headEnd/>
            <a:tailEnd/>
          </a:ln>
        </p:spPr>
        <p:txBody>
          <a:bodyPr wrap="square">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2. Thu nhập từ tiền lương, tiền công, bao gồm:</a:t>
            </a:r>
          </a:p>
          <a:p>
            <a:pPr indent="457200" algn="just">
              <a:lnSpc>
                <a:spcPct val="150000"/>
              </a:lnSpc>
              <a:defRPr/>
            </a:pPr>
            <a:r>
              <a:rPr lang="vi-VN" sz="2400" spc="-60" dirty="0">
                <a:latin typeface="Times New Roman" pitchFamily="18" charset="0"/>
                <a:cs typeface="Times New Roman" pitchFamily="18" charset="0"/>
              </a:rPr>
              <a:t>a) Tiền lương, tiền công và các khoản có </a:t>
            </a:r>
            <a:r>
              <a:rPr lang="en-US" sz="2400" spc="-60" dirty="0">
                <a:latin typeface="Times New Roman" pitchFamily="18" charset="0"/>
                <a:cs typeface="Times New Roman" pitchFamily="18" charset="0"/>
              </a:rPr>
              <a:t>TC </a:t>
            </a:r>
            <a:r>
              <a:rPr lang="vi-VN" sz="2400" spc="-60" dirty="0">
                <a:latin typeface="Times New Roman" pitchFamily="18" charset="0"/>
                <a:cs typeface="Times New Roman" pitchFamily="18" charset="0"/>
              </a:rPr>
              <a:t>tiền lương, tiền công;</a:t>
            </a:r>
          </a:p>
          <a:p>
            <a:pPr indent="457200" algn="just">
              <a:lnSpc>
                <a:spcPct val="150000"/>
              </a:lnSpc>
              <a:defRPr/>
            </a:pPr>
            <a:r>
              <a:rPr lang="vi-VN" sz="2400" dirty="0">
                <a:latin typeface="Times New Roman" pitchFamily="18" charset="0"/>
                <a:cs typeface="Times New Roman" pitchFamily="18" charset="0"/>
              </a:rPr>
              <a:t>b) Các khoản phụ cấp, trợ cấp, trừ các khoản phụ cấp, trợ cấp theo quy định của pháp luật về ưu đãi người có công, phụ cấp quốc phòng, an ninh, phụ cấp độc hại, nguy hiểm đối với những ngành, nghề hoặc công việc ở nơi làm việc có yếu tố độc hại, nguy hiểm, phụ cấp thu hút, phụ cấp khu vực theo quy định của pháp luật, trợ cấp khó khăn đột xuất, trợ cấp tai nạn lao động,</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7"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59448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667000" y="109538"/>
            <a:ext cx="2590800" cy="563562"/>
          </a:xfrm>
        </p:spPr>
        <p:txBody>
          <a:bodyPr/>
          <a:lstStyle/>
          <a:p>
            <a:pPr algn="ctr"/>
            <a:r>
              <a:rPr lang="en-US" sz="3600" dirty="0" err="1">
                <a:latin typeface="Times New Roman" pitchFamily="18" charset="0"/>
                <a:cs typeface="Times New Roman" pitchFamily="18" charset="0"/>
              </a:rPr>
              <a:t>Nội</a:t>
            </a:r>
            <a:r>
              <a:rPr lang="en-US" sz="3600" dirty="0">
                <a:latin typeface="Times New Roman" pitchFamily="18" charset="0"/>
                <a:cs typeface="Times New Roman" pitchFamily="18" charset="0"/>
              </a:rPr>
              <a:t> dung</a:t>
            </a:r>
            <a:endParaRPr lang="en-US" sz="3600" dirty="0">
              <a:solidFill>
                <a:schemeClr val="accent1"/>
              </a:solidFill>
              <a:latin typeface="Times New Roman" pitchFamily="18" charset="0"/>
              <a:cs typeface="Times New Roman" pitchFamily="18" charset="0"/>
            </a:endParaRPr>
          </a:p>
        </p:txBody>
      </p:sp>
      <p:grpSp>
        <p:nvGrpSpPr>
          <p:cNvPr id="67591" name="Group 7"/>
          <p:cNvGrpSpPr>
            <a:grpSpLocks/>
          </p:cNvGrpSpPr>
          <p:nvPr/>
        </p:nvGrpSpPr>
        <p:grpSpPr bwMode="auto">
          <a:xfrm>
            <a:off x="1539875" y="2147201"/>
            <a:ext cx="762000" cy="665162"/>
            <a:chOff x="3174" y="2656"/>
            <a:chExt cx="1549" cy="1351"/>
          </a:xfrm>
        </p:grpSpPr>
        <p:sp>
          <p:nvSpPr>
            <p:cNvPr id="67592"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3"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94" name="AutoShape 10"/>
            <p:cNvSpPr>
              <a:spLocks noChangeArrowheads="1"/>
            </p:cNvSpPr>
            <p:nvPr/>
          </p:nvSpPr>
          <p:spPr bwMode="gray">
            <a:xfrm>
              <a:off x="3264" y="2736"/>
              <a:ext cx="1350" cy="1168"/>
            </a:xfrm>
            <a:prstGeom prst="hexagon">
              <a:avLst>
                <a:gd name="adj" fmla="val 28896"/>
                <a:gd name="vf" fmla="val 11547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en-US"/>
            </a:p>
          </p:txBody>
        </p:sp>
      </p:grpSp>
      <p:sp>
        <p:nvSpPr>
          <p:cNvPr id="67598" name="Line 14"/>
          <p:cNvSpPr>
            <a:spLocks noChangeShapeType="1"/>
          </p:cNvSpPr>
          <p:nvPr/>
        </p:nvSpPr>
        <p:spPr bwMode="auto">
          <a:xfrm>
            <a:off x="2248255" y="2661716"/>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7601" name="Group 17"/>
          <p:cNvGrpSpPr>
            <a:grpSpLocks/>
          </p:cNvGrpSpPr>
          <p:nvPr/>
        </p:nvGrpSpPr>
        <p:grpSpPr bwMode="auto">
          <a:xfrm>
            <a:off x="1539875" y="3034409"/>
            <a:ext cx="762000" cy="665162"/>
            <a:chOff x="1110" y="2656"/>
            <a:chExt cx="1549" cy="1351"/>
          </a:xfrm>
        </p:grpSpPr>
        <p:sp>
          <p:nvSpPr>
            <p:cNvPr id="67602"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3"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4"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7609" name="Line 25"/>
          <p:cNvSpPr>
            <a:spLocks noChangeShapeType="1"/>
          </p:cNvSpPr>
          <p:nvPr/>
        </p:nvSpPr>
        <p:spPr bwMode="auto">
          <a:xfrm>
            <a:off x="2248255" y="3536535"/>
            <a:ext cx="4800600" cy="0"/>
          </a:xfrm>
          <a:prstGeom prst="line">
            <a:avLst/>
          </a:prstGeom>
          <a:noFill/>
          <a:ln w="25400">
            <a:solidFill>
              <a:schemeClr val="tx2"/>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 name="Group 1"/>
          <p:cNvGrpSpPr/>
          <p:nvPr/>
        </p:nvGrpSpPr>
        <p:grpSpPr>
          <a:xfrm>
            <a:off x="1635586" y="2585008"/>
            <a:ext cx="724657" cy="1148792"/>
            <a:chOff x="2320454" y="3997133"/>
            <a:chExt cx="693937" cy="2731243"/>
          </a:xfrm>
        </p:grpSpPr>
        <p:sp>
          <p:nvSpPr>
            <p:cNvPr id="67600" name="Text Box 16"/>
            <p:cNvSpPr txBox="1">
              <a:spLocks noChangeArrowheads="1"/>
            </p:cNvSpPr>
            <p:nvPr/>
          </p:nvSpPr>
          <p:spPr bwMode="gray">
            <a:xfrm>
              <a:off x="2320454" y="6266711"/>
              <a:ext cx="612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dirty="0">
                  <a:solidFill>
                    <a:schemeClr val="bg1"/>
                  </a:solidFill>
                  <a:latin typeface="Times New Roman" pitchFamily="18" charset="0"/>
                  <a:cs typeface="Times New Roman" pitchFamily="18" charset="0"/>
                </a:rPr>
                <a:t>2.</a:t>
              </a:r>
              <a:r>
                <a:rPr lang="en-US" sz="2400" dirty="0">
                  <a:solidFill>
                    <a:schemeClr val="bg1"/>
                  </a:solidFill>
                </a:rPr>
                <a:t>	</a:t>
              </a:r>
            </a:p>
          </p:txBody>
        </p:sp>
        <p:sp>
          <p:nvSpPr>
            <p:cNvPr id="67610" name="Text Box 26"/>
            <p:cNvSpPr txBox="1">
              <a:spLocks noChangeArrowheads="1"/>
            </p:cNvSpPr>
            <p:nvPr/>
          </p:nvSpPr>
          <p:spPr bwMode="auto">
            <a:xfrm>
              <a:off x="2837491" y="3997133"/>
              <a:ext cx="176900" cy="1097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endParaRPr lang="en-US" sz="2400" b="1" dirty="0">
                <a:latin typeface="Times New Roman" pitchFamily="18" charset="0"/>
                <a:cs typeface="Times New Roman" pitchFamily="18" charset="0"/>
              </a:endParaRPr>
            </a:p>
          </p:txBody>
        </p:sp>
      </p:grpSp>
      <p:sp>
        <p:nvSpPr>
          <p:cNvPr id="67615" name="Text Box 31"/>
          <p:cNvSpPr txBox="1">
            <a:spLocks noChangeArrowheads="1"/>
          </p:cNvSpPr>
          <p:nvPr/>
        </p:nvSpPr>
        <p:spPr bwMode="auto">
          <a:xfrm>
            <a:off x="1371600" y="105598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b="0"/>
          </a:p>
        </p:txBody>
      </p:sp>
      <p:sp>
        <p:nvSpPr>
          <p:cNvPr id="18" name="Text Box 15"/>
          <p:cNvSpPr txBox="1">
            <a:spLocks noChangeArrowheads="1"/>
          </p:cNvSpPr>
          <p:nvPr/>
        </p:nvSpPr>
        <p:spPr bwMode="auto">
          <a:xfrm>
            <a:off x="2590800" y="2133600"/>
            <a:ext cx="40580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n-US" sz="2400" b="1" dirty="0">
                <a:latin typeface="Times New Roman" pitchFamily="18" charset="0"/>
                <a:cs typeface="Times New Roman" pitchFamily="18" charset="0"/>
              </a:rPr>
              <a:t> 1. </a:t>
            </a:r>
            <a:r>
              <a:rPr lang="en-US" sz="2400" b="1" dirty="0" err="1">
                <a:latin typeface="Times New Roman" pitchFamily="18" charset="0"/>
                <a:cs typeface="Times New Roman" pitchFamily="18" charset="0"/>
              </a:rPr>
              <a:t>Khái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p>
        </p:txBody>
      </p:sp>
      <p:sp>
        <p:nvSpPr>
          <p:cNvPr id="19" name="Rectangle 18"/>
          <p:cNvSpPr/>
          <p:nvPr/>
        </p:nvSpPr>
        <p:spPr>
          <a:xfrm>
            <a:off x="2367553" y="3048000"/>
            <a:ext cx="4338047" cy="461665"/>
          </a:xfrm>
          <a:prstGeom prst="rect">
            <a:avLst/>
          </a:prstGeom>
        </p:spPr>
        <p:txBody>
          <a:bodyPr wrap="none">
            <a:spAutoFit/>
          </a:bodyPr>
          <a:lstStyle/>
          <a:p>
            <a:pPr eaLnBrk="0" hangingPunct="0"/>
            <a:r>
              <a:rPr lang="en-US" sz="2400" b="1" dirty="0">
                <a:latin typeface="Times New Roman" pitchFamily="18" charset="0"/>
                <a:cs typeface="Times New Roman" pitchFamily="18" charset="0"/>
              </a:rPr>
              <a:t> 2. </a:t>
            </a:r>
            <a:r>
              <a:rPr lang="en-US" sz="2400" b="1" dirty="0" err="1">
                <a:latin typeface="Times New Roman" pitchFamily="18" charset="0"/>
                <a:cs typeface="Times New Roman" pitchFamily="18" charset="0"/>
              </a:rPr>
              <a:t>Kế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toán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trị</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tăng</a:t>
            </a:r>
            <a:r>
              <a:rPr lang="en-US"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24636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barn(inVertical)">
                                      <p:cBhvr>
                                        <p:cTn id="7" dur="500"/>
                                        <p:tgtEl>
                                          <p:spTgt spid="6758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7591"/>
                                        </p:tgtEl>
                                        <p:attrNameLst>
                                          <p:attrName>style.visibility</p:attrName>
                                        </p:attrNameLst>
                                      </p:cBhvr>
                                      <p:to>
                                        <p:strVal val="visible"/>
                                      </p:to>
                                    </p:set>
                                    <p:anim calcmode="lin" valueType="num">
                                      <p:cBhvr>
                                        <p:cTn id="12" dur="1000" fill="hold"/>
                                        <p:tgtEl>
                                          <p:spTgt spid="67591"/>
                                        </p:tgtEl>
                                        <p:attrNameLst>
                                          <p:attrName>ppt_w</p:attrName>
                                        </p:attrNameLst>
                                      </p:cBhvr>
                                      <p:tavLst>
                                        <p:tav tm="0">
                                          <p:val>
                                            <p:strVal val="#ppt_w*0.70"/>
                                          </p:val>
                                        </p:tav>
                                        <p:tav tm="100000">
                                          <p:val>
                                            <p:strVal val="#ppt_w"/>
                                          </p:val>
                                        </p:tav>
                                      </p:tavLst>
                                    </p:anim>
                                    <p:anim calcmode="lin" valueType="num">
                                      <p:cBhvr>
                                        <p:cTn id="13" dur="1000" fill="hold"/>
                                        <p:tgtEl>
                                          <p:spTgt spid="67591"/>
                                        </p:tgtEl>
                                        <p:attrNameLst>
                                          <p:attrName>ppt_h</p:attrName>
                                        </p:attrNameLst>
                                      </p:cBhvr>
                                      <p:tavLst>
                                        <p:tav tm="0">
                                          <p:val>
                                            <p:strVal val="#ppt_h"/>
                                          </p:val>
                                        </p:tav>
                                        <p:tav tm="100000">
                                          <p:val>
                                            <p:strVal val="#ppt_h"/>
                                          </p:val>
                                        </p:tav>
                                      </p:tavLst>
                                    </p:anim>
                                    <p:animEffect transition="in" filter="fade">
                                      <p:cBhvr>
                                        <p:cTn id="14" dur="1000"/>
                                        <p:tgtEl>
                                          <p:spTgt spid="6759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7598"/>
                                        </p:tgtEl>
                                        <p:attrNameLst>
                                          <p:attrName>style.visibility</p:attrName>
                                        </p:attrNameLst>
                                      </p:cBhvr>
                                      <p:to>
                                        <p:strVal val="visible"/>
                                      </p:to>
                                    </p:set>
                                    <p:anim calcmode="lin" valueType="num">
                                      <p:cBhvr>
                                        <p:cTn id="17" dur="1000" fill="hold"/>
                                        <p:tgtEl>
                                          <p:spTgt spid="67598"/>
                                        </p:tgtEl>
                                        <p:attrNameLst>
                                          <p:attrName>ppt_w</p:attrName>
                                        </p:attrNameLst>
                                      </p:cBhvr>
                                      <p:tavLst>
                                        <p:tav tm="0">
                                          <p:val>
                                            <p:strVal val="#ppt_w*0.70"/>
                                          </p:val>
                                        </p:tav>
                                        <p:tav tm="100000">
                                          <p:val>
                                            <p:strVal val="#ppt_w"/>
                                          </p:val>
                                        </p:tav>
                                      </p:tavLst>
                                    </p:anim>
                                    <p:anim calcmode="lin" valueType="num">
                                      <p:cBhvr>
                                        <p:cTn id="18" dur="1000" fill="hold"/>
                                        <p:tgtEl>
                                          <p:spTgt spid="67598"/>
                                        </p:tgtEl>
                                        <p:attrNameLst>
                                          <p:attrName>ppt_h</p:attrName>
                                        </p:attrNameLst>
                                      </p:cBhvr>
                                      <p:tavLst>
                                        <p:tav tm="0">
                                          <p:val>
                                            <p:strVal val="#ppt_h"/>
                                          </p:val>
                                        </p:tav>
                                        <p:tav tm="100000">
                                          <p:val>
                                            <p:strVal val="#ppt_h"/>
                                          </p:val>
                                        </p:tav>
                                      </p:tavLst>
                                    </p:anim>
                                    <p:animEffect transition="in" filter="fade">
                                      <p:cBhvr>
                                        <p:cTn id="19" dur="1000"/>
                                        <p:tgtEl>
                                          <p:spTgt spid="6759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67601"/>
                                        </p:tgtEl>
                                        <p:attrNameLst>
                                          <p:attrName>style.visibility</p:attrName>
                                        </p:attrNameLst>
                                      </p:cBhvr>
                                      <p:to>
                                        <p:strVal val="visible"/>
                                      </p:to>
                                    </p:set>
                                    <p:anim calcmode="lin" valueType="num">
                                      <p:cBhvr>
                                        <p:cTn id="29" dur="1000" fill="hold"/>
                                        <p:tgtEl>
                                          <p:spTgt spid="67601"/>
                                        </p:tgtEl>
                                        <p:attrNameLst>
                                          <p:attrName>ppt_w</p:attrName>
                                        </p:attrNameLst>
                                      </p:cBhvr>
                                      <p:tavLst>
                                        <p:tav tm="0">
                                          <p:val>
                                            <p:strVal val="#ppt_w*0.70"/>
                                          </p:val>
                                        </p:tav>
                                        <p:tav tm="100000">
                                          <p:val>
                                            <p:strVal val="#ppt_w"/>
                                          </p:val>
                                        </p:tav>
                                      </p:tavLst>
                                    </p:anim>
                                    <p:anim calcmode="lin" valueType="num">
                                      <p:cBhvr>
                                        <p:cTn id="30" dur="1000" fill="hold"/>
                                        <p:tgtEl>
                                          <p:spTgt spid="67601"/>
                                        </p:tgtEl>
                                        <p:attrNameLst>
                                          <p:attrName>ppt_h</p:attrName>
                                        </p:attrNameLst>
                                      </p:cBhvr>
                                      <p:tavLst>
                                        <p:tav tm="0">
                                          <p:val>
                                            <p:strVal val="#ppt_h"/>
                                          </p:val>
                                        </p:tav>
                                        <p:tav tm="100000">
                                          <p:val>
                                            <p:strVal val="#ppt_h"/>
                                          </p:val>
                                        </p:tav>
                                      </p:tavLst>
                                    </p:anim>
                                    <p:animEffect transition="in" filter="fade">
                                      <p:cBhvr>
                                        <p:cTn id="31" dur="1000"/>
                                        <p:tgtEl>
                                          <p:spTgt spid="6760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p:cTn id="34" dur="1000" fill="hold"/>
                                        <p:tgtEl>
                                          <p:spTgt spid="19"/>
                                        </p:tgtEl>
                                        <p:attrNameLst>
                                          <p:attrName>ppt_w</p:attrName>
                                        </p:attrNameLst>
                                      </p:cBhvr>
                                      <p:tavLst>
                                        <p:tav tm="0">
                                          <p:val>
                                            <p:strVal val="#ppt_w*0.70"/>
                                          </p:val>
                                        </p:tav>
                                        <p:tav tm="100000">
                                          <p:val>
                                            <p:strVal val="#ppt_w"/>
                                          </p:val>
                                        </p:tav>
                                      </p:tavLst>
                                    </p:anim>
                                    <p:anim calcmode="lin" valueType="num">
                                      <p:cBhvr>
                                        <p:cTn id="35" dur="1000" fill="hold"/>
                                        <p:tgtEl>
                                          <p:spTgt spid="19"/>
                                        </p:tgtEl>
                                        <p:attrNameLst>
                                          <p:attrName>ppt_h</p:attrName>
                                        </p:attrNameLst>
                                      </p:cBhvr>
                                      <p:tavLst>
                                        <p:tav tm="0">
                                          <p:val>
                                            <p:strVal val="#ppt_h"/>
                                          </p:val>
                                        </p:tav>
                                        <p:tav tm="100000">
                                          <p:val>
                                            <p:strVal val="#ppt_h"/>
                                          </p:val>
                                        </p:tav>
                                      </p:tavLst>
                                    </p:anim>
                                    <p:animEffect transition="in" filter="fade">
                                      <p:cBhvr>
                                        <p:cTn id="36" dur="1000"/>
                                        <p:tgtEl>
                                          <p:spTgt spid="19"/>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67609"/>
                                        </p:tgtEl>
                                        <p:attrNameLst>
                                          <p:attrName>style.visibility</p:attrName>
                                        </p:attrNameLst>
                                      </p:cBhvr>
                                      <p:to>
                                        <p:strVal val="visible"/>
                                      </p:to>
                                    </p:set>
                                    <p:anim calcmode="lin" valueType="num">
                                      <p:cBhvr>
                                        <p:cTn id="39" dur="1000" fill="hold"/>
                                        <p:tgtEl>
                                          <p:spTgt spid="67609"/>
                                        </p:tgtEl>
                                        <p:attrNameLst>
                                          <p:attrName>ppt_w</p:attrName>
                                        </p:attrNameLst>
                                      </p:cBhvr>
                                      <p:tavLst>
                                        <p:tav tm="0">
                                          <p:val>
                                            <p:strVal val="#ppt_w*0.70"/>
                                          </p:val>
                                        </p:tav>
                                        <p:tav tm="100000">
                                          <p:val>
                                            <p:strVal val="#ppt_w"/>
                                          </p:val>
                                        </p:tav>
                                      </p:tavLst>
                                    </p:anim>
                                    <p:anim calcmode="lin" valueType="num">
                                      <p:cBhvr>
                                        <p:cTn id="40" dur="1000" fill="hold"/>
                                        <p:tgtEl>
                                          <p:spTgt spid="67609"/>
                                        </p:tgtEl>
                                        <p:attrNameLst>
                                          <p:attrName>ppt_h</p:attrName>
                                        </p:attrNameLst>
                                      </p:cBhvr>
                                      <p:tavLst>
                                        <p:tav tm="0">
                                          <p:val>
                                            <p:strVal val="#ppt_h"/>
                                          </p:val>
                                        </p:tav>
                                        <p:tav tm="100000">
                                          <p:val>
                                            <p:strVal val="#ppt_h"/>
                                          </p:val>
                                        </p:tav>
                                      </p:tavLst>
                                    </p:anim>
                                    <p:animEffect transition="in" filter="fade">
                                      <p:cBhvr>
                                        <p:cTn id="41" dur="1000"/>
                                        <p:tgtEl>
                                          <p:spTgt spid="67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98" grpId="0" animBg="1"/>
      <p:bldP spid="67609" grpId="0" animBg="1"/>
      <p:bldP spid="18" grpId="0"/>
      <p:bldP spid="19"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457200" y="1384280"/>
            <a:ext cx="8077200" cy="3416320"/>
          </a:xfrm>
          <a:prstGeom prst="rect">
            <a:avLst/>
          </a:prstGeom>
          <a:noFill/>
          <a:ln w="9525">
            <a:noFill/>
            <a:miter lim="800000"/>
            <a:headEnd/>
            <a:tailEnd/>
          </a:ln>
        </p:spPr>
        <p:txBody>
          <a:bodyPr wrap="square">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2. Thu nhập từ tiền lương, tiền công, bao gồm:</a:t>
            </a:r>
          </a:p>
          <a:p>
            <a:pPr indent="457200" algn="just">
              <a:lnSpc>
                <a:spcPct val="150000"/>
              </a:lnSpc>
              <a:defRPr/>
            </a:pPr>
            <a:r>
              <a:rPr lang="vi-VN" sz="2400" dirty="0">
                <a:latin typeface="Times New Roman" pitchFamily="18" charset="0"/>
                <a:cs typeface="Times New Roman" pitchFamily="18" charset="0"/>
              </a:rPr>
              <a:t>c) Tiền thù lao dưới các hình thức;</a:t>
            </a:r>
          </a:p>
          <a:p>
            <a:pPr indent="457200" algn="just">
              <a:lnSpc>
                <a:spcPct val="150000"/>
              </a:lnSpc>
              <a:defRPr/>
            </a:pPr>
            <a:r>
              <a:rPr lang="vi-VN" sz="2400" dirty="0">
                <a:latin typeface="Times New Roman" pitchFamily="18" charset="0"/>
                <a:cs typeface="Times New Roman" pitchFamily="18" charset="0"/>
              </a:rPr>
              <a:t>d) Tiền nhận được từ tham gia hiệp hội kinh doanh, hội đồng quản trị, ban kiểm soát, hội đồng quản lý và các tổ chức;</a:t>
            </a:r>
          </a:p>
          <a:p>
            <a:pPr indent="457200" algn="just">
              <a:lnSpc>
                <a:spcPct val="150000"/>
              </a:lnSpc>
              <a:defRPr/>
            </a:pPr>
            <a:r>
              <a:rPr lang="vi-VN" sz="2400" dirty="0">
                <a:latin typeface="Times New Roman" pitchFamily="18" charset="0"/>
                <a:cs typeface="Times New Roman" pitchFamily="18" charset="0"/>
              </a:rPr>
              <a:t>đ) Các khoản lợi ích khác mà đối tượng nộp thuế nhận được bằng tiền hoặc không bằng tiền;</a:t>
            </a:r>
          </a:p>
        </p:txBody>
      </p:sp>
      <p:sp>
        <p:nvSpPr>
          <p:cNvPr id="5"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1785462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edge">
                                      <p:cBhvr>
                                        <p:cTn id="10" dur="2000"/>
                                        <p:tgtEl>
                                          <p:spTgt spid="3">
                                            <p:txEl>
                                              <p:pRg st="2" end="2"/>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edge">
                                      <p:cBhvr>
                                        <p:cTn id="1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762000" y="1419285"/>
            <a:ext cx="7543800" cy="4524315"/>
          </a:xfrm>
          <a:prstGeom prst="rect">
            <a:avLst/>
          </a:prstGeom>
          <a:noFill/>
          <a:ln w="9525">
            <a:noFill/>
            <a:miter lim="800000"/>
            <a:headEnd/>
            <a:tailEnd/>
          </a:ln>
        </p:spPr>
        <p:txBody>
          <a:bodyPr wrap="square">
            <a:spAutoFit/>
          </a:bodyPr>
          <a:lstStyle/>
          <a:p>
            <a:pPr indent="274320" algn="just">
              <a:lnSpc>
                <a:spcPct val="150000"/>
              </a:lnSpc>
              <a:defRPr/>
            </a:pPr>
            <a:r>
              <a:rPr lang="vi-VN" sz="2400" dirty="0">
                <a:solidFill>
                  <a:srgbClr val="FF0000"/>
                </a:solidFill>
                <a:latin typeface="Times New Roman" pitchFamily="18" charset="0"/>
                <a:cs typeface="Times New Roman" pitchFamily="18" charset="0"/>
              </a:rPr>
              <a:t>2. Thu nhập từ tiền lương, tiền công, bao gồm:</a:t>
            </a:r>
          </a:p>
          <a:p>
            <a:pPr indent="274320" algn="just">
              <a:lnSpc>
                <a:spcPct val="150000"/>
              </a:lnSpc>
              <a:defRPr/>
            </a:pPr>
            <a:r>
              <a:rPr lang="vi-VN" sz="2400" dirty="0">
                <a:latin typeface="Times New Roman" pitchFamily="18" charset="0"/>
                <a:cs typeface="Times New Roman" pitchFamily="18" charset="0"/>
              </a:rPr>
              <a:t>e) Tiền thưởng, trừ các khoản tiền thưởng kèm theo các danh hiệu được Nhà nước phong tặng, tiền thưởng kèm theo giải thưởng quốc gia, giải thưởng quốc tế, tiền thưởng về cải tiến kỹ thuật, sáng chế, phát minh được cơ quan nhà nước có thẩm quyền công nhận, tiền thưởng về việc phát hiện, khai báo hành vi vi phạm pháp luật với cơ quan nhà nước có thẩm quyền.</a:t>
            </a:r>
          </a:p>
        </p:txBody>
      </p:sp>
      <p:sp>
        <p:nvSpPr>
          <p:cNvPr id="5"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06486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457200" y="1447324"/>
            <a:ext cx="8153400" cy="3200876"/>
          </a:xfrm>
          <a:prstGeom prst="rect">
            <a:avLst/>
          </a:prstGeom>
          <a:noFill/>
          <a:ln w="9525">
            <a:noFill/>
            <a:miter lim="800000"/>
            <a:headEnd/>
            <a:tailEnd/>
          </a:ln>
        </p:spPr>
        <p:txBody>
          <a:bodyPr wrap="square">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3. Thu nhập từ đầu tư vốn, bao gồm:</a:t>
            </a:r>
          </a:p>
          <a:p>
            <a:pPr indent="457200" algn="just">
              <a:lnSpc>
                <a:spcPct val="150000"/>
              </a:lnSpc>
              <a:defRPr/>
            </a:pPr>
            <a:r>
              <a:rPr lang="vi-VN" sz="2400" dirty="0">
                <a:latin typeface="Times New Roman" pitchFamily="18" charset="0"/>
                <a:cs typeface="Times New Roman" pitchFamily="18" charset="0"/>
              </a:rPr>
              <a:t>a) Tiền lãi cho vay;</a:t>
            </a:r>
          </a:p>
          <a:p>
            <a:pPr indent="457200" algn="just">
              <a:lnSpc>
                <a:spcPct val="150000"/>
              </a:lnSpc>
              <a:defRPr/>
            </a:pPr>
            <a:r>
              <a:rPr lang="vi-VN" sz="2400" dirty="0">
                <a:latin typeface="Times New Roman" pitchFamily="18" charset="0"/>
                <a:cs typeface="Times New Roman" pitchFamily="18" charset="0"/>
              </a:rPr>
              <a:t>b) Lợi tức cổ phần;</a:t>
            </a:r>
          </a:p>
          <a:p>
            <a:pPr indent="457200" algn="just">
              <a:lnSpc>
                <a:spcPct val="150000"/>
              </a:lnSpc>
              <a:defRPr/>
            </a:pPr>
            <a:r>
              <a:rPr lang="vi-VN" sz="2400" dirty="0">
                <a:latin typeface="Times New Roman" pitchFamily="18" charset="0"/>
                <a:cs typeface="Times New Roman" pitchFamily="18" charset="0"/>
              </a:rPr>
              <a:t>c) Thu nhập từ đầu tư vốn dưới các hình thức khác, trừ thu nhập từ lãi trái phiếu Chính phủ.</a:t>
            </a:r>
          </a:p>
          <a:p>
            <a:pPr>
              <a:defRPr/>
            </a:pPr>
            <a:endParaRPr lang="vi-VN" sz="2200" dirty="0">
              <a:latin typeface="Times New Roman" pitchFamily="18" charset="0"/>
              <a:cs typeface="Times New Roman" pitchFamily="18" charset="0"/>
            </a:endParaRPr>
          </a:p>
        </p:txBody>
      </p:sp>
      <p:sp>
        <p:nvSpPr>
          <p:cNvPr id="5"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272035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261938" y="1447800"/>
            <a:ext cx="8653462" cy="2646878"/>
          </a:xfrm>
          <a:prstGeom prst="rect">
            <a:avLst/>
          </a:prstGeom>
          <a:noFill/>
          <a:ln w="9525">
            <a:noFill/>
            <a:miter lim="800000"/>
            <a:headEnd/>
            <a:tailEnd/>
          </a:ln>
        </p:spPr>
        <p:txBody>
          <a:bodyPr>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4. Thu nhập từ chuyển nhượng vốn, bao gồm:</a:t>
            </a:r>
          </a:p>
          <a:p>
            <a:pPr indent="457200" algn="just">
              <a:lnSpc>
                <a:spcPct val="150000"/>
              </a:lnSpc>
              <a:defRPr/>
            </a:pPr>
            <a:r>
              <a:rPr lang="vi-VN" sz="2400" spc="-50" dirty="0">
                <a:latin typeface="Times New Roman" pitchFamily="18" charset="0"/>
                <a:cs typeface="Times New Roman" pitchFamily="18" charset="0"/>
              </a:rPr>
              <a:t>a) Thu nhập từ chuyển nhượng phần vốn trong các tổ chức kinh tế;</a:t>
            </a:r>
          </a:p>
          <a:p>
            <a:pPr indent="457200" algn="just">
              <a:lnSpc>
                <a:spcPct val="150000"/>
              </a:lnSpc>
              <a:defRPr/>
            </a:pPr>
            <a:r>
              <a:rPr lang="vi-VN" sz="2400" dirty="0">
                <a:latin typeface="Times New Roman" pitchFamily="18" charset="0"/>
                <a:cs typeface="Times New Roman" pitchFamily="18" charset="0"/>
              </a:rPr>
              <a:t>b) Thu nhập từ chuyển nhượng chứng khoán;</a:t>
            </a:r>
          </a:p>
          <a:p>
            <a:pPr indent="457200" algn="just">
              <a:lnSpc>
                <a:spcPct val="150000"/>
              </a:lnSpc>
              <a:defRPr/>
            </a:pPr>
            <a:r>
              <a:rPr lang="vi-VN" sz="2400" dirty="0">
                <a:latin typeface="Times New Roman" pitchFamily="18" charset="0"/>
                <a:cs typeface="Times New Roman" pitchFamily="18" charset="0"/>
              </a:rPr>
              <a:t>c) Thu nhập từ chuyển nhượng vốn dưới các hình thức khác</a:t>
            </a:r>
            <a:r>
              <a:rPr lang="vi-VN" sz="2200" dirty="0">
                <a:latin typeface="Times New Roman" pitchFamily="18" charset="0"/>
                <a:cs typeface="Times New Roman" pitchFamily="18" charset="0"/>
              </a:rPr>
              <a:t>.</a:t>
            </a:r>
          </a:p>
          <a:p>
            <a:pPr>
              <a:defRPr/>
            </a:pPr>
            <a:endParaRPr lang="vi-VN" sz="2200" dirty="0">
              <a:latin typeface="Times New Roman" pitchFamily="18" charset="0"/>
              <a:cs typeface="Times New Roman" pitchFamily="18" charset="0"/>
            </a:endParaRPr>
          </a:p>
        </p:txBody>
      </p:sp>
      <p:sp>
        <p:nvSpPr>
          <p:cNvPr id="5"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259871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304800" y="1212532"/>
            <a:ext cx="8458200" cy="4308872"/>
          </a:xfrm>
          <a:prstGeom prst="rect">
            <a:avLst/>
          </a:prstGeom>
          <a:noFill/>
          <a:ln w="9525">
            <a:noFill/>
            <a:miter lim="800000"/>
            <a:headEnd/>
            <a:tailEnd/>
          </a:ln>
        </p:spPr>
        <p:txBody>
          <a:bodyPr wrap="square">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5. Thu nhập từ chuyển nhượng bất động sản, bao gồm:</a:t>
            </a:r>
          </a:p>
          <a:p>
            <a:pPr indent="457200" algn="just">
              <a:lnSpc>
                <a:spcPct val="150000"/>
              </a:lnSpc>
              <a:defRPr/>
            </a:pPr>
            <a:r>
              <a:rPr lang="vi-VN" sz="2400" dirty="0">
                <a:latin typeface="Times New Roman" pitchFamily="18" charset="0"/>
                <a:cs typeface="Times New Roman" pitchFamily="18" charset="0"/>
              </a:rPr>
              <a:t>a) Thu nhập từ chuyển nhượng quyền sử dụng đất và tài sản gắn liền với đất;</a:t>
            </a:r>
          </a:p>
          <a:p>
            <a:pPr indent="457200" algn="just">
              <a:lnSpc>
                <a:spcPct val="150000"/>
              </a:lnSpc>
              <a:defRPr/>
            </a:pPr>
            <a:r>
              <a:rPr lang="vi-VN" sz="2400" spc="-40" dirty="0">
                <a:latin typeface="Times New Roman" pitchFamily="18" charset="0"/>
                <a:cs typeface="Times New Roman" pitchFamily="18" charset="0"/>
              </a:rPr>
              <a:t>b) Thu nhập từ chuyển nhượng quyền sở hữu hoặc sử dụng nhà ở;</a:t>
            </a:r>
          </a:p>
          <a:p>
            <a:pPr indent="457200" algn="just">
              <a:lnSpc>
                <a:spcPct val="150000"/>
              </a:lnSpc>
              <a:defRPr/>
            </a:pPr>
            <a:r>
              <a:rPr lang="vi-VN" sz="2400" dirty="0">
                <a:latin typeface="Times New Roman" pitchFamily="18" charset="0"/>
                <a:cs typeface="Times New Roman" pitchFamily="18" charset="0"/>
              </a:rPr>
              <a:t>c) Thu nhập từ chuyển nhượng quyền thuê đất, thuê mặt nước;</a:t>
            </a:r>
          </a:p>
          <a:p>
            <a:pPr indent="457200" algn="just">
              <a:lnSpc>
                <a:spcPct val="150000"/>
              </a:lnSpc>
              <a:defRPr/>
            </a:pPr>
            <a:r>
              <a:rPr lang="vi-VN" sz="2400" dirty="0">
                <a:latin typeface="Times New Roman" pitchFamily="18" charset="0"/>
                <a:cs typeface="Times New Roman" pitchFamily="18" charset="0"/>
              </a:rPr>
              <a:t>d) Các khoản thu nhập khác nhận được từ chuyển nhượng bất động sản.</a:t>
            </a:r>
          </a:p>
          <a:p>
            <a:pPr>
              <a:defRPr/>
            </a:pPr>
            <a:endParaRPr lang="vi-VN" sz="2200" dirty="0">
              <a:latin typeface="Times New Roman" pitchFamily="18" charset="0"/>
              <a:cs typeface="Times New Roman" pitchFamily="18" charset="0"/>
            </a:endParaRPr>
          </a:p>
        </p:txBody>
      </p:sp>
      <p:sp>
        <p:nvSpPr>
          <p:cNvPr id="7"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911010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609600" y="1502926"/>
            <a:ext cx="7848600" cy="3754874"/>
          </a:xfrm>
          <a:prstGeom prst="rect">
            <a:avLst/>
          </a:prstGeom>
          <a:noFill/>
          <a:ln w="9525">
            <a:noFill/>
            <a:miter lim="800000"/>
            <a:headEnd/>
            <a:tailEnd/>
          </a:ln>
        </p:spPr>
        <p:txBody>
          <a:bodyPr wrap="square">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6. Thu nhập từ trúng thưởng, bao gồm:</a:t>
            </a:r>
          </a:p>
          <a:p>
            <a:pPr indent="457200" algn="just">
              <a:lnSpc>
                <a:spcPct val="150000"/>
              </a:lnSpc>
              <a:defRPr/>
            </a:pPr>
            <a:r>
              <a:rPr lang="vi-VN" sz="2400" dirty="0">
                <a:latin typeface="Times New Roman" pitchFamily="18" charset="0"/>
                <a:cs typeface="Times New Roman" pitchFamily="18" charset="0"/>
              </a:rPr>
              <a:t>a) Trúng thưởng xổ số;</a:t>
            </a:r>
          </a:p>
          <a:p>
            <a:pPr indent="457200" algn="just">
              <a:lnSpc>
                <a:spcPct val="150000"/>
              </a:lnSpc>
              <a:defRPr/>
            </a:pPr>
            <a:r>
              <a:rPr lang="vi-VN" sz="2400" dirty="0">
                <a:latin typeface="Times New Roman" pitchFamily="18" charset="0"/>
                <a:cs typeface="Times New Roman" pitchFamily="18" charset="0"/>
              </a:rPr>
              <a:t>b) Trúng thưởng trong các hình thức khuyến mại;</a:t>
            </a:r>
          </a:p>
          <a:p>
            <a:pPr indent="457200" algn="just">
              <a:lnSpc>
                <a:spcPct val="150000"/>
              </a:lnSpc>
              <a:defRPr/>
            </a:pPr>
            <a:r>
              <a:rPr lang="vi-VN" sz="2400" dirty="0">
                <a:latin typeface="Times New Roman" pitchFamily="18" charset="0"/>
                <a:cs typeface="Times New Roman" pitchFamily="18" charset="0"/>
              </a:rPr>
              <a:t>c) Trúng thưởng trong các hình thức cá cược, casino;</a:t>
            </a:r>
          </a:p>
          <a:p>
            <a:pPr indent="457200" algn="just">
              <a:lnSpc>
                <a:spcPct val="150000"/>
              </a:lnSpc>
              <a:defRPr/>
            </a:pPr>
            <a:r>
              <a:rPr lang="vi-VN" sz="2400" dirty="0">
                <a:latin typeface="Times New Roman" pitchFamily="18" charset="0"/>
                <a:cs typeface="Times New Roman" pitchFamily="18" charset="0"/>
              </a:rPr>
              <a:t>d) Trúng thưởng trong các trò chơi, cuộc thi có thưởng và các hình thức trúng thưởng khác.</a:t>
            </a:r>
          </a:p>
          <a:p>
            <a:pPr>
              <a:defRPr/>
            </a:pPr>
            <a:endParaRPr lang="vi-VN" sz="2200" dirty="0">
              <a:latin typeface="Times New Roman" pitchFamily="18" charset="0"/>
              <a:cs typeface="Times New Roman" pitchFamily="18" charset="0"/>
            </a:endParaRPr>
          </a:p>
        </p:txBody>
      </p:sp>
      <p:sp>
        <p:nvSpPr>
          <p:cNvPr id="7"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95618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457200" y="1156930"/>
            <a:ext cx="8382000" cy="4862870"/>
          </a:xfrm>
          <a:prstGeom prst="rect">
            <a:avLst/>
          </a:prstGeom>
          <a:noFill/>
          <a:ln w="9525">
            <a:noFill/>
            <a:miter lim="800000"/>
            <a:headEnd/>
            <a:tailEnd/>
          </a:ln>
        </p:spPr>
        <p:txBody>
          <a:bodyPr wrap="square">
            <a:spAutoFit/>
          </a:bodyPr>
          <a:lstStyle/>
          <a:p>
            <a:pPr indent="457200" algn="just">
              <a:lnSpc>
                <a:spcPct val="150000"/>
              </a:lnSpc>
              <a:defRPr/>
            </a:pPr>
            <a:r>
              <a:rPr lang="en-US" sz="2400" b="1" dirty="0">
                <a:solidFill>
                  <a:srgbClr val="FF0000"/>
                </a:solidFill>
                <a:latin typeface="Times New Roman" pitchFamily="18" charset="0"/>
                <a:cs typeface="Times New Roman" pitchFamily="18" charset="0"/>
              </a:rPr>
              <a:t>7</a:t>
            </a:r>
            <a:r>
              <a:rPr lang="vi-VN" sz="2400" b="1" dirty="0">
                <a:solidFill>
                  <a:srgbClr val="FF0000"/>
                </a:solidFill>
                <a:latin typeface="Times New Roman" pitchFamily="18" charset="0"/>
                <a:cs typeface="Times New Roman" pitchFamily="18" charset="0"/>
              </a:rPr>
              <a:t>. Thu nhập từ bản quyền, bao gồm:</a:t>
            </a:r>
          </a:p>
          <a:p>
            <a:pPr indent="457200" algn="just">
              <a:lnSpc>
                <a:spcPct val="150000"/>
              </a:lnSpc>
              <a:defRPr/>
            </a:pPr>
            <a:r>
              <a:rPr lang="vi-VN" sz="2400" dirty="0">
                <a:latin typeface="Times New Roman" pitchFamily="18" charset="0"/>
                <a:cs typeface="Times New Roman" pitchFamily="18" charset="0"/>
              </a:rPr>
              <a:t>a) Thu nhập từ chuyển giao, chuyển quyền sử dụng các đối tượng của quyền sở hữu trí tuệ;</a:t>
            </a:r>
          </a:p>
          <a:p>
            <a:pPr indent="457200" algn="just">
              <a:lnSpc>
                <a:spcPct val="150000"/>
              </a:lnSpc>
              <a:defRPr/>
            </a:pPr>
            <a:r>
              <a:rPr lang="vi-VN" sz="2400" dirty="0">
                <a:latin typeface="Times New Roman" pitchFamily="18" charset="0"/>
                <a:cs typeface="Times New Roman" pitchFamily="18" charset="0"/>
              </a:rPr>
              <a:t>b) Thu nhập từ chuyển giao công nghệ.</a:t>
            </a:r>
          </a:p>
          <a:p>
            <a:pPr indent="457200" algn="just">
              <a:lnSpc>
                <a:spcPct val="150000"/>
              </a:lnSpc>
              <a:defRPr/>
            </a:pPr>
            <a:r>
              <a:rPr lang="vi-VN" sz="2400" b="1" dirty="0">
                <a:solidFill>
                  <a:srgbClr val="FF0000"/>
                </a:solidFill>
                <a:latin typeface="Times New Roman" pitchFamily="18" charset="0"/>
                <a:cs typeface="Times New Roman" pitchFamily="18" charset="0"/>
              </a:rPr>
              <a:t>8. Thu nhập từ nhượng quyền thương mại.</a:t>
            </a:r>
            <a:endParaRPr lang="en-US" sz="2400" b="1" dirty="0">
              <a:solidFill>
                <a:srgbClr val="FF0000"/>
              </a:solidFill>
              <a:latin typeface="Times New Roman" pitchFamily="18" charset="0"/>
              <a:cs typeface="Times New Roman" pitchFamily="18" charset="0"/>
            </a:endParaRPr>
          </a:p>
          <a:p>
            <a:pPr indent="457200" algn="just">
              <a:lnSpc>
                <a:spcPct val="150000"/>
              </a:lnSpc>
              <a:defRPr/>
            </a:pP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a:t>
            </a:r>
            <a:r>
              <a:rPr lang="en-US" sz="2400" dirty="0">
                <a:latin typeface="Times New Roman" pitchFamily="18" charset="0"/>
                <a:cs typeface="Times New Roman" pitchFamily="18" charset="0"/>
              </a:rPr>
              <a:t> HH, CUDV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a:p>
            <a:pPr>
              <a:defRPr/>
            </a:pPr>
            <a:endParaRPr lang="vi-VN" sz="2200" dirty="0">
              <a:latin typeface="Times New Roman" pitchFamily="18" charset="0"/>
              <a:cs typeface="Times New Roman" pitchFamily="18" charset="0"/>
            </a:endParaRPr>
          </a:p>
        </p:txBody>
      </p:sp>
      <p:sp>
        <p:nvSpPr>
          <p:cNvPr id="6"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29130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1)">
                                      <p:cBhvr>
                                        <p:cTn id="18" dur="2000"/>
                                        <p:tgtEl>
                                          <p:spTgt spid="3">
                                            <p:txEl>
                                              <p:pRg st="3" end="3"/>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heel(1)">
                                      <p:cBhvr>
                                        <p:cTn id="21"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457200" y="1752600"/>
            <a:ext cx="8153400" cy="3754874"/>
          </a:xfrm>
          <a:prstGeom prst="rect">
            <a:avLst/>
          </a:prstGeom>
          <a:noFill/>
          <a:ln w="9525">
            <a:noFill/>
            <a:miter lim="800000"/>
            <a:headEnd/>
            <a:tailEnd/>
          </a:ln>
        </p:spPr>
        <p:txBody>
          <a:bodyPr wrap="square">
            <a:spAutoFit/>
          </a:bodyPr>
          <a:lstStyle/>
          <a:p>
            <a:pPr indent="457200" algn="just">
              <a:lnSpc>
                <a:spcPct val="150000"/>
              </a:lnSpc>
              <a:defRPr/>
            </a:pPr>
            <a:r>
              <a:rPr lang="vi-VN" sz="2400" b="1" dirty="0">
                <a:solidFill>
                  <a:srgbClr val="FF0000"/>
                </a:solidFill>
                <a:latin typeface="Times New Roman" pitchFamily="18" charset="0"/>
                <a:cs typeface="Times New Roman" pitchFamily="18" charset="0"/>
              </a:rPr>
              <a:t>9. Thu nhập từ nhận thừa kế là chứng khoán</a:t>
            </a:r>
            <a:r>
              <a:rPr lang="vi-VN" sz="2400" dirty="0">
                <a:latin typeface="Times New Roman" pitchFamily="18" charset="0"/>
                <a:cs typeface="Times New Roman" pitchFamily="18" charset="0"/>
              </a:rPr>
              <a:t>, phần vốn trong các tổ chức kinh tế, cơ sở kinh doanh, bất động sản và tài sản khác phải đăng ký sở hữu hoặc đăng ký sử dụng.</a:t>
            </a:r>
          </a:p>
          <a:p>
            <a:pPr indent="457200" algn="just">
              <a:lnSpc>
                <a:spcPct val="150000"/>
              </a:lnSpc>
              <a:defRPr/>
            </a:pPr>
            <a:r>
              <a:rPr lang="vi-VN" sz="2400" b="1" dirty="0">
                <a:solidFill>
                  <a:srgbClr val="FF0000"/>
                </a:solidFill>
                <a:latin typeface="Times New Roman" pitchFamily="18" charset="0"/>
                <a:cs typeface="Times New Roman" pitchFamily="18" charset="0"/>
              </a:rPr>
              <a:t>10. Thu nhập từ nhận quà tặng là chứng khoán</a:t>
            </a:r>
            <a:r>
              <a:rPr lang="vi-VN" sz="2400" dirty="0">
                <a:latin typeface="Times New Roman" pitchFamily="18" charset="0"/>
                <a:cs typeface="Times New Roman" pitchFamily="18" charset="0"/>
              </a:rPr>
              <a:t>, phần vốn trong các tổ chức kinh tế, cơ sở kinh doanh, bất động sản và tài sản khác phải đăng ký sở hữu hoặc đăng ký sử dụng.</a:t>
            </a:r>
          </a:p>
          <a:p>
            <a:pPr>
              <a:defRPr/>
            </a:pPr>
            <a:endParaRPr lang="vi-VN" sz="2200" dirty="0">
              <a:latin typeface="Times New Roman" pitchFamily="18" charset="0"/>
              <a:cs typeface="Times New Roman" pitchFamily="18" charset="0"/>
            </a:endParaRPr>
          </a:p>
        </p:txBody>
      </p:sp>
      <p:sp>
        <p:nvSpPr>
          <p:cNvPr id="6"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27480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304800" y="1447800"/>
            <a:ext cx="4343400" cy="5078313"/>
          </a:xfrm>
          <a:prstGeom prst="rect">
            <a:avLst/>
          </a:prstGeom>
          <a:noFill/>
          <a:ln w="9525">
            <a:noFill/>
            <a:miter lim="800000"/>
            <a:headEnd/>
            <a:tailEnd/>
          </a:ln>
        </p:spPr>
        <p:txBody>
          <a:bodyPr wrap="square">
            <a:spAutoFit/>
          </a:bodyPr>
          <a:lstStyle/>
          <a:p>
            <a:pPr indent="457200" algn="just">
              <a:lnSpc>
                <a:spcPct val="150000"/>
              </a:lnSpc>
              <a:defRPr/>
            </a:pPr>
            <a:r>
              <a:rPr lang="en-US" sz="2400" i="1" dirty="0" err="1">
                <a:latin typeface="Times New Roman" pitchFamily="18" charset="0"/>
                <a:cs typeface="Times New Roman" pitchFamily="18" charset="0"/>
              </a:rPr>
              <a:t>Đối</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tượng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nộp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TNCN (</a:t>
            </a:r>
            <a:r>
              <a:rPr lang="vi-VN" sz="2400" i="1" dirty="0">
                <a:latin typeface="Times New Roman" pitchFamily="18" charset="0"/>
                <a:cs typeface="Times New Roman" pitchFamily="18" charset="0"/>
              </a:rPr>
              <a:t>Điều 2 Luật th</a:t>
            </a:r>
            <a:r>
              <a:rPr lang="en-US" sz="2400" i="1" dirty="0" err="1">
                <a:latin typeface="Times New Roman" pitchFamily="18" charset="0"/>
                <a:cs typeface="Times New Roman" pitchFamily="18" charset="0"/>
              </a:rPr>
              <a:t>uế</a:t>
            </a:r>
            <a:r>
              <a:rPr lang="en-US" sz="2400" i="1" dirty="0">
                <a:latin typeface="Times New Roman" pitchFamily="18" charset="0"/>
                <a:cs typeface="Times New Roman" pitchFamily="18" charset="0"/>
              </a:rPr>
              <a:t> TNCN) </a:t>
            </a:r>
          </a:p>
          <a:p>
            <a:pPr indent="457200" algn="just">
              <a:lnSpc>
                <a:spcPct val="150000"/>
              </a:lnSpc>
              <a:defRPr/>
            </a:pPr>
            <a:r>
              <a:rPr lang="en-US" sz="2400" u="sng" dirty="0">
                <a:latin typeface="Times New Roman" pitchFamily="18" charset="0"/>
                <a:cs typeface="Times New Roman" pitchFamily="18" charset="0"/>
              </a:rPr>
              <a:t>1. </a:t>
            </a:r>
            <a:r>
              <a:rPr lang="vi-VN" sz="2400" u="sng" dirty="0">
                <a:latin typeface="Times New Roman" pitchFamily="18" charset="0"/>
                <a:cs typeface="Times New Roman" pitchFamily="18" charset="0"/>
              </a:rPr>
              <a:t>Đối tượng nộp thuế thu nhập cá nhân</a:t>
            </a:r>
            <a:r>
              <a:rPr lang="vi-VN" sz="2400" dirty="0">
                <a:latin typeface="Times New Roman" pitchFamily="18" charset="0"/>
                <a:cs typeface="Times New Roman" pitchFamily="18" charset="0"/>
              </a:rPr>
              <a:t> là cá nhân cư trú có thu nhập chịu thuế phát sinh trong và ngoài lãnh thổ Việt Nam và cá nhân không cư trú có thu nhập chịu thuế phát sinh trong lãnh thổ Việt Nam. </a:t>
            </a:r>
          </a:p>
        </p:txBody>
      </p:sp>
      <p:sp>
        <p:nvSpPr>
          <p:cNvPr id="5"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nộp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4531" y="1662259"/>
            <a:ext cx="3778469" cy="4586141"/>
          </a:xfrm>
          <a:prstGeom prst="rect">
            <a:avLst/>
          </a:prstGeom>
        </p:spPr>
      </p:pic>
    </p:spTree>
    <p:extLst>
      <p:ext uri="{BB962C8B-B14F-4D97-AF65-F5344CB8AC3E}">
        <p14:creationId xmlns:p14="http://schemas.microsoft.com/office/powerpoint/2010/main" val="186710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4"/>
          <p:cNvSpPr txBox="1">
            <a:spLocks noChangeArrowheads="1"/>
          </p:cNvSpPr>
          <p:nvPr/>
        </p:nvSpPr>
        <p:spPr bwMode="auto">
          <a:xfrm>
            <a:off x="304800" y="1066800"/>
            <a:ext cx="8534400" cy="3586366"/>
          </a:xfrm>
          <a:prstGeom prst="rect">
            <a:avLst/>
          </a:prstGeom>
          <a:solidFill>
            <a:schemeClr val="accent2"/>
          </a:solidFill>
          <a:ln w="9525">
            <a:noFill/>
            <a:miter lim="800000"/>
            <a:headEnd/>
            <a:tailEnd/>
          </a:ln>
        </p:spPr>
        <p:txBody>
          <a:bodyPr wrap="square">
            <a:spAutoFit/>
          </a:bodyPr>
          <a:lstStyle/>
          <a:p>
            <a:pPr indent="457200" algn="just">
              <a:lnSpc>
                <a:spcPct val="150000"/>
              </a:lnSpc>
              <a:defRPr/>
            </a:pPr>
            <a:r>
              <a:rPr lang="vi-VN" sz="2200" dirty="0">
                <a:latin typeface="Times New Roman" pitchFamily="18" charset="0"/>
                <a:cs typeface="Times New Roman" pitchFamily="18" charset="0"/>
              </a:rPr>
              <a:t>2. </a:t>
            </a:r>
            <a:r>
              <a:rPr lang="vi-VN" sz="2200" u="sng" dirty="0">
                <a:latin typeface="Times New Roman" pitchFamily="18" charset="0"/>
                <a:cs typeface="Times New Roman" pitchFamily="18" charset="0"/>
              </a:rPr>
              <a:t>Cá nhân cư trú</a:t>
            </a:r>
            <a:r>
              <a:rPr lang="vi-VN" sz="2200" dirty="0">
                <a:latin typeface="Times New Roman" pitchFamily="18" charset="0"/>
                <a:cs typeface="Times New Roman" pitchFamily="18" charset="0"/>
              </a:rPr>
              <a:t> là người đáp ứng  một trong các điều kiện sau</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indent="457200" algn="just">
              <a:lnSpc>
                <a:spcPct val="150000"/>
              </a:lnSpc>
              <a:defRPr/>
            </a:pPr>
            <a:r>
              <a:rPr lang="vi-VN" sz="2200" dirty="0">
                <a:latin typeface="Times New Roman" pitchFamily="18" charset="0"/>
                <a:cs typeface="Times New Roman" pitchFamily="18" charset="0"/>
              </a:rPr>
              <a:t>a) Có mặt tại </a:t>
            </a:r>
            <a:r>
              <a:rPr lang="en-US" sz="2200" dirty="0">
                <a:latin typeface="Times New Roman" pitchFamily="18" charset="0"/>
                <a:cs typeface="Times New Roman" pitchFamily="18" charset="0"/>
              </a:rPr>
              <a:t>VN </a:t>
            </a:r>
            <a:r>
              <a:rPr lang="vi-VN" sz="2200" dirty="0">
                <a:latin typeface="Times New Roman" pitchFamily="18" charset="0"/>
                <a:cs typeface="Times New Roman" pitchFamily="18" charset="0"/>
              </a:rPr>
              <a:t>từ 183 ngày trở lên tính trong một năm </a:t>
            </a:r>
            <a:r>
              <a:rPr lang="en-US" sz="2200" dirty="0">
                <a:latin typeface="Times New Roman" pitchFamily="18" charset="0"/>
                <a:cs typeface="Times New Roman" pitchFamily="18" charset="0"/>
              </a:rPr>
              <a:t>DL </a:t>
            </a:r>
            <a:r>
              <a:rPr lang="vi-VN" sz="2200" dirty="0">
                <a:latin typeface="Times New Roman" pitchFamily="18" charset="0"/>
                <a:cs typeface="Times New Roman" pitchFamily="18" charset="0"/>
              </a:rPr>
              <a:t>hoặc tính theo 12</a:t>
            </a:r>
            <a:r>
              <a:rPr lang="en-US" sz="2200" dirty="0">
                <a:latin typeface="Times New Roman" pitchFamily="18" charset="0"/>
                <a:cs typeface="Times New Roman" pitchFamily="18" charset="0"/>
              </a:rPr>
              <a:t>T</a:t>
            </a:r>
            <a:r>
              <a:rPr lang="vi-VN" sz="2200" dirty="0">
                <a:latin typeface="Times New Roman" pitchFamily="18" charset="0"/>
                <a:cs typeface="Times New Roman" pitchFamily="18" charset="0"/>
              </a:rPr>
              <a:t> liên tục kể từ ngày đầu tiên có mặt tại Việt Nam;</a:t>
            </a:r>
          </a:p>
          <a:p>
            <a:pPr indent="457200" algn="just">
              <a:lnSpc>
                <a:spcPct val="150000"/>
              </a:lnSpc>
              <a:defRPr/>
            </a:pPr>
            <a:r>
              <a:rPr lang="vi-VN" sz="2200" dirty="0">
                <a:latin typeface="Times New Roman" pitchFamily="18" charset="0"/>
                <a:cs typeface="Times New Roman" pitchFamily="18" charset="0"/>
              </a:rPr>
              <a:t>b) Có nơi ở thường xuyên tại </a:t>
            </a:r>
            <a:r>
              <a:rPr lang="en-US" sz="2200" dirty="0">
                <a:latin typeface="Times New Roman" pitchFamily="18" charset="0"/>
                <a:cs typeface="Times New Roman" pitchFamily="18" charset="0"/>
              </a:rPr>
              <a:t>VN</a:t>
            </a:r>
            <a:r>
              <a:rPr lang="vi-VN" sz="2200" dirty="0">
                <a:latin typeface="Times New Roman" pitchFamily="18" charset="0"/>
                <a:cs typeface="Times New Roman" pitchFamily="18" charset="0"/>
              </a:rPr>
              <a:t>, bao gồm có nơi ở đăng ký thường trú </a:t>
            </a:r>
            <a:r>
              <a:rPr lang="en-US" sz="2200" dirty="0">
                <a:latin typeface="Times New Roman" pitchFamily="18" charset="0"/>
                <a:cs typeface="Times New Roman" pitchFamily="18" charset="0"/>
              </a:rPr>
              <a:t>/</a:t>
            </a:r>
            <a:r>
              <a:rPr lang="vi-VN" sz="2200" dirty="0">
                <a:latin typeface="Times New Roman" pitchFamily="18" charset="0"/>
                <a:cs typeface="Times New Roman" pitchFamily="18" charset="0"/>
              </a:rPr>
              <a:t>có nhà thuê để ở tại </a:t>
            </a:r>
            <a:r>
              <a:rPr lang="en-US" sz="2200" dirty="0">
                <a:latin typeface="Times New Roman" pitchFamily="18" charset="0"/>
                <a:cs typeface="Times New Roman" pitchFamily="18" charset="0"/>
              </a:rPr>
              <a:t>VN </a:t>
            </a:r>
            <a:r>
              <a:rPr lang="vi-VN" sz="2200" dirty="0">
                <a:latin typeface="Times New Roman" pitchFamily="18" charset="0"/>
                <a:cs typeface="Times New Roman" pitchFamily="18" charset="0"/>
              </a:rPr>
              <a:t>theo hợp đồng thuê có thời hạn.</a:t>
            </a:r>
          </a:p>
          <a:p>
            <a:pPr indent="457200" algn="just">
              <a:lnSpc>
                <a:spcPct val="150000"/>
              </a:lnSpc>
              <a:defRPr/>
            </a:pPr>
            <a:r>
              <a:rPr lang="vi-VN" sz="2200" dirty="0">
                <a:latin typeface="Times New Roman" pitchFamily="18" charset="0"/>
                <a:cs typeface="Times New Roman" pitchFamily="18" charset="0"/>
              </a:rPr>
              <a:t>3. Cá nhân không cư trú là người không đáp ứng điều kiện quy định tại khoản 2</a:t>
            </a:r>
            <a:r>
              <a:rPr lang="en-US" sz="2200" dirty="0">
                <a:latin typeface="Times New Roman" pitchFamily="18" charset="0"/>
                <a:cs typeface="Times New Roman" pitchFamily="18" charset="0"/>
              </a:rPr>
              <a:t>. </a:t>
            </a:r>
            <a:endParaRPr lang="vi-VN" sz="2200" dirty="0">
              <a:latin typeface="Times New Roman" pitchFamily="18" charset="0"/>
              <a:cs typeface="Times New Roman" pitchFamily="18" charset="0"/>
            </a:endParaRPr>
          </a:p>
        </p:txBody>
      </p:sp>
      <p:sp>
        <p:nvSpPr>
          <p:cNvPr id="7" name="Title 3"/>
          <p:cNvSpPr>
            <a:spLocks noGrp="1"/>
          </p:cNvSpPr>
          <p:nvPr>
            <p:ph type="title"/>
          </p:nvPr>
        </p:nvSpPr>
        <p:spPr>
          <a:xfrm>
            <a:off x="2590800" y="152400"/>
            <a:ext cx="4724400" cy="563562"/>
          </a:xfrm>
        </p:spPr>
        <p:txBody>
          <a:bodyPr/>
          <a:lstStyle/>
          <a:p>
            <a:r>
              <a:rPr lang="en-US" sz="3600" dirty="0" err="1">
                <a:latin typeface="Times New Roman" pitchFamily="18" charset="0"/>
                <a:cs typeface="Times New Roman" pitchFamily="18" charset="0"/>
              </a:rPr>
              <a:t>Đối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nộp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thuê</a:t>
            </a:r>
            <a:r>
              <a:rPr lang="en-US" sz="3600" dirty="0">
                <a:latin typeface="Times New Roman" pitchFamily="18" charset="0"/>
                <a:cs typeface="Times New Roman" pitchFamily="18" charset="0"/>
              </a:rPr>
              <a:t>́ </a:t>
            </a:r>
          </a:p>
        </p:txBody>
      </p:sp>
      <p:sp>
        <p:nvSpPr>
          <p:cNvPr id="5" name="Rectangle 4"/>
          <p:cNvSpPr/>
          <p:nvPr/>
        </p:nvSpPr>
        <p:spPr>
          <a:xfrm>
            <a:off x="609600" y="4800600"/>
            <a:ext cx="7848600" cy="1785104"/>
          </a:xfrm>
          <a:prstGeom prst="rect">
            <a:avLst/>
          </a:prstGeom>
        </p:spPr>
        <p:txBody>
          <a:bodyPr wrap="square">
            <a:spAutoFit/>
          </a:bodyPr>
          <a:lstStyle/>
          <a:p>
            <a:pPr algn="just"/>
            <a:r>
              <a:rPr lang="en-US" sz="2200" b="1" dirty="0" err="1">
                <a:latin typeface="Times New Roman" panose="02020603050405020304" pitchFamily="18" charset="0"/>
                <a:cs typeface="Times New Roman" panose="02020603050405020304" pitchFamily="18" charset="0"/>
              </a:rPr>
              <a:t>Luật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Thuế</a:t>
            </a:r>
            <a:r>
              <a:rPr lang="en-US" sz="2200" b="1" dirty="0">
                <a:latin typeface="Times New Roman" panose="02020603050405020304" pitchFamily="18" charset="0"/>
                <a:cs typeface="Times New Roman" panose="02020603050405020304" pitchFamily="18" charset="0"/>
              </a:rPr>
              <a:t> TNCN </a:t>
            </a:r>
            <a:r>
              <a:rPr lang="en-US" sz="2200" b="1" dirty="0" err="1">
                <a:latin typeface="Times New Roman" panose="02020603050405020304" pitchFamily="18" charset="0"/>
                <a:cs typeface="Times New Roman" panose="02020603050405020304" pitchFamily="18" charset="0"/>
              </a:rPr>
              <a:t>cũng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đã</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chuyển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nhóm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kinh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doanh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hộ</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kinh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doanh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thể</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hành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nghề</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độc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lập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thuộc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đối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nộp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thuế</a:t>
            </a:r>
            <a:r>
              <a:rPr lang="en-US" sz="2200" b="1" dirty="0">
                <a:latin typeface="Times New Roman" panose="02020603050405020304" pitchFamily="18" charset="0"/>
                <a:cs typeface="Times New Roman" panose="02020603050405020304" pitchFamily="18" charset="0"/>
              </a:rPr>
              <a:t> Thu </a:t>
            </a:r>
            <a:r>
              <a:rPr lang="en-US" sz="2200" b="1" dirty="0" err="1">
                <a:latin typeface="Times New Roman" panose="02020603050405020304" pitchFamily="18" charset="0"/>
                <a:cs typeface="Times New Roman" panose="02020603050405020304" pitchFamily="18" charset="0"/>
              </a:rPr>
              <a:t>nhập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doanh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nghiệp</a:t>
            </a:r>
            <a:r>
              <a:rPr lang="en-US" sz="2200" b="1" dirty="0">
                <a:latin typeface="Times New Roman" panose="02020603050405020304" pitchFamily="18" charset="0"/>
                <a:cs typeface="Times New Roman" panose="02020603050405020304" pitchFamily="18" charset="0"/>
              </a:rPr>
              <a:t>(TNDN) sang </a:t>
            </a:r>
            <a:r>
              <a:rPr lang="en-US" sz="2200" b="1" dirty="0" err="1">
                <a:latin typeface="Times New Roman" panose="02020603050405020304" pitchFamily="18" charset="0"/>
                <a:cs typeface="Times New Roman" panose="02020603050405020304" pitchFamily="18" charset="0"/>
              </a:rPr>
              <a:t>đối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nộp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thuế</a:t>
            </a:r>
            <a:r>
              <a:rPr lang="en-US" sz="2200" b="1" dirty="0">
                <a:latin typeface="Times New Roman" panose="02020603050405020304" pitchFamily="18" charset="0"/>
                <a:cs typeface="Times New Roman" panose="02020603050405020304" pitchFamily="18" charset="0"/>
              </a:rPr>
              <a:t> TNCN. </a:t>
            </a:r>
            <a:r>
              <a:rPr lang="en-US" sz="2200" b="1" dirty="0" err="1">
                <a:latin typeface="Times New Roman" panose="02020603050405020304" pitchFamily="18" charset="0"/>
                <a:cs typeface="Times New Roman" panose="02020603050405020304" pitchFamily="18" charset="0"/>
              </a:rPr>
              <a:t>Như</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vậy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diện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người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nộp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thuế</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được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mở</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rộng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hơn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trước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đây</a:t>
            </a:r>
            <a:r>
              <a:rPr lang="en-US" sz="22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1370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a:latin typeface="Times New Roman" pitchFamily="18" charset="0"/>
                <a:cs typeface="Times New Roman" pitchFamily="18" charset="0"/>
              </a:rPr>
              <a:t>1. </a:t>
            </a:r>
            <a:r>
              <a:rPr lang="en-US" dirty="0" err="1">
                <a:latin typeface="Times New Roman" pitchFamily="18" charset="0"/>
                <a:cs typeface="Times New Roman" pitchFamily="18" charset="0"/>
              </a:rPr>
              <a:t>Khái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thuế</a:t>
            </a:r>
            <a:r>
              <a:rPr lang="en-US" dirty="0">
                <a:latin typeface="Times New Roman" pitchFamily="18" charset="0"/>
                <a:cs typeface="Times New Roman" pitchFamily="18" charset="0"/>
              </a:rPr>
              <a:t> GTGT</a:t>
            </a:r>
            <a:endParaRPr lang="en-US" dirty="0">
              <a:solidFill>
                <a:schemeClr val="accent1"/>
              </a:solidFill>
              <a:latin typeface="Times New Roman" pitchFamily="18" charset="0"/>
              <a:cs typeface="Times New Roman" pitchFamily="18" charset="0"/>
            </a:endParaRPr>
          </a:p>
        </p:txBody>
      </p:sp>
      <p:sp>
        <p:nvSpPr>
          <p:cNvPr id="89091"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89134" name="AutoShape 46"/>
          <p:cNvSpPr>
            <a:spLocks noChangeArrowheads="1"/>
          </p:cNvSpPr>
          <p:nvPr/>
        </p:nvSpPr>
        <p:spPr bwMode="ltGray">
          <a:xfrm rot="5400000">
            <a:off x="-2248190" y="713580"/>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35" name="AutoShape 47"/>
          <p:cNvSpPr>
            <a:spLocks noChangeArrowheads="1"/>
          </p:cNvSpPr>
          <p:nvPr/>
        </p:nvSpPr>
        <p:spPr bwMode="ltGray">
          <a:xfrm rot="5400000" flipH="1">
            <a:off x="-2016918" y="191055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9139" name="AutoShape 51"/>
          <p:cNvSpPr>
            <a:spLocks noChangeArrowheads="1"/>
          </p:cNvSpPr>
          <p:nvPr/>
        </p:nvSpPr>
        <p:spPr bwMode="gray">
          <a:xfrm>
            <a:off x="2680662" y="3302000"/>
            <a:ext cx="6158538"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hlink">
                        <a:gamma/>
                        <a:tint val="0"/>
                        <a:invGamma/>
                      </a:schemeClr>
                    </a:gs>
                    <a:gs pos="100000">
                      <a:schemeClr val="hlink"/>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2400" b="1" dirty="0">
                <a:latin typeface="Times New Roman" pitchFamily="18" charset="0"/>
                <a:cs typeface="Times New Roman" pitchFamily="18" charset="0"/>
              </a:rPr>
              <a:t>1.2. </a:t>
            </a:r>
            <a:r>
              <a:rPr lang="en-US" sz="2400" b="1" dirty="0" err="1">
                <a:latin typeface="Times New Roman" pitchFamily="18" charset="0"/>
                <a:cs typeface="Times New Roman" pitchFamily="18" charset="0"/>
              </a:rPr>
              <a:t>Căn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pháp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p>
        </p:txBody>
      </p:sp>
      <p:sp>
        <p:nvSpPr>
          <p:cNvPr id="89140" name="AutoShape 52"/>
          <p:cNvSpPr>
            <a:spLocks noChangeArrowheads="1"/>
          </p:cNvSpPr>
          <p:nvPr/>
        </p:nvSpPr>
        <p:spPr bwMode="gray">
          <a:xfrm>
            <a:off x="2691990" y="2498397"/>
            <a:ext cx="6071010" cy="50800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eaLnBrk="0" hangingPunct="0"/>
            <a:r>
              <a:rPr lang="en-US" sz="2400" b="1" dirty="0">
                <a:latin typeface="Times New Roman" pitchFamily="18" charset="0"/>
                <a:cs typeface="Times New Roman" pitchFamily="18" charset="0"/>
              </a:rPr>
              <a:t>1.1. </a:t>
            </a:r>
            <a:r>
              <a:rPr lang="en-US" sz="2400" b="1" dirty="0" err="1">
                <a:latin typeface="Times New Roman" pitchFamily="18" charset="0"/>
                <a:cs typeface="Times New Roman" pitchFamily="18" charset="0"/>
              </a:rPr>
              <a:t>Khái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niệm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thuế</a:t>
            </a:r>
            <a:r>
              <a:rPr lang="en-US" sz="2400" b="1" dirty="0">
                <a:latin typeface="Times New Roman" pitchFamily="18" charset="0"/>
                <a:cs typeface="Times New Roman" pitchFamily="18" charset="0"/>
              </a:rPr>
              <a:t> GTGT</a:t>
            </a:r>
          </a:p>
        </p:txBody>
      </p:sp>
      <p:grpSp>
        <p:nvGrpSpPr>
          <p:cNvPr id="89141" name="Group 53"/>
          <p:cNvGrpSpPr>
            <a:grpSpLocks/>
          </p:cNvGrpSpPr>
          <p:nvPr/>
        </p:nvGrpSpPr>
        <p:grpSpPr bwMode="auto">
          <a:xfrm>
            <a:off x="2286000" y="2627801"/>
            <a:ext cx="381000" cy="381000"/>
            <a:chOff x="2078" y="1680"/>
            <a:chExt cx="1615" cy="1615"/>
          </a:xfrm>
        </p:grpSpPr>
        <p:sp>
          <p:nvSpPr>
            <p:cNvPr id="8914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4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4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4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89148" name="Group 60"/>
          <p:cNvGrpSpPr>
            <a:grpSpLocks/>
          </p:cNvGrpSpPr>
          <p:nvPr/>
        </p:nvGrpSpPr>
        <p:grpSpPr bwMode="auto">
          <a:xfrm>
            <a:off x="2286000" y="3429000"/>
            <a:ext cx="381000" cy="381000"/>
            <a:chOff x="2078" y="1680"/>
            <a:chExt cx="1615" cy="1615"/>
          </a:xfrm>
        </p:grpSpPr>
        <p:sp>
          <p:nvSpPr>
            <p:cNvPr id="89149" name="Oval 6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0" name="Oval 6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89151" name="Oval 6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2" name="Oval 64"/>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89153" name="Oval 6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89154" name="Oval 66"/>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Tree>
    <p:extLst>
      <p:ext uri="{BB962C8B-B14F-4D97-AF65-F5344CB8AC3E}">
        <p14:creationId xmlns:p14="http://schemas.microsoft.com/office/powerpoint/2010/main" val="306481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89140"/>
                                        </p:tgtEl>
                                        <p:attrNameLst>
                                          <p:attrName>style.visibility</p:attrName>
                                        </p:attrNameLst>
                                      </p:cBhvr>
                                      <p:to>
                                        <p:strVal val="visible"/>
                                      </p:to>
                                    </p:set>
                                    <p:animEffect transition="in" filter="circle(in)">
                                      <p:cBhvr>
                                        <p:cTn id="11" dur="2000"/>
                                        <p:tgtEl>
                                          <p:spTgt spid="89140"/>
                                        </p:tgtEl>
                                      </p:cBhvr>
                                    </p:animEffect>
                                  </p:childTnLst>
                                </p:cTn>
                              </p:par>
                              <p:par>
                                <p:cTn id="12" presetID="55" presetClass="entr" presetSubtype="0" fill="hold" nodeType="withEffect">
                                  <p:stCondLst>
                                    <p:cond delay="0"/>
                                  </p:stCondLst>
                                  <p:childTnLst>
                                    <p:set>
                                      <p:cBhvr>
                                        <p:cTn id="13" dur="1" fill="hold">
                                          <p:stCondLst>
                                            <p:cond delay="0"/>
                                          </p:stCondLst>
                                        </p:cTn>
                                        <p:tgtEl>
                                          <p:spTgt spid="89141"/>
                                        </p:tgtEl>
                                        <p:attrNameLst>
                                          <p:attrName>style.visibility</p:attrName>
                                        </p:attrNameLst>
                                      </p:cBhvr>
                                      <p:to>
                                        <p:strVal val="visible"/>
                                      </p:to>
                                    </p:set>
                                    <p:anim calcmode="lin" valueType="num">
                                      <p:cBhvr>
                                        <p:cTn id="14" dur="1000" fill="hold"/>
                                        <p:tgtEl>
                                          <p:spTgt spid="89141"/>
                                        </p:tgtEl>
                                        <p:attrNameLst>
                                          <p:attrName>ppt_w</p:attrName>
                                        </p:attrNameLst>
                                      </p:cBhvr>
                                      <p:tavLst>
                                        <p:tav tm="0">
                                          <p:val>
                                            <p:strVal val="#ppt_w*0.70"/>
                                          </p:val>
                                        </p:tav>
                                        <p:tav tm="100000">
                                          <p:val>
                                            <p:strVal val="#ppt_w"/>
                                          </p:val>
                                        </p:tav>
                                      </p:tavLst>
                                    </p:anim>
                                    <p:anim calcmode="lin" valueType="num">
                                      <p:cBhvr>
                                        <p:cTn id="15" dur="1000" fill="hold"/>
                                        <p:tgtEl>
                                          <p:spTgt spid="89141"/>
                                        </p:tgtEl>
                                        <p:attrNameLst>
                                          <p:attrName>ppt_h</p:attrName>
                                        </p:attrNameLst>
                                      </p:cBhvr>
                                      <p:tavLst>
                                        <p:tav tm="0">
                                          <p:val>
                                            <p:strVal val="#ppt_h"/>
                                          </p:val>
                                        </p:tav>
                                        <p:tav tm="100000">
                                          <p:val>
                                            <p:strVal val="#ppt_h"/>
                                          </p:val>
                                        </p:tav>
                                      </p:tavLst>
                                    </p:anim>
                                    <p:animEffect transition="in" filter="fade">
                                      <p:cBhvr>
                                        <p:cTn id="16" dur="1000"/>
                                        <p:tgtEl>
                                          <p:spTgt spid="8914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9139"/>
                                        </p:tgtEl>
                                        <p:attrNameLst>
                                          <p:attrName>style.visibility</p:attrName>
                                        </p:attrNameLst>
                                      </p:cBhvr>
                                      <p:to>
                                        <p:strVal val="visible"/>
                                      </p:to>
                                    </p:set>
                                    <p:animEffect transition="in" filter="wipe(down)">
                                      <p:cBhvr>
                                        <p:cTn id="21" dur="500"/>
                                        <p:tgtEl>
                                          <p:spTgt spid="89139"/>
                                        </p:tgtEl>
                                      </p:cBhvr>
                                    </p:animEffect>
                                  </p:childTnLst>
                                </p:cTn>
                              </p:par>
                              <p:par>
                                <p:cTn id="22" presetID="55" presetClass="entr" presetSubtype="0" fill="hold" nodeType="withEffect">
                                  <p:stCondLst>
                                    <p:cond delay="0"/>
                                  </p:stCondLst>
                                  <p:childTnLst>
                                    <p:set>
                                      <p:cBhvr>
                                        <p:cTn id="23" dur="1" fill="hold">
                                          <p:stCondLst>
                                            <p:cond delay="0"/>
                                          </p:stCondLst>
                                        </p:cTn>
                                        <p:tgtEl>
                                          <p:spTgt spid="89148"/>
                                        </p:tgtEl>
                                        <p:attrNameLst>
                                          <p:attrName>style.visibility</p:attrName>
                                        </p:attrNameLst>
                                      </p:cBhvr>
                                      <p:to>
                                        <p:strVal val="visible"/>
                                      </p:to>
                                    </p:set>
                                    <p:anim calcmode="lin" valueType="num">
                                      <p:cBhvr>
                                        <p:cTn id="24" dur="1000" fill="hold"/>
                                        <p:tgtEl>
                                          <p:spTgt spid="89148"/>
                                        </p:tgtEl>
                                        <p:attrNameLst>
                                          <p:attrName>ppt_w</p:attrName>
                                        </p:attrNameLst>
                                      </p:cBhvr>
                                      <p:tavLst>
                                        <p:tav tm="0">
                                          <p:val>
                                            <p:strVal val="#ppt_w*0.70"/>
                                          </p:val>
                                        </p:tav>
                                        <p:tav tm="100000">
                                          <p:val>
                                            <p:strVal val="#ppt_w"/>
                                          </p:val>
                                        </p:tav>
                                      </p:tavLst>
                                    </p:anim>
                                    <p:anim calcmode="lin" valueType="num">
                                      <p:cBhvr>
                                        <p:cTn id="25" dur="1000" fill="hold"/>
                                        <p:tgtEl>
                                          <p:spTgt spid="89148"/>
                                        </p:tgtEl>
                                        <p:attrNameLst>
                                          <p:attrName>ppt_h</p:attrName>
                                        </p:attrNameLst>
                                      </p:cBhvr>
                                      <p:tavLst>
                                        <p:tav tm="0">
                                          <p:val>
                                            <p:strVal val="#ppt_h"/>
                                          </p:val>
                                        </p:tav>
                                        <p:tav tm="100000">
                                          <p:val>
                                            <p:strVal val="#ppt_h"/>
                                          </p:val>
                                        </p:tav>
                                      </p:tavLst>
                                    </p:anim>
                                    <p:animEffect transition="in" filter="fade">
                                      <p:cBhvr>
                                        <p:cTn id="26" dur="1000"/>
                                        <p:tgtEl>
                                          <p:spTgt spid="89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P spid="89139" grpId="0" animBg="1"/>
      <p:bldP spid="8914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p:cNvGrpSpPr>
          <p:nvPr/>
        </p:nvGrpSpPr>
        <p:grpSpPr bwMode="auto">
          <a:xfrm>
            <a:off x="228600" y="1447800"/>
            <a:ext cx="8686800" cy="914401"/>
            <a:chOff x="248156" y="2209800"/>
            <a:chExt cx="6457444" cy="1600200"/>
          </a:xfrm>
        </p:grpSpPr>
        <p:sp>
          <p:nvSpPr>
            <p:cNvPr id="5" name="Rectangle 4"/>
            <p:cNvSpPr/>
            <p:nvPr/>
          </p:nvSpPr>
          <p:spPr>
            <a:xfrm>
              <a:off x="248156" y="2209800"/>
              <a:ext cx="1752432" cy="160019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err="1">
                  <a:solidFill>
                    <a:schemeClr val="tx1"/>
                  </a:solidFill>
                  <a:latin typeface="Times New Roman" pitchFamily="18" charset="0"/>
                  <a:cs typeface="Times New Roman" pitchFamily="18" charset="0"/>
                </a:rPr>
                <a:t>Thuế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nhập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nhân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phải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nộp</a:t>
              </a:r>
              <a:r>
                <a:rPr lang="en-US" sz="2400" dirty="0">
                  <a:solidFill>
                    <a:schemeClr val="tx1"/>
                  </a:solidFill>
                  <a:latin typeface="Times New Roman" pitchFamily="18" charset="0"/>
                  <a:cs typeface="Times New Roman" pitchFamily="18" charset="0"/>
                </a:rPr>
                <a:t> </a:t>
              </a:r>
            </a:p>
            <a:p>
              <a:pPr algn="ctr">
                <a:defRPr/>
              </a:pPr>
              <a:endParaRPr lang="en-US" dirty="0">
                <a:latin typeface="Times New Roman" pitchFamily="18" charset="0"/>
                <a:cs typeface="Times New Roman" pitchFamily="18" charset="0"/>
              </a:endParaRPr>
            </a:p>
          </p:txBody>
        </p:sp>
        <p:sp>
          <p:nvSpPr>
            <p:cNvPr id="6" name="Rectangle 5"/>
            <p:cNvSpPr/>
            <p:nvPr/>
          </p:nvSpPr>
          <p:spPr>
            <a:xfrm>
              <a:off x="2361695" y="2209800"/>
              <a:ext cx="1981368" cy="16002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a:solidFill>
                    <a:schemeClr val="tx1"/>
                  </a:solidFill>
                  <a:latin typeface="Times New Roman" pitchFamily="18" charset="0"/>
                  <a:cs typeface="Times New Roman" pitchFamily="18" charset="0"/>
                </a:rPr>
                <a:t>Thu </a:t>
              </a:r>
              <a:r>
                <a:rPr lang="en-US" sz="2400" dirty="0" err="1">
                  <a:solidFill>
                    <a:schemeClr val="tx1"/>
                  </a:solidFill>
                  <a:latin typeface="Times New Roman" pitchFamily="18" charset="0"/>
                  <a:cs typeface="Times New Roman" pitchFamily="18" charset="0"/>
                </a:rPr>
                <a:t>nhập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tính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endParaRPr lang="en-US" sz="2400" dirty="0">
                <a:solidFill>
                  <a:schemeClr val="tx1"/>
                </a:solidFill>
                <a:latin typeface="Times New Roman" pitchFamily="18" charset="0"/>
                <a:cs typeface="Times New Roman" pitchFamily="18" charset="0"/>
              </a:endParaRPr>
            </a:p>
            <a:p>
              <a:pPr algn="ctr">
                <a:defRPr/>
              </a:pPr>
              <a:endParaRPr lang="en-US" dirty="0">
                <a:latin typeface="Times New Roman" pitchFamily="18" charset="0"/>
                <a:cs typeface="Times New Roman" pitchFamily="18" charset="0"/>
              </a:endParaRPr>
            </a:p>
          </p:txBody>
        </p:sp>
        <p:sp>
          <p:nvSpPr>
            <p:cNvPr id="7" name="Rectangle 6"/>
            <p:cNvSpPr/>
            <p:nvPr/>
          </p:nvSpPr>
          <p:spPr>
            <a:xfrm>
              <a:off x="4724232" y="2209800"/>
              <a:ext cx="1981368" cy="15255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err="1">
                  <a:solidFill>
                    <a:schemeClr val="tx1"/>
                  </a:solidFill>
                  <a:latin typeface="Times New Roman" pitchFamily="18" charset="0"/>
                  <a:cs typeface="Times New Roman" pitchFamily="18" charset="0"/>
                </a:rPr>
                <a:t>Thuế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suất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nhập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cá</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nhân</a:t>
              </a:r>
              <a:r>
                <a:rPr lang="en-US" sz="2400" dirty="0">
                  <a:solidFill>
                    <a:schemeClr val="tx1"/>
                  </a:solidFill>
                  <a:latin typeface="Times New Roman" pitchFamily="18" charset="0"/>
                  <a:cs typeface="Times New Roman" pitchFamily="18" charset="0"/>
                </a:rPr>
                <a:t> </a:t>
              </a:r>
            </a:p>
            <a:p>
              <a:pPr algn="ctr">
                <a:defRPr/>
              </a:pPr>
              <a:endParaRPr lang="en-US" sz="2400" dirty="0">
                <a:latin typeface="Times New Roman" pitchFamily="18" charset="0"/>
                <a:cs typeface="Times New Roman" pitchFamily="18" charset="0"/>
              </a:endParaRPr>
            </a:p>
          </p:txBody>
        </p:sp>
        <p:sp>
          <p:nvSpPr>
            <p:cNvPr id="8" name="Equal 7"/>
            <p:cNvSpPr/>
            <p:nvPr/>
          </p:nvSpPr>
          <p:spPr>
            <a:xfrm>
              <a:off x="1981706" y="2590800"/>
              <a:ext cx="430732" cy="64611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9" name="Multiply 8"/>
            <p:cNvSpPr/>
            <p:nvPr/>
          </p:nvSpPr>
          <p:spPr>
            <a:xfrm>
              <a:off x="4267537" y="2590800"/>
              <a:ext cx="533400" cy="533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4"/>
          <p:cNvGrpSpPr>
            <a:grpSpLocks/>
          </p:cNvGrpSpPr>
          <p:nvPr/>
        </p:nvGrpSpPr>
        <p:grpSpPr bwMode="auto">
          <a:xfrm>
            <a:off x="304800" y="2971800"/>
            <a:ext cx="8610600" cy="1143000"/>
            <a:chOff x="304800" y="2209801"/>
            <a:chExt cx="6400800" cy="1600200"/>
          </a:xfrm>
        </p:grpSpPr>
        <p:sp>
          <p:nvSpPr>
            <p:cNvPr id="11" name="Rectangle 10"/>
            <p:cNvSpPr/>
            <p:nvPr/>
          </p:nvSpPr>
          <p:spPr>
            <a:xfrm>
              <a:off x="304800" y="2286000"/>
              <a:ext cx="1752432" cy="14478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a:solidFill>
                    <a:schemeClr val="tx1"/>
                  </a:solidFill>
                  <a:latin typeface="Times New Roman" pitchFamily="18" charset="0"/>
                  <a:cs typeface="Times New Roman" pitchFamily="18" charset="0"/>
                </a:rPr>
                <a:t>Thu </a:t>
              </a:r>
              <a:r>
                <a:rPr lang="en-US" sz="2400" dirty="0" err="1">
                  <a:solidFill>
                    <a:schemeClr val="tx1"/>
                  </a:solidFill>
                  <a:latin typeface="Times New Roman" pitchFamily="18" charset="0"/>
                  <a:cs typeface="Times New Roman" pitchFamily="18" charset="0"/>
                </a:rPr>
                <a:t>nhập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tính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r>
                <a:rPr lang="en-US" sz="2400" dirty="0">
                  <a:solidFill>
                    <a:schemeClr val="tx1"/>
                  </a:solidFill>
                  <a:latin typeface="Times New Roman" pitchFamily="18" charset="0"/>
                  <a:cs typeface="Times New Roman" pitchFamily="18" charset="0"/>
                </a:rPr>
                <a:t> </a:t>
              </a:r>
            </a:p>
            <a:p>
              <a:pPr algn="ctr">
                <a:defRPr/>
              </a:pPr>
              <a:endParaRPr lang="en-US" dirty="0">
                <a:latin typeface="Times New Roman" pitchFamily="18" charset="0"/>
                <a:cs typeface="Times New Roman" pitchFamily="18" charset="0"/>
              </a:endParaRPr>
            </a:p>
          </p:txBody>
        </p:sp>
        <p:sp>
          <p:nvSpPr>
            <p:cNvPr id="12" name="Rectangle 11"/>
            <p:cNvSpPr/>
            <p:nvPr/>
          </p:nvSpPr>
          <p:spPr>
            <a:xfrm>
              <a:off x="2361695" y="2209801"/>
              <a:ext cx="1981368" cy="16002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a:solidFill>
                    <a:schemeClr val="tx1"/>
                  </a:solidFill>
                  <a:latin typeface="Times New Roman" pitchFamily="18" charset="0"/>
                  <a:cs typeface="Times New Roman" pitchFamily="18" charset="0"/>
                </a:rPr>
                <a:t>Thu </a:t>
              </a:r>
              <a:r>
                <a:rPr lang="en-US" sz="2400" dirty="0" err="1">
                  <a:solidFill>
                    <a:schemeClr val="tx1"/>
                  </a:solidFill>
                  <a:latin typeface="Times New Roman" pitchFamily="18" charset="0"/>
                  <a:cs typeface="Times New Roman" pitchFamily="18" charset="0"/>
                </a:rPr>
                <a:t>nhập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chịu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endParaRPr lang="en-US" sz="2400" dirty="0">
                <a:solidFill>
                  <a:schemeClr val="tx1"/>
                </a:solidFill>
                <a:latin typeface="Times New Roman" pitchFamily="18" charset="0"/>
                <a:cs typeface="Times New Roman" pitchFamily="18" charset="0"/>
              </a:endParaRPr>
            </a:p>
            <a:p>
              <a:pPr algn="ctr">
                <a:defRPr/>
              </a:pPr>
              <a:endParaRPr lang="en-US" dirty="0">
                <a:latin typeface="Times New Roman" pitchFamily="18" charset="0"/>
                <a:cs typeface="Times New Roman" pitchFamily="18" charset="0"/>
              </a:endParaRPr>
            </a:p>
          </p:txBody>
        </p:sp>
        <p:sp>
          <p:nvSpPr>
            <p:cNvPr id="13" name="Rectangle 12"/>
            <p:cNvSpPr/>
            <p:nvPr/>
          </p:nvSpPr>
          <p:spPr>
            <a:xfrm>
              <a:off x="4724232" y="2209801"/>
              <a:ext cx="1981368" cy="152558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err="1">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khoản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giảm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trừ</a:t>
              </a:r>
              <a:r>
                <a:rPr lang="en-US" sz="2400" dirty="0">
                  <a:solidFill>
                    <a:schemeClr val="tx1"/>
                  </a:solidFill>
                  <a:latin typeface="Times New Roman" pitchFamily="18" charset="0"/>
                  <a:cs typeface="Times New Roman" pitchFamily="18" charset="0"/>
                </a:rPr>
                <a:t> </a:t>
              </a:r>
            </a:p>
            <a:p>
              <a:pPr algn="ctr">
                <a:defRPr/>
              </a:pPr>
              <a:endParaRPr lang="en-US" sz="2400" dirty="0">
                <a:latin typeface="Times New Roman" pitchFamily="18" charset="0"/>
                <a:cs typeface="Times New Roman" pitchFamily="18" charset="0"/>
              </a:endParaRPr>
            </a:p>
          </p:txBody>
        </p:sp>
        <p:sp>
          <p:nvSpPr>
            <p:cNvPr id="14" name="Equal 13"/>
            <p:cNvSpPr/>
            <p:nvPr/>
          </p:nvSpPr>
          <p:spPr>
            <a:xfrm>
              <a:off x="1981706" y="2590800"/>
              <a:ext cx="430732" cy="64611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17" name="Title 3"/>
          <p:cNvSpPr>
            <a:spLocks noGrp="1"/>
          </p:cNvSpPr>
          <p:nvPr>
            <p:ph type="title"/>
          </p:nvPr>
        </p:nvSpPr>
        <p:spPr>
          <a:xfrm>
            <a:off x="838200" y="152400"/>
            <a:ext cx="7086600" cy="563562"/>
          </a:xfrm>
        </p:spPr>
        <p:txBody>
          <a:bodyPr/>
          <a:lstStyle/>
          <a:p>
            <a:r>
              <a:rPr lang="en-US" sz="2200" i="1" dirty="0">
                <a:latin typeface="Times New Roman" panose="02020603050405020304" pitchFamily="18" charset="0"/>
                <a:cs typeface="Times New Roman" panose="02020603050405020304" pitchFamily="18" charset="0"/>
              </a:rPr>
              <a:t>2.3.2 </a:t>
            </a:r>
            <a:r>
              <a:rPr lang="en-US" sz="2200" i="1" dirty="0" err="1">
                <a:latin typeface="Times New Roman" panose="02020603050405020304" pitchFamily="18" charset="0"/>
                <a:cs typeface="Times New Roman" panose="02020603050405020304" pitchFamily="18" charset="0"/>
              </a:rPr>
              <a:t>Căn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cứ</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phương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thuế</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nhập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nhân</a:t>
            </a:r>
            <a:endParaRPr lang="en-US" sz="2200" dirty="0">
              <a:latin typeface="Times New Roman" pitchFamily="18" charset="0"/>
              <a:cs typeface="Times New Roman" pitchFamily="18" charset="0"/>
            </a:endParaRPr>
          </a:p>
        </p:txBody>
      </p:sp>
      <p:sp>
        <p:nvSpPr>
          <p:cNvPr id="16" name="Equal 15"/>
          <p:cNvSpPr/>
          <p:nvPr/>
        </p:nvSpPr>
        <p:spPr bwMode="auto">
          <a:xfrm>
            <a:off x="5715000" y="3352800"/>
            <a:ext cx="579437" cy="206829"/>
          </a:xfrm>
          <a:prstGeom prst="mathEqual">
            <a:avLst>
              <a:gd name="adj1" fmla="val 23520"/>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8" name="Group 14"/>
          <p:cNvGrpSpPr>
            <a:grpSpLocks/>
          </p:cNvGrpSpPr>
          <p:nvPr/>
        </p:nvGrpSpPr>
        <p:grpSpPr bwMode="auto">
          <a:xfrm>
            <a:off x="251620" y="4724400"/>
            <a:ext cx="8610600" cy="1143000"/>
            <a:chOff x="304800" y="2209801"/>
            <a:chExt cx="6400800" cy="1600200"/>
          </a:xfrm>
        </p:grpSpPr>
        <p:sp>
          <p:nvSpPr>
            <p:cNvPr id="19" name="Rectangle 18"/>
            <p:cNvSpPr/>
            <p:nvPr/>
          </p:nvSpPr>
          <p:spPr>
            <a:xfrm>
              <a:off x="304800" y="2286000"/>
              <a:ext cx="1752432" cy="14478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a:solidFill>
                    <a:schemeClr val="tx1"/>
                  </a:solidFill>
                  <a:latin typeface="Times New Roman" pitchFamily="18" charset="0"/>
                  <a:cs typeface="Times New Roman" pitchFamily="18" charset="0"/>
                </a:rPr>
                <a:t>Thu </a:t>
              </a:r>
              <a:r>
                <a:rPr lang="en-US" sz="2400" dirty="0" err="1">
                  <a:solidFill>
                    <a:schemeClr val="tx1"/>
                  </a:solidFill>
                  <a:latin typeface="Times New Roman" pitchFamily="18" charset="0"/>
                  <a:cs typeface="Times New Roman" pitchFamily="18" charset="0"/>
                </a:rPr>
                <a:t>nhập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chịu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r>
                <a:rPr lang="en-US" sz="2400" dirty="0">
                  <a:solidFill>
                    <a:schemeClr val="tx1"/>
                  </a:solidFill>
                  <a:latin typeface="Times New Roman" pitchFamily="18" charset="0"/>
                  <a:cs typeface="Times New Roman" pitchFamily="18" charset="0"/>
                </a:rPr>
                <a:t> </a:t>
              </a:r>
            </a:p>
            <a:p>
              <a:pPr algn="ctr">
                <a:defRPr/>
              </a:pPr>
              <a:endParaRPr lang="en-US" dirty="0">
                <a:latin typeface="Times New Roman" pitchFamily="18" charset="0"/>
                <a:cs typeface="Times New Roman" pitchFamily="18" charset="0"/>
              </a:endParaRPr>
            </a:p>
          </p:txBody>
        </p:sp>
        <p:sp>
          <p:nvSpPr>
            <p:cNvPr id="20" name="Rectangle 19"/>
            <p:cNvSpPr/>
            <p:nvPr/>
          </p:nvSpPr>
          <p:spPr>
            <a:xfrm>
              <a:off x="2361695" y="2209801"/>
              <a:ext cx="1981368" cy="16002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Tổng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lương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nhận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được</a:t>
              </a:r>
              <a:endParaRPr lang="en-US" sz="2400" dirty="0">
                <a:solidFill>
                  <a:schemeClr val="tx1"/>
                </a:solidFill>
                <a:latin typeface="Times New Roman" pitchFamily="18" charset="0"/>
                <a:cs typeface="Times New Roman" pitchFamily="18" charset="0"/>
              </a:endParaRPr>
            </a:p>
          </p:txBody>
        </p:sp>
        <p:sp>
          <p:nvSpPr>
            <p:cNvPr id="21" name="Rectangle 20"/>
            <p:cNvSpPr/>
            <p:nvPr/>
          </p:nvSpPr>
          <p:spPr>
            <a:xfrm>
              <a:off x="4724232" y="2209801"/>
              <a:ext cx="1981368" cy="152558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dirty="0">
                <a:solidFill>
                  <a:schemeClr val="tx1"/>
                </a:solidFill>
                <a:latin typeface="Times New Roman" pitchFamily="18" charset="0"/>
                <a:cs typeface="Times New Roman" pitchFamily="18" charset="0"/>
              </a:endParaRPr>
            </a:p>
            <a:p>
              <a:pPr algn="ctr">
                <a:defRPr/>
              </a:pPr>
              <a:r>
                <a:rPr lang="en-US" sz="2400" dirty="0" err="1">
                  <a:solidFill>
                    <a:schemeClr val="tx1"/>
                  </a:solidFill>
                  <a:latin typeface="Times New Roman" pitchFamily="18" charset="0"/>
                  <a:cs typeface="Times New Roman" pitchFamily="18" charset="0"/>
                </a:rPr>
                <a:t>Các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khoản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miễn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thuế</a:t>
              </a:r>
              <a:endParaRPr lang="en-US" sz="2400" dirty="0">
                <a:solidFill>
                  <a:schemeClr val="tx1"/>
                </a:solidFill>
                <a:latin typeface="Times New Roman" pitchFamily="18" charset="0"/>
                <a:cs typeface="Times New Roman" pitchFamily="18" charset="0"/>
              </a:endParaRPr>
            </a:p>
            <a:p>
              <a:pPr algn="ctr">
                <a:defRPr/>
              </a:pPr>
              <a:endParaRPr lang="en-US" sz="2400" dirty="0">
                <a:latin typeface="Times New Roman" pitchFamily="18" charset="0"/>
                <a:cs typeface="Times New Roman" pitchFamily="18" charset="0"/>
              </a:endParaRPr>
            </a:p>
          </p:txBody>
        </p:sp>
        <p:sp>
          <p:nvSpPr>
            <p:cNvPr id="22" name="Equal 21"/>
            <p:cNvSpPr/>
            <p:nvPr/>
          </p:nvSpPr>
          <p:spPr>
            <a:xfrm>
              <a:off x="1981706" y="2590800"/>
              <a:ext cx="430732" cy="64611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23" name="Equal 22"/>
          <p:cNvSpPr/>
          <p:nvPr/>
        </p:nvSpPr>
        <p:spPr bwMode="auto">
          <a:xfrm>
            <a:off x="5638800" y="5127171"/>
            <a:ext cx="579437" cy="206829"/>
          </a:xfrm>
          <a:prstGeom prst="mathEqual">
            <a:avLst>
              <a:gd name="adj1" fmla="val 23520"/>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6" grpId="0" animBg="1"/>
      <p:bldP spid="23"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tinh-thue-tncn-2015-1.png"/>
          <p:cNvPicPr>
            <a:picLocks noChangeAspect="1"/>
          </p:cNvPicPr>
          <p:nvPr/>
        </p:nvPicPr>
        <p:blipFill>
          <a:blip r:embed="rId2"/>
          <a:srcRect/>
          <a:stretch>
            <a:fillRect/>
          </a:stretch>
        </p:blipFill>
        <p:spPr bwMode="auto">
          <a:xfrm>
            <a:off x="304800" y="1295400"/>
            <a:ext cx="8305800" cy="4800600"/>
          </a:xfrm>
          <a:prstGeom prst="rect">
            <a:avLst/>
          </a:prstGeom>
          <a:noFill/>
          <a:ln w="9525">
            <a:noFill/>
            <a:miter lim="800000"/>
            <a:headEnd/>
            <a:tailEnd/>
          </a:ln>
        </p:spPr>
      </p:pic>
      <p:sp>
        <p:nvSpPr>
          <p:cNvPr id="6" name="Title 1"/>
          <p:cNvSpPr>
            <a:spLocks noGrp="1"/>
          </p:cNvSpPr>
          <p:nvPr>
            <p:ph type="title"/>
          </p:nvPr>
        </p:nvSpPr>
        <p:spPr>
          <a:xfrm>
            <a:off x="3505200" y="109538"/>
            <a:ext cx="2667000" cy="563562"/>
          </a:xfrm>
        </p:spPr>
        <p:txBody>
          <a:bodyPr/>
          <a:lstStyle/>
          <a:p>
            <a:pPr algn="ctr"/>
            <a:r>
              <a:rPr lang="en-US" sz="3600" dirty="0" err="1">
                <a:latin typeface="Times New Roman" pitchFamily="18" charset="0"/>
                <a:cs typeface="Times New Roman" pitchFamily="18" charset="0"/>
              </a:rPr>
              <a:t>Thuế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suất</a:t>
            </a:r>
            <a:endParaRPr lang="vi-VN"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edge">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228600" y="711369"/>
            <a:ext cx="32766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giảm</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bao</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1"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gồm</a:t>
            </a:r>
            <a:r>
              <a:rPr kumimoji="0" lang="en-US" sz="2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giảm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gia</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cảnh</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nộp</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11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lang="en-US" sz="2200" i="1" dirty="0">
                <a:latin typeface="Times New Roman" pitchFamily="18" charset="0"/>
                <a:ea typeface="Times New Roman" pitchFamily="18" charset="0"/>
                <a:cs typeface="Times New Roman" pitchFamily="18" charset="0"/>
              </a:rPr>
              <a:t>132</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năm</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mỗi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người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phụ</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thuộc</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lang="en-US" sz="2200" i="1" dirty="0">
                <a:latin typeface="Times New Roman" pitchFamily="18" charset="0"/>
                <a:ea typeface="Times New Roman" pitchFamily="18" charset="0"/>
                <a:cs typeface="Times New Roman" pitchFamily="18" charset="0"/>
              </a:rPr>
              <a:t>4,4</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triệu</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đồng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tháng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được</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đăng</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kí</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với</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cơ</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quan</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1"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thuế</a:t>
            </a:r>
            <a:r>
              <a:rPr kumimoji="0" lang="en-US" sz="2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lang="en-US" sz="2200" dirty="0">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bảo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hiểm</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quỹ</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hưu</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trí</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tự</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nguyện</a:t>
            </a:r>
            <a:endParaRPr kumimoji="0" lang="vi-VN" sz="2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khoản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đóng</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góp</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từ</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thiện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nhân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đạo</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khuyến</a:t>
            </a:r>
            <a:r>
              <a:rPr kumimoji="0" lang="en-US"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học</a:t>
            </a:r>
            <a:endParaRPr kumimoji="0" lang="en-US" sz="22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1203" name="AutoShape 3" descr="Các khoản thu nhập chịu thuế thu nhập cá nhân 202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vi-VN"/>
          </a:p>
        </p:txBody>
      </p:sp>
      <p:pic>
        <p:nvPicPr>
          <p:cNvPr id="51207" name="Picture 7" descr="Cách tính thuế thu nhập cá nhân năm 2020"/>
          <p:cNvPicPr>
            <a:picLocks noChangeAspect="1" noChangeArrowheads="1"/>
          </p:cNvPicPr>
          <p:nvPr/>
        </p:nvPicPr>
        <p:blipFill>
          <a:blip r:embed="rId2" cstate="print"/>
          <a:srcRect/>
          <a:stretch>
            <a:fillRect/>
          </a:stretch>
        </p:blipFill>
        <p:spPr bwMode="auto">
          <a:xfrm>
            <a:off x="3810000" y="1066800"/>
            <a:ext cx="5067300" cy="5486400"/>
          </a:xfrm>
          <a:prstGeom prst="rect">
            <a:avLst/>
          </a:prstGeom>
          <a:noFill/>
        </p:spPr>
      </p:pic>
      <p:sp>
        <p:nvSpPr>
          <p:cNvPr id="7" name="Title 1"/>
          <p:cNvSpPr>
            <a:spLocks noGrp="1"/>
          </p:cNvSpPr>
          <p:nvPr>
            <p:ph type="title"/>
          </p:nvPr>
        </p:nvSpPr>
        <p:spPr>
          <a:xfrm>
            <a:off x="2362200" y="76200"/>
            <a:ext cx="3962400" cy="563562"/>
          </a:xfrm>
        </p:spPr>
        <p:txBody>
          <a:bodyPr/>
          <a:lstStyle/>
          <a:p>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trừ</a:t>
            </a:r>
            <a:endParaRPr lang="vi-VN" dirty="0">
              <a:latin typeface="Times New Roman" pitchFamily="18" charset="0"/>
              <a:cs typeface="Times New Roman" pitchFamily="18" charset="0"/>
            </a:endParaRPr>
          </a:p>
        </p:txBody>
      </p:sp>
    </p:spTree>
    <p:extLst>
      <p:ext uri="{BB962C8B-B14F-4D97-AF65-F5344CB8AC3E}">
        <p14:creationId xmlns:p14="http://schemas.microsoft.com/office/powerpoint/2010/main" val="23365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1201"/>
                                        </p:tgtEl>
                                        <p:attrNameLst>
                                          <p:attrName>style.visibility</p:attrName>
                                        </p:attrNameLst>
                                      </p:cBhvr>
                                      <p:to>
                                        <p:strVal val="visible"/>
                                      </p:to>
                                    </p:set>
                                    <p:animEffect transition="in" filter="wedge">
                                      <p:cBhvr>
                                        <p:cTn id="7" dur="2000"/>
                                        <p:tgtEl>
                                          <p:spTgt spid="51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1"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400" y="1443841"/>
            <a:ext cx="7543800" cy="3785652"/>
          </a:xfrm>
          <a:prstGeom prst="rect">
            <a:avLst/>
          </a:prstGeom>
        </p:spPr>
        <p:txBody>
          <a:bodyPr wrap="square">
            <a:spAutoFit/>
          </a:bodyPr>
          <a:lstStyle/>
          <a:p>
            <a:pPr algn="just"/>
            <a:r>
              <a:rPr lang="en-US" sz="2400" b="1" i="1"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thù</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lễ</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tết</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gồm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ca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730.000/ </a:t>
            </a:r>
            <a:r>
              <a:rPr lang="en-US" sz="2400" dirty="0" err="1">
                <a:latin typeface="Times New Roman" panose="02020603050405020304" pitchFamily="18" charset="0"/>
                <a:cs typeface="Times New Roman" panose="02020603050405020304" pitchFamily="18" charset="0"/>
              </a:rPr>
              <a:t>tháng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vượt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triệu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ty;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ban </a:t>
            </a:r>
            <a:r>
              <a:rPr lang="en-US" sz="2400" dirty="0" err="1">
                <a:latin typeface="Times New Roman" panose="02020603050405020304" pitchFamily="18" charset="0"/>
                <a:cs typeface="Times New Roman" panose="02020603050405020304" pitchFamily="18" charset="0"/>
              </a:rPr>
              <a:t>đêm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ban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a:t>
            </a:r>
          </a:p>
        </p:txBody>
      </p:sp>
      <p:sp>
        <p:nvSpPr>
          <p:cNvPr id="7" name="Rectangle 6"/>
          <p:cNvSpPr/>
          <p:nvPr/>
        </p:nvSpPr>
        <p:spPr>
          <a:xfrm>
            <a:off x="1318389" y="147935"/>
            <a:ext cx="6454011" cy="461665"/>
          </a:xfrm>
          <a:prstGeom prst="rect">
            <a:avLst/>
          </a:prstGeom>
        </p:spPr>
        <p:txBody>
          <a:bodyPr wrap="none">
            <a:spAutoFit/>
          </a:bodyPr>
          <a:lstStyle/>
          <a:p>
            <a:pPr algn="ctr">
              <a:defRPr/>
            </a:pPr>
            <a:r>
              <a:rPr lang="en-US" sz="2400" b="1" dirty="0" err="1">
                <a:solidFill>
                  <a:schemeClr val="bg1"/>
                </a:solidFill>
                <a:latin typeface="Times New Roman" pitchFamily="18" charset="0"/>
                <a:cs typeface="Times New Roman" pitchFamily="18" charset="0"/>
              </a:rPr>
              <a:t>Tổng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lương</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nhận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được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và</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các</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khoản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miễn</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thuế</a:t>
            </a:r>
            <a:endParaRPr lang="en-US" sz="24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64809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heel(1)">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heel(1)">
                                      <p:cBhvr>
                                        <p:cTn id="17"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a:spLocks noChangeArrowheads="1"/>
          </p:cNvSpPr>
          <p:nvPr/>
        </p:nvSpPr>
        <p:spPr bwMode="auto">
          <a:xfrm>
            <a:off x="304800" y="1114485"/>
            <a:ext cx="8458200" cy="5078313"/>
          </a:xfrm>
          <a:prstGeom prst="rect">
            <a:avLst/>
          </a:prstGeom>
          <a:noFill/>
          <a:ln w="9525">
            <a:noFill/>
            <a:miter lim="800000"/>
            <a:headEnd/>
            <a:tailEnd/>
          </a:ln>
        </p:spPr>
        <p:txBody>
          <a:bodyPr>
            <a:spAutoFit/>
          </a:bodyPr>
          <a:lstStyle/>
          <a:p>
            <a:pPr indent="-273050" algn="just">
              <a:lnSpc>
                <a:spcPct val="150000"/>
              </a:lnSpc>
            </a:pPr>
            <a:r>
              <a:rPr lang="en-US" sz="2400" b="1" u="sng" dirty="0" err="1">
                <a:latin typeface="Times New Roman" pitchFamily="18" charset="0"/>
                <a:cs typeface="Times New Roman" pitchFamily="18" charset="0"/>
              </a:rPr>
              <a:t>Ví</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dụ</a:t>
            </a:r>
            <a:r>
              <a:rPr lang="en-US" sz="2400" b="1" u="sng" dirty="0">
                <a:latin typeface="Times New Roman" pitchFamily="18" charset="0"/>
                <a:cs typeface="Times New Roman" pitchFamily="18" charset="0"/>
              </a:rPr>
              <a:t>:</a:t>
            </a:r>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Ông</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Công</a:t>
            </a:r>
            <a:r>
              <a:rPr lang="en-US" sz="2400" dirty="0">
                <a:latin typeface="Times New Roman" pitchFamily="18" charset="0"/>
                <a:cs typeface="Times New Roman" pitchFamily="18" charset="0"/>
              </a:rPr>
              <a:t> ty TNHH </a:t>
            </a:r>
            <a:r>
              <a:rPr lang="en-US" sz="2400" dirty="0" err="1">
                <a:latin typeface="Times New Roman" pitchFamily="18" charset="0"/>
                <a:cs typeface="Times New Roman" pitchFamily="18" charset="0"/>
              </a:rPr>
              <a:t>Thọ</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Tháng</a:t>
            </a:r>
            <a:r>
              <a:rPr lang="en-US" sz="2400" dirty="0">
                <a:latin typeface="Times New Roman" pitchFamily="18" charset="0"/>
                <a:cs typeface="Times New Roman" pitchFamily="18" charset="0"/>
              </a:rPr>
              <a:t> 11/2021 </a:t>
            </a:r>
            <a:r>
              <a:rPr lang="en-US" sz="2400" dirty="0" err="1">
                <a:latin typeface="Times New Roman" pitchFamily="18" charset="0"/>
                <a:cs typeface="Times New Roman" pitchFamily="18" charset="0"/>
              </a:rPr>
              <a:t>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a:t>
            </a:r>
          </a:p>
          <a:p>
            <a:pPr indent="-273050" algn="just">
              <a:lnSpc>
                <a:spcPct val="150000"/>
              </a:lnSpc>
              <a:buFontTx/>
              <a:buChar char="-"/>
            </a:pP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HĐLĐ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38.000.000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a:p>
            <a:pPr indent="-273050" algn="just">
              <a:lnSpc>
                <a:spcPct val="150000"/>
              </a:lnSpc>
              <a:buFontTx/>
              <a:buChar cha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thưởng</a:t>
            </a:r>
            <a:r>
              <a:rPr lang="en-US" sz="2400" dirty="0">
                <a:latin typeface="Times New Roman" pitchFamily="18" charset="0"/>
                <a:cs typeface="Times New Roman" pitchFamily="18" charset="0"/>
              </a:rPr>
              <a:t>: 500.000 </a:t>
            </a:r>
            <a:r>
              <a:rPr lang="en-US" sz="2400" dirty="0" err="1">
                <a:latin typeface="Times New Roman" pitchFamily="18" charset="0"/>
                <a:cs typeface="Times New Roman" pitchFamily="18" charset="0"/>
              </a:rPr>
              <a:t>đồng</a:t>
            </a:r>
            <a:endParaRPr lang="en-US" sz="2400" dirty="0">
              <a:latin typeface="Times New Roman" pitchFamily="18" charset="0"/>
              <a:cs typeface="Times New Roman" pitchFamily="18" charset="0"/>
            </a:endParaRPr>
          </a:p>
          <a:p>
            <a:pPr indent="-273050" algn="just">
              <a:lnSpc>
                <a:spcPct val="150000"/>
              </a:lnSpc>
              <a:buFontTx/>
              <a:buChar char="-"/>
            </a:pP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trưa</a:t>
            </a:r>
            <a:r>
              <a:rPr lang="en-US" sz="2400" dirty="0">
                <a:latin typeface="Times New Roman" pitchFamily="18" charset="0"/>
                <a:cs typeface="Times New Roman" pitchFamily="18" charset="0"/>
              </a:rPr>
              <a:t>: 500.000 </a:t>
            </a:r>
            <a:r>
              <a:rPr lang="en-US" sz="2400" dirty="0" err="1">
                <a:latin typeface="Times New Roman" pitchFamily="18" charset="0"/>
                <a:cs typeface="Times New Roman" pitchFamily="18" charset="0"/>
              </a:rPr>
              <a:t>đồng</a:t>
            </a:r>
            <a:endParaRPr lang="en-US" sz="2400" dirty="0">
              <a:latin typeface="Times New Roman" pitchFamily="18" charset="0"/>
              <a:cs typeface="Times New Roman" pitchFamily="18" charset="0"/>
            </a:endParaRPr>
          </a:p>
          <a:p>
            <a:pPr indent="-273050" algn="just">
              <a:lnSpc>
                <a:spcPct val="150000"/>
              </a:lnSpc>
              <a:buFontTx/>
              <a:buChar char="-"/>
            </a:pP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thoại</a:t>
            </a:r>
            <a:r>
              <a:rPr lang="en-US" sz="2400" dirty="0">
                <a:latin typeface="Times New Roman" pitchFamily="18" charset="0"/>
                <a:cs typeface="Times New Roman" pitchFamily="18" charset="0"/>
              </a:rPr>
              <a:t>: 200.000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a:p>
            <a:pPr indent="-273050" algn="just">
              <a:lnSpc>
                <a:spcPct val="150000"/>
              </a:lnSpc>
            </a:pP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tiền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thưởng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cấp</a:t>
            </a:r>
            <a:r>
              <a:rPr lang="en-US" sz="2400" dirty="0">
                <a:latin typeface="Times New Roman" pitchFamily="18" charset="0"/>
                <a:cs typeface="Times New Roman" pitchFamily="18" charset="0"/>
              </a:rPr>
              <a:t>…</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a:t>
            </a:r>
          </a:p>
          <a:p>
            <a:pPr indent="-273050" algn="just">
              <a:lnSpc>
                <a:spcPct val="150000"/>
              </a:lnSpc>
            </a:pPr>
            <a:r>
              <a:rPr lang="en-US" sz="2400" dirty="0" err="1">
                <a:latin typeface="Times New Roman" pitchFamily="18" charset="0"/>
                <a:cs typeface="Times New Roman" pitchFamily="18" charset="0"/>
              </a:rPr>
              <a:t>Ông</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nuôi</a:t>
            </a:r>
            <a:r>
              <a:rPr lang="en-US" sz="2400" dirty="0">
                <a:latin typeface="Times New Roman" pitchFamily="18" charset="0"/>
                <a:cs typeface="Times New Roman" pitchFamily="18" charset="0"/>
              </a:rPr>
              <a:t> 01 con </a:t>
            </a:r>
            <a:r>
              <a:rPr lang="en-US" sz="2400" dirty="0" err="1">
                <a:latin typeface="Times New Roman" pitchFamily="18" charset="0"/>
                <a:cs typeface="Times New Roman" pitchFamily="18" charset="0"/>
              </a:rPr>
              <a:t>dưới</a:t>
            </a:r>
            <a:r>
              <a:rPr lang="en-US" sz="2400" dirty="0">
                <a:latin typeface="Times New Roman" pitchFamily="18" charset="0"/>
                <a:cs typeface="Times New Roman" pitchFamily="18" charset="0"/>
              </a:rPr>
              <a:t> 18 </a:t>
            </a:r>
            <a:r>
              <a:rPr lang="en-US" sz="2400" dirty="0" err="1">
                <a:latin typeface="Times New Roman" pitchFamily="18" charset="0"/>
                <a:cs typeface="Times New Roman" pitchFamily="18" charset="0"/>
              </a:rPr>
              <a:t>tuổi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ký</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a:t>
            </a:r>
          </a:p>
          <a:p>
            <a:pPr indent="-273050" algn="just">
              <a:lnSpc>
                <a:spcPct val="150000"/>
              </a:lnSpc>
            </a:pPr>
            <a:r>
              <a:rPr lang="en-US" sz="2400" b="1" i="1" u="sng" dirty="0" err="1">
                <a:latin typeface="Times New Roman" pitchFamily="18" charset="0"/>
                <a:cs typeface="Times New Roman" pitchFamily="18" charset="0"/>
              </a:rPr>
              <a:t>Yêu</a:t>
            </a:r>
            <a:r>
              <a:rPr lang="en-US" sz="2400" b="1" i="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cầu</a:t>
            </a:r>
            <a:r>
              <a:rPr lang="en-US" sz="2400" b="1" i="1" u="sng"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sym typeface="Wingdings" pitchFamily="2" charset="2"/>
              </a:rPr>
              <a:t>Tính</a:t>
            </a:r>
            <a:r>
              <a:rPr lang="en-US" sz="2400" dirty="0">
                <a:latin typeface="Times New Roman" pitchFamily="18" charset="0"/>
                <a:cs typeface="Times New Roman" pitchFamily="18" charset="0"/>
                <a:sym typeface="Wingdings" pitchFamily="2" charset="2"/>
              </a:rPr>
              <a:t> </a:t>
            </a:r>
            <a:r>
              <a:rPr lang="en-US" sz="2400" dirty="0" err="1">
                <a:latin typeface="Times New Roman" pitchFamily="18" charset="0"/>
                <a:cs typeface="Times New Roman" pitchFamily="18" charset="0"/>
                <a:sym typeface="Wingdings" pitchFamily="2" charset="2"/>
              </a:rPr>
              <a:t>thuế</a:t>
            </a:r>
            <a:r>
              <a:rPr lang="en-US" sz="2400" dirty="0">
                <a:latin typeface="Times New Roman" pitchFamily="18" charset="0"/>
                <a:cs typeface="Times New Roman" pitchFamily="18" charset="0"/>
                <a:sym typeface="Wingdings" pitchFamily="2" charset="2"/>
              </a:rPr>
              <a:t> TNCN </a:t>
            </a:r>
            <a:r>
              <a:rPr lang="en-US" sz="2400" dirty="0" err="1">
                <a:latin typeface="Times New Roman" pitchFamily="18" charset="0"/>
                <a:cs typeface="Times New Roman" pitchFamily="18" charset="0"/>
                <a:sym typeface="Wingdings" pitchFamily="2" charset="2"/>
              </a:rPr>
              <a:t>mà</a:t>
            </a:r>
            <a:r>
              <a:rPr lang="en-US" sz="2400" dirty="0">
                <a:latin typeface="Times New Roman" pitchFamily="18" charset="0"/>
                <a:cs typeface="Times New Roman" pitchFamily="18" charset="0"/>
                <a:sym typeface="Wingdings" pitchFamily="2" charset="2"/>
              </a:rPr>
              <a:t> </a:t>
            </a:r>
            <a:r>
              <a:rPr lang="en-US" sz="2400" dirty="0" err="1">
                <a:latin typeface="Times New Roman" pitchFamily="18" charset="0"/>
                <a:cs typeface="Times New Roman" pitchFamily="18" charset="0"/>
                <a:sym typeface="Wingdings" pitchFamily="2" charset="2"/>
              </a:rPr>
              <a:t>Ông</a:t>
            </a:r>
            <a:r>
              <a:rPr lang="en-US" sz="2400" dirty="0">
                <a:latin typeface="Times New Roman" pitchFamily="18" charset="0"/>
                <a:cs typeface="Times New Roman" pitchFamily="18" charset="0"/>
                <a:sym typeface="Wingdings" pitchFamily="2" charset="2"/>
              </a:rPr>
              <a:t> An </a:t>
            </a:r>
            <a:r>
              <a:rPr lang="en-US" sz="2400" dirty="0" err="1">
                <a:latin typeface="Times New Roman" pitchFamily="18" charset="0"/>
                <a:cs typeface="Times New Roman" pitchFamily="18" charset="0"/>
                <a:sym typeface="Wingdings" pitchFamily="2" charset="2"/>
              </a:rPr>
              <a:t>phải</a:t>
            </a:r>
            <a:r>
              <a:rPr lang="en-US" sz="2400" dirty="0">
                <a:latin typeface="Times New Roman" pitchFamily="18" charset="0"/>
                <a:cs typeface="Times New Roman" pitchFamily="18" charset="0"/>
                <a:sym typeface="Wingdings" pitchFamily="2" charset="2"/>
              </a:rPr>
              <a:t> </a:t>
            </a:r>
            <a:r>
              <a:rPr lang="en-US" sz="2400" dirty="0" err="1">
                <a:latin typeface="Times New Roman" pitchFamily="18" charset="0"/>
                <a:cs typeface="Times New Roman" pitchFamily="18" charset="0"/>
                <a:sym typeface="Wingdings" pitchFamily="2" charset="2"/>
              </a:rPr>
              <a:t>đóng</a:t>
            </a:r>
            <a:r>
              <a:rPr lang="en-US" sz="2400" dirty="0">
                <a:latin typeface="Times New Roman" pitchFamily="18" charset="0"/>
                <a:cs typeface="Times New Roman" pitchFamily="18" charset="0"/>
                <a:sym typeface="Wingdings" pitchFamily="2" charset="2"/>
              </a:rPr>
              <a:t>.</a:t>
            </a:r>
            <a:endParaRPr lang="en-US" sz="2400" dirty="0">
              <a:latin typeface="Times New Roman" pitchFamily="18" charset="0"/>
              <a:cs typeface="Times New Roman" pitchFamily="18" charset="0"/>
            </a:endParaRPr>
          </a:p>
        </p:txBody>
      </p:sp>
      <p:sp>
        <p:nvSpPr>
          <p:cNvPr id="6" name="Title 3"/>
          <p:cNvSpPr>
            <a:spLocks noGrp="1"/>
          </p:cNvSpPr>
          <p:nvPr>
            <p:ph type="title"/>
          </p:nvPr>
        </p:nvSpPr>
        <p:spPr>
          <a:xfrm>
            <a:off x="838200" y="152400"/>
            <a:ext cx="7086600" cy="563562"/>
          </a:xfrm>
        </p:spPr>
        <p:txBody>
          <a:bodyPr/>
          <a:lstStyle/>
          <a:p>
            <a:r>
              <a:rPr lang="en-US" sz="2200" i="1" dirty="0">
                <a:latin typeface="Times New Roman" panose="02020603050405020304" pitchFamily="18" charset="0"/>
                <a:cs typeface="Times New Roman" panose="02020603050405020304" pitchFamily="18" charset="0"/>
              </a:rPr>
              <a:t>2.3.2 </a:t>
            </a:r>
            <a:r>
              <a:rPr lang="en-US" sz="2200" i="1" dirty="0" err="1">
                <a:latin typeface="Times New Roman" panose="02020603050405020304" pitchFamily="18" charset="0"/>
                <a:cs typeface="Times New Roman" panose="02020603050405020304" pitchFamily="18" charset="0"/>
              </a:rPr>
              <a:t>Căn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cứ</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phương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thuế</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nhập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nhân</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a:spLocks noChangeArrowheads="1"/>
          </p:cNvSpPr>
          <p:nvPr/>
        </p:nvSpPr>
        <p:spPr bwMode="auto">
          <a:xfrm>
            <a:off x="381000" y="1536680"/>
            <a:ext cx="8610600" cy="3416320"/>
          </a:xfrm>
          <a:prstGeom prst="rect">
            <a:avLst/>
          </a:prstGeom>
          <a:noFill/>
          <a:ln w="9525">
            <a:noFill/>
            <a:miter lim="800000"/>
            <a:headEnd/>
            <a:tailEnd/>
          </a:ln>
        </p:spPr>
        <p:txBody>
          <a:bodyPr wrap="square">
            <a:spAutoFit/>
          </a:bodyPr>
          <a:lstStyle/>
          <a:p>
            <a:pPr indent="-273050" algn="just">
              <a:lnSpc>
                <a:spcPct val="150000"/>
              </a:lnSpc>
            </a:pPr>
            <a:r>
              <a:rPr lang="en-US" sz="2400" b="1" u="sng" dirty="0" err="1">
                <a:latin typeface="Times New Roman" pitchFamily="18" charset="0"/>
                <a:cs typeface="Times New Roman" pitchFamily="18" charset="0"/>
              </a:rPr>
              <a:t>Giải</a:t>
            </a:r>
            <a:r>
              <a:rPr lang="en-US" sz="2400" b="1" u="sng" dirty="0">
                <a:latin typeface="Times New Roman" pitchFamily="18" charset="0"/>
                <a:cs typeface="Times New Roman" pitchFamily="18" charset="0"/>
              </a:rPr>
              <a:t>:</a:t>
            </a:r>
          </a:p>
          <a:p>
            <a:pPr indent="-273050" algn="just">
              <a:lnSpc>
                <a:spcPct val="150000"/>
              </a:lnSpc>
            </a:pPr>
            <a:r>
              <a:rPr lang="en-US" sz="2400" i="1" dirty="0">
                <a:latin typeface="Times New Roman" pitchFamily="18" charset="0"/>
                <a:cs typeface="Times New Roman" pitchFamily="18" charset="0"/>
              </a:rPr>
              <a:t>Thu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chịu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r>
              <a:rPr lang="en-US" sz="2400" i="1" dirty="0">
                <a:latin typeface="Times New Roman" pitchFamily="18" charset="0"/>
                <a:cs typeface="Times New Roman" pitchFamily="18" charset="0"/>
              </a:rPr>
              <a:t> = </a:t>
            </a:r>
            <a:r>
              <a:rPr lang="en-US" sz="2400" i="1" dirty="0" err="1">
                <a:latin typeface="Times New Roman" pitchFamily="18" charset="0"/>
                <a:cs typeface="Times New Roman" pitchFamily="18" charset="0"/>
              </a:rPr>
              <a:t>Tổng</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nhập</a:t>
            </a:r>
            <a:r>
              <a:rPr lang="en-US" sz="2400" i="1" dirty="0">
                <a:latin typeface="Times New Roman" pitchFamily="18" charset="0"/>
                <a:cs typeface="Times New Roman" pitchFamily="18" charset="0"/>
              </a:rPr>
              <a:t> – </a:t>
            </a:r>
            <a:r>
              <a:rPr lang="en-US" sz="2400" i="1" dirty="0" err="1">
                <a:latin typeface="Times New Roman" pitchFamily="18" charset="0"/>
                <a:cs typeface="Times New Roman" pitchFamily="18" charset="0"/>
              </a:rPr>
              <a:t>Các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được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miễn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thuế</a:t>
            </a:r>
            <a:endParaRPr lang="en-US" sz="2400" i="1" dirty="0">
              <a:latin typeface="Times New Roman" pitchFamily="18" charset="0"/>
              <a:cs typeface="Times New Roman" pitchFamily="18" charset="0"/>
            </a:endParaRPr>
          </a:p>
          <a:p>
            <a:pPr indent="-27305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Tổng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 38.000.000 + 500.000 + 500.000 + 200.000 =  39.200.000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a:p>
            <a:pPr indent="-27305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miễn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 500.000 + 200.000 = 700.000 </a:t>
            </a:r>
            <a:r>
              <a:rPr lang="en-US" sz="2400" dirty="0" err="1">
                <a:latin typeface="Times New Roman" pitchFamily="18" charset="0"/>
                <a:cs typeface="Times New Roman" pitchFamily="18" charset="0"/>
              </a:rPr>
              <a:t>đồng</a:t>
            </a:r>
            <a:endParaRPr lang="en-US" sz="2400" dirty="0">
              <a:latin typeface="Times New Roman" pitchFamily="18" charset="0"/>
              <a:cs typeface="Times New Roman" pitchFamily="18" charset="0"/>
            </a:endParaRPr>
          </a:p>
          <a:p>
            <a:pPr indent="-273050" algn="just">
              <a:lnSpc>
                <a:spcPct val="150000"/>
              </a:lnSpc>
            </a:pPr>
            <a:r>
              <a:rPr lang="en-US" sz="2400" b="1" i="1" dirty="0">
                <a:latin typeface="Times New Roman" pitchFamily="18" charset="0"/>
                <a:cs typeface="Times New Roman" pitchFamily="18" charset="0"/>
              </a:rPr>
              <a:t>=&gt; Thu </a:t>
            </a:r>
            <a:r>
              <a:rPr lang="en-US" sz="2400" b="1" i="1" dirty="0" err="1">
                <a:latin typeface="Times New Roman" pitchFamily="18" charset="0"/>
                <a:cs typeface="Times New Roman" pitchFamily="18" charset="0"/>
              </a:rPr>
              <a:t>nhập</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chịu</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thuế</a:t>
            </a:r>
            <a:r>
              <a:rPr lang="en-US" sz="2400" b="1" i="1" dirty="0">
                <a:latin typeface="Times New Roman" pitchFamily="18" charset="0"/>
                <a:cs typeface="Times New Roman" pitchFamily="18" charset="0"/>
              </a:rPr>
              <a:t> = 39.200.000 – 700.000 = 38.500.000 </a:t>
            </a:r>
            <a:r>
              <a:rPr lang="en-US" sz="2400" b="1" i="1" dirty="0" err="1">
                <a:latin typeface="Times New Roman" pitchFamily="18" charset="0"/>
                <a:cs typeface="Times New Roman" pitchFamily="18" charset="0"/>
              </a:rPr>
              <a:t>đồng</a:t>
            </a:r>
            <a:r>
              <a:rPr lang="en-US" sz="2400" b="1" i="1" dirty="0">
                <a:solidFill>
                  <a:srgbClr val="FF0000"/>
                </a:solidFill>
                <a:latin typeface="Times New Roman" pitchFamily="18" charset="0"/>
                <a:cs typeface="Times New Roman" pitchFamily="18" charset="0"/>
              </a:rPr>
              <a:t> </a:t>
            </a:r>
            <a:endParaRPr lang="en-US" sz="2400" b="1" i="1" dirty="0">
              <a:latin typeface="Times New Roman" pitchFamily="18" charset="0"/>
              <a:cs typeface="Times New Roman" pitchFamily="18" charset="0"/>
            </a:endParaRPr>
          </a:p>
        </p:txBody>
      </p:sp>
      <p:sp>
        <p:nvSpPr>
          <p:cNvPr id="6" name="Title 3"/>
          <p:cNvSpPr>
            <a:spLocks noGrp="1"/>
          </p:cNvSpPr>
          <p:nvPr>
            <p:ph type="title"/>
          </p:nvPr>
        </p:nvSpPr>
        <p:spPr>
          <a:xfrm>
            <a:off x="838200" y="152400"/>
            <a:ext cx="7086600" cy="563562"/>
          </a:xfrm>
        </p:spPr>
        <p:txBody>
          <a:bodyPr/>
          <a:lstStyle/>
          <a:p>
            <a:r>
              <a:rPr lang="en-US" sz="2200" i="1" dirty="0">
                <a:latin typeface="Times New Roman" panose="02020603050405020304" pitchFamily="18" charset="0"/>
                <a:cs typeface="Times New Roman" panose="02020603050405020304" pitchFamily="18" charset="0"/>
              </a:rPr>
              <a:t>2.3.2 </a:t>
            </a:r>
            <a:r>
              <a:rPr lang="en-US" sz="2200" i="1" dirty="0" err="1">
                <a:latin typeface="Times New Roman" panose="02020603050405020304" pitchFamily="18" charset="0"/>
                <a:cs typeface="Times New Roman" panose="02020603050405020304" pitchFamily="18" charset="0"/>
              </a:rPr>
              <a:t>Căn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cứ</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phương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thuế</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nhập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nhân</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a:spLocks noChangeArrowheads="1"/>
          </p:cNvSpPr>
          <p:nvPr/>
        </p:nvSpPr>
        <p:spPr bwMode="auto">
          <a:xfrm>
            <a:off x="304800" y="990600"/>
            <a:ext cx="8610600" cy="5078313"/>
          </a:xfrm>
          <a:prstGeom prst="rect">
            <a:avLst/>
          </a:prstGeom>
          <a:noFill/>
          <a:ln w="9525">
            <a:noFill/>
            <a:miter lim="800000"/>
            <a:headEnd/>
            <a:tailEnd/>
          </a:ln>
        </p:spPr>
        <p:txBody>
          <a:bodyPr wrap="square">
            <a:spAutoFit/>
          </a:bodyPr>
          <a:lstStyle/>
          <a:p>
            <a:pPr indent="-273050" algn="just">
              <a:lnSpc>
                <a:spcPct val="150000"/>
              </a:lnSpc>
            </a:pPr>
            <a:r>
              <a:rPr lang="en-US" sz="2400" b="1" u="sng" dirty="0" err="1">
                <a:latin typeface="Times New Roman" pitchFamily="18" charset="0"/>
                <a:cs typeface="Times New Roman" pitchFamily="18" charset="0"/>
              </a:rPr>
              <a:t>Giải</a:t>
            </a:r>
            <a:r>
              <a:rPr lang="en-US" sz="2400" b="1" u="sng" dirty="0">
                <a:latin typeface="Times New Roman" pitchFamily="18" charset="0"/>
                <a:cs typeface="Times New Roman" pitchFamily="18" charset="0"/>
              </a:rPr>
              <a:t>:</a:t>
            </a:r>
          </a:p>
          <a:p>
            <a:pPr indent="-273050" algn="just">
              <a:lnSpc>
                <a:spcPct val="150000"/>
              </a:lnSpc>
            </a:pPr>
            <a:r>
              <a:rPr lang="en-US" sz="2400" i="1" dirty="0" err="1">
                <a:latin typeface="Times New Roman" pitchFamily="18" charset="0"/>
                <a:cs typeface="Times New Roman" pitchFamily="18" charset="0"/>
              </a:rPr>
              <a:t>Các</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khoản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giảm</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trừ</a:t>
            </a:r>
            <a:r>
              <a:rPr lang="en-US" sz="2400" i="1" dirty="0">
                <a:latin typeface="Times New Roman" pitchFamily="18" charset="0"/>
                <a:cs typeface="Times New Roman" pitchFamily="18" charset="0"/>
              </a:rPr>
              <a:t>:</a:t>
            </a:r>
          </a:p>
          <a:p>
            <a:pPr indent="-273050" algn="just">
              <a:lnSpc>
                <a:spcPct val="150000"/>
              </a:lnSpc>
              <a:buFontTx/>
              <a:buChar char="-"/>
            </a:pP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thân</a:t>
            </a:r>
            <a:r>
              <a:rPr lang="en-US" sz="2400" dirty="0">
                <a:latin typeface="Times New Roman" pitchFamily="18" charset="0"/>
                <a:cs typeface="Times New Roman" pitchFamily="18" charset="0"/>
              </a:rPr>
              <a:t>:                11.000.000 </a:t>
            </a:r>
            <a:r>
              <a:rPr lang="en-US" sz="2400" dirty="0" err="1">
                <a:latin typeface="Times New Roman" pitchFamily="18" charset="0"/>
                <a:cs typeface="Times New Roman" pitchFamily="18" charset="0"/>
              </a:rPr>
              <a:t>đồng</a:t>
            </a:r>
            <a:endParaRPr lang="en-US" sz="2400" dirty="0">
              <a:latin typeface="Times New Roman" pitchFamily="18" charset="0"/>
              <a:cs typeface="Times New Roman" pitchFamily="18" charset="0"/>
            </a:endParaRPr>
          </a:p>
          <a:p>
            <a:pPr indent="-273050" algn="just">
              <a:lnSpc>
                <a:spcPct val="150000"/>
              </a:lnSpc>
              <a:buFontTx/>
              <a:buChar char="-"/>
            </a:pPr>
            <a:r>
              <a:rPr lang="en-US" sz="2400" dirty="0">
                <a:latin typeface="Times New Roman" pitchFamily="18" charset="0"/>
                <a:cs typeface="Times New Roman" pitchFamily="18" charset="0"/>
              </a:rPr>
              <a:t>01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4.400.000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p>
          <a:p>
            <a:pPr indent="-273050" algn="just">
              <a:lnSpc>
                <a:spcPct val="150000"/>
              </a:lnSpc>
              <a:buFontTx/>
              <a:buChar char="-"/>
            </a:pP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hiểm</a:t>
            </a:r>
            <a:r>
              <a:rPr lang="en-US" sz="2400" dirty="0">
                <a:latin typeface="Times New Roman" pitchFamily="18" charset="0"/>
                <a:cs typeface="Times New Roman" pitchFamily="18" charset="0"/>
              </a:rPr>
              <a:t>:</a:t>
            </a:r>
          </a:p>
          <a:p>
            <a:pPr indent="-273050" algn="just">
              <a:lnSpc>
                <a:spcPct val="150000"/>
              </a:lnSpc>
            </a:pPr>
            <a:r>
              <a:rPr lang="en-US" sz="2400" dirty="0">
                <a:latin typeface="Times New Roman" pitchFamily="18" charset="0"/>
                <a:cs typeface="Times New Roman" pitchFamily="18" charset="0"/>
              </a:rPr>
              <a:t>+ BHXH: 38.000.000 x 8%   = 3.040.000</a:t>
            </a:r>
          </a:p>
          <a:p>
            <a:pPr indent="-273050" algn="just">
              <a:lnSpc>
                <a:spcPct val="150000"/>
              </a:lnSpc>
            </a:pPr>
            <a:r>
              <a:rPr lang="en-US" sz="2400" dirty="0">
                <a:latin typeface="Times New Roman" pitchFamily="18" charset="0"/>
                <a:cs typeface="Times New Roman" pitchFamily="18" charset="0"/>
              </a:rPr>
              <a:t>+ BHYT: 38.000.000 x 1,5% =   570.000</a:t>
            </a:r>
          </a:p>
          <a:p>
            <a:pPr indent="-273050" algn="just">
              <a:lnSpc>
                <a:spcPct val="150000"/>
              </a:lnSpc>
            </a:pPr>
            <a:r>
              <a:rPr lang="en-US" sz="2400" dirty="0">
                <a:latin typeface="Times New Roman" pitchFamily="18" charset="0"/>
                <a:cs typeface="Times New Roman" pitchFamily="18" charset="0"/>
              </a:rPr>
              <a:t>+ BHTN: 38.000.000 x 1%    =   380.000 </a:t>
            </a:r>
          </a:p>
          <a:p>
            <a:pPr indent="-273050" algn="just">
              <a:lnSpc>
                <a:spcPct val="150000"/>
              </a:lnSpc>
            </a:pPr>
            <a:r>
              <a:rPr lang="en-US" sz="2400" b="1" i="1" dirty="0">
                <a:latin typeface="Times New Roman" pitchFamily="18" charset="0"/>
                <a:cs typeface="Times New Roman" pitchFamily="18" charset="0"/>
              </a:rPr>
              <a:t>=&gt;</a:t>
            </a:r>
            <a:r>
              <a:rPr lang="en-US" sz="2400" b="1" i="1" dirty="0" err="1">
                <a:latin typeface="Times New Roman" pitchFamily="18" charset="0"/>
                <a:cs typeface="Times New Roman" pitchFamily="18" charset="0"/>
              </a:rPr>
              <a:t>Tổng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các</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khoản</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giảm</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trừ</a:t>
            </a:r>
            <a:r>
              <a:rPr lang="en-US" sz="2400" b="1" i="1" dirty="0">
                <a:latin typeface="Times New Roman" pitchFamily="18" charset="0"/>
                <a:cs typeface="Times New Roman" pitchFamily="18" charset="0"/>
              </a:rPr>
              <a:t>: 15.400.000 + 3.990.000 = 19.390.000</a:t>
            </a:r>
          </a:p>
        </p:txBody>
      </p:sp>
      <p:sp>
        <p:nvSpPr>
          <p:cNvPr id="6" name="Title 3"/>
          <p:cNvSpPr>
            <a:spLocks noGrp="1"/>
          </p:cNvSpPr>
          <p:nvPr>
            <p:ph type="title"/>
          </p:nvPr>
        </p:nvSpPr>
        <p:spPr>
          <a:xfrm>
            <a:off x="838200" y="152400"/>
            <a:ext cx="7086600" cy="563562"/>
          </a:xfrm>
        </p:spPr>
        <p:txBody>
          <a:bodyPr/>
          <a:lstStyle/>
          <a:p>
            <a:r>
              <a:rPr lang="en-US" sz="2200" i="1" dirty="0">
                <a:latin typeface="Times New Roman" panose="02020603050405020304" pitchFamily="18" charset="0"/>
                <a:cs typeface="Times New Roman" panose="02020603050405020304" pitchFamily="18" charset="0"/>
              </a:rPr>
              <a:t>2.3.2 </a:t>
            </a:r>
            <a:r>
              <a:rPr lang="en-US" sz="2200" i="1" dirty="0" err="1">
                <a:latin typeface="Times New Roman" panose="02020603050405020304" pitchFamily="18" charset="0"/>
                <a:cs typeface="Times New Roman" panose="02020603050405020304" pitchFamily="18" charset="0"/>
              </a:rPr>
              <a:t>Căn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cứ</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phương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thuế</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nhập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nhân</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a:spLocks noChangeArrowheads="1"/>
          </p:cNvSpPr>
          <p:nvPr/>
        </p:nvSpPr>
        <p:spPr bwMode="auto">
          <a:xfrm>
            <a:off x="381000" y="1143000"/>
            <a:ext cx="8534400" cy="4524315"/>
          </a:xfrm>
          <a:prstGeom prst="rect">
            <a:avLst/>
          </a:prstGeom>
          <a:noFill/>
          <a:ln w="9525">
            <a:noFill/>
            <a:miter lim="800000"/>
            <a:headEnd/>
            <a:tailEnd/>
          </a:ln>
        </p:spPr>
        <p:txBody>
          <a:bodyPr wrap="square">
            <a:spAutoFit/>
          </a:bodyPr>
          <a:lstStyle/>
          <a:p>
            <a:pPr indent="-273050" algn="just">
              <a:lnSpc>
                <a:spcPct val="150000"/>
              </a:lnSpc>
            </a:pPr>
            <a:r>
              <a:rPr lang="en-US" sz="2400" b="1" u="sng" dirty="0" err="1">
                <a:latin typeface="Times New Roman" pitchFamily="18" charset="0"/>
                <a:cs typeface="Times New Roman" pitchFamily="18" charset="0"/>
              </a:rPr>
              <a:t>Giải</a:t>
            </a:r>
            <a:r>
              <a:rPr lang="en-US" sz="2400" b="1" u="sng" dirty="0">
                <a:latin typeface="Times New Roman" pitchFamily="18" charset="0"/>
                <a:cs typeface="Times New Roman" pitchFamily="18" charset="0"/>
              </a:rPr>
              <a:t>:</a:t>
            </a:r>
          </a:p>
          <a:p>
            <a:pPr indent="-273050" algn="just">
              <a:lnSpc>
                <a:spcPct val="150000"/>
              </a:lnSpc>
            </a:pPr>
            <a:r>
              <a:rPr lang="en-US" sz="2400" dirty="0">
                <a:latin typeface="Times New Roman" pitchFamily="18" charset="0"/>
                <a:cs typeface="Times New Roman" pitchFamily="18" charset="0"/>
              </a:rPr>
              <a:t>- Thu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thuế</a:t>
            </a:r>
            <a:r>
              <a:rPr lang="en-US" sz="2400" dirty="0">
                <a:latin typeface="Times New Roman" pitchFamily="18" charset="0"/>
                <a:cs typeface="Times New Roman" pitchFamily="18" charset="0"/>
              </a:rPr>
              <a:t>  = 38.500.000 – 19.390.000 = 19.110.000 </a:t>
            </a:r>
            <a:r>
              <a:rPr lang="en-US" sz="2400" dirty="0" err="1">
                <a:latin typeface="Times New Roman" pitchFamily="18" charset="0"/>
                <a:cs typeface="Times New Roman" pitchFamily="18" charset="0"/>
              </a:rPr>
              <a:t>đồng</a:t>
            </a:r>
            <a:endParaRPr lang="en-US" sz="2400" dirty="0">
              <a:latin typeface="Times New Roman" pitchFamily="18" charset="0"/>
              <a:cs typeface="Times New Roman" pitchFamily="18" charset="0"/>
            </a:endParaRPr>
          </a:p>
          <a:p>
            <a:pPr indent="-273050" algn="just">
              <a:lnSpc>
                <a:spcPct val="150000"/>
              </a:lnSpc>
            </a:pPr>
            <a:r>
              <a:rPr lang="en-US" sz="2400" dirty="0">
                <a:latin typeface="Times New Roman" pitchFamily="18" charset="0"/>
                <a:cs typeface="Times New Roman" pitchFamily="18" charset="0"/>
              </a:rPr>
              <a:t>- Thu </a:t>
            </a:r>
            <a:r>
              <a:rPr lang="en-US" sz="2400" dirty="0" err="1">
                <a:latin typeface="Times New Roman" pitchFamily="18" charset="0"/>
                <a:cs typeface="Times New Roman" pitchFamily="18" charset="0"/>
              </a:rPr>
              <a:t>nhập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Ông</a:t>
            </a:r>
            <a:r>
              <a:rPr lang="en-US" sz="2400" dirty="0">
                <a:latin typeface="Times New Roman" pitchFamily="18" charset="0"/>
                <a:cs typeface="Times New Roman" pitchFamily="18" charset="0"/>
              </a:rPr>
              <a:t> An </a:t>
            </a:r>
            <a:r>
              <a:rPr lang="en-US" sz="2400" dirty="0" err="1">
                <a:latin typeface="Times New Roman" pitchFamily="18" charset="0"/>
                <a:cs typeface="Times New Roman" pitchFamily="18" charset="0"/>
              </a:rPr>
              <a:t>thuộc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bậc</a:t>
            </a:r>
            <a:r>
              <a:rPr lang="en-US" sz="2400" dirty="0">
                <a:latin typeface="Times New Roman" pitchFamily="18" charset="0"/>
                <a:cs typeface="Times New Roman" pitchFamily="18" charset="0"/>
              </a:rPr>
              <a:t> 4:</a:t>
            </a:r>
          </a:p>
          <a:p>
            <a:pPr indent="-27305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Bậc</a:t>
            </a:r>
            <a:r>
              <a:rPr lang="en-US" sz="2400" dirty="0">
                <a:latin typeface="Times New Roman" pitchFamily="18" charset="0"/>
                <a:cs typeface="Times New Roman" pitchFamily="18" charset="0"/>
              </a:rPr>
              <a:t> 1: 5.000.000 x 5%                            =     250.000 </a:t>
            </a:r>
            <a:r>
              <a:rPr lang="en-US" sz="2400" dirty="0" err="1">
                <a:latin typeface="Times New Roman" pitchFamily="18" charset="0"/>
                <a:cs typeface="Times New Roman" pitchFamily="18" charset="0"/>
              </a:rPr>
              <a:t>đồng</a:t>
            </a:r>
            <a:r>
              <a:rPr lang="en-US" sz="2400" dirty="0">
                <a:latin typeface="Times New Roman" pitchFamily="18" charset="0"/>
                <a:cs typeface="Times New Roman" pitchFamily="18" charset="0"/>
              </a:rPr>
              <a:t> </a:t>
            </a:r>
          </a:p>
          <a:p>
            <a:pPr indent="-27305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Bậc</a:t>
            </a:r>
            <a:r>
              <a:rPr lang="en-US" sz="2400" dirty="0">
                <a:latin typeface="Times New Roman" pitchFamily="18" charset="0"/>
                <a:cs typeface="Times New Roman" pitchFamily="18" charset="0"/>
              </a:rPr>
              <a:t> 2: (10.000.000 – 5.000.000) x 10%  =     500.000 </a:t>
            </a:r>
            <a:r>
              <a:rPr lang="en-US" sz="2400" dirty="0" err="1">
                <a:latin typeface="Times New Roman" pitchFamily="18" charset="0"/>
                <a:cs typeface="Times New Roman" pitchFamily="18" charset="0"/>
              </a:rPr>
              <a:t>đồng</a:t>
            </a:r>
            <a:r>
              <a:rPr lang="en-US" sz="2400" dirty="0">
                <a:latin typeface="Times New Roman" pitchFamily="18" charset="0"/>
                <a:cs typeface="Times New Roman" pitchFamily="18" charset="0"/>
              </a:rPr>
              <a:t> </a:t>
            </a:r>
          </a:p>
          <a:p>
            <a:pPr indent="-27305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Bậc</a:t>
            </a:r>
            <a:r>
              <a:rPr lang="en-US" sz="2400" dirty="0">
                <a:latin typeface="Times New Roman" pitchFamily="18" charset="0"/>
                <a:cs typeface="Times New Roman" pitchFamily="18" charset="0"/>
              </a:rPr>
              <a:t> 3: (18.000.000 – 10.000.000) x 15% = 1.200.000 </a:t>
            </a:r>
            <a:r>
              <a:rPr lang="en-US" sz="2400" dirty="0" err="1">
                <a:latin typeface="Times New Roman" pitchFamily="18" charset="0"/>
                <a:cs typeface="Times New Roman" pitchFamily="18" charset="0"/>
              </a:rPr>
              <a:t>đồng</a:t>
            </a:r>
            <a:r>
              <a:rPr lang="en-US" sz="2400" dirty="0">
                <a:latin typeface="Times New Roman" pitchFamily="18" charset="0"/>
                <a:cs typeface="Times New Roman" pitchFamily="18" charset="0"/>
              </a:rPr>
              <a:t> </a:t>
            </a:r>
          </a:p>
          <a:p>
            <a:pPr indent="-273050" algn="just">
              <a:lnSpc>
                <a:spcPct val="150000"/>
              </a:lnSpc>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Bậc</a:t>
            </a:r>
            <a:r>
              <a:rPr lang="en-US" sz="2400" dirty="0">
                <a:latin typeface="Times New Roman" pitchFamily="18" charset="0"/>
                <a:cs typeface="Times New Roman" pitchFamily="18" charset="0"/>
              </a:rPr>
              <a:t> 4: (19.110.000 – 18.000.000) x 20%  =   222.000 </a:t>
            </a:r>
            <a:r>
              <a:rPr lang="en-US" sz="2400" dirty="0" err="1">
                <a:latin typeface="Times New Roman" pitchFamily="18" charset="0"/>
                <a:cs typeface="Times New Roman" pitchFamily="18" charset="0"/>
              </a:rPr>
              <a:t>đồng</a:t>
            </a:r>
            <a:r>
              <a:rPr lang="en-US" sz="2400" dirty="0">
                <a:latin typeface="Times New Roman" pitchFamily="18" charset="0"/>
                <a:cs typeface="Times New Roman" pitchFamily="18" charset="0"/>
              </a:rPr>
              <a:t> </a:t>
            </a:r>
          </a:p>
          <a:p>
            <a:pPr indent="-273050" algn="just">
              <a:lnSpc>
                <a:spcPct val="150000"/>
              </a:lnSpc>
            </a:pPr>
            <a:r>
              <a:rPr lang="en-US" sz="2400" b="1" i="1" dirty="0">
                <a:latin typeface="Times New Roman" pitchFamily="18" charset="0"/>
                <a:cs typeface="Times New Roman" pitchFamily="18" charset="0"/>
                <a:sym typeface="Wingdings" pitchFamily="2" charset="2"/>
              </a:rPr>
              <a:t>=&gt; </a:t>
            </a:r>
            <a:r>
              <a:rPr lang="en-US" sz="2400" b="1" i="1" dirty="0" err="1">
                <a:latin typeface="Times New Roman" pitchFamily="18" charset="0"/>
                <a:cs typeface="Times New Roman" pitchFamily="18" charset="0"/>
                <a:sym typeface="Wingdings" pitchFamily="2" charset="2"/>
              </a:rPr>
              <a:t>Thuế</a:t>
            </a:r>
            <a:r>
              <a:rPr lang="en-US" sz="2400" b="1" i="1" dirty="0">
                <a:latin typeface="Times New Roman" pitchFamily="18" charset="0"/>
                <a:cs typeface="Times New Roman" pitchFamily="18" charset="0"/>
                <a:sym typeface="Wingdings" pitchFamily="2" charset="2"/>
              </a:rPr>
              <a:t> TNCN </a:t>
            </a:r>
            <a:r>
              <a:rPr lang="en-US" sz="2400" b="1" i="1" dirty="0" err="1">
                <a:latin typeface="Times New Roman" pitchFamily="18" charset="0"/>
                <a:cs typeface="Times New Roman" pitchFamily="18" charset="0"/>
                <a:sym typeface="Wingdings" pitchFamily="2" charset="2"/>
              </a:rPr>
              <a:t>Ông</a:t>
            </a:r>
            <a:r>
              <a:rPr lang="en-US" sz="2400" b="1" i="1" dirty="0">
                <a:latin typeface="Times New Roman" pitchFamily="18" charset="0"/>
                <a:cs typeface="Times New Roman" pitchFamily="18" charset="0"/>
                <a:sym typeface="Wingdings" pitchFamily="2" charset="2"/>
              </a:rPr>
              <a:t> An </a:t>
            </a:r>
            <a:r>
              <a:rPr lang="en-US" sz="2400" b="1" i="1" dirty="0" err="1">
                <a:latin typeface="Times New Roman" pitchFamily="18" charset="0"/>
                <a:cs typeface="Times New Roman" pitchFamily="18" charset="0"/>
                <a:sym typeface="Wingdings" pitchFamily="2" charset="2"/>
              </a:rPr>
              <a:t>phải</a:t>
            </a:r>
            <a:r>
              <a:rPr lang="en-US" sz="2400" b="1" i="1" dirty="0">
                <a:latin typeface="Times New Roman" pitchFamily="18" charset="0"/>
                <a:cs typeface="Times New Roman" pitchFamily="18" charset="0"/>
                <a:sym typeface="Wingdings" pitchFamily="2" charset="2"/>
              </a:rPr>
              <a:t> </a:t>
            </a:r>
            <a:r>
              <a:rPr lang="en-US" sz="2400" b="1" i="1" dirty="0" err="1">
                <a:latin typeface="Times New Roman" pitchFamily="18" charset="0"/>
                <a:cs typeface="Times New Roman" pitchFamily="18" charset="0"/>
                <a:sym typeface="Wingdings" pitchFamily="2" charset="2"/>
              </a:rPr>
              <a:t>đóng</a:t>
            </a:r>
            <a:r>
              <a:rPr lang="en-US" sz="2400" b="1" i="1" dirty="0">
                <a:latin typeface="Times New Roman" pitchFamily="18" charset="0"/>
                <a:cs typeface="Times New Roman" pitchFamily="18" charset="0"/>
                <a:sym typeface="Wingdings" pitchFamily="2" charset="2"/>
              </a:rPr>
              <a:t> là: 2.172.000 </a:t>
            </a:r>
            <a:r>
              <a:rPr lang="en-US" sz="2400" b="1" i="1" dirty="0" err="1">
                <a:latin typeface="Times New Roman" pitchFamily="18" charset="0"/>
                <a:cs typeface="Times New Roman" pitchFamily="18" charset="0"/>
                <a:sym typeface="Wingdings" pitchFamily="2" charset="2"/>
              </a:rPr>
              <a:t>đồng</a:t>
            </a:r>
            <a:r>
              <a:rPr lang="en-US" sz="2400" dirty="0">
                <a:latin typeface="Times New Roman" pitchFamily="18" charset="0"/>
                <a:cs typeface="Times New Roman" pitchFamily="18" charset="0"/>
                <a:sym typeface="Wingdings" pitchFamily="2" charset="2"/>
              </a:rPr>
              <a:t> </a:t>
            </a:r>
            <a:r>
              <a:rPr lang="en-US" sz="2400" dirty="0">
                <a:solidFill>
                  <a:srgbClr val="FF0000"/>
                </a:solidFill>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6" name="Title 3"/>
          <p:cNvSpPr>
            <a:spLocks noGrp="1"/>
          </p:cNvSpPr>
          <p:nvPr>
            <p:ph type="title"/>
          </p:nvPr>
        </p:nvSpPr>
        <p:spPr>
          <a:xfrm>
            <a:off x="838200" y="152400"/>
            <a:ext cx="7086600" cy="563562"/>
          </a:xfrm>
        </p:spPr>
        <p:txBody>
          <a:bodyPr/>
          <a:lstStyle/>
          <a:p>
            <a:r>
              <a:rPr lang="en-US" sz="2200" i="1" dirty="0">
                <a:latin typeface="Times New Roman" panose="02020603050405020304" pitchFamily="18" charset="0"/>
                <a:cs typeface="Times New Roman" panose="02020603050405020304" pitchFamily="18" charset="0"/>
              </a:rPr>
              <a:t>2.3.2 </a:t>
            </a:r>
            <a:r>
              <a:rPr lang="en-US" sz="2200" i="1" dirty="0" err="1">
                <a:latin typeface="Times New Roman" panose="02020603050405020304" pitchFamily="18" charset="0"/>
                <a:cs typeface="Times New Roman" panose="02020603050405020304" pitchFamily="18" charset="0"/>
              </a:rPr>
              <a:t>Căn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cứ</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phương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thuế</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nhập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nhân</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524000" y="152400"/>
            <a:ext cx="6553200" cy="563562"/>
          </a:xfrm>
        </p:spPr>
        <p:txBody>
          <a:bodyPr/>
          <a:lstStyle/>
          <a:p>
            <a:r>
              <a:rPr lang="en-US" dirty="0">
                <a:latin typeface="Times New Roman" pitchFamily="18" charset="0"/>
                <a:cs typeface="Times New Roman" pitchFamily="18" charset="0"/>
              </a:rPr>
              <a:t>2.4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nhập</a:t>
            </a:r>
            <a:r>
              <a:rPr lang="en-US" dirty="0">
                <a:latin typeface="Times New Roman" pitchFamily="18" charset="0"/>
                <a:cs typeface="Times New Roman" pitchFamily="18" charset="0"/>
              </a:rPr>
              <a:t> cá </a:t>
            </a:r>
            <a:r>
              <a:rPr lang="en-US" dirty="0" err="1">
                <a:latin typeface="Times New Roman" pitchFamily="18" charset="0"/>
                <a:cs typeface="Times New Roman" pitchFamily="18" charset="0"/>
              </a:rPr>
              <a:t>nhân</a:t>
            </a:r>
            <a:r>
              <a:rPr lang="en-US" dirty="0">
                <a:latin typeface="Times New Roman" pitchFamily="18" charset="0"/>
                <a:cs typeface="Times New Roman" pitchFamily="18" charset="0"/>
              </a:rPr>
              <a:t> </a:t>
            </a:r>
          </a:p>
        </p:txBody>
      </p:sp>
      <p:sp>
        <p:nvSpPr>
          <p:cNvPr id="4" name="Rectangle 3"/>
          <p:cNvSpPr/>
          <p:nvPr/>
        </p:nvSpPr>
        <p:spPr>
          <a:xfrm>
            <a:off x="304800" y="1864310"/>
            <a:ext cx="4267200" cy="2862322"/>
          </a:xfrm>
          <a:prstGeom prst="rect">
            <a:avLst/>
          </a:prstGeom>
        </p:spPr>
        <p:txBody>
          <a:bodyPr wrap="square">
            <a:spAutoFit/>
          </a:bodyPr>
          <a:lstStyle/>
          <a:p>
            <a:pPr indent="457200" algn="just">
              <a:lnSpc>
                <a:spcPct val="150000"/>
              </a:lnSpc>
            </a:pPr>
            <a:r>
              <a:rPr lang="en-US" sz="2400" b="1" i="1" dirty="0">
                <a:latin typeface="Times New Roman" pitchFamily="18" charset="0"/>
                <a:cs typeface="Times New Roman" pitchFamily="18" charset="0"/>
              </a:rPr>
              <a:t>2.4.1 </a:t>
            </a:r>
            <a:r>
              <a:rPr lang="en-US" sz="2400" b="1" i="1" dirty="0" err="1">
                <a:latin typeface="Times New Roman" pitchFamily="18" charset="0"/>
                <a:cs typeface="Times New Roman" pitchFamily="18" charset="0"/>
              </a:rPr>
              <a:t>Chứng</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từ</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kê</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toán</a:t>
            </a:r>
            <a:endParaRPr lang="en-US" sz="2400" b="1" i="1" dirty="0">
              <a:latin typeface="Times New Roman" pitchFamily="18" charset="0"/>
              <a:cs typeface="Times New Roman" pitchFamily="18" charset="0"/>
            </a:endParaRPr>
          </a:p>
          <a:p>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Tờ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r>
              <a:rPr lang="en-US" sz="2400" dirty="0">
                <a:latin typeface="Times New Roman" panose="02020603050405020304" pitchFamily="18" charset="0"/>
                <a:cs typeface="Times New Roman" panose="02020603050405020304" pitchFamily="18" charset="0"/>
              </a:rPr>
              <a:t> TNCN </a:t>
            </a:r>
            <a:r>
              <a:rPr lang="en-US" sz="2400" dirty="0" err="1">
                <a:latin typeface="Times New Roman" panose="02020603050405020304" pitchFamily="18" charset="0"/>
                <a:cs typeface="Times New Roman" panose="02020603050405020304" pitchFamily="18" charset="0"/>
              </a:rPr>
              <a:t>mẫu</a:t>
            </a:r>
            <a:r>
              <a:rPr lang="en-US" sz="2400" dirty="0">
                <a:latin typeface="Times New Roman" panose="02020603050405020304" pitchFamily="18" charset="0"/>
                <a:cs typeface="Times New Roman" panose="02020603050405020304" pitchFamily="18" charset="0"/>
              </a:rPr>
              <a:t> 05/KK – TNCN</a:t>
            </a:r>
          </a:p>
          <a:p>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Bảng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kê</a:t>
            </a:r>
            <a:r>
              <a:rPr lang="en-US" sz="2400" dirty="0">
                <a:latin typeface="Times New Roman" panose="02020603050405020304" pitchFamily="18" charset="0"/>
                <a:cs typeface="Times New Roman" panose="02020603050405020304" pitchFamily="18" charset="0"/>
              </a:rPr>
              <a:t> 05 – 01/BK – TNCN; 05 – 02/BK – TNCN; 05 – 02/BK – TNCN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mềm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thuế</a:t>
            </a:r>
            <a:endParaRPr lang="vi-VN"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752600"/>
            <a:ext cx="4572000" cy="28289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00200" y="152400"/>
            <a:ext cx="6553200" cy="563562"/>
          </a:xfrm>
        </p:spPr>
        <p:txBody>
          <a:bodyPr/>
          <a:lstStyle/>
          <a:p>
            <a:r>
              <a:rPr lang="en-US" dirty="0">
                <a:latin typeface="Times New Roman" pitchFamily="18" charset="0"/>
                <a:cs typeface="Times New Roman" pitchFamily="18" charset="0"/>
              </a:rPr>
              <a:t>2.4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nhập</a:t>
            </a:r>
            <a:r>
              <a:rPr lang="en-US" dirty="0">
                <a:latin typeface="Times New Roman" pitchFamily="18" charset="0"/>
                <a:cs typeface="Times New Roman" pitchFamily="18" charset="0"/>
              </a:rPr>
              <a:t> cá </a:t>
            </a:r>
            <a:r>
              <a:rPr lang="en-US" dirty="0" err="1">
                <a:latin typeface="Times New Roman" pitchFamily="18" charset="0"/>
                <a:cs typeface="Times New Roman" pitchFamily="18" charset="0"/>
              </a:rPr>
              <a:t>nhân</a:t>
            </a:r>
            <a:r>
              <a:rPr lang="en-US" dirty="0">
                <a:latin typeface="Times New Roman" pitchFamily="18" charset="0"/>
                <a:cs typeface="Times New Roman" pitchFamily="18" charset="0"/>
              </a:rPr>
              <a:t> </a:t>
            </a:r>
          </a:p>
        </p:txBody>
      </p:sp>
      <p:sp>
        <p:nvSpPr>
          <p:cNvPr id="4" name="Rectangle 3"/>
          <p:cNvSpPr/>
          <p:nvPr/>
        </p:nvSpPr>
        <p:spPr>
          <a:xfrm>
            <a:off x="76200" y="1190685"/>
            <a:ext cx="5181600" cy="4524315"/>
          </a:xfrm>
          <a:prstGeom prst="rect">
            <a:avLst/>
          </a:prstGeom>
        </p:spPr>
        <p:txBody>
          <a:bodyPr wrap="square">
            <a:spAutoFit/>
          </a:bodyPr>
          <a:lstStyle/>
          <a:p>
            <a:pPr indent="457200">
              <a:lnSpc>
                <a:spcPct val="150000"/>
              </a:lnSpc>
            </a:pPr>
            <a:r>
              <a:rPr lang="nl-NL" sz="2400" b="1" i="1" dirty="0">
                <a:latin typeface="Times New Roman" pitchFamily="18" charset="0"/>
                <a:cs typeface="Times New Roman" pitchFamily="18" charset="0"/>
              </a:rPr>
              <a:t>2.4.2 Tài khoản chuyên dùng: </a:t>
            </a:r>
          </a:p>
          <a:p>
            <a:pPr indent="457200">
              <a:lnSpc>
                <a:spcPct val="150000"/>
              </a:lnSpc>
            </a:pPr>
            <a:r>
              <a:rPr lang="nl-NL" sz="2400" dirty="0">
                <a:latin typeface="Times New Roman" pitchFamily="18" charset="0"/>
                <a:cs typeface="Times New Roman" pitchFamily="18" charset="0"/>
              </a:rPr>
              <a:t>TK 3335 - Thuế thu nhập cá nhân </a:t>
            </a:r>
            <a:endParaRPr lang="en-US" sz="2400" dirty="0">
              <a:latin typeface="Times New Roman" pitchFamily="18" charset="0"/>
              <a:cs typeface="Times New Roman" pitchFamily="18" charset="0"/>
            </a:endParaRPr>
          </a:p>
          <a:p>
            <a:pPr indent="457200">
              <a:lnSpc>
                <a:spcPct val="150000"/>
              </a:lnSpc>
            </a:pPr>
            <a:r>
              <a:rPr lang="nl-NL" sz="2400" b="1" dirty="0">
                <a:latin typeface="Times New Roman" pitchFamily="18" charset="0"/>
                <a:cs typeface="Times New Roman" pitchFamily="18" charset="0"/>
              </a:rPr>
              <a:t>Bên Nợ:  </a:t>
            </a:r>
            <a:endParaRPr lang="en-US" sz="2400" b="1" dirty="0">
              <a:latin typeface="Times New Roman" pitchFamily="18" charset="0"/>
              <a:cs typeface="Times New Roman" pitchFamily="18" charset="0"/>
            </a:endParaRPr>
          </a:p>
          <a:p>
            <a:pPr indent="457200">
              <a:lnSpc>
                <a:spcPct val="150000"/>
              </a:lnSpc>
            </a:pPr>
            <a:r>
              <a:rPr lang="nl-NL" sz="2400" dirty="0">
                <a:latin typeface="Times New Roman" pitchFamily="18" charset="0"/>
                <a:cs typeface="Times New Roman" pitchFamily="18" charset="0"/>
              </a:rPr>
              <a:t>+ Số thuế TNCN đã nộp vào NSNN</a:t>
            </a:r>
            <a:endParaRPr lang="en-US" sz="2400" dirty="0">
              <a:latin typeface="Times New Roman" pitchFamily="18" charset="0"/>
              <a:cs typeface="Times New Roman" pitchFamily="18" charset="0"/>
            </a:endParaRPr>
          </a:p>
          <a:p>
            <a:pPr indent="457200">
              <a:lnSpc>
                <a:spcPct val="150000"/>
              </a:lnSpc>
            </a:pPr>
            <a:r>
              <a:rPr lang="nl-NL" sz="2400" dirty="0">
                <a:latin typeface="Times New Roman" pitchFamily="18" charset="0"/>
                <a:cs typeface="Times New Roman" pitchFamily="18" charset="0"/>
              </a:rPr>
              <a:t>+ Thù lao thuế thu nhập được hưởng</a:t>
            </a:r>
            <a:endParaRPr lang="en-US" sz="2400" dirty="0">
              <a:latin typeface="Times New Roman" pitchFamily="18" charset="0"/>
              <a:cs typeface="Times New Roman" pitchFamily="18" charset="0"/>
            </a:endParaRPr>
          </a:p>
          <a:p>
            <a:pPr indent="457200">
              <a:lnSpc>
                <a:spcPct val="150000"/>
              </a:lnSpc>
            </a:pPr>
            <a:r>
              <a:rPr lang="nl-NL" sz="2400" b="1" dirty="0">
                <a:latin typeface="Times New Roman" pitchFamily="18" charset="0"/>
                <a:cs typeface="Times New Roman" pitchFamily="18" charset="0"/>
              </a:rPr>
              <a:t>Bên Có: </a:t>
            </a:r>
            <a:r>
              <a:rPr lang="nl-NL" sz="2400" dirty="0">
                <a:latin typeface="Times New Roman" pitchFamily="18" charset="0"/>
                <a:cs typeface="Times New Roman" pitchFamily="18" charset="0"/>
              </a:rPr>
              <a:t>Số thuế TNCN phát sinh trong kỳ</a:t>
            </a:r>
            <a:endParaRPr lang="en-US" sz="2400" dirty="0">
              <a:latin typeface="Times New Roman" pitchFamily="18" charset="0"/>
              <a:cs typeface="Times New Roman" pitchFamily="18" charset="0"/>
            </a:endParaRPr>
          </a:p>
          <a:p>
            <a:pPr indent="457200">
              <a:lnSpc>
                <a:spcPct val="150000"/>
              </a:lnSpc>
            </a:pPr>
            <a:r>
              <a:rPr lang="nl-NL" sz="2400" b="1" dirty="0">
                <a:latin typeface="Times New Roman" pitchFamily="18" charset="0"/>
                <a:cs typeface="Times New Roman" pitchFamily="18" charset="0"/>
              </a:rPr>
              <a:t>Dư Có</a:t>
            </a:r>
            <a:r>
              <a:rPr lang="nl-NL" sz="2400" dirty="0">
                <a:latin typeface="Times New Roman" pitchFamily="18" charset="0"/>
                <a:cs typeface="Times New Roman" pitchFamily="18" charset="0"/>
              </a:rPr>
              <a:t>: Số thuế TNCN còn phải nộp</a:t>
            </a:r>
            <a:endParaRPr lang="vi-VN" sz="2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1752600"/>
            <a:ext cx="3791607" cy="381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db2004220l">
  <a:themeElements>
    <a:clrScheme name="sample 2">
      <a:dk1>
        <a:srgbClr val="000000"/>
      </a:dk1>
      <a:lt1>
        <a:srgbClr val="FFFFFF"/>
      </a:lt1>
      <a:dk2>
        <a:srgbClr val="0B3191"/>
      </a:dk2>
      <a:lt2>
        <a:srgbClr val="C0C0C0"/>
      </a:lt2>
      <a:accent1>
        <a:srgbClr val="68A6EA"/>
      </a:accent1>
      <a:accent2>
        <a:srgbClr val="00CC99"/>
      </a:accent2>
      <a:accent3>
        <a:srgbClr val="FFFFFF"/>
      </a:accent3>
      <a:accent4>
        <a:srgbClr val="000000"/>
      </a:accent4>
      <a:accent5>
        <a:srgbClr val="B9D0F3"/>
      </a:accent5>
      <a:accent6>
        <a:srgbClr val="00B98A"/>
      </a:accent6>
      <a:hlink>
        <a:srgbClr val="4173F1"/>
      </a:hlink>
      <a:folHlink>
        <a:srgbClr val="A982CA"/>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000066"/>
        </a:dk1>
        <a:lt1>
          <a:srgbClr val="FFFFFF"/>
        </a:lt1>
        <a:dk2>
          <a:srgbClr val="175B5B"/>
        </a:dk2>
        <a:lt2>
          <a:srgbClr val="C0C0C0"/>
        </a:lt2>
        <a:accent1>
          <a:srgbClr val="7DB038"/>
        </a:accent1>
        <a:accent2>
          <a:srgbClr val="6CA5D8"/>
        </a:accent2>
        <a:accent3>
          <a:srgbClr val="FFFFFF"/>
        </a:accent3>
        <a:accent4>
          <a:srgbClr val="000056"/>
        </a:accent4>
        <a:accent5>
          <a:srgbClr val="BFD4AE"/>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
      <a:clrScheme name="sample 2">
        <a:dk1>
          <a:srgbClr val="000000"/>
        </a:dk1>
        <a:lt1>
          <a:srgbClr val="FFFFFF"/>
        </a:lt1>
        <a:dk2>
          <a:srgbClr val="0B3191"/>
        </a:dk2>
        <a:lt2>
          <a:srgbClr val="C0C0C0"/>
        </a:lt2>
        <a:accent1>
          <a:srgbClr val="68A6EA"/>
        </a:accent1>
        <a:accent2>
          <a:srgbClr val="00CC99"/>
        </a:accent2>
        <a:accent3>
          <a:srgbClr val="FFFFFF"/>
        </a:accent3>
        <a:accent4>
          <a:srgbClr val="000000"/>
        </a:accent4>
        <a:accent5>
          <a:srgbClr val="B9D0F3"/>
        </a:accent5>
        <a:accent6>
          <a:srgbClr val="00B98A"/>
        </a:accent6>
        <a:hlink>
          <a:srgbClr val="4173F1"/>
        </a:hlink>
        <a:folHlink>
          <a:srgbClr val="A982CA"/>
        </a:folHlink>
      </a:clrScheme>
      <a:clrMap bg1="lt1" tx1="dk1" bg2="lt2" tx2="dk2" accent1="accent1" accent2="accent2" accent3="accent3" accent4="accent4" accent5="accent5" accent6="accent6" hlink="hlink" folHlink="folHlink"/>
    </a:extraClrScheme>
    <a:extraClrScheme>
      <a:clrScheme name="sample 3">
        <a:dk1>
          <a:srgbClr val="000000"/>
        </a:dk1>
        <a:lt1>
          <a:srgbClr val="FFFFFF"/>
        </a:lt1>
        <a:dk2>
          <a:srgbClr val="500E86"/>
        </a:dk2>
        <a:lt2>
          <a:srgbClr val="B2B2B2"/>
        </a:lt2>
        <a:accent1>
          <a:srgbClr val="3C96C8"/>
        </a:accent1>
        <a:accent2>
          <a:srgbClr val="E2AF52"/>
        </a:accent2>
        <a:accent3>
          <a:srgbClr val="FFFFFF"/>
        </a:accent3>
        <a:accent4>
          <a:srgbClr val="000000"/>
        </a:accent4>
        <a:accent5>
          <a:srgbClr val="AFC9E0"/>
        </a:accent5>
        <a:accent6>
          <a:srgbClr val="CD9E49"/>
        </a:accent6>
        <a:hlink>
          <a:srgbClr val="576CD5"/>
        </a:hlink>
        <a:folHlink>
          <a:srgbClr val="6EBCB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7368</TotalTime>
  <Words>31055</Words>
  <Application>Microsoft Office PowerPoint</Application>
  <PresentationFormat>On-screen Show (4:3)</PresentationFormat>
  <Paragraphs>2042</Paragraphs>
  <Slides>290</Slides>
  <Notes>22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290</vt:i4>
      </vt:variant>
    </vt:vector>
  </HeadingPairs>
  <TitlesOfParts>
    <vt:vector size="299" baseType="lpstr">
      <vt:lpstr>.VnTime</vt:lpstr>
      <vt:lpstr>Arial</vt:lpstr>
      <vt:lpstr>Calibri</vt:lpstr>
      <vt:lpstr>Times New Roman</vt:lpstr>
      <vt:lpstr>Verdana</vt:lpstr>
      <vt:lpstr>VNI-Times</vt:lpstr>
      <vt:lpstr>Wingdings</vt:lpstr>
      <vt:lpstr>cdb2004220l</vt:lpstr>
      <vt:lpstr>Image</vt:lpstr>
      <vt:lpstr>PowerPoint Presentation</vt:lpstr>
      <vt:lpstr>KẾ TOÁN THUẾ</vt:lpstr>
      <vt:lpstr>Thuế là gì?</vt:lpstr>
      <vt:lpstr>Kế toán thuế là gì?</vt:lpstr>
      <vt:lpstr>Nhiệm vụ của Kế toán thuế:</vt:lpstr>
      <vt:lpstr>Nhiệm vụ của Kế toán thuế:</vt:lpstr>
      <vt:lpstr>PowerPoint Presentation</vt:lpstr>
      <vt:lpstr>Nội dung</vt:lpstr>
      <vt:lpstr>1. Khái quát về thuế GTGT</vt:lpstr>
      <vt:lpstr>1.1.1. Khái niệm, đặc điểm thuế GTGT</vt:lpstr>
      <vt:lpstr>Công thức xác định thuế GTGT</vt:lpstr>
      <vt:lpstr>Đặc điểm thuế giá trị gia tăng </vt:lpstr>
      <vt:lpstr>PowerPoint Presentation</vt:lpstr>
      <vt:lpstr>Đặc điểm thuế giá trị gia tăng </vt:lpstr>
      <vt:lpstr>1.1.1. Khái niệm, đặc điểm thuế GTGT</vt:lpstr>
      <vt:lpstr>Đối tượng không chịu thuế</vt:lpstr>
      <vt:lpstr>Đối tượng nộp thuế</vt:lpstr>
      <vt:lpstr>PowerPoint Presentation</vt:lpstr>
      <vt:lpstr>Giá tính thuế</vt:lpstr>
      <vt:lpstr>Thuế suất</vt:lpstr>
      <vt:lpstr>Thời điểm xác định thuế GTGT</vt:lpstr>
      <vt:lpstr>Thời điểm xác định thuế GTGT</vt:lpstr>
      <vt:lpstr>Phương pháp tính thuế GTGT</vt:lpstr>
      <vt:lpstr>Phương pháp tính thuế GTGT</vt:lpstr>
      <vt:lpstr>Phương pháp tính thuế GTGT</vt:lpstr>
      <vt:lpstr>1.2 Kế toán thuế GTGT</vt:lpstr>
      <vt:lpstr>1.2.1 Chứng từ kế toán</vt:lpstr>
      <vt:lpstr>1.2.1 Chứng từ kế toán</vt:lpstr>
      <vt:lpstr>1.2.2 Tài khoản chuyên dùng</vt:lpstr>
      <vt:lpstr>1.2.2 Tài khoản chuyên dùng</vt:lpstr>
      <vt:lpstr>1.2.2 Tài khoản chuyên dùng</vt:lpstr>
      <vt:lpstr>Phương pháp kế toán</vt:lpstr>
      <vt:lpstr>Ví dụ</vt:lpstr>
      <vt:lpstr>PowerPoint Presentation</vt:lpstr>
      <vt:lpstr>PowerPoint Presentation</vt:lpstr>
      <vt:lpstr>PowerPoint Presentation</vt:lpstr>
      <vt:lpstr>PowerPoint Presentation</vt:lpstr>
      <vt:lpstr>Đối với hàng thông qua đại lý  hưởng hoa hồng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Nội dung </vt:lpstr>
      <vt:lpstr>2.1. Khái quát về thuế thu nhập DN </vt:lpstr>
      <vt:lpstr>2.1. Khái quát về thuế thu nhập DN </vt:lpstr>
      <vt:lpstr>PowerPoint Presentation</vt:lpstr>
      <vt:lpstr>PowerPoint Presentation</vt:lpstr>
      <vt:lpstr> 2.1.1 Khái niệm và đặc điểm thuế TNDN</vt:lpstr>
      <vt:lpstr> Đặc điểm thuế TNDN</vt:lpstr>
      <vt:lpstr>Đối tượng chịu thuế TNDN</vt:lpstr>
      <vt:lpstr>Đối tượng chịu thuế TNDN</vt:lpstr>
      <vt:lpstr>Đối tượng nộp thuế TNDN</vt:lpstr>
      <vt:lpstr>Đối tượng nộp thuế TNDN</vt:lpstr>
      <vt:lpstr>Đối tượng nộp thuế TNDN</vt:lpstr>
      <vt:lpstr>Đối tượng nộp thuế TNDN</vt:lpstr>
      <vt:lpstr>Đối tượng không thuộc diện nộp thuế TNDN</vt:lpstr>
      <vt:lpstr>2.1.2. Căn cứ và phương pháp tính thuế</vt:lpstr>
      <vt:lpstr>Thuế suất thuế TNDN</vt:lpstr>
      <vt:lpstr>Thông tư số 200/2014 &amp; 133/2016</vt:lpstr>
      <vt:lpstr> 2.2 Kế toán thuế TNDN</vt:lpstr>
      <vt:lpstr> 2.2 Kế toán thuế TNDN</vt:lpstr>
      <vt:lpstr> 2.2 Kế toán thuế TNDN</vt:lpstr>
      <vt:lpstr>2.3 Khái quát về thuế thu nhập cá nhân</vt:lpstr>
      <vt:lpstr>PowerPoint Presentation</vt:lpstr>
      <vt:lpstr>Đối tượng chịu thuế </vt:lpstr>
      <vt:lpstr>Đối tượng chịu thuế </vt:lpstr>
      <vt:lpstr>Đối tượng chịu thuế </vt:lpstr>
      <vt:lpstr>Đối tượng chịu thuế </vt:lpstr>
      <vt:lpstr>Đối tượng chịu thuế </vt:lpstr>
      <vt:lpstr>Đối tượng chịu thuế </vt:lpstr>
      <vt:lpstr>Đối tượng chịu thuế </vt:lpstr>
      <vt:lpstr>Đối tượng chịu thuế </vt:lpstr>
      <vt:lpstr>Đối tượng chịu thuế </vt:lpstr>
      <vt:lpstr>Đối tượng chịu thuế </vt:lpstr>
      <vt:lpstr>Đối tượng nộp thuế </vt:lpstr>
      <vt:lpstr>Đối tượng nộp thuế </vt:lpstr>
      <vt:lpstr>2.3.2 Căn cứ và phương pháp tính thuế thu nhập cá nhân</vt:lpstr>
      <vt:lpstr>Thuế suất</vt:lpstr>
      <vt:lpstr>Các khoản giảm trừ</vt:lpstr>
      <vt:lpstr>PowerPoint Presentation</vt:lpstr>
      <vt:lpstr>2.3.2 Căn cứ và phương pháp tính thuế thu nhập cá nhân</vt:lpstr>
      <vt:lpstr>2.3.2 Căn cứ và phương pháp tính thuế thu nhập cá nhân</vt:lpstr>
      <vt:lpstr>2.3.2 Căn cứ và phương pháp tính thuế thu nhập cá nhân</vt:lpstr>
      <vt:lpstr>2.3.2 Căn cứ và phương pháp tính thuế thu nhập cá nhân</vt:lpstr>
      <vt:lpstr>2.4 Kế toán thuế thu nhập cá nhân </vt:lpstr>
      <vt:lpstr>2.4 Kế toán thuế thu nhập cá nhân </vt:lpstr>
      <vt:lpstr>2.4 Kế toán thuế thu nhập cá nhân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3.1 Thuế tài nguyên </vt:lpstr>
      <vt:lpstr>3.1 Thuế tài nguyên </vt:lpstr>
      <vt:lpstr>3.1 Thuế tài nguyên </vt:lpstr>
      <vt:lpstr>3.1 Thuế tài nguyên </vt:lpstr>
      <vt:lpstr>3.1 Thuế tài nguyên </vt:lpstr>
      <vt:lpstr>3.1 Thuế tài nguyên </vt:lpstr>
      <vt:lpstr>3.1 Thuế tài nguyên </vt:lpstr>
      <vt:lpstr>7.1.1 Lệ phí môn bài </vt:lpstr>
      <vt:lpstr>Số lượng tài nguyên thương phẩm thực tế khai thác.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Thuế suất</vt:lpstr>
      <vt:lpstr>3.2 Kế toán thuế tài nguyên</vt:lpstr>
      <vt:lpstr>3.2 Kế toán thuế tài nguyên</vt:lpstr>
      <vt:lpstr>3.2 Kế toán thuế tài nguyên</vt:lpstr>
      <vt:lpstr>3.3 Thuế bảo vệ môi trường</vt:lpstr>
      <vt:lpstr>PowerPoint Presentation</vt:lpstr>
      <vt:lpstr>PowerPoint Presentation</vt:lpstr>
      <vt:lpstr>Đối tượng chịu thuế và đối tượng nộp thuế</vt:lpstr>
      <vt:lpstr>Đối tượng chịu thuế và đối tượng nộp thuế</vt:lpstr>
      <vt:lpstr>Đối tượng chịu thuế và đối tượng nộp thuế</vt:lpstr>
      <vt:lpstr>Đối tượng chịu thuế và đối tượng nộp thuế</vt:lpstr>
      <vt:lpstr>Đối tượng chịu thuế và đối tượng nộp thuế</vt:lpstr>
      <vt:lpstr>Đối tượng chịu thuế và đối tượng nộp thuế</vt:lpstr>
      <vt:lpstr>Đối tượng nộp thuế</vt:lpstr>
      <vt:lpstr>PowerPoint Presentation</vt:lpstr>
      <vt:lpstr>PowerPoint Presentation</vt:lpstr>
      <vt:lpstr>PowerPoint Presentation</vt:lpstr>
      <vt:lpstr>PowerPoint Presentation</vt:lpstr>
      <vt:lpstr>PowerPoint Presentation</vt:lpstr>
      <vt:lpstr>PowerPoint Presentation</vt:lpstr>
      <vt:lpstr>3.4 Kế toán thuế bảo vệ môi trường</vt:lpstr>
      <vt:lpstr>PowerPoint Presentation</vt:lpstr>
      <vt:lpstr>3.4 Kế toán thuế bảo vệ môi trường</vt:lpstr>
      <vt:lpstr>3.5.1 Thuế nhà đất  </vt:lpstr>
      <vt:lpstr>3.5.1 Thuế nhà đất  </vt:lpstr>
      <vt:lpstr>3.5.1 Thuế nhà đất  </vt:lpstr>
      <vt:lpstr>3.5.1 Thuế nhà đất  </vt:lpstr>
      <vt:lpstr>3.5.1 Thuế nhà đất  </vt:lpstr>
      <vt:lpstr>3.5.2 Thuế trước bạ  </vt:lpstr>
      <vt:lpstr>3.5.2 Thuế trước bạ  </vt:lpstr>
      <vt:lpstr>3.5.2 Thuế trước bạ  </vt:lpstr>
      <vt:lpstr>3.5.2 Thuế trước bạ  </vt:lpstr>
      <vt:lpstr>3.5.2 Thuế trước bạ  </vt:lpstr>
      <vt:lpstr>3.5.3 Lệ phí (Thuế) môn bài </vt:lpstr>
      <vt:lpstr>3.5.3 Lệ phí (Thuế) môn bài </vt:lpstr>
      <vt:lpstr>3.5.3 Lệ phí (Thuế) môn bài </vt:lpstr>
      <vt:lpstr>3.5.3 Lệ phí (Thuế) môn bài </vt:lpstr>
      <vt:lpstr>3.6. Kế toán một số loại phí</vt:lpstr>
      <vt:lpstr>3.6.1 Kế toán nhà đất</vt:lpstr>
      <vt:lpstr>3.6.1 Kế toán nhà đất</vt:lpstr>
      <vt:lpstr>3.6.2 Kế toán các loại phí, lệ phí khác </vt:lpstr>
      <vt:lpstr>3.6.2Kế toán các loại phí, lệ phí khác </vt:lpstr>
      <vt:lpstr>3.6. Kế toán một số loại phí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Hệ thống văn bản pháp quy</vt:lpstr>
      <vt:lpstr>4.1. Khái quát về thuế xuất nhập khẩu</vt:lpstr>
      <vt:lpstr>4.1. Khái quát về thuế xuất nhập khẩu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4.1.2. Căn cứ và phương pháp tính thuế </vt:lpstr>
      <vt:lpstr>4.1.2. Căn cứ và phương pháp tính thuế </vt:lpstr>
      <vt:lpstr>PowerPoint Presentation</vt:lpstr>
      <vt:lpstr>4.1.2. Căn cứ và phương pháp tính thuế </vt:lpstr>
      <vt:lpstr>4.1.2. Căn cứ và phương pháp tính thuế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Quy định về hoàn, miễn, giảm thuế xuất – nhập khẩu  </vt:lpstr>
      <vt:lpstr>Kế toán thuế xuất – nhập khẩu </vt:lpstr>
      <vt:lpstr>4.2 Kế toán thuế xuất khẩu </vt:lpstr>
      <vt:lpstr>4.2 Kế toán thuế xuất khẩu </vt:lpstr>
      <vt:lpstr>4.2 Kế toán thuế xuất khẩu </vt:lpstr>
      <vt:lpstr>4.2 Kế toán thuế xuất khẩu </vt:lpstr>
      <vt:lpstr>4.2 Kế toán thuế xuất khẩu </vt:lpstr>
      <vt:lpstr>4.2 Kế toán thuế xuất khẩu </vt:lpstr>
      <vt:lpstr>4.2 Kế toán thuế xuất khẩu </vt:lpstr>
      <vt:lpstr>4.2 Kế toán thuế xuất khẩu </vt:lpstr>
      <vt:lpstr>PowerPoint Presentation</vt:lpstr>
      <vt:lpstr>4.2 Kế toán thuế xuất khẩu </vt:lpstr>
      <vt:lpstr>4.3 Kế toán thuế nhập khẩu </vt:lpstr>
      <vt:lpstr>4.3 Kế toán thuế nhập khẩu </vt:lpstr>
      <vt:lpstr>4.3 Kế toán thuế nhập khẩu </vt:lpstr>
      <vt:lpstr>4.3 Kế toán thuế nhập khẩu </vt:lpstr>
      <vt:lpstr>4.3 Kế toán thuế nhập khẩu </vt:lpstr>
      <vt:lpstr>4.3 Kế toán thuế nhập khẩu </vt:lpstr>
      <vt:lpstr>4.3 Kế toán thuế nhập khẩu </vt:lpstr>
      <vt:lpstr>PowerPoint Presentation</vt:lpstr>
      <vt:lpstr>BÀI TẬP</vt:lpstr>
      <vt:lpstr>BÀI GIẢI</vt:lpstr>
      <vt:lpstr>BÀI GIẢI</vt:lpstr>
      <vt:lpstr>BÀI TẬP</vt:lpstr>
      <vt:lpstr>BÀI GIẢI</vt:lpstr>
      <vt:lpstr>BÀI GIẢI</vt:lpstr>
      <vt:lpstr>BÀI GIẢI</vt:lpstr>
      <vt:lpstr>BÀI GIẢI</vt:lpstr>
      <vt:lpstr>BÀI TẬP</vt:lpstr>
      <vt:lpstr>4.3 Kế toán thuế xuất khẩu </vt:lpstr>
      <vt:lpstr>PowerPoint Presentation</vt:lpstr>
      <vt:lpstr>Hệ thống văn bản pháp quy</vt:lpstr>
      <vt:lpstr>4.4 Khái quát về thuế tiêu thụ đặc biệt </vt:lpstr>
      <vt:lpstr>4.4.1 Khái niệm, đặc điểm  thuế TTĐB</vt:lpstr>
      <vt:lpstr>4.4.1 Khái niệm, đặc điểm  thuế TTĐB</vt:lpstr>
      <vt:lpstr>4.1.1 Khái niệm, Vai trò thuế TTĐB</vt:lpstr>
      <vt:lpstr>4.4.1 Khái niệm, đặc điểm  thuế TTĐB</vt:lpstr>
      <vt:lpstr>Đối tượng chịu thuế, không chịu thuế</vt:lpstr>
      <vt:lpstr>Đối tượng chịu thuế, không chịu thuế</vt:lpstr>
      <vt:lpstr>Đối tượng chịu thuế, không chịu thuế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Hoàn thuế, giảm thuế, khấu trừ thuế </vt:lpstr>
      <vt:lpstr>PowerPoint Presentation</vt:lpstr>
      <vt:lpstr>PowerPoint Presentation</vt:lpstr>
      <vt:lpstr>PowerPoint Presentation</vt:lpstr>
      <vt:lpstr>PowerPoint Presentation</vt:lpstr>
      <vt:lpstr>4.5 Kế toán thuế tiêu thụ đặc biệt </vt:lpstr>
      <vt:lpstr>4.5 Kế toán thuế tiêu thụ đặc biệt </vt:lpstr>
      <vt:lpstr>Phương pháp kế toán</vt:lpstr>
      <vt:lpstr>Phương pháp kế toán</vt:lpstr>
      <vt:lpstr>BÀI TẬP</vt:lpstr>
      <vt:lpstr>ĐÁP ÁN BÀI 1</vt:lpstr>
      <vt:lpstr>ĐÁP ÁN BÀI 1</vt:lpstr>
      <vt:lpstr>ĐÁP ÁN BÀI 1</vt:lpstr>
      <vt:lpstr>BÀI TẬP </vt:lpstr>
      <vt:lpstr>BÀI TẬP</vt:lpstr>
      <vt:lpstr>BÀI TẬP</vt:lpstr>
      <vt:lpstr>BÀI TẬP</vt:lpstr>
      <vt:lpstr>BÀI TẬP</vt:lpstr>
      <vt:lpstr>PowerPoint Presentation</vt:lpstr>
      <vt:lpstr>PowerPoint Presentation</vt:lpstr>
      <vt:lpstr>BÀI TẬP TỔNG HỢP</vt:lpstr>
      <vt:lpstr>BÀI TẬP TỔNG HỢP</vt:lpstr>
      <vt:lpstr>BÀI TẬP TỔNG HỢP</vt:lpstr>
      <vt:lpstr>BÀI TẬP TỔNG HỢP</vt:lpstr>
      <vt:lpstr>BÀI TẬP TỔNG HỢP</vt:lpstr>
      <vt:lpstr>BÀI TẬP TỔNG HỢP</vt:lpstr>
      <vt:lpstr>BÀI TẬP TỔNG HỢP</vt:lpstr>
      <vt:lpstr>BÀI TẬP TỔNG HỢP</vt:lpstr>
      <vt:lpstr>BÀI TẬP TỔNG HỢP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NGUYET</dc:creator>
  <cp:lastModifiedBy>Trang Nhung</cp:lastModifiedBy>
  <cp:revision>133</cp:revision>
  <dcterms:created xsi:type="dcterms:W3CDTF">2018-03-22T15:39:48Z</dcterms:created>
  <dcterms:modified xsi:type="dcterms:W3CDTF">2026-07-25T09:36:05Z</dcterms:modified>
</cp:coreProperties>
</file>