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230"/>
  </p:notesMasterIdLst>
  <p:sldIdLst>
    <p:sldId id="281" r:id="rId2"/>
    <p:sldId id="282" r:id="rId3"/>
    <p:sldId id="576" r:id="rId4"/>
    <p:sldId id="579" r:id="rId5"/>
    <p:sldId id="580" r:id="rId6"/>
    <p:sldId id="581" r:id="rId7"/>
    <p:sldId id="582" r:id="rId8"/>
    <p:sldId id="583" r:id="rId9"/>
    <p:sldId id="597" r:id="rId10"/>
    <p:sldId id="589" r:id="rId11"/>
    <p:sldId id="590" r:id="rId12"/>
    <p:sldId id="598" r:id="rId13"/>
    <p:sldId id="599" r:id="rId14"/>
    <p:sldId id="600" r:id="rId15"/>
    <p:sldId id="601" r:id="rId16"/>
    <p:sldId id="565" r:id="rId17"/>
    <p:sldId id="602" r:id="rId18"/>
    <p:sldId id="603" r:id="rId19"/>
    <p:sldId id="604" r:id="rId20"/>
    <p:sldId id="606" r:id="rId21"/>
    <p:sldId id="608" r:id="rId22"/>
    <p:sldId id="607" r:id="rId23"/>
    <p:sldId id="609" r:id="rId24"/>
    <p:sldId id="610" r:id="rId25"/>
    <p:sldId id="611" r:id="rId26"/>
    <p:sldId id="612" r:id="rId27"/>
    <p:sldId id="613" r:id="rId28"/>
    <p:sldId id="614" r:id="rId29"/>
    <p:sldId id="615" r:id="rId30"/>
    <p:sldId id="616" r:id="rId31"/>
    <p:sldId id="617" r:id="rId32"/>
    <p:sldId id="566" r:id="rId33"/>
    <p:sldId id="618" r:id="rId34"/>
    <p:sldId id="619" r:id="rId35"/>
    <p:sldId id="620" r:id="rId36"/>
    <p:sldId id="569" r:id="rId37"/>
    <p:sldId id="621" r:id="rId38"/>
    <p:sldId id="622" r:id="rId39"/>
    <p:sldId id="623" r:id="rId40"/>
    <p:sldId id="625" r:id="rId41"/>
    <p:sldId id="626" r:id="rId42"/>
    <p:sldId id="627" r:id="rId43"/>
    <p:sldId id="629" r:id="rId44"/>
    <p:sldId id="628" r:id="rId45"/>
    <p:sldId id="630" r:id="rId46"/>
    <p:sldId id="631" r:id="rId47"/>
    <p:sldId id="632" r:id="rId48"/>
    <p:sldId id="633" r:id="rId49"/>
    <p:sldId id="634" r:id="rId50"/>
    <p:sldId id="495" r:id="rId51"/>
    <p:sldId id="506" r:id="rId52"/>
    <p:sldId id="635" r:id="rId53"/>
    <p:sldId id="636" r:id="rId54"/>
    <p:sldId id="509" r:id="rId55"/>
    <p:sldId id="510" r:id="rId56"/>
    <p:sldId id="511" r:id="rId57"/>
    <p:sldId id="277" r:id="rId58"/>
    <p:sldId id="278" r:id="rId59"/>
    <p:sldId id="341" r:id="rId60"/>
    <p:sldId id="343" r:id="rId61"/>
    <p:sldId id="397" r:id="rId62"/>
    <p:sldId id="398" r:id="rId63"/>
    <p:sldId id="344" r:id="rId64"/>
    <p:sldId id="345" r:id="rId65"/>
    <p:sldId id="347" r:id="rId66"/>
    <p:sldId id="348" r:id="rId67"/>
    <p:sldId id="349" r:id="rId68"/>
    <p:sldId id="350" r:id="rId69"/>
    <p:sldId id="399" r:id="rId70"/>
    <p:sldId id="400" r:id="rId71"/>
    <p:sldId id="352" r:id="rId72"/>
    <p:sldId id="353" r:id="rId73"/>
    <p:sldId id="354" r:id="rId74"/>
    <p:sldId id="355" r:id="rId75"/>
    <p:sldId id="356" r:id="rId76"/>
    <p:sldId id="357" r:id="rId77"/>
    <p:sldId id="458" r:id="rId78"/>
    <p:sldId id="369" r:id="rId79"/>
    <p:sldId id="401" r:id="rId80"/>
    <p:sldId id="402" r:id="rId81"/>
    <p:sldId id="457" r:id="rId82"/>
    <p:sldId id="371" r:id="rId83"/>
    <p:sldId id="372" r:id="rId84"/>
    <p:sldId id="373" r:id="rId85"/>
    <p:sldId id="726" r:id="rId86"/>
    <p:sldId id="375" r:id="rId87"/>
    <p:sldId id="727" r:id="rId88"/>
    <p:sldId id="377" r:id="rId89"/>
    <p:sldId id="378" r:id="rId90"/>
    <p:sldId id="728" r:id="rId91"/>
    <p:sldId id="403" r:id="rId92"/>
    <p:sldId id="729" r:id="rId93"/>
    <p:sldId id="405" r:id="rId94"/>
    <p:sldId id="406" r:id="rId95"/>
    <p:sldId id="730" r:id="rId96"/>
    <p:sldId id="408" r:id="rId97"/>
    <p:sldId id="734" r:id="rId98"/>
    <p:sldId id="410" r:id="rId99"/>
    <p:sldId id="411" r:id="rId100"/>
    <p:sldId id="731" r:id="rId101"/>
    <p:sldId id="414" r:id="rId102"/>
    <p:sldId id="735" r:id="rId103"/>
    <p:sldId id="426" r:id="rId104"/>
    <p:sldId id="732" r:id="rId105"/>
    <p:sldId id="381" r:id="rId106"/>
    <p:sldId id="382" r:id="rId107"/>
    <p:sldId id="384" r:id="rId108"/>
    <p:sldId id="385" r:id="rId109"/>
    <p:sldId id="736" r:id="rId110"/>
    <p:sldId id="387" r:id="rId111"/>
    <p:sldId id="389" r:id="rId112"/>
    <p:sldId id="391" r:id="rId113"/>
    <p:sldId id="429" r:id="rId114"/>
    <p:sldId id="390" r:id="rId115"/>
    <p:sldId id="394" r:id="rId116"/>
    <p:sldId id="430" r:id="rId117"/>
    <p:sldId id="737" r:id="rId118"/>
    <p:sldId id="279" r:id="rId119"/>
    <p:sldId id="432" r:id="rId120"/>
    <p:sldId id="431" r:id="rId121"/>
    <p:sldId id="301" r:id="rId122"/>
    <p:sldId id="318" r:id="rId123"/>
    <p:sldId id="319" r:id="rId124"/>
    <p:sldId id="320" r:id="rId125"/>
    <p:sldId id="321" r:id="rId126"/>
    <p:sldId id="322" r:id="rId127"/>
    <p:sldId id="448" r:id="rId128"/>
    <p:sldId id="323" r:id="rId129"/>
    <p:sldId id="324" r:id="rId130"/>
    <p:sldId id="326" r:id="rId131"/>
    <p:sldId id="449" r:id="rId132"/>
    <p:sldId id="325" r:id="rId133"/>
    <p:sldId id="327" r:id="rId134"/>
    <p:sldId id="328" r:id="rId135"/>
    <p:sldId id="450" r:id="rId136"/>
    <p:sldId id="329" r:id="rId137"/>
    <p:sldId id="330" r:id="rId138"/>
    <p:sldId id="331" r:id="rId139"/>
    <p:sldId id="332" r:id="rId140"/>
    <p:sldId id="333" r:id="rId141"/>
    <p:sldId id="334" r:id="rId142"/>
    <p:sldId id="335" r:id="rId143"/>
    <p:sldId id="336" r:id="rId144"/>
    <p:sldId id="337" r:id="rId145"/>
    <p:sldId id="338" r:id="rId146"/>
    <p:sldId id="339" r:id="rId147"/>
    <p:sldId id="456" r:id="rId148"/>
    <p:sldId id="433" r:id="rId149"/>
    <p:sldId id="434" r:id="rId150"/>
    <p:sldId id="435" r:id="rId151"/>
    <p:sldId id="451" r:id="rId152"/>
    <p:sldId id="452" r:id="rId153"/>
    <p:sldId id="437" r:id="rId154"/>
    <p:sldId id="438" r:id="rId155"/>
    <p:sldId id="738" r:id="rId156"/>
    <p:sldId id="453" r:id="rId157"/>
    <p:sldId id="454" r:id="rId158"/>
    <p:sldId id="455" r:id="rId159"/>
    <p:sldId id="445" r:id="rId160"/>
    <p:sldId id="446" r:id="rId161"/>
    <p:sldId id="739" r:id="rId162"/>
    <p:sldId id="256" r:id="rId163"/>
    <p:sldId id="257" r:id="rId164"/>
    <p:sldId id="258" r:id="rId165"/>
    <p:sldId id="283" r:id="rId166"/>
    <p:sldId id="284" r:id="rId167"/>
    <p:sldId id="286" r:id="rId168"/>
    <p:sldId id="285" r:id="rId169"/>
    <p:sldId id="288" r:id="rId170"/>
    <p:sldId id="289" r:id="rId171"/>
    <p:sldId id="292" r:id="rId172"/>
    <p:sldId id="290" r:id="rId173"/>
    <p:sldId id="291" r:id="rId174"/>
    <p:sldId id="293" r:id="rId175"/>
    <p:sldId id="294" r:id="rId176"/>
    <p:sldId id="295" r:id="rId177"/>
    <p:sldId id="740" r:id="rId178"/>
    <p:sldId id="296" r:id="rId179"/>
    <p:sldId id="305" r:id="rId180"/>
    <p:sldId id="307" r:id="rId181"/>
    <p:sldId id="306" r:id="rId182"/>
    <p:sldId id="297" r:id="rId183"/>
    <p:sldId id="298" r:id="rId184"/>
    <p:sldId id="303" r:id="rId185"/>
    <p:sldId id="317" r:id="rId186"/>
    <p:sldId id="722" r:id="rId187"/>
    <p:sldId id="723" r:id="rId188"/>
    <p:sldId id="724" r:id="rId189"/>
    <p:sldId id="741" r:id="rId190"/>
    <p:sldId id="310" r:id="rId191"/>
    <p:sldId id="725" r:id="rId192"/>
    <p:sldId id="311" r:id="rId193"/>
    <p:sldId id="312" r:id="rId194"/>
    <p:sldId id="308" r:id="rId195"/>
    <p:sldId id="313" r:id="rId196"/>
    <p:sldId id="315" r:id="rId197"/>
    <p:sldId id="742" r:id="rId198"/>
    <p:sldId id="718" r:id="rId199"/>
    <p:sldId id="721" r:id="rId200"/>
    <p:sldId id="512" r:id="rId201"/>
    <p:sldId id="540" r:id="rId202"/>
    <p:sldId id="541" r:id="rId203"/>
    <p:sldId id="542" r:id="rId204"/>
    <p:sldId id="543" r:id="rId205"/>
    <p:sldId id="513" r:id="rId206"/>
    <p:sldId id="548" r:id="rId207"/>
    <p:sldId id="544" r:id="rId208"/>
    <p:sldId id="545" r:id="rId209"/>
    <p:sldId id="546" r:id="rId210"/>
    <p:sldId id="547" r:id="rId211"/>
    <p:sldId id="549" r:id="rId212"/>
    <p:sldId id="550" r:id="rId213"/>
    <p:sldId id="551" r:id="rId214"/>
    <p:sldId id="552" r:id="rId215"/>
    <p:sldId id="553" r:id="rId216"/>
    <p:sldId id="555" r:id="rId217"/>
    <p:sldId id="556" r:id="rId218"/>
    <p:sldId id="557" r:id="rId219"/>
    <p:sldId id="558" r:id="rId220"/>
    <p:sldId id="559" r:id="rId221"/>
    <p:sldId id="560" r:id="rId222"/>
    <p:sldId id="561" r:id="rId223"/>
    <p:sldId id="562" r:id="rId224"/>
    <p:sldId id="563" r:id="rId225"/>
    <p:sldId id="517" r:id="rId226"/>
    <p:sldId id="518" r:id="rId227"/>
    <p:sldId id="519" r:id="rId228"/>
    <p:sldId id="275" r:id="rId2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884"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notesMaster" Target="notesMasters/notes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231" Type="http://schemas.openxmlformats.org/officeDocument/2006/relationships/presProps" Target="pres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theme" Target="theme/theme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0F1E4E-C247-486C-A86A-8D79BF134D4F}"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C26271B9-AE09-4030-8C3A-BD6A9C085E82}">
      <dgm:prSet custT="1"/>
      <dgm:spPr/>
      <dgm:t>
        <a:bodyPr/>
        <a:lstStyle/>
        <a:p>
          <a:pPr rtl="0"/>
          <a:r>
            <a:rPr lang="en-US" sz="2200" b="1" dirty="0" err="1">
              <a:latin typeface="Times New Roman" pitchFamily="18" charset="0"/>
              <a:cs typeface="Times New Roman" pitchFamily="18" charset="0"/>
            </a:rPr>
            <a:t>Bài</a:t>
          </a:r>
          <a:r>
            <a:rPr lang="en-US" sz="2200" b="1" dirty="0">
              <a:latin typeface="Times New Roman" pitchFamily="18" charset="0"/>
              <a:cs typeface="Times New Roman" pitchFamily="18" charset="0"/>
            </a:rPr>
            <a:t> 7: </a:t>
          </a:r>
        </a:p>
        <a:p>
          <a:pPr rtl="0"/>
          <a:r>
            <a:rPr lang="en-US" sz="2200" b="1" dirty="0">
              <a:latin typeface="Times New Roman" pitchFamily="18" charset="0"/>
              <a:cs typeface="Times New Roman" pitchFamily="18" charset="0"/>
            </a:rPr>
            <a:t>KẾ TOÁN</a:t>
          </a:r>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BÁN HÀNG VÀ XÁC ĐỊNH KẾT QUẢ KINH DOANH</a:t>
          </a:r>
          <a:endParaRPr lang="en-US" sz="2200" dirty="0">
            <a:latin typeface="Times New Roman" pitchFamily="18" charset="0"/>
            <a:cs typeface="Times New Roman" pitchFamily="18" charset="0"/>
          </a:endParaRPr>
        </a:p>
      </dgm:t>
    </dgm:pt>
    <dgm:pt modelId="{43264E9D-9488-49D4-9C53-113D07E3BF14}" type="parTrans" cxnId="{E89CC2AB-9F74-40F9-8C82-764A906356A1}">
      <dgm:prSet/>
      <dgm:spPr/>
      <dgm:t>
        <a:bodyPr/>
        <a:lstStyle/>
        <a:p>
          <a:endParaRPr lang="en-US"/>
        </a:p>
      </dgm:t>
    </dgm:pt>
    <dgm:pt modelId="{CFA785B3-2A00-4257-923B-6A90656F562D}" type="sibTrans" cxnId="{E89CC2AB-9F74-40F9-8C82-764A906356A1}">
      <dgm:prSet/>
      <dgm:spPr/>
      <dgm:t>
        <a:bodyPr/>
        <a:lstStyle/>
        <a:p>
          <a:endParaRPr lang="en-US"/>
        </a:p>
      </dgm:t>
    </dgm:pt>
    <dgm:pt modelId="{39BB1B97-1DAD-4108-96D6-BE2C316C5383}">
      <dgm:prSet custT="1"/>
      <dgm:spPr/>
      <dgm:t>
        <a:bodyPr/>
        <a:lstStyle/>
        <a:p>
          <a:pPr rtl="0"/>
          <a:r>
            <a:rPr lang="en-US" sz="1800" dirty="0" err="1">
              <a:latin typeface="Times New Roman" pitchFamily="18" charset="0"/>
              <a:cs typeface="Times New Roman" pitchFamily="18" charset="0"/>
            </a:rPr>
            <a:t>Gồm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những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nội</a:t>
          </a:r>
          <a:r>
            <a:rPr lang="en-US" sz="1800" dirty="0">
              <a:latin typeface="Times New Roman" pitchFamily="18" charset="0"/>
              <a:cs typeface="Times New Roman" pitchFamily="18" charset="0"/>
            </a:rPr>
            <a:t> dung </a:t>
          </a:r>
          <a:r>
            <a:rPr lang="en-US" sz="1800" dirty="0" err="1">
              <a:latin typeface="Times New Roman" pitchFamily="18" charset="0"/>
              <a:cs typeface="Times New Roman" pitchFamily="18" charset="0"/>
            </a:rPr>
            <a:t>sau</a:t>
          </a:r>
          <a:r>
            <a:rPr lang="en-US" sz="1800" dirty="0">
              <a:latin typeface="Times New Roman" pitchFamily="18" charset="0"/>
              <a:cs typeface="Times New Roman" pitchFamily="18" charset="0"/>
            </a:rPr>
            <a:t>:</a:t>
          </a:r>
        </a:p>
      </dgm:t>
    </dgm:pt>
    <dgm:pt modelId="{C1145BFB-916D-4F2E-A06D-917668713B76}" type="parTrans" cxnId="{A6E92549-0EF8-4B9D-863C-80EA82E0AEAC}">
      <dgm:prSet/>
      <dgm:spPr/>
      <dgm:t>
        <a:bodyPr/>
        <a:lstStyle/>
        <a:p>
          <a:endParaRPr lang="en-US"/>
        </a:p>
      </dgm:t>
    </dgm:pt>
    <dgm:pt modelId="{FFE814FA-11F6-4F3A-9395-CAE31222D212}" type="sibTrans" cxnId="{A6E92549-0EF8-4B9D-863C-80EA82E0AEAC}">
      <dgm:prSet/>
      <dgm:spPr/>
      <dgm:t>
        <a:bodyPr/>
        <a:lstStyle/>
        <a:p>
          <a:endParaRPr lang="en-US"/>
        </a:p>
      </dgm:t>
    </dgm:pt>
    <dgm:pt modelId="{8EEC6238-B2CB-465A-955D-6A933358F556}">
      <dgm:prSet custT="1"/>
      <dgm:spPr/>
      <dgm:t>
        <a:bodyPr/>
        <a:lstStyle/>
        <a:p>
          <a:pPr rtl="0"/>
          <a:r>
            <a:rPr lang="en-US" sz="1800" dirty="0" err="1">
              <a:latin typeface="Times New Roman" pitchFamily="18" charset="0"/>
              <a:cs typeface="Times New Roman" pitchFamily="18" charset="0"/>
            </a:rPr>
            <a:t>Nhiệm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vụ</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xác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định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kết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quả</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kinh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endParaRPr lang="en-US" sz="1800" dirty="0">
            <a:latin typeface="Times New Roman" pitchFamily="18" charset="0"/>
            <a:cs typeface="Times New Roman" pitchFamily="18" charset="0"/>
          </a:endParaRPr>
        </a:p>
      </dgm:t>
    </dgm:pt>
    <dgm:pt modelId="{28208791-3E53-4338-9268-B69F18AD480F}" type="parTrans" cxnId="{522491C0-385A-4B98-932E-F2A36177E939}">
      <dgm:prSet/>
      <dgm:spPr/>
      <dgm:t>
        <a:bodyPr/>
        <a:lstStyle/>
        <a:p>
          <a:endParaRPr lang="en-US"/>
        </a:p>
      </dgm:t>
    </dgm:pt>
    <dgm:pt modelId="{178A1C44-9D83-445E-AF1B-E86040554F8D}" type="sibTrans" cxnId="{522491C0-385A-4B98-932E-F2A36177E939}">
      <dgm:prSet/>
      <dgm:spPr/>
      <dgm:t>
        <a:bodyPr/>
        <a:lstStyle/>
        <a:p>
          <a:endParaRPr lang="en-US"/>
        </a:p>
      </dgm:t>
    </dgm:pt>
    <dgm:pt modelId="{B02299A1-2414-49AD-A615-FBB012F52086}">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thành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phẩm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hóa</a:t>
          </a:r>
          <a:endParaRPr lang="en-US" sz="1800" dirty="0">
            <a:latin typeface="Times New Roman" pitchFamily="18" charset="0"/>
            <a:cs typeface="Times New Roman" pitchFamily="18" charset="0"/>
          </a:endParaRPr>
        </a:p>
      </dgm:t>
    </dgm:pt>
    <dgm:pt modelId="{D58A3F12-50B8-4C96-AB6F-9B8E6BDCD510}" type="parTrans" cxnId="{2D8DF224-C574-4CD8-9E38-327B745E1CC9}">
      <dgm:prSet/>
      <dgm:spPr/>
      <dgm:t>
        <a:bodyPr/>
        <a:lstStyle/>
        <a:p>
          <a:endParaRPr lang="en-US"/>
        </a:p>
      </dgm:t>
    </dgm:pt>
    <dgm:pt modelId="{486D0EAA-8899-4BA8-BC62-C79EA427E986}" type="sibTrans" cxnId="{2D8DF224-C574-4CD8-9E38-327B745E1CC9}">
      <dgm:prSet/>
      <dgm:spPr/>
      <dgm:t>
        <a:bodyPr/>
        <a:lstStyle/>
        <a:p>
          <a:endParaRPr lang="en-US"/>
        </a:p>
      </dgm:t>
    </dgm:pt>
    <dgm:pt modelId="{C27E9B37-496E-4FA4-8069-F2BCA0E8E09A}">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khoản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giảm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trừ</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endParaRPr lang="en-US" sz="1800" dirty="0">
            <a:latin typeface="Times New Roman" pitchFamily="18" charset="0"/>
            <a:cs typeface="Times New Roman" pitchFamily="18" charset="0"/>
          </a:endParaRPr>
        </a:p>
      </dgm:t>
    </dgm:pt>
    <dgm:pt modelId="{4B80BE0E-E76E-41C2-8524-3BC3074939A2}" type="parTrans" cxnId="{BAC5101F-B89E-465E-B837-D77FD3D70A2E}">
      <dgm:prSet/>
      <dgm:spPr/>
      <dgm:t>
        <a:bodyPr/>
        <a:lstStyle/>
        <a:p>
          <a:endParaRPr lang="en-US"/>
        </a:p>
      </dgm:t>
    </dgm:pt>
    <dgm:pt modelId="{F00A9A04-6AA5-4D5B-B622-47AEADF4E7C1}" type="sibTrans" cxnId="{BAC5101F-B89E-465E-B837-D77FD3D70A2E}">
      <dgm:prSet/>
      <dgm:spPr/>
      <dgm:t>
        <a:bodyPr/>
        <a:lstStyle/>
        <a:p>
          <a:endParaRPr lang="en-US"/>
        </a:p>
      </dgm:t>
    </dgm:pt>
    <dgm:pt modelId="{C726D883-AFD2-4F55-9827-29974E95BD55}">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chi </a:t>
          </a:r>
          <a:r>
            <a:rPr lang="en-US" sz="1800" dirty="0" err="1">
              <a:latin typeface="Times New Roman" pitchFamily="18" charset="0"/>
              <a:cs typeface="Times New Roman" pitchFamily="18" charset="0"/>
            </a:rPr>
            <a:t>phí</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chi </a:t>
          </a:r>
          <a:r>
            <a:rPr lang="en-US" sz="1800" dirty="0" err="1">
              <a:latin typeface="Times New Roman" pitchFamily="18" charset="0"/>
              <a:cs typeface="Times New Roman" pitchFamily="18" charset="0"/>
            </a:rPr>
            <a:t>phí</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quản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lý</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nghiệp</a:t>
          </a:r>
          <a:endParaRPr lang="en-US" sz="1800" dirty="0">
            <a:latin typeface="Times New Roman" pitchFamily="18" charset="0"/>
            <a:cs typeface="Times New Roman" pitchFamily="18" charset="0"/>
          </a:endParaRPr>
        </a:p>
      </dgm:t>
    </dgm:pt>
    <dgm:pt modelId="{B95C4B21-60A2-4EC3-B6E9-88C12E8F5F74}" type="parTrans" cxnId="{C4EA1E19-B36D-4002-99C8-A21260B0D60B}">
      <dgm:prSet/>
      <dgm:spPr/>
      <dgm:t>
        <a:bodyPr/>
        <a:lstStyle/>
        <a:p>
          <a:endParaRPr lang="en-US"/>
        </a:p>
      </dgm:t>
    </dgm:pt>
    <dgm:pt modelId="{B6893173-BA43-496F-BDDF-2665F0B4CEE7}" type="sibTrans" cxnId="{C4EA1E19-B36D-4002-99C8-A21260B0D60B}">
      <dgm:prSet/>
      <dgm:spPr/>
      <dgm:t>
        <a:bodyPr/>
        <a:lstStyle/>
        <a:p>
          <a:endParaRPr lang="en-US"/>
        </a:p>
      </dgm:t>
    </dgm:pt>
    <dgm:pt modelId="{3268BB51-AF35-4E54-9FF5-D70A2E0AAF18}">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chi </a:t>
          </a:r>
          <a:r>
            <a:rPr lang="en-US" sz="1800" dirty="0" err="1">
              <a:latin typeface="Times New Roman" pitchFamily="18" charset="0"/>
              <a:cs typeface="Times New Roman" pitchFamily="18" charset="0"/>
            </a:rPr>
            <a:t>phí</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hoạt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động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tài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chính</a:t>
          </a:r>
          <a:endParaRPr lang="en-US" sz="1800" dirty="0">
            <a:latin typeface="Times New Roman" pitchFamily="18" charset="0"/>
            <a:cs typeface="Times New Roman" pitchFamily="18" charset="0"/>
          </a:endParaRPr>
        </a:p>
      </dgm:t>
    </dgm:pt>
    <dgm:pt modelId="{E4853880-30DF-4AEC-9443-DDA525028C2C}" type="parTrans" cxnId="{41E1C15E-F3FC-48BD-9385-B1C9A5545086}">
      <dgm:prSet/>
      <dgm:spPr/>
      <dgm:t>
        <a:bodyPr/>
        <a:lstStyle/>
        <a:p>
          <a:endParaRPr lang="en-US"/>
        </a:p>
      </dgm:t>
    </dgm:pt>
    <dgm:pt modelId="{33E77D39-EFA4-4C75-B244-53E5710182B3}" type="sibTrans" cxnId="{41E1C15E-F3FC-48BD-9385-B1C9A5545086}">
      <dgm:prSet/>
      <dgm:spPr/>
      <dgm:t>
        <a:bodyPr/>
        <a:lstStyle/>
        <a:p>
          <a:endParaRPr lang="en-US"/>
        </a:p>
      </dgm:t>
    </dgm:pt>
    <dgm:pt modelId="{709DB9B2-7398-4C5C-AB00-BF4F16FDD17E}">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khoản</a:t>
          </a:r>
          <a:r>
            <a:rPr lang="en-US" sz="1800" dirty="0">
              <a:latin typeface="Times New Roman" pitchFamily="18" charset="0"/>
              <a:cs typeface="Times New Roman" pitchFamily="18" charset="0"/>
            </a:rPr>
            <a:t> chi </a:t>
          </a:r>
          <a:r>
            <a:rPr lang="en-US" sz="1800" dirty="0" err="1">
              <a:latin typeface="Times New Roman" pitchFamily="18" charset="0"/>
              <a:cs typeface="Times New Roman" pitchFamily="18" charset="0"/>
            </a:rPr>
            <a:t>phí</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nhập</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khác</a:t>
          </a:r>
          <a:endParaRPr lang="en-US" sz="1800" dirty="0">
            <a:latin typeface="Times New Roman" pitchFamily="18" charset="0"/>
            <a:cs typeface="Times New Roman" pitchFamily="18" charset="0"/>
          </a:endParaRPr>
        </a:p>
      </dgm:t>
    </dgm:pt>
    <dgm:pt modelId="{0B09EF31-E845-46B3-9B76-0B5A7DA17719}" type="parTrans" cxnId="{C8E2DE52-4B00-46F0-BD98-12BEF198CCA3}">
      <dgm:prSet/>
      <dgm:spPr/>
      <dgm:t>
        <a:bodyPr/>
        <a:lstStyle/>
        <a:p>
          <a:endParaRPr lang="en-US"/>
        </a:p>
      </dgm:t>
    </dgm:pt>
    <dgm:pt modelId="{C61B16FF-E28C-4BB2-A4D3-FE9603066321}" type="sibTrans" cxnId="{C8E2DE52-4B00-46F0-BD98-12BEF198CCA3}">
      <dgm:prSet/>
      <dgm:spPr/>
      <dgm:t>
        <a:bodyPr/>
        <a:lstStyle/>
        <a:p>
          <a:endParaRPr lang="en-US"/>
        </a:p>
      </dgm:t>
    </dgm:pt>
    <dgm:pt modelId="{1E0B6CDD-8519-453B-8C54-CD40EAB36F2A}">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xác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định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phân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phối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kết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quả</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hoạt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động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kinh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endParaRPr lang="en-US" sz="1800" dirty="0">
            <a:latin typeface="Times New Roman" pitchFamily="18" charset="0"/>
            <a:cs typeface="Times New Roman" pitchFamily="18" charset="0"/>
          </a:endParaRPr>
        </a:p>
      </dgm:t>
    </dgm:pt>
    <dgm:pt modelId="{CBCF91D0-2327-4E38-BD8D-899BA77D4106}" type="parTrans" cxnId="{7E0A9FF3-5871-4F15-8E19-3E12593ED0A9}">
      <dgm:prSet/>
      <dgm:spPr/>
      <dgm:t>
        <a:bodyPr/>
        <a:lstStyle/>
        <a:p>
          <a:endParaRPr lang="en-US"/>
        </a:p>
      </dgm:t>
    </dgm:pt>
    <dgm:pt modelId="{643DCA37-8667-4BAC-9A33-FEC985E5EC70}" type="sibTrans" cxnId="{7E0A9FF3-5871-4F15-8E19-3E12593ED0A9}">
      <dgm:prSet/>
      <dgm:spPr/>
      <dgm:t>
        <a:bodyPr/>
        <a:lstStyle/>
        <a:p>
          <a:endParaRPr lang="en-US"/>
        </a:p>
      </dgm:t>
    </dgm:pt>
    <dgm:pt modelId="{CA00D4C3-930E-4DA9-83E0-E95C3B69DFDA}" type="pres">
      <dgm:prSet presAssocID="{1C0F1E4E-C247-486C-A86A-8D79BF134D4F}" presName="compositeShape" presStyleCnt="0">
        <dgm:presLayoutVars>
          <dgm:dir/>
          <dgm:resizeHandles/>
        </dgm:presLayoutVars>
      </dgm:prSet>
      <dgm:spPr/>
    </dgm:pt>
    <dgm:pt modelId="{2C8215CD-1385-45F3-A946-0B43E29010E0}" type="pres">
      <dgm:prSet presAssocID="{1C0F1E4E-C247-486C-A86A-8D79BF134D4F}" presName="pyramid" presStyleLbl="node1" presStyleIdx="0" presStyleCnt="1" custScaleX="72049" custScaleY="95082" custLinFactNeighborX="-8597"/>
      <dgm:spPr/>
    </dgm:pt>
    <dgm:pt modelId="{F10EC004-D16F-43E8-829B-92849C58DC97}" type="pres">
      <dgm:prSet presAssocID="{1C0F1E4E-C247-486C-A86A-8D79BF134D4F}" presName="theList" presStyleCnt="0"/>
      <dgm:spPr/>
    </dgm:pt>
    <dgm:pt modelId="{2F90BA5F-1856-480F-B36F-B9E7181B357F}" type="pres">
      <dgm:prSet presAssocID="{C26271B9-AE09-4030-8C3A-BD6A9C085E82}" presName="aNode" presStyleLbl="fgAcc1" presStyleIdx="0" presStyleCnt="9" custScaleX="210802" custScaleY="162416" custLinFactY="-100000" custLinFactNeighborX="-15471" custLinFactNeighborY="-150827">
        <dgm:presLayoutVars>
          <dgm:bulletEnabled val="1"/>
        </dgm:presLayoutVars>
      </dgm:prSet>
      <dgm:spPr/>
    </dgm:pt>
    <dgm:pt modelId="{356B1CC5-738B-49FF-A413-0264B466727D}" type="pres">
      <dgm:prSet presAssocID="{C26271B9-AE09-4030-8C3A-BD6A9C085E82}" presName="aSpace" presStyleCnt="0"/>
      <dgm:spPr/>
    </dgm:pt>
    <dgm:pt modelId="{E3039367-62EF-4CD7-A0B2-C961A004DA7C}" type="pres">
      <dgm:prSet presAssocID="{39BB1B97-1DAD-4108-96D6-BE2C316C5383}" presName="aNode" presStyleLbl="fgAcc1" presStyleIdx="1" presStyleCnt="9" custLinFactY="-100000" custLinFactNeighborX="419" custLinFactNeighborY="-114386">
        <dgm:presLayoutVars>
          <dgm:bulletEnabled val="1"/>
        </dgm:presLayoutVars>
      </dgm:prSet>
      <dgm:spPr/>
    </dgm:pt>
    <dgm:pt modelId="{36B40FD7-4018-4E4D-9AF2-E6780E3448C8}" type="pres">
      <dgm:prSet presAssocID="{39BB1B97-1DAD-4108-96D6-BE2C316C5383}" presName="aSpace" presStyleCnt="0"/>
      <dgm:spPr/>
    </dgm:pt>
    <dgm:pt modelId="{5376587F-4E55-4E8E-8B0D-76001B0F7B6A}" type="pres">
      <dgm:prSet presAssocID="{8EEC6238-B2CB-465A-955D-6A933358F556}" presName="aNode" presStyleLbl="fgAcc1" presStyleIdx="2" presStyleCnt="9" custScaleX="143599" custLinFactY="-95843" custLinFactNeighborY="-100000">
        <dgm:presLayoutVars>
          <dgm:bulletEnabled val="1"/>
        </dgm:presLayoutVars>
      </dgm:prSet>
      <dgm:spPr/>
    </dgm:pt>
    <dgm:pt modelId="{437CCE3E-6921-4634-B40B-5FB58445471D}" type="pres">
      <dgm:prSet presAssocID="{8EEC6238-B2CB-465A-955D-6A933358F556}" presName="aSpace" presStyleCnt="0"/>
      <dgm:spPr/>
    </dgm:pt>
    <dgm:pt modelId="{9B02AA54-DF0F-4FAA-B458-778CB3E056D6}" type="pres">
      <dgm:prSet presAssocID="{B02299A1-2414-49AD-A615-FBB012F52086}" presName="aNode" presStyleLbl="fgAcc1" presStyleIdx="3" presStyleCnt="9" custScaleX="161406" custLinFactY="-67907" custLinFactNeighborY="-100000">
        <dgm:presLayoutVars>
          <dgm:bulletEnabled val="1"/>
        </dgm:presLayoutVars>
      </dgm:prSet>
      <dgm:spPr/>
    </dgm:pt>
    <dgm:pt modelId="{80FBE986-F774-4412-B48F-D3A10948F69B}" type="pres">
      <dgm:prSet presAssocID="{B02299A1-2414-49AD-A615-FBB012F52086}" presName="aSpace" presStyleCnt="0"/>
      <dgm:spPr/>
    </dgm:pt>
    <dgm:pt modelId="{A0FFF314-3A72-4774-8F91-A05407DD899A}" type="pres">
      <dgm:prSet presAssocID="{C27E9B37-496E-4FA4-8069-F2BCA0E8E09A}" presName="aNode" presStyleLbl="fgAcc1" presStyleIdx="4" presStyleCnt="9" custScaleX="173795" custLinFactY="-55575" custLinFactNeighborY="-100000">
        <dgm:presLayoutVars>
          <dgm:bulletEnabled val="1"/>
        </dgm:presLayoutVars>
      </dgm:prSet>
      <dgm:spPr/>
    </dgm:pt>
    <dgm:pt modelId="{91B43E15-0ED4-46C6-B1C6-29DC9873AA98}" type="pres">
      <dgm:prSet presAssocID="{C27E9B37-496E-4FA4-8069-F2BCA0E8E09A}" presName="aSpace" presStyleCnt="0"/>
      <dgm:spPr/>
    </dgm:pt>
    <dgm:pt modelId="{0D9B3EF5-C19F-46C2-8420-A0B56FF419AC}" type="pres">
      <dgm:prSet presAssocID="{C726D883-AFD2-4F55-9827-29974E95BD55}" presName="aNode" presStyleLbl="fgAcc1" presStyleIdx="5" presStyleCnt="9" custScaleX="185366" custLinFactY="-5659" custLinFactNeighborY="-100000">
        <dgm:presLayoutVars>
          <dgm:bulletEnabled val="1"/>
        </dgm:presLayoutVars>
      </dgm:prSet>
      <dgm:spPr/>
    </dgm:pt>
    <dgm:pt modelId="{8FF64B57-9852-41B2-85F3-412A2026B677}" type="pres">
      <dgm:prSet presAssocID="{C726D883-AFD2-4F55-9827-29974E95BD55}" presName="aSpace" presStyleCnt="0"/>
      <dgm:spPr/>
    </dgm:pt>
    <dgm:pt modelId="{F7396FFE-5F9C-4192-A22C-60382A67137F}" type="pres">
      <dgm:prSet presAssocID="{3268BB51-AF35-4E54-9FF5-D70A2E0AAF18}" presName="aNode" presStyleLbl="fgAcc1" presStyleIdx="6" presStyleCnt="9" custScaleX="197142" custLinFactY="12880" custLinFactNeighborX="1795" custLinFactNeighborY="100000">
        <dgm:presLayoutVars>
          <dgm:bulletEnabled val="1"/>
        </dgm:presLayoutVars>
      </dgm:prSet>
      <dgm:spPr/>
    </dgm:pt>
    <dgm:pt modelId="{2553441D-91F7-4323-B38C-9257995B5359}" type="pres">
      <dgm:prSet presAssocID="{3268BB51-AF35-4E54-9FF5-D70A2E0AAF18}" presName="aSpace" presStyleCnt="0"/>
      <dgm:spPr/>
    </dgm:pt>
    <dgm:pt modelId="{E2B19831-65F0-44FA-863D-687F7BA223CE}" type="pres">
      <dgm:prSet presAssocID="{709DB9B2-7398-4C5C-AB00-BF4F16FDD17E}" presName="aNode" presStyleLbl="fgAcc1" presStyleIdx="7" presStyleCnt="9" custScaleX="200539" custLinFactY="50044" custLinFactNeighborY="100000">
        <dgm:presLayoutVars>
          <dgm:bulletEnabled val="1"/>
        </dgm:presLayoutVars>
      </dgm:prSet>
      <dgm:spPr/>
    </dgm:pt>
    <dgm:pt modelId="{E24DC881-D46F-483E-9A28-C5EDEFFC19E2}" type="pres">
      <dgm:prSet presAssocID="{709DB9B2-7398-4C5C-AB00-BF4F16FDD17E}" presName="aSpace" presStyleCnt="0"/>
      <dgm:spPr/>
    </dgm:pt>
    <dgm:pt modelId="{FE70297F-CD16-4328-BBF7-4064F21C75AD}" type="pres">
      <dgm:prSet presAssocID="{1E0B6CDD-8519-453B-8C54-CD40EAB36F2A}" presName="aNode" presStyleLbl="fgAcc1" presStyleIdx="8" presStyleCnt="9" custScaleX="200539" custLinFactY="77980" custLinFactNeighborY="100000">
        <dgm:presLayoutVars>
          <dgm:bulletEnabled val="1"/>
        </dgm:presLayoutVars>
      </dgm:prSet>
      <dgm:spPr/>
    </dgm:pt>
    <dgm:pt modelId="{0E27B284-84EA-43F6-8B00-F522D538E7F7}" type="pres">
      <dgm:prSet presAssocID="{1E0B6CDD-8519-453B-8C54-CD40EAB36F2A}" presName="aSpace" presStyleCnt="0"/>
      <dgm:spPr/>
    </dgm:pt>
  </dgm:ptLst>
  <dgm:cxnLst>
    <dgm:cxn modelId="{C4EA1E19-B36D-4002-99C8-A21260B0D60B}" srcId="{1C0F1E4E-C247-486C-A86A-8D79BF134D4F}" destId="{C726D883-AFD2-4F55-9827-29974E95BD55}" srcOrd="5" destOrd="0" parTransId="{B95C4B21-60A2-4EC3-B6E9-88C12E8F5F74}" sibTransId="{B6893173-BA43-496F-BDDF-2665F0B4CEE7}"/>
    <dgm:cxn modelId="{BAC5101F-B89E-465E-B837-D77FD3D70A2E}" srcId="{1C0F1E4E-C247-486C-A86A-8D79BF134D4F}" destId="{C27E9B37-496E-4FA4-8069-F2BCA0E8E09A}" srcOrd="4" destOrd="0" parTransId="{4B80BE0E-E76E-41C2-8524-3BC3074939A2}" sibTransId="{F00A9A04-6AA5-4D5B-B622-47AEADF4E7C1}"/>
    <dgm:cxn modelId="{2D8DF224-C574-4CD8-9E38-327B745E1CC9}" srcId="{1C0F1E4E-C247-486C-A86A-8D79BF134D4F}" destId="{B02299A1-2414-49AD-A615-FBB012F52086}" srcOrd="3" destOrd="0" parTransId="{D58A3F12-50B8-4C96-AB6F-9B8E6BDCD510}" sibTransId="{486D0EAA-8899-4BA8-BC62-C79EA427E986}"/>
    <dgm:cxn modelId="{42FFF22A-2CD6-46C1-A82E-A78A3CB53039}" type="presOf" srcId="{39BB1B97-1DAD-4108-96D6-BE2C316C5383}" destId="{E3039367-62EF-4CD7-A0B2-C961A004DA7C}" srcOrd="0" destOrd="0" presId="urn:microsoft.com/office/officeart/2005/8/layout/pyramid2"/>
    <dgm:cxn modelId="{1C10175E-1482-4DD4-B59E-02897A699E01}" type="presOf" srcId="{B02299A1-2414-49AD-A615-FBB012F52086}" destId="{9B02AA54-DF0F-4FAA-B458-778CB3E056D6}" srcOrd="0" destOrd="0" presId="urn:microsoft.com/office/officeart/2005/8/layout/pyramid2"/>
    <dgm:cxn modelId="{41E1C15E-F3FC-48BD-9385-B1C9A5545086}" srcId="{1C0F1E4E-C247-486C-A86A-8D79BF134D4F}" destId="{3268BB51-AF35-4E54-9FF5-D70A2E0AAF18}" srcOrd="6" destOrd="0" parTransId="{E4853880-30DF-4AEC-9443-DDA525028C2C}" sibTransId="{33E77D39-EFA4-4C75-B244-53E5710182B3}"/>
    <dgm:cxn modelId="{E153BE64-CD1F-4316-9E7A-F4F16BD574CE}" type="presOf" srcId="{1E0B6CDD-8519-453B-8C54-CD40EAB36F2A}" destId="{FE70297F-CD16-4328-BBF7-4064F21C75AD}" srcOrd="0" destOrd="0" presId="urn:microsoft.com/office/officeart/2005/8/layout/pyramid2"/>
    <dgm:cxn modelId="{A6E92549-0EF8-4B9D-863C-80EA82E0AEAC}" srcId="{1C0F1E4E-C247-486C-A86A-8D79BF134D4F}" destId="{39BB1B97-1DAD-4108-96D6-BE2C316C5383}" srcOrd="1" destOrd="0" parTransId="{C1145BFB-916D-4F2E-A06D-917668713B76}" sibTransId="{FFE814FA-11F6-4F3A-9395-CAE31222D212}"/>
    <dgm:cxn modelId="{46517D70-6C0F-4C88-92E1-F21F20CDA0B7}" type="presOf" srcId="{C27E9B37-496E-4FA4-8069-F2BCA0E8E09A}" destId="{A0FFF314-3A72-4774-8F91-A05407DD899A}" srcOrd="0" destOrd="0" presId="urn:microsoft.com/office/officeart/2005/8/layout/pyramid2"/>
    <dgm:cxn modelId="{C8E2DE52-4B00-46F0-BD98-12BEF198CCA3}" srcId="{1C0F1E4E-C247-486C-A86A-8D79BF134D4F}" destId="{709DB9B2-7398-4C5C-AB00-BF4F16FDD17E}" srcOrd="7" destOrd="0" parTransId="{0B09EF31-E845-46B3-9B76-0B5A7DA17719}" sibTransId="{C61B16FF-E28C-4BB2-A4D3-FE9603066321}"/>
    <dgm:cxn modelId="{B18AC586-7010-4914-B0E7-A64A7C4C4DF4}" type="presOf" srcId="{3268BB51-AF35-4E54-9FF5-D70A2E0AAF18}" destId="{F7396FFE-5F9C-4192-A22C-60382A67137F}" srcOrd="0" destOrd="0" presId="urn:microsoft.com/office/officeart/2005/8/layout/pyramid2"/>
    <dgm:cxn modelId="{CB3C008C-B390-421C-A5F5-BB43E3F6F313}" type="presOf" srcId="{C726D883-AFD2-4F55-9827-29974E95BD55}" destId="{0D9B3EF5-C19F-46C2-8420-A0B56FF419AC}" srcOrd="0" destOrd="0" presId="urn:microsoft.com/office/officeart/2005/8/layout/pyramid2"/>
    <dgm:cxn modelId="{E89CC2AB-9F74-40F9-8C82-764A906356A1}" srcId="{1C0F1E4E-C247-486C-A86A-8D79BF134D4F}" destId="{C26271B9-AE09-4030-8C3A-BD6A9C085E82}" srcOrd="0" destOrd="0" parTransId="{43264E9D-9488-49D4-9C53-113D07E3BF14}" sibTransId="{CFA785B3-2A00-4257-923B-6A90656F562D}"/>
    <dgm:cxn modelId="{83F4BBAD-B7BC-4AF9-83C0-514129AE71CB}" type="presOf" srcId="{709DB9B2-7398-4C5C-AB00-BF4F16FDD17E}" destId="{E2B19831-65F0-44FA-863D-687F7BA223CE}" srcOrd="0" destOrd="0" presId="urn:microsoft.com/office/officeart/2005/8/layout/pyramid2"/>
    <dgm:cxn modelId="{8FCD17BD-5F0F-45DE-904B-39D722408112}" type="presOf" srcId="{C26271B9-AE09-4030-8C3A-BD6A9C085E82}" destId="{2F90BA5F-1856-480F-B36F-B9E7181B357F}" srcOrd="0" destOrd="0" presId="urn:microsoft.com/office/officeart/2005/8/layout/pyramid2"/>
    <dgm:cxn modelId="{522491C0-385A-4B98-932E-F2A36177E939}" srcId="{1C0F1E4E-C247-486C-A86A-8D79BF134D4F}" destId="{8EEC6238-B2CB-465A-955D-6A933358F556}" srcOrd="2" destOrd="0" parTransId="{28208791-3E53-4338-9268-B69F18AD480F}" sibTransId="{178A1C44-9D83-445E-AF1B-E86040554F8D}"/>
    <dgm:cxn modelId="{1960ECD8-4990-4AB0-BFE6-851CDDA10A63}" type="presOf" srcId="{8EEC6238-B2CB-465A-955D-6A933358F556}" destId="{5376587F-4E55-4E8E-8B0D-76001B0F7B6A}" srcOrd="0" destOrd="0" presId="urn:microsoft.com/office/officeart/2005/8/layout/pyramid2"/>
    <dgm:cxn modelId="{7E0A9FF3-5871-4F15-8E19-3E12593ED0A9}" srcId="{1C0F1E4E-C247-486C-A86A-8D79BF134D4F}" destId="{1E0B6CDD-8519-453B-8C54-CD40EAB36F2A}" srcOrd="8" destOrd="0" parTransId="{CBCF91D0-2327-4E38-BD8D-899BA77D4106}" sibTransId="{643DCA37-8667-4BAC-9A33-FEC985E5EC70}"/>
    <dgm:cxn modelId="{FCEF11FE-BE14-4D47-8CB7-C7835041852F}" type="presOf" srcId="{1C0F1E4E-C247-486C-A86A-8D79BF134D4F}" destId="{CA00D4C3-930E-4DA9-83E0-E95C3B69DFDA}" srcOrd="0" destOrd="0" presId="urn:microsoft.com/office/officeart/2005/8/layout/pyramid2"/>
    <dgm:cxn modelId="{3FC101E6-1E0F-49F0-B41A-6A180C036EF7}" type="presParOf" srcId="{CA00D4C3-930E-4DA9-83E0-E95C3B69DFDA}" destId="{2C8215CD-1385-45F3-A946-0B43E29010E0}" srcOrd="0" destOrd="0" presId="urn:microsoft.com/office/officeart/2005/8/layout/pyramid2"/>
    <dgm:cxn modelId="{0EE35D71-8674-4A01-A922-357246A9EEEE}" type="presParOf" srcId="{CA00D4C3-930E-4DA9-83E0-E95C3B69DFDA}" destId="{F10EC004-D16F-43E8-829B-92849C58DC97}" srcOrd="1" destOrd="0" presId="urn:microsoft.com/office/officeart/2005/8/layout/pyramid2"/>
    <dgm:cxn modelId="{36F945EC-9160-4DB9-9CD0-01A9C72419A8}" type="presParOf" srcId="{F10EC004-D16F-43E8-829B-92849C58DC97}" destId="{2F90BA5F-1856-480F-B36F-B9E7181B357F}" srcOrd="0" destOrd="0" presId="urn:microsoft.com/office/officeart/2005/8/layout/pyramid2"/>
    <dgm:cxn modelId="{9644C8FD-4AEA-49A2-AE86-6305F26182FF}" type="presParOf" srcId="{F10EC004-D16F-43E8-829B-92849C58DC97}" destId="{356B1CC5-738B-49FF-A413-0264B466727D}" srcOrd="1" destOrd="0" presId="urn:microsoft.com/office/officeart/2005/8/layout/pyramid2"/>
    <dgm:cxn modelId="{C72C2306-1377-48FA-9F52-B1BF97D26787}" type="presParOf" srcId="{F10EC004-D16F-43E8-829B-92849C58DC97}" destId="{E3039367-62EF-4CD7-A0B2-C961A004DA7C}" srcOrd="2" destOrd="0" presId="urn:microsoft.com/office/officeart/2005/8/layout/pyramid2"/>
    <dgm:cxn modelId="{70038BE8-528A-4728-937B-9116DC8E6E3A}" type="presParOf" srcId="{F10EC004-D16F-43E8-829B-92849C58DC97}" destId="{36B40FD7-4018-4E4D-9AF2-E6780E3448C8}" srcOrd="3" destOrd="0" presId="urn:microsoft.com/office/officeart/2005/8/layout/pyramid2"/>
    <dgm:cxn modelId="{C9914E9D-E465-4411-9611-A9DFAE8066BE}" type="presParOf" srcId="{F10EC004-D16F-43E8-829B-92849C58DC97}" destId="{5376587F-4E55-4E8E-8B0D-76001B0F7B6A}" srcOrd="4" destOrd="0" presId="urn:microsoft.com/office/officeart/2005/8/layout/pyramid2"/>
    <dgm:cxn modelId="{153968FD-4E5B-4507-ACE9-4932A377A573}" type="presParOf" srcId="{F10EC004-D16F-43E8-829B-92849C58DC97}" destId="{437CCE3E-6921-4634-B40B-5FB58445471D}" srcOrd="5" destOrd="0" presId="urn:microsoft.com/office/officeart/2005/8/layout/pyramid2"/>
    <dgm:cxn modelId="{2E05C108-10F7-4B03-AB4A-8BE321D43D4A}" type="presParOf" srcId="{F10EC004-D16F-43E8-829B-92849C58DC97}" destId="{9B02AA54-DF0F-4FAA-B458-778CB3E056D6}" srcOrd="6" destOrd="0" presId="urn:microsoft.com/office/officeart/2005/8/layout/pyramid2"/>
    <dgm:cxn modelId="{41179C53-6B27-4106-B0ED-B9A6E45B8B42}" type="presParOf" srcId="{F10EC004-D16F-43E8-829B-92849C58DC97}" destId="{80FBE986-F774-4412-B48F-D3A10948F69B}" srcOrd="7" destOrd="0" presId="urn:microsoft.com/office/officeart/2005/8/layout/pyramid2"/>
    <dgm:cxn modelId="{4C7A0C25-A4DA-4993-9A73-857B6804189C}" type="presParOf" srcId="{F10EC004-D16F-43E8-829B-92849C58DC97}" destId="{A0FFF314-3A72-4774-8F91-A05407DD899A}" srcOrd="8" destOrd="0" presId="urn:microsoft.com/office/officeart/2005/8/layout/pyramid2"/>
    <dgm:cxn modelId="{359C0C80-5628-4914-AA83-3858A0ACEAE0}" type="presParOf" srcId="{F10EC004-D16F-43E8-829B-92849C58DC97}" destId="{91B43E15-0ED4-46C6-B1C6-29DC9873AA98}" srcOrd="9" destOrd="0" presId="urn:microsoft.com/office/officeart/2005/8/layout/pyramid2"/>
    <dgm:cxn modelId="{33053A29-F72F-4944-A11F-2BA276248724}" type="presParOf" srcId="{F10EC004-D16F-43E8-829B-92849C58DC97}" destId="{0D9B3EF5-C19F-46C2-8420-A0B56FF419AC}" srcOrd="10" destOrd="0" presId="urn:microsoft.com/office/officeart/2005/8/layout/pyramid2"/>
    <dgm:cxn modelId="{86CD10B3-39BB-4370-87A8-0D384D57B8D9}" type="presParOf" srcId="{F10EC004-D16F-43E8-829B-92849C58DC97}" destId="{8FF64B57-9852-41B2-85F3-412A2026B677}" srcOrd="11" destOrd="0" presId="urn:microsoft.com/office/officeart/2005/8/layout/pyramid2"/>
    <dgm:cxn modelId="{BE936B59-67F6-4676-8990-1AA2315988EC}" type="presParOf" srcId="{F10EC004-D16F-43E8-829B-92849C58DC97}" destId="{F7396FFE-5F9C-4192-A22C-60382A67137F}" srcOrd="12" destOrd="0" presId="urn:microsoft.com/office/officeart/2005/8/layout/pyramid2"/>
    <dgm:cxn modelId="{960EE501-F21F-49CE-89B9-70A6F88B7E57}" type="presParOf" srcId="{F10EC004-D16F-43E8-829B-92849C58DC97}" destId="{2553441D-91F7-4323-B38C-9257995B5359}" srcOrd="13" destOrd="0" presId="urn:microsoft.com/office/officeart/2005/8/layout/pyramid2"/>
    <dgm:cxn modelId="{CF1AB440-EFFF-409C-98E2-F34A1F173C10}" type="presParOf" srcId="{F10EC004-D16F-43E8-829B-92849C58DC97}" destId="{E2B19831-65F0-44FA-863D-687F7BA223CE}" srcOrd="14" destOrd="0" presId="urn:microsoft.com/office/officeart/2005/8/layout/pyramid2"/>
    <dgm:cxn modelId="{22B0222C-1D29-4EAC-AE04-A8DCEAA9B8F5}" type="presParOf" srcId="{F10EC004-D16F-43E8-829B-92849C58DC97}" destId="{E24DC881-D46F-483E-9A28-C5EDEFFC19E2}" srcOrd="15" destOrd="0" presId="urn:microsoft.com/office/officeart/2005/8/layout/pyramid2"/>
    <dgm:cxn modelId="{2D7014D1-E12F-4497-BFBB-F020BA85FF64}" type="presParOf" srcId="{F10EC004-D16F-43E8-829B-92849C58DC97}" destId="{FE70297F-CD16-4328-BBF7-4064F21C75AD}" srcOrd="16" destOrd="0" presId="urn:microsoft.com/office/officeart/2005/8/layout/pyramid2"/>
    <dgm:cxn modelId="{0279D2F9-9FCE-493A-B8D5-CED500D183BC}" type="presParOf" srcId="{F10EC004-D16F-43E8-829B-92849C58DC97}" destId="{0E27B284-84EA-43F6-8B00-F522D538E7F7}" srcOrd="1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68215E-6655-4AC0-82E7-587A5651D9B5}" type="doc">
      <dgm:prSet loTypeId="urn:microsoft.com/office/officeart/2005/8/layout/hList7" loCatId="list" qsTypeId="urn:microsoft.com/office/officeart/2005/8/quickstyle/simple1" qsCatId="simple" csTypeId="urn:microsoft.com/office/officeart/2005/8/colors/accent1_2" csCatId="accent1"/>
      <dgm:spPr/>
      <dgm:t>
        <a:bodyPr/>
        <a:lstStyle/>
        <a:p>
          <a:endParaRPr lang="en-US"/>
        </a:p>
      </dgm:t>
    </dgm:pt>
    <dgm:pt modelId="{DE65E41D-90E8-4309-8DBD-37B4451883E3}">
      <dgm:prSet custT="1"/>
      <dgm:spPr/>
      <dgm:t>
        <a:bodyPr/>
        <a:lstStyle/>
        <a:p>
          <a:pPr rtl="0"/>
          <a:r>
            <a:rPr lang="de-DE" sz="2000" dirty="0">
              <a:solidFill>
                <a:schemeClr val="tx1"/>
              </a:solidFill>
              <a:latin typeface="Times New Roman" pitchFamily="18" charset="0"/>
              <a:cs typeface="Times New Roman" pitchFamily="18" charset="0"/>
            </a:rPr>
            <a:t>Mục đích của BCTC, đối tượng áp dụng</a:t>
          </a:r>
          <a:endParaRPr lang="en-US" sz="2000" dirty="0">
            <a:solidFill>
              <a:schemeClr val="tx1"/>
            </a:solidFill>
            <a:latin typeface="Times New Roman" pitchFamily="18" charset="0"/>
            <a:cs typeface="Times New Roman" pitchFamily="18" charset="0"/>
          </a:endParaRPr>
        </a:p>
      </dgm:t>
    </dgm:pt>
    <dgm:pt modelId="{1BC270A4-C751-4C4A-BF65-DF5184BBA5E8}" type="parTrans" cxnId="{C8488575-FA6A-40E6-A38A-699B4740CBBB}">
      <dgm:prSet/>
      <dgm:spPr/>
      <dgm:t>
        <a:bodyPr/>
        <a:lstStyle/>
        <a:p>
          <a:endParaRPr lang="en-US"/>
        </a:p>
      </dgm:t>
    </dgm:pt>
    <dgm:pt modelId="{9C0331FB-4BCD-4B3D-8D14-4753B2085F97}" type="sibTrans" cxnId="{C8488575-FA6A-40E6-A38A-699B4740CBBB}">
      <dgm:prSet/>
      <dgm:spPr/>
      <dgm:t>
        <a:bodyPr/>
        <a:lstStyle/>
        <a:p>
          <a:endParaRPr lang="en-US"/>
        </a:p>
      </dgm:t>
    </dgm:pt>
    <dgm:pt modelId="{F15DB4BF-6B72-4A27-A502-7AFE35288758}">
      <dgm:prSet custT="1"/>
      <dgm:spPr/>
      <dgm:t>
        <a:bodyPr/>
        <a:lstStyle/>
        <a:p>
          <a:pPr rtl="0">
            <a:lnSpc>
              <a:spcPct val="150000"/>
            </a:lnSpc>
          </a:pPr>
          <a:r>
            <a:rPr lang="de-DE" sz="1800" dirty="0">
              <a:solidFill>
                <a:schemeClr val="tx1"/>
              </a:solidFill>
              <a:latin typeface="Times New Roman" pitchFamily="18" charset="0"/>
              <a:cs typeface="Times New Roman" pitchFamily="18" charset="0"/>
            </a:rPr>
            <a:t>Hệ thống BCTC của doanh nghiệp</a:t>
          </a:r>
          <a:endParaRPr lang="en-US" sz="1800" dirty="0">
            <a:solidFill>
              <a:schemeClr val="tx1"/>
            </a:solidFill>
            <a:latin typeface="Times New Roman" pitchFamily="18" charset="0"/>
            <a:cs typeface="Times New Roman" pitchFamily="18" charset="0"/>
          </a:endParaRPr>
        </a:p>
      </dgm:t>
    </dgm:pt>
    <dgm:pt modelId="{6AC467DB-56DF-4882-AE54-D18EC889F350}" type="parTrans" cxnId="{93B48DA4-8AB9-47ED-BDB0-E9A1B97091C4}">
      <dgm:prSet/>
      <dgm:spPr/>
      <dgm:t>
        <a:bodyPr/>
        <a:lstStyle/>
        <a:p>
          <a:endParaRPr lang="en-US"/>
        </a:p>
      </dgm:t>
    </dgm:pt>
    <dgm:pt modelId="{3BA8AA0A-3166-4CC7-9EFF-D7A015E0BFC9}" type="sibTrans" cxnId="{93B48DA4-8AB9-47ED-BDB0-E9A1B97091C4}">
      <dgm:prSet/>
      <dgm:spPr/>
      <dgm:t>
        <a:bodyPr/>
        <a:lstStyle/>
        <a:p>
          <a:endParaRPr lang="en-US"/>
        </a:p>
      </dgm:t>
    </dgm:pt>
    <dgm:pt modelId="{C81B2ADB-610F-4F34-9D22-4EF86FA96A3C}">
      <dgm:prSet custT="1"/>
      <dgm:spPr/>
      <dgm:t>
        <a:bodyPr/>
        <a:lstStyle/>
        <a:p>
          <a:pPr rtl="0"/>
          <a:r>
            <a:rPr lang="de-DE" sz="1800" dirty="0">
              <a:solidFill>
                <a:schemeClr val="tx1"/>
              </a:solidFill>
              <a:latin typeface="Times New Roman" pitchFamily="18" charset="0"/>
              <a:cs typeface="Times New Roman" pitchFamily="18" charset="0"/>
            </a:rPr>
            <a:t>Trách nhiệm lập, nguyên tắc lập và trình bày BCTC</a:t>
          </a:r>
          <a:endParaRPr lang="en-US" sz="1800" dirty="0">
            <a:solidFill>
              <a:schemeClr val="tx1"/>
            </a:solidFill>
            <a:latin typeface="Times New Roman" pitchFamily="18" charset="0"/>
            <a:cs typeface="Times New Roman" pitchFamily="18" charset="0"/>
          </a:endParaRPr>
        </a:p>
      </dgm:t>
    </dgm:pt>
    <dgm:pt modelId="{CB72D7B9-C94F-4ED9-AC15-17C34870D3A9}" type="parTrans" cxnId="{B1A537DE-93E7-447F-B834-26D0B71B2A31}">
      <dgm:prSet/>
      <dgm:spPr/>
      <dgm:t>
        <a:bodyPr/>
        <a:lstStyle/>
        <a:p>
          <a:endParaRPr lang="en-US"/>
        </a:p>
      </dgm:t>
    </dgm:pt>
    <dgm:pt modelId="{BFAF9454-7A3A-4B25-AE60-987D1449A8AE}" type="sibTrans" cxnId="{B1A537DE-93E7-447F-B834-26D0B71B2A31}">
      <dgm:prSet/>
      <dgm:spPr/>
      <dgm:t>
        <a:bodyPr/>
        <a:lstStyle/>
        <a:p>
          <a:endParaRPr lang="en-US"/>
        </a:p>
      </dgm:t>
    </dgm:pt>
    <dgm:pt modelId="{5E257E0B-69F4-45D8-8CA4-8EE49A8664CD}">
      <dgm:prSet custT="1"/>
      <dgm:spPr/>
      <dgm:t>
        <a:bodyPr/>
        <a:lstStyle/>
        <a:p>
          <a:pPr rtl="0"/>
          <a:r>
            <a:rPr lang="de-DE" sz="1800" dirty="0">
              <a:solidFill>
                <a:schemeClr val="tx1"/>
              </a:solidFill>
              <a:latin typeface="Times New Roman" pitchFamily="18" charset="0"/>
              <a:cs typeface="Times New Roman" pitchFamily="18" charset="0"/>
            </a:rPr>
            <a:t>Kỳ lập BCTC, thời hạn nộp BCTC, nơi nhận BCTC</a:t>
          </a:r>
          <a:endParaRPr lang="en-US" sz="1800" dirty="0">
            <a:solidFill>
              <a:schemeClr val="tx1"/>
            </a:solidFill>
            <a:latin typeface="Times New Roman" pitchFamily="18" charset="0"/>
            <a:cs typeface="Times New Roman" pitchFamily="18" charset="0"/>
          </a:endParaRPr>
        </a:p>
      </dgm:t>
    </dgm:pt>
    <dgm:pt modelId="{7BD5DBD3-1F0B-4BEB-B78E-51CF05AED901}" type="parTrans" cxnId="{16C1184F-3E34-4E42-AE1E-DE19BE366B49}">
      <dgm:prSet/>
      <dgm:spPr/>
      <dgm:t>
        <a:bodyPr/>
        <a:lstStyle/>
        <a:p>
          <a:endParaRPr lang="en-US"/>
        </a:p>
      </dgm:t>
    </dgm:pt>
    <dgm:pt modelId="{1B6E8C7C-6001-405C-A38C-C3BADB31AC4D}" type="sibTrans" cxnId="{16C1184F-3E34-4E42-AE1E-DE19BE366B49}">
      <dgm:prSet/>
      <dgm:spPr/>
      <dgm:t>
        <a:bodyPr/>
        <a:lstStyle/>
        <a:p>
          <a:endParaRPr lang="en-US"/>
        </a:p>
      </dgm:t>
    </dgm:pt>
    <dgm:pt modelId="{5C9A949E-2F0F-4C8B-9366-7FDE17149832}">
      <dgm:prSet custT="1"/>
      <dgm:spPr/>
      <dgm:t>
        <a:bodyPr/>
        <a:lstStyle/>
        <a:p>
          <a:pPr rtl="0"/>
          <a:r>
            <a:rPr lang="de-DE" sz="1800" dirty="0">
              <a:solidFill>
                <a:schemeClr val="tx1"/>
              </a:solidFill>
              <a:latin typeface="Times New Roman" pitchFamily="18" charset="0"/>
              <a:cs typeface="Times New Roman" pitchFamily="18" charset="0"/>
            </a:rPr>
            <a:t>Trình bày nội dung và phương pháp lập BCTC năm</a:t>
          </a:r>
          <a:endParaRPr lang="en-US" sz="1800" dirty="0">
            <a:solidFill>
              <a:schemeClr val="tx1"/>
            </a:solidFill>
            <a:latin typeface="Times New Roman" pitchFamily="18" charset="0"/>
            <a:cs typeface="Times New Roman" pitchFamily="18" charset="0"/>
          </a:endParaRPr>
        </a:p>
      </dgm:t>
    </dgm:pt>
    <dgm:pt modelId="{34D3054C-499F-4249-BAF3-A939E27B13DF}" type="parTrans" cxnId="{7C60DE35-0BF9-41F8-9D56-FC8E7E52EA49}">
      <dgm:prSet/>
      <dgm:spPr/>
      <dgm:t>
        <a:bodyPr/>
        <a:lstStyle/>
        <a:p>
          <a:endParaRPr lang="en-US"/>
        </a:p>
      </dgm:t>
    </dgm:pt>
    <dgm:pt modelId="{A7A26B4B-2923-4E4A-B02A-805E36FA7794}" type="sibTrans" cxnId="{7C60DE35-0BF9-41F8-9D56-FC8E7E52EA49}">
      <dgm:prSet/>
      <dgm:spPr/>
      <dgm:t>
        <a:bodyPr/>
        <a:lstStyle/>
        <a:p>
          <a:endParaRPr lang="en-US"/>
        </a:p>
      </dgm:t>
    </dgm:pt>
    <dgm:pt modelId="{519F2D4D-0D21-4625-9840-8535A822D2BB}">
      <dgm:prSet custT="1"/>
      <dgm:spPr/>
      <dgm:t>
        <a:bodyPr/>
        <a:lstStyle/>
        <a:p>
          <a:pPr rtl="0"/>
          <a:r>
            <a:rPr lang="de-DE" sz="1800" dirty="0">
              <a:solidFill>
                <a:schemeClr val="tx1"/>
              </a:solidFill>
              <a:latin typeface="Times New Roman" pitchFamily="18" charset="0"/>
              <a:cs typeface="Times New Roman" pitchFamily="18" charset="0"/>
            </a:rPr>
            <a:t>Trình bày nội dung và phương pháp lập BCTC giữa niên độ</a:t>
          </a:r>
          <a:endParaRPr lang="en-US" sz="1800" dirty="0">
            <a:solidFill>
              <a:schemeClr val="tx1"/>
            </a:solidFill>
            <a:latin typeface="Times New Roman" pitchFamily="18" charset="0"/>
            <a:cs typeface="Times New Roman" pitchFamily="18" charset="0"/>
          </a:endParaRPr>
        </a:p>
      </dgm:t>
    </dgm:pt>
    <dgm:pt modelId="{32DF7B67-2C4C-493A-8093-D43D6CBC9018}" type="parTrans" cxnId="{BBF98318-13A3-44CC-844E-B2C5DEBFF386}">
      <dgm:prSet/>
      <dgm:spPr/>
      <dgm:t>
        <a:bodyPr/>
        <a:lstStyle/>
        <a:p>
          <a:endParaRPr lang="en-US"/>
        </a:p>
      </dgm:t>
    </dgm:pt>
    <dgm:pt modelId="{935F7F30-A8F2-4F5E-BE67-DA4F2B6AE7D5}" type="sibTrans" cxnId="{BBF98318-13A3-44CC-844E-B2C5DEBFF386}">
      <dgm:prSet/>
      <dgm:spPr/>
      <dgm:t>
        <a:bodyPr/>
        <a:lstStyle/>
        <a:p>
          <a:endParaRPr lang="en-US"/>
        </a:p>
      </dgm:t>
    </dgm:pt>
    <dgm:pt modelId="{4A8C6FB3-C31D-43C4-90A5-288C0B33AC01}" type="pres">
      <dgm:prSet presAssocID="{8C68215E-6655-4AC0-82E7-587A5651D9B5}" presName="Name0" presStyleCnt="0">
        <dgm:presLayoutVars>
          <dgm:dir/>
          <dgm:resizeHandles val="exact"/>
        </dgm:presLayoutVars>
      </dgm:prSet>
      <dgm:spPr/>
    </dgm:pt>
    <dgm:pt modelId="{5BD2C3E4-FA30-4A12-8E67-4E4F365C1127}" type="pres">
      <dgm:prSet presAssocID="{8C68215E-6655-4AC0-82E7-587A5651D9B5}" presName="fgShape" presStyleLbl="fgShp" presStyleIdx="0" presStyleCnt="1"/>
      <dgm:spPr/>
    </dgm:pt>
    <dgm:pt modelId="{5028E36C-A754-469D-BDA8-C6432EA75C04}" type="pres">
      <dgm:prSet presAssocID="{8C68215E-6655-4AC0-82E7-587A5651D9B5}" presName="linComp" presStyleCnt="0"/>
      <dgm:spPr/>
    </dgm:pt>
    <dgm:pt modelId="{E578E540-B97C-4E9E-B185-CD1B236BCDB5}" type="pres">
      <dgm:prSet presAssocID="{DE65E41D-90E8-4309-8DBD-37B4451883E3}" presName="compNode" presStyleCnt="0"/>
      <dgm:spPr/>
    </dgm:pt>
    <dgm:pt modelId="{5B9153C3-6EB7-464D-BB4F-E2FF6000D9E0}" type="pres">
      <dgm:prSet presAssocID="{DE65E41D-90E8-4309-8DBD-37B4451883E3}" presName="bkgdShape" presStyleLbl="node1" presStyleIdx="0" presStyleCnt="6"/>
      <dgm:spPr/>
    </dgm:pt>
    <dgm:pt modelId="{BEA91430-D4D4-428A-B7EE-16E664D3B316}" type="pres">
      <dgm:prSet presAssocID="{DE65E41D-90E8-4309-8DBD-37B4451883E3}" presName="nodeTx" presStyleLbl="node1" presStyleIdx="0" presStyleCnt="6">
        <dgm:presLayoutVars>
          <dgm:bulletEnabled val="1"/>
        </dgm:presLayoutVars>
      </dgm:prSet>
      <dgm:spPr/>
    </dgm:pt>
    <dgm:pt modelId="{626BC141-355F-463D-AB59-F6C88D70BC71}" type="pres">
      <dgm:prSet presAssocID="{DE65E41D-90E8-4309-8DBD-37B4451883E3}" presName="invisiNode" presStyleLbl="node1" presStyleIdx="0" presStyleCnt="6"/>
      <dgm:spPr/>
    </dgm:pt>
    <dgm:pt modelId="{A9F92E17-6899-4923-9014-3A79B184B815}" type="pres">
      <dgm:prSet presAssocID="{DE65E41D-90E8-4309-8DBD-37B4451883E3}" presName="imagNode" presStyleLbl="fgImgPlace1" presStyleIdx="0" presStyleCnt="6"/>
      <dgm:spPr/>
    </dgm:pt>
    <dgm:pt modelId="{F5D8B680-530F-4D99-9698-C69A49167616}" type="pres">
      <dgm:prSet presAssocID="{9C0331FB-4BCD-4B3D-8D14-4753B2085F97}" presName="sibTrans" presStyleLbl="sibTrans2D1" presStyleIdx="0" presStyleCnt="0"/>
      <dgm:spPr/>
    </dgm:pt>
    <dgm:pt modelId="{F6B3E3EB-6983-40CD-A845-7A8D996BC3D8}" type="pres">
      <dgm:prSet presAssocID="{F15DB4BF-6B72-4A27-A502-7AFE35288758}" presName="compNode" presStyleCnt="0"/>
      <dgm:spPr/>
    </dgm:pt>
    <dgm:pt modelId="{4A0AEFBB-FFEF-4A6F-A0BA-385B7A399E96}" type="pres">
      <dgm:prSet presAssocID="{F15DB4BF-6B72-4A27-A502-7AFE35288758}" presName="bkgdShape" presStyleLbl="node1" presStyleIdx="1" presStyleCnt="6"/>
      <dgm:spPr/>
    </dgm:pt>
    <dgm:pt modelId="{CC449F3B-A22C-4292-88B6-FACDD34D72E3}" type="pres">
      <dgm:prSet presAssocID="{F15DB4BF-6B72-4A27-A502-7AFE35288758}" presName="nodeTx" presStyleLbl="node1" presStyleIdx="1" presStyleCnt="6">
        <dgm:presLayoutVars>
          <dgm:bulletEnabled val="1"/>
        </dgm:presLayoutVars>
      </dgm:prSet>
      <dgm:spPr/>
    </dgm:pt>
    <dgm:pt modelId="{5DB91B86-B624-443E-BD90-92A02D67E3D2}" type="pres">
      <dgm:prSet presAssocID="{F15DB4BF-6B72-4A27-A502-7AFE35288758}" presName="invisiNode" presStyleLbl="node1" presStyleIdx="1" presStyleCnt="6"/>
      <dgm:spPr/>
    </dgm:pt>
    <dgm:pt modelId="{5CB5908C-1F48-40B4-B89A-A047034FDB75}" type="pres">
      <dgm:prSet presAssocID="{F15DB4BF-6B72-4A27-A502-7AFE35288758}" presName="imagNode" presStyleLbl="fgImgPlace1" presStyleIdx="1" presStyleCnt="6"/>
      <dgm:spPr/>
    </dgm:pt>
    <dgm:pt modelId="{C973BA9D-3C4E-4154-B791-E389095D1316}" type="pres">
      <dgm:prSet presAssocID="{3BA8AA0A-3166-4CC7-9EFF-D7A015E0BFC9}" presName="sibTrans" presStyleLbl="sibTrans2D1" presStyleIdx="0" presStyleCnt="0"/>
      <dgm:spPr/>
    </dgm:pt>
    <dgm:pt modelId="{B5244642-A508-4DC8-B789-A74482D67AD6}" type="pres">
      <dgm:prSet presAssocID="{C81B2ADB-610F-4F34-9D22-4EF86FA96A3C}" presName="compNode" presStyleCnt="0"/>
      <dgm:spPr/>
    </dgm:pt>
    <dgm:pt modelId="{4B03A456-D384-4EC7-AD4E-B923750513F3}" type="pres">
      <dgm:prSet presAssocID="{C81B2ADB-610F-4F34-9D22-4EF86FA96A3C}" presName="bkgdShape" presStyleLbl="node1" presStyleIdx="2" presStyleCnt="6"/>
      <dgm:spPr/>
    </dgm:pt>
    <dgm:pt modelId="{ABD3E5EE-9825-4578-BDC8-C48755DF81DB}" type="pres">
      <dgm:prSet presAssocID="{C81B2ADB-610F-4F34-9D22-4EF86FA96A3C}" presName="nodeTx" presStyleLbl="node1" presStyleIdx="2" presStyleCnt="6">
        <dgm:presLayoutVars>
          <dgm:bulletEnabled val="1"/>
        </dgm:presLayoutVars>
      </dgm:prSet>
      <dgm:spPr/>
    </dgm:pt>
    <dgm:pt modelId="{E4C9603E-471C-481A-975B-B2B9DAE079AC}" type="pres">
      <dgm:prSet presAssocID="{C81B2ADB-610F-4F34-9D22-4EF86FA96A3C}" presName="invisiNode" presStyleLbl="node1" presStyleIdx="2" presStyleCnt="6"/>
      <dgm:spPr/>
    </dgm:pt>
    <dgm:pt modelId="{345237B6-D1D9-4201-BBAE-CB4CEC9E7035}" type="pres">
      <dgm:prSet presAssocID="{C81B2ADB-610F-4F34-9D22-4EF86FA96A3C}" presName="imagNode" presStyleLbl="fgImgPlace1" presStyleIdx="2" presStyleCnt="6"/>
      <dgm:spPr/>
    </dgm:pt>
    <dgm:pt modelId="{3DFF403B-3F80-4879-96FE-6BF70B3BB600}" type="pres">
      <dgm:prSet presAssocID="{BFAF9454-7A3A-4B25-AE60-987D1449A8AE}" presName="sibTrans" presStyleLbl="sibTrans2D1" presStyleIdx="0" presStyleCnt="0"/>
      <dgm:spPr/>
    </dgm:pt>
    <dgm:pt modelId="{33D36A23-B935-4F42-A752-2EA09A515C16}" type="pres">
      <dgm:prSet presAssocID="{5E257E0B-69F4-45D8-8CA4-8EE49A8664CD}" presName="compNode" presStyleCnt="0"/>
      <dgm:spPr/>
    </dgm:pt>
    <dgm:pt modelId="{A37C30A9-8D6A-433F-A9FE-62C63775FFAF}" type="pres">
      <dgm:prSet presAssocID="{5E257E0B-69F4-45D8-8CA4-8EE49A8664CD}" presName="bkgdShape" presStyleLbl="node1" presStyleIdx="3" presStyleCnt="6"/>
      <dgm:spPr/>
    </dgm:pt>
    <dgm:pt modelId="{C3E893A6-A360-4DA5-B441-6B7F28D5057E}" type="pres">
      <dgm:prSet presAssocID="{5E257E0B-69F4-45D8-8CA4-8EE49A8664CD}" presName="nodeTx" presStyleLbl="node1" presStyleIdx="3" presStyleCnt="6">
        <dgm:presLayoutVars>
          <dgm:bulletEnabled val="1"/>
        </dgm:presLayoutVars>
      </dgm:prSet>
      <dgm:spPr/>
    </dgm:pt>
    <dgm:pt modelId="{D70DC633-DD8C-41DF-A2FC-25F7B8C695B9}" type="pres">
      <dgm:prSet presAssocID="{5E257E0B-69F4-45D8-8CA4-8EE49A8664CD}" presName="invisiNode" presStyleLbl="node1" presStyleIdx="3" presStyleCnt="6"/>
      <dgm:spPr/>
    </dgm:pt>
    <dgm:pt modelId="{EA9782A1-D4AA-4791-8B66-17F1AFE67637}" type="pres">
      <dgm:prSet presAssocID="{5E257E0B-69F4-45D8-8CA4-8EE49A8664CD}" presName="imagNode" presStyleLbl="fgImgPlace1" presStyleIdx="3" presStyleCnt="6"/>
      <dgm:spPr/>
    </dgm:pt>
    <dgm:pt modelId="{E700663E-42CA-41A5-B50D-FBF5B01E646B}" type="pres">
      <dgm:prSet presAssocID="{1B6E8C7C-6001-405C-A38C-C3BADB31AC4D}" presName="sibTrans" presStyleLbl="sibTrans2D1" presStyleIdx="0" presStyleCnt="0"/>
      <dgm:spPr/>
    </dgm:pt>
    <dgm:pt modelId="{CD5F14AC-95DE-43DC-84DF-5D425E101085}" type="pres">
      <dgm:prSet presAssocID="{5C9A949E-2F0F-4C8B-9366-7FDE17149832}" presName="compNode" presStyleCnt="0"/>
      <dgm:spPr/>
    </dgm:pt>
    <dgm:pt modelId="{1B50EDD9-3C21-44F2-A481-08631FB7E281}" type="pres">
      <dgm:prSet presAssocID="{5C9A949E-2F0F-4C8B-9366-7FDE17149832}" presName="bkgdShape" presStyleLbl="node1" presStyleIdx="4" presStyleCnt="6"/>
      <dgm:spPr/>
    </dgm:pt>
    <dgm:pt modelId="{46059721-387D-41F9-ACCD-4CE35EF464B3}" type="pres">
      <dgm:prSet presAssocID="{5C9A949E-2F0F-4C8B-9366-7FDE17149832}" presName="nodeTx" presStyleLbl="node1" presStyleIdx="4" presStyleCnt="6">
        <dgm:presLayoutVars>
          <dgm:bulletEnabled val="1"/>
        </dgm:presLayoutVars>
      </dgm:prSet>
      <dgm:spPr/>
    </dgm:pt>
    <dgm:pt modelId="{3D050202-27B7-471C-9E0A-04DF21B69B94}" type="pres">
      <dgm:prSet presAssocID="{5C9A949E-2F0F-4C8B-9366-7FDE17149832}" presName="invisiNode" presStyleLbl="node1" presStyleIdx="4" presStyleCnt="6"/>
      <dgm:spPr/>
    </dgm:pt>
    <dgm:pt modelId="{7E882647-F538-4AD1-A52B-88708EFC2BCD}" type="pres">
      <dgm:prSet presAssocID="{5C9A949E-2F0F-4C8B-9366-7FDE17149832}" presName="imagNode" presStyleLbl="fgImgPlace1" presStyleIdx="4" presStyleCnt="6"/>
      <dgm:spPr/>
    </dgm:pt>
    <dgm:pt modelId="{4ED7B594-0F91-46EC-B029-EB4C0E67654A}" type="pres">
      <dgm:prSet presAssocID="{A7A26B4B-2923-4E4A-B02A-805E36FA7794}" presName="sibTrans" presStyleLbl="sibTrans2D1" presStyleIdx="0" presStyleCnt="0"/>
      <dgm:spPr/>
    </dgm:pt>
    <dgm:pt modelId="{B40236A6-0251-4AF4-BF38-64F49BD31A31}" type="pres">
      <dgm:prSet presAssocID="{519F2D4D-0D21-4625-9840-8535A822D2BB}" presName="compNode" presStyleCnt="0"/>
      <dgm:spPr/>
    </dgm:pt>
    <dgm:pt modelId="{3902BE0A-14FA-47F6-A0CA-B5FB378DE872}" type="pres">
      <dgm:prSet presAssocID="{519F2D4D-0D21-4625-9840-8535A822D2BB}" presName="bkgdShape" presStyleLbl="node1" presStyleIdx="5" presStyleCnt="6"/>
      <dgm:spPr/>
    </dgm:pt>
    <dgm:pt modelId="{F4249B3E-9A66-405A-BCF0-DAC4F31ED299}" type="pres">
      <dgm:prSet presAssocID="{519F2D4D-0D21-4625-9840-8535A822D2BB}" presName="nodeTx" presStyleLbl="node1" presStyleIdx="5" presStyleCnt="6">
        <dgm:presLayoutVars>
          <dgm:bulletEnabled val="1"/>
        </dgm:presLayoutVars>
      </dgm:prSet>
      <dgm:spPr/>
    </dgm:pt>
    <dgm:pt modelId="{068F01A9-530C-4BA4-A20C-AAAA3F16013D}" type="pres">
      <dgm:prSet presAssocID="{519F2D4D-0D21-4625-9840-8535A822D2BB}" presName="invisiNode" presStyleLbl="node1" presStyleIdx="5" presStyleCnt="6"/>
      <dgm:spPr/>
    </dgm:pt>
    <dgm:pt modelId="{58BF6DBE-C4FF-4516-B796-49446C10AD6C}" type="pres">
      <dgm:prSet presAssocID="{519F2D4D-0D21-4625-9840-8535A822D2BB}" presName="imagNode" presStyleLbl="fgImgPlace1" presStyleIdx="5" presStyleCnt="6"/>
      <dgm:spPr/>
    </dgm:pt>
  </dgm:ptLst>
  <dgm:cxnLst>
    <dgm:cxn modelId="{22C41800-7D40-4F0F-8DB4-CDD33A3AFAA9}" type="presOf" srcId="{519F2D4D-0D21-4625-9840-8535A822D2BB}" destId="{3902BE0A-14FA-47F6-A0CA-B5FB378DE872}" srcOrd="0" destOrd="0" presId="urn:microsoft.com/office/officeart/2005/8/layout/hList7"/>
    <dgm:cxn modelId="{E6DBA706-746F-4F17-8534-A7CB779E101F}" type="presOf" srcId="{BFAF9454-7A3A-4B25-AE60-987D1449A8AE}" destId="{3DFF403B-3F80-4879-96FE-6BF70B3BB600}" srcOrd="0" destOrd="0" presId="urn:microsoft.com/office/officeart/2005/8/layout/hList7"/>
    <dgm:cxn modelId="{0C5F9A0F-B399-4058-9EE2-0D841841329B}" type="presOf" srcId="{5E257E0B-69F4-45D8-8CA4-8EE49A8664CD}" destId="{A37C30A9-8D6A-433F-A9FE-62C63775FFAF}" srcOrd="0" destOrd="0" presId="urn:microsoft.com/office/officeart/2005/8/layout/hList7"/>
    <dgm:cxn modelId="{0C452913-AD3C-4A62-9A76-7E3B7567D8CE}" type="presOf" srcId="{1B6E8C7C-6001-405C-A38C-C3BADB31AC4D}" destId="{E700663E-42CA-41A5-B50D-FBF5B01E646B}" srcOrd="0" destOrd="0" presId="urn:microsoft.com/office/officeart/2005/8/layout/hList7"/>
    <dgm:cxn modelId="{BBF98318-13A3-44CC-844E-B2C5DEBFF386}" srcId="{8C68215E-6655-4AC0-82E7-587A5651D9B5}" destId="{519F2D4D-0D21-4625-9840-8535A822D2BB}" srcOrd="5" destOrd="0" parTransId="{32DF7B67-2C4C-493A-8093-D43D6CBC9018}" sibTransId="{935F7F30-A8F2-4F5E-BE67-DA4F2B6AE7D5}"/>
    <dgm:cxn modelId="{68EF3129-77F6-4E5B-B5CA-DD6917B3FE1F}" type="presOf" srcId="{F15DB4BF-6B72-4A27-A502-7AFE35288758}" destId="{4A0AEFBB-FFEF-4A6F-A0BA-385B7A399E96}" srcOrd="0" destOrd="0" presId="urn:microsoft.com/office/officeart/2005/8/layout/hList7"/>
    <dgm:cxn modelId="{964F3D33-5227-4B91-8482-6BD86867F8DF}" type="presOf" srcId="{DE65E41D-90E8-4309-8DBD-37B4451883E3}" destId="{5B9153C3-6EB7-464D-BB4F-E2FF6000D9E0}" srcOrd="0" destOrd="0" presId="urn:microsoft.com/office/officeart/2005/8/layout/hList7"/>
    <dgm:cxn modelId="{7C60DE35-0BF9-41F8-9D56-FC8E7E52EA49}" srcId="{8C68215E-6655-4AC0-82E7-587A5651D9B5}" destId="{5C9A949E-2F0F-4C8B-9366-7FDE17149832}" srcOrd="4" destOrd="0" parTransId="{34D3054C-499F-4249-BAF3-A939E27B13DF}" sibTransId="{A7A26B4B-2923-4E4A-B02A-805E36FA7794}"/>
    <dgm:cxn modelId="{F6149B3D-0C4A-443E-AB88-9D6BB2210AAA}" type="presOf" srcId="{5E257E0B-69F4-45D8-8CA4-8EE49A8664CD}" destId="{C3E893A6-A360-4DA5-B441-6B7F28D5057E}" srcOrd="1" destOrd="0" presId="urn:microsoft.com/office/officeart/2005/8/layout/hList7"/>
    <dgm:cxn modelId="{4903EC66-46B2-4D20-8045-C945DE6DCFCA}" type="presOf" srcId="{5C9A949E-2F0F-4C8B-9366-7FDE17149832}" destId="{46059721-387D-41F9-ACCD-4CE35EF464B3}" srcOrd="1" destOrd="0" presId="urn:microsoft.com/office/officeart/2005/8/layout/hList7"/>
    <dgm:cxn modelId="{16C1184F-3E34-4E42-AE1E-DE19BE366B49}" srcId="{8C68215E-6655-4AC0-82E7-587A5651D9B5}" destId="{5E257E0B-69F4-45D8-8CA4-8EE49A8664CD}" srcOrd="3" destOrd="0" parTransId="{7BD5DBD3-1F0B-4BEB-B78E-51CF05AED901}" sibTransId="{1B6E8C7C-6001-405C-A38C-C3BADB31AC4D}"/>
    <dgm:cxn modelId="{C8488575-FA6A-40E6-A38A-699B4740CBBB}" srcId="{8C68215E-6655-4AC0-82E7-587A5651D9B5}" destId="{DE65E41D-90E8-4309-8DBD-37B4451883E3}" srcOrd="0" destOrd="0" parTransId="{1BC270A4-C751-4C4A-BF65-DF5184BBA5E8}" sibTransId="{9C0331FB-4BCD-4B3D-8D14-4753B2085F97}"/>
    <dgm:cxn modelId="{20B96677-4B2B-4892-868E-B9C81B6687C1}" type="presOf" srcId="{519F2D4D-0D21-4625-9840-8535A822D2BB}" destId="{F4249B3E-9A66-405A-BCF0-DAC4F31ED299}" srcOrd="1" destOrd="0" presId="urn:microsoft.com/office/officeart/2005/8/layout/hList7"/>
    <dgm:cxn modelId="{A9247D80-EE3F-44DC-A675-192FC99FD982}" type="presOf" srcId="{8C68215E-6655-4AC0-82E7-587A5651D9B5}" destId="{4A8C6FB3-C31D-43C4-90A5-288C0B33AC01}" srcOrd="0" destOrd="0" presId="urn:microsoft.com/office/officeart/2005/8/layout/hList7"/>
    <dgm:cxn modelId="{0190B981-55FA-40DC-A8F5-2C8A498A728E}" type="presOf" srcId="{3BA8AA0A-3166-4CC7-9EFF-D7A015E0BFC9}" destId="{C973BA9D-3C4E-4154-B791-E389095D1316}" srcOrd="0" destOrd="0" presId="urn:microsoft.com/office/officeart/2005/8/layout/hList7"/>
    <dgm:cxn modelId="{E4C36693-F082-4374-8645-25EC3AE08974}" type="presOf" srcId="{F15DB4BF-6B72-4A27-A502-7AFE35288758}" destId="{CC449F3B-A22C-4292-88B6-FACDD34D72E3}" srcOrd="1" destOrd="0" presId="urn:microsoft.com/office/officeart/2005/8/layout/hList7"/>
    <dgm:cxn modelId="{B9CF3C96-3D05-43B3-A60C-9C4DDE685B13}" type="presOf" srcId="{DE65E41D-90E8-4309-8DBD-37B4451883E3}" destId="{BEA91430-D4D4-428A-B7EE-16E664D3B316}" srcOrd="1" destOrd="0" presId="urn:microsoft.com/office/officeart/2005/8/layout/hList7"/>
    <dgm:cxn modelId="{CD7B219E-1672-43A2-89F4-4CE8F3ED261D}" type="presOf" srcId="{C81B2ADB-610F-4F34-9D22-4EF86FA96A3C}" destId="{ABD3E5EE-9825-4578-BDC8-C48755DF81DB}" srcOrd="1" destOrd="0" presId="urn:microsoft.com/office/officeart/2005/8/layout/hList7"/>
    <dgm:cxn modelId="{93B48DA4-8AB9-47ED-BDB0-E9A1B97091C4}" srcId="{8C68215E-6655-4AC0-82E7-587A5651D9B5}" destId="{F15DB4BF-6B72-4A27-A502-7AFE35288758}" srcOrd="1" destOrd="0" parTransId="{6AC467DB-56DF-4882-AE54-D18EC889F350}" sibTransId="{3BA8AA0A-3166-4CC7-9EFF-D7A015E0BFC9}"/>
    <dgm:cxn modelId="{E78446A7-97FF-4D5B-BE23-307D6BAF93B6}" type="presOf" srcId="{C81B2ADB-610F-4F34-9D22-4EF86FA96A3C}" destId="{4B03A456-D384-4EC7-AD4E-B923750513F3}" srcOrd="0" destOrd="0" presId="urn:microsoft.com/office/officeart/2005/8/layout/hList7"/>
    <dgm:cxn modelId="{0A6E55BA-196E-47B9-BC01-6B96D6982337}" type="presOf" srcId="{5C9A949E-2F0F-4C8B-9366-7FDE17149832}" destId="{1B50EDD9-3C21-44F2-A481-08631FB7E281}" srcOrd="0" destOrd="0" presId="urn:microsoft.com/office/officeart/2005/8/layout/hList7"/>
    <dgm:cxn modelId="{B1A537DE-93E7-447F-B834-26D0B71B2A31}" srcId="{8C68215E-6655-4AC0-82E7-587A5651D9B5}" destId="{C81B2ADB-610F-4F34-9D22-4EF86FA96A3C}" srcOrd="2" destOrd="0" parTransId="{CB72D7B9-C94F-4ED9-AC15-17C34870D3A9}" sibTransId="{BFAF9454-7A3A-4B25-AE60-987D1449A8AE}"/>
    <dgm:cxn modelId="{A712DFE2-CF43-4286-A286-4A2BD098C13D}" type="presOf" srcId="{9C0331FB-4BCD-4B3D-8D14-4753B2085F97}" destId="{F5D8B680-530F-4D99-9698-C69A49167616}" srcOrd="0" destOrd="0" presId="urn:microsoft.com/office/officeart/2005/8/layout/hList7"/>
    <dgm:cxn modelId="{649722FC-FB60-4AAF-B4BA-74D7C8CE9823}" type="presOf" srcId="{A7A26B4B-2923-4E4A-B02A-805E36FA7794}" destId="{4ED7B594-0F91-46EC-B029-EB4C0E67654A}" srcOrd="0" destOrd="0" presId="urn:microsoft.com/office/officeart/2005/8/layout/hList7"/>
    <dgm:cxn modelId="{1A4C28FA-88FE-45AF-9F9D-A8560EF31B6B}" type="presParOf" srcId="{4A8C6FB3-C31D-43C4-90A5-288C0B33AC01}" destId="{5BD2C3E4-FA30-4A12-8E67-4E4F365C1127}" srcOrd="0" destOrd="0" presId="urn:microsoft.com/office/officeart/2005/8/layout/hList7"/>
    <dgm:cxn modelId="{1E14DC07-808B-4165-9857-76A227AEB9F7}" type="presParOf" srcId="{4A8C6FB3-C31D-43C4-90A5-288C0B33AC01}" destId="{5028E36C-A754-469D-BDA8-C6432EA75C04}" srcOrd="1" destOrd="0" presId="urn:microsoft.com/office/officeart/2005/8/layout/hList7"/>
    <dgm:cxn modelId="{E7E89543-8E7E-48C8-A4C4-A1B2AAF69706}" type="presParOf" srcId="{5028E36C-A754-469D-BDA8-C6432EA75C04}" destId="{E578E540-B97C-4E9E-B185-CD1B236BCDB5}" srcOrd="0" destOrd="0" presId="urn:microsoft.com/office/officeart/2005/8/layout/hList7"/>
    <dgm:cxn modelId="{441F208F-7DC7-4F55-94D3-C023A5F833F9}" type="presParOf" srcId="{E578E540-B97C-4E9E-B185-CD1B236BCDB5}" destId="{5B9153C3-6EB7-464D-BB4F-E2FF6000D9E0}" srcOrd="0" destOrd="0" presId="urn:microsoft.com/office/officeart/2005/8/layout/hList7"/>
    <dgm:cxn modelId="{B5A24A20-F208-4C55-A80E-368E547459CB}" type="presParOf" srcId="{E578E540-B97C-4E9E-B185-CD1B236BCDB5}" destId="{BEA91430-D4D4-428A-B7EE-16E664D3B316}" srcOrd="1" destOrd="0" presId="urn:microsoft.com/office/officeart/2005/8/layout/hList7"/>
    <dgm:cxn modelId="{8C73D461-65FB-4982-9545-DC695054ADD6}" type="presParOf" srcId="{E578E540-B97C-4E9E-B185-CD1B236BCDB5}" destId="{626BC141-355F-463D-AB59-F6C88D70BC71}" srcOrd="2" destOrd="0" presId="urn:microsoft.com/office/officeart/2005/8/layout/hList7"/>
    <dgm:cxn modelId="{76F086D6-E3DB-4C71-9693-C7D4AE1A3781}" type="presParOf" srcId="{E578E540-B97C-4E9E-B185-CD1B236BCDB5}" destId="{A9F92E17-6899-4923-9014-3A79B184B815}" srcOrd="3" destOrd="0" presId="urn:microsoft.com/office/officeart/2005/8/layout/hList7"/>
    <dgm:cxn modelId="{9FAA1A19-BFE5-4B3F-9376-A87A48D7D919}" type="presParOf" srcId="{5028E36C-A754-469D-BDA8-C6432EA75C04}" destId="{F5D8B680-530F-4D99-9698-C69A49167616}" srcOrd="1" destOrd="0" presId="urn:microsoft.com/office/officeart/2005/8/layout/hList7"/>
    <dgm:cxn modelId="{B30E452A-8D5E-4845-AE8C-ADBECC5B1785}" type="presParOf" srcId="{5028E36C-A754-469D-BDA8-C6432EA75C04}" destId="{F6B3E3EB-6983-40CD-A845-7A8D996BC3D8}" srcOrd="2" destOrd="0" presId="urn:microsoft.com/office/officeart/2005/8/layout/hList7"/>
    <dgm:cxn modelId="{E0570E61-823B-4DC7-AF1C-1C7EBECC5B35}" type="presParOf" srcId="{F6B3E3EB-6983-40CD-A845-7A8D996BC3D8}" destId="{4A0AEFBB-FFEF-4A6F-A0BA-385B7A399E96}" srcOrd="0" destOrd="0" presId="urn:microsoft.com/office/officeart/2005/8/layout/hList7"/>
    <dgm:cxn modelId="{345647FE-D76C-44C5-AEDE-47A9F7097AB7}" type="presParOf" srcId="{F6B3E3EB-6983-40CD-A845-7A8D996BC3D8}" destId="{CC449F3B-A22C-4292-88B6-FACDD34D72E3}" srcOrd="1" destOrd="0" presId="urn:microsoft.com/office/officeart/2005/8/layout/hList7"/>
    <dgm:cxn modelId="{418C9471-BEF0-444B-8BAA-899559C5266B}" type="presParOf" srcId="{F6B3E3EB-6983-40CD-A845-7A8D996BC3D8}" destId="{5DB91B86-B624-443E-BD90-92A02D67E3D2}" srcOrd="2" destOrd="0" presId="urn:microsoft.com/office/officeart/2005/8/layout/hList7"/>
    <dgm:cxn modelId="{63E34DA2-4864-4B86-97F6-56CEE300E95E}" type="presParOf" srcId="{F6B3E3EB-6983-40CD-A845-7A8D996BC3D8}" destId="{5CB5908C-1F48-40B4-B89A-A047034FDB75}" srcOrd="3" destOrd="0" presId="urn:microsoft.com/office/officeart/2005/8/layout/hList7"/>
    <dgm:cxn modelId="{142F3E0D-2083-4425-9396-944FB536A3A9}" type="presParOf" srcId="{5028E36C-A754-469D-BDA8-C6432EA75C04}" destId="{C973BA9D-3C4E-4154-B791-E389095D1316}" srcOrd="3" destOrd="0" presId="urn:microsoft.com/office/officeart/2005/8/layout/hList7"/>
    <dgm:cxn modelId="{DCC2A97A-D9EF-4033-A68D-A230DCE82F19}" type="presParOf" srcId="{5028E36C-A754-469D-BDA8-C6432EA75C04}" destId="{B5244642-A508-4DC8-B789-A74482D67AD6}" srcOrd="4" destOrd="0" presId="urn:microsoft.com/office/officeart/2005/8/layout/hList7"/>
    <dgm:cxn modelId="{B91604DB-CACE-4E1F-95F0-3EA2CB8073A4}" type="presParOf" srcId="{B5244642-A508-4DC8-B789-A74482D67AD6}" destId="{4B03A456-D384-4EC7-AD4E-B923750513F3}" srcOrd="0" destOrd="0" presId="urn:microsoft.com/office/officeart/2005/8/layout/hList7"/>
    <dgm:cxn modelId="{D9E75D87-CFAC-4A01-9077-38C35EA00041}" type="presParOf" srcId="{B5244642-A508-4DC8-B789-A74482D67AD6}" destId="{ABD3E5EE-9825-4578-BDC8-C48755DF81DB}" srcOrd="1" destOrd="0" presId="urn:microsoft.com/office/officeart/2005/8/layout/hList7"/>
    <dgm:cxn modelId="{15019CE3-737E-43CF-969B-BDFA63046CB8}" type="presParOf" srcId="{B5244642-A508-4DC8-B789-A74482D67AD6}" destId="{E4C9603E-471C-481A-975B-B2B9DAE079AC}" srcOrd="2" destOrd="0" presId="urn:microsoft.com/office/officeart/2005/8/layout/hList7"/>
    <dgm:cxn modelId="{419D019D-4633-43EF-96DC-3162AB606B9A}" type="presParOf" srcId="{B5244642-A508-4DC8-B789-A74482D67AD6}" destId="{345237B6-D1D9-4201-BBAE-CB4CEC9E7035}" srcOrd="3" destOrd="0" presId="urn:microsoft.com/office/officeart/2005/8/layout/hList7"/>
    <dgm:cxn modelId="{D8802383-12B0-4BAA-A876-4B28F1FCC78C}" type="presParOf" srcId="{5028E36C-A754-469D-BDA8-C6432EA75C04}" destId="{3DFF403B-3F80-4879-96FE-6BF70B3BB600}" srcOrd="5" destOrd="0" presId="urn:microsoft.com/office/officeart/2005/8/layout/hList7"/>
    <dgm:cxn modelId="{C9180512-3BDB-4AFF-90B1-C0081CD01686}" type="presParOf" srcId="{5028E36C-A754-469D-BDA8-C6432EA75C04}" destId="{33D36A23-B935-4F42-A752-2EA09A515C16}" srcOrd="6" destOrd="0" presId="urn:microsoft.com/office/officeart/2005/8/layout/hList7"/>
    <dgm:cxn modelId="{B2EE60E7-7750-4560-A660-5C48AD255102}" type="presParOf" srcId="{33D36A23-B935-4F42-A752-2EA09A515C16}" destId="{A37C30A9-8D6A-433F-A9FE-62C63775FFAF}" srcOrd="0" destOrd="0" presId="urn:microsoft.com/office/officeart/2005/8/layout/hList7"/>
    <dgm:cxn modelId="{3D2C6201-C7F0-43DE-B46E-3414C730A212}" type="presParOf" srcId="{33D36A23-B935-4F42-A752-2EA09A515C16}" destId="{C3E893A6-A360-4DA5-B441-6B7F28D5057E}" srcOrd="1" destOrd="0" presId="urn:microsoft.com/office/officeart/2005/8/layout/hList7"/>
    <dgm:cxn modelId="{13D71A85-350F-45F8-8138-1A7700AF062F}" type="presParOf" srcId="{33D36A23-B935-4F42-A752-2EA09A515C16}" destId="{D70DC633-DD8C-41DF-A2FC-25F7B8C695B9}" srcOrd="2" destOrd="0" presId="urn:microsoft.com/office/officeart/2005/8/layout/hList7"/>
    <dgm:cxn modelId="{9B2064E4-D5E0-42D8-9510-CBBA23925325}" type="presParOf" srcId="{33D36A23-B935-4F42-A752-2EA09A515C16}" destId="{EA9782A1-D4AA-4791-8B66-17F1AFE67637}" srcOrd="3" destOrd="0" presId="urn:microsoft.com/office/officeart/2005/8/layout/hList7"/>
    <dgm:cxn modelId="{7A7A2C5B-60A7-45BD-94D6-7CBC2118FF82}" type="presParOf" srcId="{5028E36C-A754-469D-BDA8-C6432EA75C04}" destId="{E700663E-42CA-41A5-B50D-FBF5B01E646B}" srcOrd="7" destOrd="0" presId="urn:microsoft.com/office/officeart/2005/8/layout/hList7"/>
    <dgm:cxn modelId="{0891CFD0-66F3-46D5-8612-83F0545363ED}" type="presParOf" srcId="{5028E36C-A754-469D-BDA8-C6432EA75C04}" destId="{CD5F14AC-95DE-43DC-84DF-5D425E101085}" srcOrd="8" destOrd="0" presId="urn:microsoft.com/office/officeart/2005/8/layout/hList7"/>
    <dgm:cxn modelId="{79194DFB-A516-4EE2-AE19-D9E9A3899C40}" type="presParOf" srcId="{CD5F14AC-95DE-43DC-84DF-5D425E101085}" destId="{1B50EDD9-3C21-44F2-A481-08631FB7E281}" srcOrd="0" destOrd="0" presId="urn:microsoft.com/office/officeart/2005/8/layout/hList7"/>
    <dgm:cxn modelId="{10C2E3D8-7628-4337-9FCA-9BEF3ED0891B}" type="presParOf" srcId="{CD5F14AC-95DE-43DC-84DF-5D425E101085}" destId="{46059721-387D-41F9-ACCD-4CE35EF464B3}" srcOrd="1" destOrd="0" presId="urn:microsoft.com/office/officeart/2005/8/layout/hList7"/>
    <dgm:cxn modelId="{F314FD2E-7FCA-4C07-9E3F-79AC320A07D8}" type="presParOf" srcId="{CD5F14AC-95DE-43DC-84DF-5D425E101085}" destId="{3D050202-27B7-471C-9E0A-04DF21B69B94}" srcOrd="2" destOrd="0" presId="urn:microsoft.com/office/officeart/2005/8/layout/hList7"/>
    <dgm:cxn modelId="{857A475F-0FF9-4429-ADC8-86660B416E20}" type="presParOf" srcId="{CD5F14AC-95DE-43DC-84DF-5D425E101085}" destId="{7E882647-F538-4AD1-A52B-88708EFC2BCD}" srcOrd="3" destOrd="0" presId="urn:microsoft.com/office/officeart/2005/8/layout/hList7"/>
    <dgm:cxn modelId="{AE272340-3F78-413D-9399-7FA87326DD77}" type="presParOf" srcId="{5028E36C-A754-469D-BDA8-C6432EA75C04}" destId="{4ED7B594-0F91-46EC-B029-EB4C0E67654A}" srcOrd="9" destOrd="0" presId="urn:microsoft.com/office/officeart/2005/8/layout/hList7"/>
    <dgm:cxn modelId="{5EC2ECBE-772B-45F2-9EFB-C7F9412913C4}" type="presParOf" srcId="{5028E36C-A754-469D-BDA8-C6432EA75C04}" destId="{B40236A6-0251-4AF4-BF38-64F49BD31A31}" srcOrd="10" destOrd="0" presId="urn:microsoft.com/office/officeart/2005/8/layout/hList7"/>
    <dgm:cxn modelId="{68A92B78-B2AC-49B1-9E50-56858DA8D8D6}" type="presParOf" srcId="{B40236A6-0251-4AF4-BF38-64F49BD31A31}" destId="{3902BE0A-14FA-47F6-A0CA-B5FB378DE872}" srcOrd="0" destOrd="0" presId="urn:microsoft.com/office/officeart/2005/8/layout/hList7"/>
    <dgm:cxn modelId="{B8FAB37C-3704-4586-9F04-9510F31A68D2}" type="presParOf" srcId="{B40236A6-0251-4AF4-BF38-64F49BD31A31}" destId="{F4249B3E-9A66-405A-BCF0-DAC4F31ED299}" srcOrd="1" destOrd="0" presId="urn:microsoft.com/office/officeart/2005/8/layout/hList7"/>
    <dgm:cxn modelId="{7F73B1AE-5B36-469E-8763-BFC886B906D0}" type="presParOf" srcId="{B40236A6-0251-4AF4-BF38-64F49BD31A31}" destId="{068F01A9-530C-4BA4-A20C-AAAA3F16013D}" srcOrd="2" destOrd="0" presId="urn:microsoft.com/office/officeart/2005/8/layout/hList7"/>
    <dgm:cxn modelId="{75ACAE54-D873-4092-B558-1892822AA4D9}" type="presParOf" srcId="{B40236A6-0251-4AF4-BF38-64F49BD31A31}" destId="{58BF6DBE-C4FF-4516-B796-49446C10AD6C}"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215CD-1385-45F3-A946-0B43E29010E0}">
      <dsp:nvSpPr>
        <dsp:cNvPr id="0" name=""/>
        <dsp:cNvSpPr/>
      </dsp:nvSpPr>
      <dsp:spPr>
        <a:xfrm>
          <a:off x="-445" y="161363"/>
          <a:ext cx="4727984" cy="6239451"/>
        </a:xfrm>
        <a:prstGeom prst="triangl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90BA5F-1856-480F-B36F-B9E7181B357F}">
      <dsp:nvSpPr>
        <dsp:cNvPr id="0" name=""/>
        <dsp:cNvSpPr/>
      </dsp:nvSpPr>
      <dsp:spPr>
        <a:xfrm>
          <a:off x="0" y="76200"/>
          <a:ext cx="8991582" cy="793107"/>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err="1">
              <a:latin typeface="Times New Roman" pitchFamily="18" charset="0"/>
              <a:cs typeface="Times New Roman" pitchFamily="18" charset="0"/>
            </a:rPr>
            <a:t>Bài</a:t>
          </a:r>
          <a:r>
            <a:rPr lang="en-US" sz="2200" b="1" kern="1200" dirty="0">
              <a:latin typeface="Times New Roman" pitchFamily="18" charset="0"/>
              <a:cs typeface="Times New Roman" pitchFamily="18" charset="0"/>
            </a:rPr>
            <a:t> 7: </a:t>
          </a:r>
        </a:p>
        <a:p>
          <a:pPr marL="0" lvl="0" indent="0" algn="ctr" defTabSz="977900" rtl="0">
            <a:lnSpc>
              <a:spcPct val="90000"/>
            </a:lnSpc>
            <a:spcBef>
              <a:spcPct val="0"/>
            </a:spcBef>
            <a:spcAft>
              <a:spcPct val="35000"/>
            </a:spcAft>
            <a:buNone/>
          </a:pPr>
          <a:r>
            <a:rPr lang="en-US" sz="2200" b="1" kern="1200" dirty="0">
              <a:latin typeface="Times New Roman" pitchFamily="18" charset="0"/>
              <a:cs typeface="Times New Roman" pitchFamily="18" charset="0"/>
            </a:rPr>
            <a:t>KẾ TOÁN</a:t>
          </a:r>
          <a:r>
            <a:rPr lang="en-US" sz="2200" kern="1200" dirty="0">
              <a:latin typeface="Times New Roman" pitchFamily="18" charset="0"/>
              <a:cs typeface="Times New Roman" pitchFamily="18" charset="0"/>
            </a:rPr>
            <a:t> </a:t>
          </a:r>
          <a:r>
            <a:rPr lang="en-US" sz="2200" b="1" kern="1200" dirty="0">
              <a:latin typeface="Times New Roman" pitchFamily="18" charset="0"/>
              <a:cs typeface="Times New Roman" pitchFamily="18" charset="0"/>
            </a:rPr>
            <a:t>BÁN HÀNG VÀ XÁC ĐỊNH KẾT QUẢ KINH DOANH</a:t>
          </a:r>
          <a:endParaRPr lang="en-US" sz="2200" kern="1200" dirty="0">
            <a:latin typeface="Times New Roman" pitchFamily="18" charset="0"/>
            <a:cs typeface="Times New Roman" pitchFamily="18" charset="0"/>
          </a:endParaRPr>
        </a:p>
      </dsp:txBody>
      <dsp:txXfrm>
        <a:off x="38716" y="114916"/>
        <a:ext cx="8914150" cy="715675"/>
      </dsp:txXfrm>
    </dsp:sp>
    <dsp:sp modelId="{E3039367-62EF-4CD7-A0B2-C961A004DA7C}">
      <dsp:nvSpPr>
        <dsp:cNvPr id="0" name=""/>
        <dsp:cNvSpPr/>
      </dsp:nvSpPr>
      <dsp:spPr>
        <a:xfrm>
          <a:off x="2381418" y="952590"/>
          <a:ext cx="4265416" cy="48831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Gồm</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những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nội</a:t>
          </a:r>
          <a:r>
            <a:rPr lang="en-US" sz="1800" kern="1200" dirty="0">
              <a:latin typeface="Times New Roman" pitchFamily="18" charset="0"/>
              <a:cs typeface="Times New Roman" pitchFamily="18" charset="0"/>
            </a:rPr>
            <a:t> dung </a:t>
          </a:r>
          <a:r>
            <a:rPr lang="en-US" sz="1800" kern="1200" dirty="0" err="1">
              <a:latin typeface="Times New Roman" pitchFamily="18" charset="0"/>
              <a:cs typeface="Times New Roman" pitchFamily="18" charset="0"/>
            </a:rPr>
            <a:t>sau</a:t>
          </a:r>
          <a:r>
            <a:rPr lang="en-US" sz="1800" kern="1200" dirty="0">
              <a:latin typeface="Times New Roman" pitchFamily="18" charset="0"/>
              <a:cs typeface="Times New Roman" pitchFamily="18" charset="0"/>
            </a:rPr>
            <a:t>:</a:t>
          </a:r>
        </a:p>
      </dsp:txBody>
      <dsp:txXfrm>
        <a:off x="2405256" y="976428"/>
        <a:ext cx="4217740" cy="440642"/>
      </dsp:txXfrm>
    </dsp:sp>
    <dsp:sp modelId="{5376587F-4E55-4E8E-8B0D-76001B0F7B6A}">
      <dsp:nvSpPr>
        <dsp:cNvPr id="0" name=""/>
        <dsp:cNvSpPr/>
      </dsp:nvSpPr>
      <dsp:spPr>
        <a:xfrm>
          <a:off x="1433706" y="1531029"/>
          <a:ext cx="6125095" cy="48831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Nhiệm</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vụ</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bán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xác</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định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kết</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quả</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kinh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endParaRPr lang="en-US" sz="1800" kern="1200" dirty="0">
            <a:latin typeface="Times New Roman" pitchFamily="18" charset="0"/>
            <a:cs typeface="Times New Roman" pitchFamily="18" charset="0"/>
          </a:endParaRPr>
        </a:p>
      </dsp:txBody>
      <dsp:txXfrm>
        <a:off x="1457544" y="1554867"/>
        <a:ext cx="6077419" cy="440642"/>
      </dsp:txXfrm>
    </dsp:sp>
    <dsp:sp modelId="{9B02AA54-DF0F-4FAA-B458-778CB3E056D6}">
      <dsp:nvSpPr>
        <dsp:cNvPr id="0" name=""/>
        <dsp:cNvSpPr/>
      </dsp:nvSpPr>
      <dsp:spPr>
        <a:xfrm>
          <a:off x="1053935" y="2216804"/>
          <a:ext cx="6884637" cy="48831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thành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phẩm</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hóa</a:t>
          </a:r>
          <a:endParaRPr lang="en-US" sz="1800" kern="1200" dirty="0">
            <a:latin typeface="Times New Roman" pitchFamily="18" charset="0"/>
            <a:cs typeface="Times New Roman" pitchFamily="18" charset="0"/>
          </a:endParaRPr>
        </a:p>
      </dsp:txBody>
      <dsp:txXfrm>
        <a:off x="1077773" y="2240642"/>
        <a:ext cx="6836961" cy="440642"/>
      </dsp:txXfrm>
    </dsp:sp>
    <dsp:sp modelId="{A0FFF314-3A72-4774-8F91-A05407DD899A}">
      <dsp:nvSpPr>
        <dsp:cNvPr id="0" name=""/>
        <dsp:cNvSpPr/>
      </dsp:nvSpPr>
      <dsp:spPr>
        <a:xfrm>
          <a:off x="789714" y="2826382"/>
          <a:ext cx="7413080" cy="48831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thu</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bán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các</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khoản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giảm</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trừ</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thu</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bán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endParaRPr lang="en-US" sz="1800" kern="1200" dirty="0">
            <a:latin typeface="Times New Roman" pitchFamily="18" charset="0"/>
            <a:cs typeface="Times New Roman" pitchFamily="18" charset="0"/>
          </a:endParaRPr>
        </a:p>
      </dsp:txBody>
      <dsp:txXfrm>
        <a:off x="813552" y="2850220"/>
        <a:ext cx="7365404" cy="440642"/>
      </dsp:txXfrm>
    </dsp:sp>
    <dsp:sp modelId="{0D9B3EF5-C19F-46C2-8420-A0B56FF419AC}">
      <dsp:nvSpPr>
        <dsp:cNvPr id="0" name=""/>
        <dsp:cNvSpPr/>
      </dsp:nvSpPr>
      <dsp:spPr>
        <a:xfrm>
          <a:off x="542938" y="3619489"/>
          <a:ext cx="7906631" cy="48831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chi </a:t>
          </a:r>
          <a:r>
            <a:rPr lang="en-US" sz="1800" kern="1200" dirty="0" err="1">
              <a:latin typeface="Times New Roman" pitchFamily="18" charset="0"/>
              <a:cs typeface="Times New Roman" pitchFamily="18" charset="0"/>
            </a:rPr>
            <a:t>phí</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bán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chi </a:t>
          </a:r>
          <a:r>
            <a:rPr lang="en-US" sz="1800" kern="1200" dirty="0" err="1">
              <a:latin typeface="Times New Roman" pitchFamily="18" charset="0"/>
              <a:cs typeface="Times New Roman" pitchFamily="18" charset="0"/>
            </a:rPr>
            <a:t>phí</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quản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lý</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nghiệp</a:t>
          </a:r>
          <a:endParaRPr lang="en-US" sz="1800" kern="1200" dirty="0">
            <a:latin typeface="Times New Roman" pitchFamily="18" charset="0"/>
            <a:cs typeface="Times New Roman" pitchFamily="18" charset="0"/>
          </a:endParaRPr>
        </a:p>
      </dsp:txBody>
      <dsp:txXfrm>
        <a:off x="566776" y="3643327"/>
        <a:ext cx="7858955" cy="440642"/>
      </dsp:txXfrm>
    </dsp:sp>
    <dsp:sp modelId="{F7396FFE-5F9C-4192-A22C-60382A67137F}">
      <dsp:nvSpPr>
        <dsp:cNvPr id="0" name=""/>
        <dsp:cNvSpPr/>
      </dsp:nvSpPr>
      <dsp:spPr>
        <a:xfrm>
          <a:off x="368355" y="4381456"/>
          <a:ext cx="8408927" cy="48831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chi </a:t>
          </a:r>
          <a:r>
            <a:rPr lang="en-US" sz="1800" kern="1200" dirty="0" err="1">
              <a:latin typeface="Times New Roman" pitchFamily="18" charset="0"/>
              <a:cs typeface="Times New Roman" pitchFamily="18" charset="0"/>
            </a:rPr>
            <a:t>phí</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thu</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hoạt</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động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tài</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chính</a:t>
          </a:r>
          <a:endParaRPr lang="en-US" sz="1800" kern="1200" dirty="0">
            <a:latin typeface="Times New Roman" pitchFamily="18" charset="0"/>
            <a:cs typeface="Times New Roman" pitchFamily="18" charset="0"/>
          </a:endParaRPr>
        </a:p>
      </dsp:txBody>
      <dsp:txXfrm>
        <a:off x="392193" y="4405294"/>
        <a:ext cx="8361251" cy="440642"/>
      </dsp:txXfrm>
    </dsp:sp>
    <dsp:sp modelId="{E2B19831-65F0-44FA-863D-687F7BA223CE}">
      <dsp:nvSpPr>
        <dsp:cNvPr id="0" name=""/>
        <dsp:cNvSpPr/>
      </dsp:nvSpPr>
      <dsp:spPr>
        <a:xfrm>
          <a:off x="219342" y="5112293"/>
          <a:ext cx="8553823" cy="48831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các</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khoản</a:t>
          </a:r>
          <a:r>
            <a:rPr lang="en-US" sz="1800" kern="1200" dirty="0">
              <a:latin typeface="Times New Roman" pitchFamily="18" charset="0"/>
              <a:cs typeface="Times New Roman" pitchFamily="18" charset="0"/>
            </a:rPr>
            <a:t> chi </a:t>
          </a:r>
          <a:r>
            <a:rPr lang="en-US" sz="1800" kern="1200" dirty="0" err="1">
              <a:latin typeface="Times New Roman" pitchFamily="18" charset="0"/>
              <a:cs typeface="Times New Roman" pitchFamily="18" charset="0"/>
            </a:rPr>
            <a:t>phí</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thu</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nhập</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khác</a:t>
          </a:r>
          <a:endParaRPr lang="en-US" sz="1800" kern="1200" dirty="0">
            <a:latin typeface="Times New Roman" pitchFamily="18" charset="0"/>
            <a:cs typeface="Times New Roman" pitchFamily="18" charset="0"/>
          </a:endParaRPr>
        </a:p>
      </dsp:txBody>
      <dsp:txXfrm>
        <a:off x="243180" y="5136131"/>
        <a:ext cx="8506147" cy="440642"/>
      </dsp:txXfrm>
    </dsp:sp>
    <dsp:sp modelId="{FE70297F-CD16-4328-BBF7-4064F21C75AD}">
      <dsp:nvSpPr>
        <dsp:cNvPr id="0" name=""/>
        <dsp:cNvSpPr/>
      </dsp:nvSpPr>
      <dsp:spPr>
        <a:xfrm>
          <a:off x="219342" y="5798068"/>
          <a:ext cx="8553823" cy="48831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xác</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định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phân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phối</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kết</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quả</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hoạt</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động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kinh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endParaRPr lang="en-US" sz="1800" kern="1200" dirty="0">
            <a:latin typeface="Times New Roman" pitchFamily="18" charset="0"/>
            <a:cs typeface="Times New Roman" pitchFamily="18" charset="0"/>
          </a:endParaRPr>
        </a:p>
      </dsp:txBody>
      <dsp:txXfrm>
        <a:off x="243180" y="5821906"/>
        <a:ext cx="8506147" cy="4406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153C3-6EB7-464D-BB4F-E2FF6000D9E0}">
      <dsp:nvSpPr>
        <dsp:cNvPr id="0" name=""/>
        <dsp:cNvSpPr/>
      </dsp:nvSpPr>
      <dsp:spPr>
        <a:xfrm>
          <a:off x="102" y="0"/>
          <a:ext cx="1362893" cy="44958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de-DE" sz="2000" kern="1200" dirty="0">
              <a:solidFill>
                <a:schemeClr val="tx1"/>
              </a:solidFill>
              <a:latin typeface="Times New Roman" pitchFamily="18" charset="0"/>
              <a:cs typeface="Times New Roman" pitchFamily="18" charset="0"/>
            </a:rPr>
            <a:t>Mục đích của BCTC, đối tượng áp dụng</a:t>
          </a:r>
          <a:endParaRPr lang="en-US" sz="2000" kern="1200" dirty="0">
            <a:solidFill>
              <a:schemeClr val="tx1"/>
            </a:solidFill>
            <a:latin typeface="Times New Roman" pitchFamily="18" charset="0"/>
            <a:cs typeface="Times New Roman" pitchFamily="18" charset="0"/>
          </a:endParaRPr>
        </a:p>
      </dsp:txBody>
      <dsp:txXfrm>
        <a:off x="102" y="1798320"/>
        <a:ext cx="1362893" cy="1798320"/>
      </dsp:txXfrm>
    </dsp:sp>
    <dsp:sp modelId="{A9F92E17-6899-4923-9014-3A79B184B815}">
      <dsp:nvSpPr>
        <dsp:cNvPr id="0" name=""/>
        <dsp:cNvSpPr/>
      </dsp:nvSpPr>
      <dsp:spPr>
        <a:xfrm>
          <a:off x="40989" y="269748"/>
          <a:ext cx="1281119" cy="1497101"/>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0AEFBB-FFEF-4A6F-A0BA-385B7A399E96}">
      <dsp:nvSpPr>
        <dsp:cNvPr id="0" name=""/>
        <dsp:cNvSpPr/>
      </dsp:nvSpPr>
      <dsp:spPr>
        <a:xfrm>
          <a:off x="1403882" y="0"/>
          <a:ext cx="1362893" cy="44958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150000"/>
            </a:lnSpc>
            <a:spcBef>
              <a:spcPct val="0"/>
            </a:spcBef>
            <a:spcAft>
              <a:spcPct val="35000"/>
            </a:spcAft>
            <a:buNone/>
          </a:pPr>
          <a:r>
            <a:rPr lang="de-DE" sz="1800" kern="1200" dirty="0">
              <a:solidFill>
                <a:schemeClr val="tx1"/>
              </a:solidFill>
              <a:latin typeface="Times New Roman" pitchFamily="18" charset="0"/>
              <a:cs typeface="Times New Roman" pitchFamily="18" charset="0"/>
            </a:rPr>
            <a:t>Hệ thống BCTC của doanh nghiệp</a:t>
          </a:r>
          <a:endParaRPr lang="en-US" sz="1800" kern="1200" dirty="0">
            <a:solidFill>
              <a:schemeClr val="tx1"/>
            </a:solidFill>
            <a:latin typeface="Times New Roman" pitchFamily="18" charset="0"/>
            <a:cs typeface="Times New Roman" pitchFamily="18" charset="0"/>
          </a:endParaRPr>
        </a:p>
      </dsp:txBody>
      <dsp:txXfrm>
        <a:off x="1403882" y="1798320"/>
        <a:ext cx="1362893" cy="1798320"/>
      </dsp:txXfrm>
    </dsp:sp>
    <dsp:sp modelId="{5CB5908C-1F48-40B4-B89A-A047034FDB75}">
      <dsp:nvSpPr>
        <dsp:cNvPr id="0" name=""/>
        <dsp:cNvSpPr/>
      </dsp:nvSpPr>
      <dsp:spPr>
        <a:xfrm>
          <a:off x="1444769" y="269748"/>
          <a:ext cx="1281119" cy="1497101"/>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03A456-D384-4EC7-AD4E-B923750513F3}">
      <dsp:nvSpPr>
        <dsp:cNvPr id="0" name=""/>
        <dsp:cNvSpPr/>
      </dsp:nvSpPr>
      <dsp:spPr>
        <a:xfrm>
          <a:off x="2807663" y="0"/>
          <a:ext cx="1362893" cy="44958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tx1"/>
              </a:solidFill>
              <a:latin typeface="Times New Roman" pitchFamily="18" charset="0"/>
              <a:cs typeface="Times New Roman" pitchFamily="18" charset="0"/>
            </a:rPr>
            <a:t>Trách nhiệm lập, nguyên tắc lập và trình bày BCTC</a:t>
          </a:r>
          <a:endParaRPr lang="en-US" sz="1800" kern="1200" dirty="0">
            <a:solidFill>
              <a:schemeClr val="tx1"/>
            </a:solidFill>
            <a:latin typeface="Times New Roman" pitchFamily="18" charset="0"/>
            <a:cs typeface="Times New Roman" pitchFamily="18" charset="0"/>
          </a:endParaRPr>
        </a:p>
      </dsp:txBody>
      <dsp:txXfrm>
        <a:off x="2807663" y="1798320"/>
        <a:ext cx="1362893" cy="1798320"/>
      </dsp:txXfrm>
    </dsp:sp>
    <dsp:sp modelId="{345237B6-D1D9-4201-BBAE-CB4CEC9E7035}">
      <dsp:nvSpPr>
        <dsp:cNvPr id="0" name=""/>
        <dsp:cNvSpPr/>
      </dsp:nvSpPr>
      <dsp:spPr>
        <a:xfrm>
          <a:off x="2848549" y="269748"/>
          <a:ext cx="1281119" cy="1497101"/>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7C30A9-8D6A-433F-A9FE-62C63775FFAF}">
      <dsp:nvSpPr>
        <dsp:cNvPr id="0" name=""/>
        <dsp:cNvSpPr/>
      </dsp:nvSpPr>
      <dsp:spPr>
        <a:xfrm>
          <a:off x="4211443" y="0"/>
          <a:ext cx="1362893" cy="44958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tx1"/>
              </a:solidFill>
              <a:latin typeface="Times New Roman" pitchFamily="18" charset="0"/>
              <a:cs typeface="Times New Roman" pitchFamily="18" charset="0"/>
            </a:rPr>
            <a:t>Kỳ lập BCTC, thời hạn nộp BCTC, nơi nhận BCTC</a:t>
          </a:r>
          <a:endParaRPr lang="en-US" sz="1800" kern="1200" dirty="0">
            <a:solidFill>
              <a:schemeClr val="tx1"/>
            </a:solidFill>
            <a:latin typeface="Times New Roman" pitchFamily="18" charset="0"/>
            <a:cs typeface="Times New Roman" pitchFamily="18" charset="0"/>
          </a:endParaRPr>
        </a:p>
      </dsp:txBody>
      <dsp:txXfrm>
        <a:off x="4211443" y="1798320"/>
        <a:ext cx="1362893" cy="1798320"/>
      </dsp:txXfrm>
    </dsp:sp>
    <dsp:sp modelId="{EA9782A1-D4AA-4791-8B66-17F1AFE67637}">
      <dsp:nvSpPr>
        <dsp:cNvPr id="0" name=""/>
        <dsp:cNvSpPr/>
      </dsp:nvSpPr>
      <dsp:spPr>
        <a:xfrm>
          <a:off x="4252330" y="269748"/>
          <a:ext cx="1281119" cy="1497101"/>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50EDD9-3C21-44F2-A481-08631FB7E281}">
      <dsp:nvSpPr>
        <dsp:cNvPr id="0" name=""/>
        <dsp:cNvSpPr/>
      </dsp:nvSpPr>
      <dsp:spPr>
        <a:xfrm>
          <a:off x="5615223" y="0"/>
          <a:ext cx="1362893" cy="44958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tx1"/>
              </a:solidFill>
              <a:latin typeface="Times New Roman" pitchFamily="18" charset="0"/>
              <a:cs typeface="Times New Roman" pitchFamily="18" charset="0"/>
            </a:rPr>
            <a:t>Trình bày nội dung và phương pháp lập BCTC năm</a:t>
          </a:r>
          <a:endParaRPr lang="en-US" sz="1800" kern="1200" dirty="0">
            <a:solidFill>
              <a:schemeClr val="tx1"/>
            </a:solidFill>
            <a:latin typeface="Times New Roman" pitchFamily="18" charset="0"/>
            <a:cs typeface="Times New Roman" pitchFamily="18" charset="0"/>
          </a:endParaRPr>
        </a:p>
      </dsp:txBody>
      <dsp:txXfrm>
        <a:off x="5615223" y="1798320"/>
        <a:ext cx="1362893" cy="1798320"/>
      </dsp:txXfrm>
    </dsp:sp>
    <dsp:sp modelId="{7E882647-F538-4AD1-A52B-88708EFC2BCD}">
      <dsp:nvSpPr>
        <dsp:cNvPr id="0" name=""/>
        <dsp:cNvSpPr/>
      </dsp:nvSpPr>
      <dsp:spPr>
        <a:xfrm>
          <a:off x="5656110" y="269748"/>
          <a:ext cx="1281119" cy="1497101"/>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02BE0A-14FA-47F6-A0CA-B5FB378DE872}">
      <dsp:nvSpPr>
        <dsp:cNvPr id="0" name=""/>
        <dsp:cNvSpPr/>
      </dsp:nvSpPr>
      <dsp:spPr>
        <a:xfrm>
          <a:off x="7019004" y="0"/>
          <a:ext cx="1362893" cy="44958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tx1"/>
              </a:solidFill>
              <a:latin typeface="Times New Roman" pitchFamily="18" charset="0"/>
              <a:cs typeface="Times New Roman" pitchFamily="18" charset="0"/>
            </a:rPr>
            <a:t>Trình bày nội dung và phương pháp lập BCTC giữa niên độ</a:t>
          </a:r>
          <a:endParaRPr lang="en-US" sz="1800" kern="1200" dirty="0">
            <a:solidFill>
              <a:schemeClr val="tx1"/>
            </a:solidFill>
            <a:latin typeface="Times New Roman" pitchFamily="18" charset="0"/>
            <a:cs typeface="Times New Roman" pitchFamily="18" charset="0"/>
          </a:endParaRPr>
        </a:p>
      </dsp:txBody>
      <dsp:txXfrm>
        <a:off x="7019004" y="1798320"/>
        <a:ext cx="1362893" cy="1798320"/>
      </dsp:txXfrm>
    </dsp:sp>
    <dsp:sp modelId="{58BF6DBE-C4FF-4516-B796-49446C10AD6C}">
      <dsp:nvSpPr>
        <dsp:cNvPr id="0" name=""/>
        <dsp:cNvSpPr/>
      </dsp:nvSpPr>
      <dsp:spPr>
        <a:xfrm>
          <a:off x="7059890" y="269748"/>
          <a:ext cx="1281119" cy="1497101"/>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D2C3E4-FA30-4A12-8E67-4E4F365C1127}">
      <dsp:nvSpPr>
        <dsp:cNvPr id="0" name=""/>
        <dsp:cNvSpPr/>
      </dsp:nvSpPr>
      <dsp:spPr>
        <a:xfrm>
          <a:off x="335279" y="3596640"/>
          <a:ext cx="7711440" cy="674370"/>
        </a:xfrm>
        <a:prstGeom prst="leftRightArrow">
          <a:avLst/>
        </a:prstGeom>
        <a:solidFill>
          <a:schemeClr val="accent1">
            <a:tint val="6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10A97F-41EE-4044-9F47-DBFDA037A1B9}" type="datetimeFigureOut">
              <a:rPr lang="en-US" smtClean="0"/>
              <a:t>7/25/2026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15457C-E4A4-4D26-8FA5-60685A7863FD}" type="slidenum">
              <a:rPr lang="en-US" smtClean="0"/>
              <a:t>‹#›</a:t>
            </a:fld>
            <a:endParaRPr lang="en-US"/>
          </a:p>
        </p:txBody>
      </p:sp>
    </p:spTree>
    <p:extLst>
      <p:ext uri="{BB962C8B-B14F-4D97-AF65-F5344CB8AC3E}">
        <p14:creationId xmlns:p14="http://schemas.microsoft.com/office/powerpoint/2010/main" val="2005218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2</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200</a:t>
            </a:fld>
            <a:endParaRPr lang="en-US">
              <a:solidFill>
                <a:prstClr val="black"/>
              </a:solidFill>
            </a:endParaRPr>
          </a:p>
        </p:txBody>
      </p:sp>
    </p:spTree>
    <p:extLst>
      <p:ext uri="{BB962C8B-B14F-4D97-AF65-F5344CB8AC3E}">
        <p14:creationId xmlns:p14="http://schemas.microsoft.com/office/powerpoint/2010/main" val="3191471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201</a:t>
            </a:fld>
            <a:endParaRPr lang="en-US">
              <a:solidFill>
                <a:prstClr val="black"/>
              </a:solidFill>
            </a:endParaRPr>
          </a:p>
        </p:txBody>
      </p:sp>
    </p:spTree>
    <p:extLst>
      <p:ext uri="{BB962C8B-B14F-4D97-AF65-F5344CB8AC3E}">
        <p14:creationId xmlns:p14="http://schemas.microsoft.com/office/powerpoint/2010/main" val="1389237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205</a:t>
            </a:fld>
            <a:endParaRPr lang="en-US">
              <a:solidFill>
                <a:prstClr val="black"/>
              </a:solidFill>
            </a:endParaRPr>
          </a:p>
        </p:txBody>
      </p:sp>
    </p:spTree>
    <p:extLst>
      <p:ext uri="{BB962C8B-B14F-4D97-AF65-F5344CB8AC3E}">
        <p14:creationId xmlns:p14="http://schemas.microsoft.com/office/powerpoint/2010/main" val="2337199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0815457C-E4A4-4D26-8FA5-60685A7863FD}" type="slidenum">
              <a:rPr lang="en-US" smtClean="0"/>
              <a:t>210</a:t>
            </a:fld>
            <a:endParaRPr lang="en-US"/>
          </a:p>
        </p:txBody>
      </p:sp>
    </p:spTree>
    <p:extLst>
      <p:ext uri="{BB962C8B-B14F-4D97-AF65-F5344CB8AC3E}">
        <p14:creationId xmlns:p14="http://schemas.microsoft.com/office/powerpoint/2010/main" val="968575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222</a:t>
            </a:fld>
            <a:endParaRPr lang="en-US">
              <a:solidFill>
                <a:prstClr val="black"/>
              </a:solidFill>
            </a:endParaRPr>
          </a:p>
        </p:txBody>
      </p:sp>
    </p:spTree>
    <p:extLst>
      <p:ext uri="{BB962C8B-B14F-4D97-AF65-F5344CB8AC3E}">
        <p14:creationId xmlns:p14="http://schemas.microsoft.com/office/powerpoint/2010/main" val="1241745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224</a:t>
            </a:fld>
            <a:endParaRPr lang="en-US">
              <a:solidFill>
                <a:prstClr val="black"/>
              </a:solidFill>
            </a:endParaRPr>
          </a:p>
        </p:txBody>
      </p:sp>
    </p:spTree>
    <p:extLst>
      <p:ext uri="{BB962C8B-B14F-4D97-AF65-F5344CB8AC3E}">
        <p14:creationId xmlns:p14="http://schemas.microsoft.com/office/powerpoint/2010/main" val="24677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3</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16</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17</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18</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DE3C0E28-6115-0511-CF16-C86656C4A7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0C464481-E4CA-1EA2-19C7-2DB9FBEB96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a:extLst>
              <a:ext uri="{FF2B5EF4-FFF2-40B4-BE49-F238E27FC236}">
                <a16:creationId xmlns:a16="http://schemas.microsoft.com/office/drawing/2014/main" id="{E36EEF35-C013-271E-9F6D-37B1484D8C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21D7A3F-01AB-40D1-9339-0856E8A2AB3F}" type="slidenum">
              <a:rPr lang="en-US" altLang="en-US" smtClean="0">
                <a:latin typeface="Arial" panose="020B0604020202020204" pitchFamily="34" charset="0"/>
              </a:rPr>
              <a:pPr>
                <a:spcBef>
                  <a:spcPct val="0"/>
                </a:spcBef>
              </a:pPr>
              <a:t>74</a:t>
            </a:fld>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E6AD5-72DD-D6EE-9B74-6E8AB9F55431}"/>
            </a:ext>
          </a:extLst>
        </p:cNvPr>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ABCC01B8-84F4-037A-5304-48331691AB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CD8B846D-47B5-87F4-D65E-293E131FFF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a:extLst>
              <a:ext uri="{FF2B5EF4-FFF2-40B4-BE49-F238E27FC236}">
                <a16:creationId xmlns:a16="http://schemas.microsoft.com/office/drawing/2014/main" id="{EA55E773-E257-66E7-5B5E-5A6D4289C9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21D7A3F-01AB-40D1-9339-0856E8A2AB3F}" type="slidenum">
              <a:rPr lang="en-US" altLang="en-US" smtClean="0">
                <a:latin typeface="Arial" panose="020B0604020202020204" pitchFamily="34" charset="0"/>
              </a:rPr>
              <a:pPr>
                <a:spcBef>
                  <a:spcPct val="0"/>
                </a:spcBef>
              </a:pPr>
              <a:t>81</a:t>
            </a:fld>
            <a:endParaRPr lang="en-US" altLang="en-US">
              <a:latin typeface="Arial" panose="020B0604020202020204" pitchFamily="34" charset="0"/>
            </a:endParaRPr>
          </a:p>
        </p:txBody>
      </p:sp>
    </p:spTree>
    <p:extLst>
      <p:ext uri="{BB962C8B-B14F-4D97-AF65-F5344CB8AC3E}">
        <p14:creationId xmlns:p14="http://schemas.microsoft.com/office/powerpoint/2010/main" val="1009866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D94935B4-5197-8402-05C7-454A5DEAAD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FD1D2B81-8F06-BA31-9A4D-6B78FD516A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4452" name="Slide Number Placeholder 3">
            <a:extLst>
              <a:ext uri="{FF2B5EF4-FFF2-40B4-BE49-F238E27FC236}">
                <a16:creationId xmlns:a16="http://schemas.microsoft.com/office/drawing/2014/main" id="{7F20D1C8-3119-C07C-1D78-D1EF0313A3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CB2DD4F-6DD3-45DA-91CE-BAFD7C190C2E}" type="slidenum">
              <a:rPr lang="en-US" altLang="en-US" smtClean="0"/>
              <a:pPr/>
              <a:t>139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A720D0F-BA11-7B7E-0F4D-E30B1DCA35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4F1EEADD-D0EC-BBF3-0F93-8C85D33CC2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t>
            </a:r>
          </a:p>
        </p:txBody>
      </p:sp>
      <p:sp>
        <p:nvSpPr>
          <p:cNvPr id="7172" name="Slide Number Placeholder 3">
            <a:extLst>
              <a:ext uri="{FF2B5EF4-FFF2-40B4-BE49-F238E27FC236}">
                <a16:creationId xmlns:a16="http://schemas.microsoft.com/office/drawing/2014/main" id="{1D370102-C4E1-7970-11C6-69A14767AA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3607D24-CCF3-453B-9C83-691E1335E68B}" type="slidenum">
              <a:rPr lang="en-US" altLang="en-US" smtClean="0">
                <a:latin typeface="Arial" panose="020B0604020202020204" pitchFamily="34" charset="0"/>
              </a:rPr>
              <a:pPr>
                <a:spcBef>
                  <a:spcPct val="0"/>
                </a:spcBef>
              </a:pPr>
              <a:t>164</a:t>
            </a:fld>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1143814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274243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56130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2839321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9169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2008315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752277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2069305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2316296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D6D3F2-7A75-4B1B-8744-F85182DB7B9C}"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3411849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D6D3F2-7A75-4B1B-8744-F85182DB7B9C}"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2571819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D6D3F2-7A75-4B1B-8744-F85182DB7B9C}" type="datetimeFigureOut">
              <a:rPr lang="en-US" smtClean="0"/>
              <a:t>7/25/2026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4184230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D6D3F2-7A75-4B1B-8744-F85182DB7B9C}" type="datetimeFigureOut">
              <a:rPr lang="en-US" smtClean="0"/>
              <a:t>7/25/2026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147684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D6D3F2-7A75-4B1B-8744-F85182DB7B9C}" type="datetimeFigureOut">
              <a:rPr lang="en-US" smtClean="0"/>
              <a:t>7/25/2026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1843764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D6D3F2-7A75-4B1B-8744-F85182DB7B9C}"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4183876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D6D3F2-7A75-4B1B-8744-F85182DB7B9C}"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D37C6-58FF-4B0B-9C93-93E7E7A6E93E}" type="slidenum">
              <a:rPr lang="en-US" smtClean="0"/>
              <a:t>‹#›</a:t>
            </a:fld>
            <a:endParaRPr lang="en-US"/>
          </a:p>
        </p:txBody>
      </p:sp>
    </p:spTree>
    <p:extLst>
      <p:ext uri="{BB962C8B-B14F-4D97-AF65-F5344CB8AC3E}">
        <p14:creationId xmlns:p14="http://schemas.microsoft.com/office/powerpoint/2010/main" val="2249378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5D6D3F2-7A75-4B1B-8744-F85182DB7B9C}" type="datetimeFigureOut">
              <a:rPr lang="en-US" smtClean="0"/>
              <a:t>7/25/2026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D37C6-58FF-4B0B-9C93-93E7E7A6E93E}" type="slidenum">
              <a:rPr lang="en-US" smtClean="0"/>
              <a:t>‹#›</a:t>
            </a:fld>
            <a:endParaRPr lang="en-US"/>
          </a:p>
        </p:txBody>
      </p:sp>
    </p:spTree>
    <p:extLst>
      <p:ext uri="{BB962C8B-B14F-4D97-AF65-F5344CB8AC3E}">
        <p14:creationId xmlns:p14="http://schemas.microsoft.com/office/powerpoint/2010/main" val="128609655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1524000" y="1"/>
          <a:ext cx="8991600" cy="6562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6044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381000"/>
            <a:ext cx="7620000" cy="685800"/>
          </a:xfrm>
        </p:spPr>
        <p:txBody>
          <a:bodyPr>
            <a:normAutofit fontScale="90000"/>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1752601" y="1612900"/>
            <a:ext cx="4965699"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35" name="Rectangle 2"/>
          <p:cNvSpPr txBox="1">
            <a:spLocks noChangeArrowheads="1"/>
          </p:cNvSpPr>
          <p:nvPr/>
        </p:nvSpPr>
        <p:spPr bwMode="auto">
          <a:xfrm>
            <a:off x="1981201" y="1524000"/>
            <a:ext cx="83057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500" b="1" i="1" dirty="0">
                <a:latin typeface="Times New Roman" pitchFamily="18" charset="0"/>
                <a:cs typeface="Times New Roman" pitchFamily="18" charset="0"/>
              </a:rPr>
              <a:t>2.3.3. </a:t>
            </a:r>
            <a:r>
              <a:rPr lang="en-US" sz="2500" b="1" i="1" dirty="0" err="1">
                <a:latin typeface="Times New Roman" pitchFamily="18" charset="0"/>
                <a:cs typeface="Times New Roman" pitchFamily="18" charset="0"/>
              </a:rPr>
              <a:t>Kế</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toán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giá</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vốn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hàng</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bán</a:t>
            </a:r>
            <a:endParaRPr lang="en-US" sz="2500" b="1" i="1" dirty="0">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492611054"/>
              </p:ext>
            </p:extLst>
          </p:nvPr>
        </p:nvGraphicFramePr>
        <p:xfrm>
          <a:off x="1803400" y="3048000"/>
          <a:ext cx="7950200" cy="2743200"/>
        </p:xfrm>
        <a:graphic>
          <a:graphicData uri="http://schemas.openxmlformats.org/drawingml/2006/table">
            <a:tbl>
              <a:tblPr>
                <a:tableStyleId>{5C22544A-7EE6-4342-B048-85BDC9FD1C3A}</a:tableStyleId>
              </a:tblPr>
              <a:tblGrid>
                <a:gridCol w="2019728">
                  <a:extLst>
                    <a:ext uri="{9D8B030D-6E8A-4147-A177-3AD203B41FA5}">
                      <a16:colId xmlns:a16="http://schemas.microsoft.com/office/drawing/2014/main" val="20000"/>
                    </a:ext>
                  </a:extLst>
                </a:gridCol>
                <a:gridCol w="180622">
                  <a:extLst>
                    <a:ext uri="{9D8B030D-6E8A-4147-A177-3AD203B41FA5}">
                      <a16:colId xmlns:a16="http://schemas.microsoft.com/office/drawing/2014/main" val="20001"/>
                    </a:ext>
                  </a:extLst>
                </a:gridCol>
                <a:gridCol w="2093038">
                  <a:extLst>
                    <a:ext uri="{9D8B030D-6E8A-4147-A177-3AD203B41FA5}">
                      <a16:colId xmlns:a16="http://schemas.microsoft.com/office/drawing/2014/main" val="20002"/>
                    </a:ext>
                  </a:extLst>
                </a:gridCol>
                <a:gridCol w="418410">
                  <a:extLst>
                    <a:ext uri="{9D8B030D-6E8A-4147-A177-3AD203B41FA5}">
                      <a16:colId xmlns:a16="http://schemas.microsoft.com/office/drawing/2014/main" val="20003"/>
                    </a:ext>
                  </a:extLst>
                </a:gridCol>
                <a:gridCol w="3238402">
                  <a:extLst>
                    <a:ext uri="{9D8B030D-6E8A-4147-A177-3AD203B41FA5}">
                      <a16:colId xmlns:a16="http://schemas.microsoft.com/office/drawing/2014/main" val="20004"/>
                    </a:ext>
                  </a:extLst>
                </a:gridCol>
              </a:tblGrid>
              <a:tr h="2743200">
                <a:tc>
                  <a:txBody>
                    <a:bodyPr/>
                    <a:lstStyle/>
                    <a:p>
                      <a:pPr algn="ctr">
                        <a:lnSpc>
                          <a:spcPct val="107000"/>
                        </a:lnSpc>
                        <a:spcBef>
                          <a:spcPts val="600"/>
                        </a:spcBef>
                        <a:spcAft>
                          <a:spcPts val="800"/>
                        </a:spcAft>
                      </a:pPr>
                      <a:r>
                        <a:rPr lang="vi-VN" sz="3000" dirty="0">
                          <a:effectLst/>
                          <a:latin typeface="Times New Roman" panose="02020603050405020304" pitchFamily="18" charset="0"/>
                          <a:cs typeface="Times New Roman" panose="02020603050405020304" pitchFamily="18" charset="0"/>
                        </a:rPr>
                        <a:t>Trị giá vốn của hàng đã bán</a:t>
                      </a:r>
                      <a:endParaRPr lang="en-US" sz="3000" dirty="0">
                        <a:effectLst/>
                        <a:latin typeface="Times New Roman" panose="02020603050405020304" pitchFamily="18" charset="0"/>
                        <a:ea typeface="SimSun"/>
                        <a:cs typeface="Times New Roman" panose="02020603050405020304" pitchFamily="18" charset="0"/>
                      </a:endParaRPr>
                    </a:p>
                  </a:txBody>
                  <a:tcPr marL="68580" marR="68580" marT="0" marB="0" anchor="ctr"/>
                </a:tc>
                <a:tc>
                  <a:txBody>
                    <a:bodyPr/>
                    <a:lstStyle/>
                    <a:p>
                      <a:pPr>
                        <a:lnSpc>
                          <a:spcPct val="107000"/>
                        </a:lnSpc>
                        <a:spcBef>
                          <a:spcPts val="600"/>
                        </a:spcBef>
                        <a:spcAft>
                          <a:spcPts val="800"/>
                        </a:spcAft>
                      </a:pPr>
                      <a:r>
                        <a:rPr lang="en-US" sz="3000" dirty="0">
                          <a:effectLst/>
                          <a:latin typeface="Times New Roman" panose="02020603050405020304" pitchFamily="18" charset="0"/>
                          <a:cs typeface="Times New Roman" panose="02020603050405020304" pitchFamily="18" charset="0"/>
                        </a:rPr>
                        <a:t>=</a:t>
                      </a:r>
                      <a:endParaRPr lang="en-US" sz="3000" dirty="0">
                        <a:effectLst/>
                        <a:latin typeface="Times New Roman" panose="02020603050405020304" pitchFamily="18" charset="0"/>
                        <a:ea typeface="SimSun"/>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800"/>
                        </a:spcAft>
                      </a:pPr>
                      <a:r>
                        <a:rPr lang="en-US" sz="3000" dirty="0" err="1">
                          <a:effectLst/>
                          <a:latin typeface="Times New Roman" panose="02020603050405020304" pitchFamily="18" charset="0"/>
                          <a:cs typeface="Times New Roman" panose="02020603050405020304" pitchFamily="18" charset="0"/>
                        </a:rPr>
                        <a:t>Trị</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giá</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vốn</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của</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hàng</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xuất</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đã</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bán</a:t>
                      </a:r>
                      <a:endParaRPr lang="en-US" sz="3000" dirty="0">
                        <a:effectLst/>
                        <a:latin typeface="Times New Roman" panose="02020603050405020304" pitchFamily="18" charset="0"/>
                        <a:ea typeface="SimSun"/>
                        <a:cs typeface="Times New Roman" panose="02020603050405020304" pitchFamily="18" charset="0"/>
                      </a:endParaRPr>
                    </a:p>
                  </a:txBody>
                  <a:tcPr marL="68580" marR="68580" marT="0" marB="0" anchor="ctr"/>
                </a:tc>
                <a:tc>
                  <a:txBody>
                    <a:bodyPr/>
                    <a:lstStyle/>
                    <a:p>
                      <a:pPr>
                        <a:lnSpc>
                          <a:spcPct val="107000"/>
                        </a:lnSpc>
                        <a:spcBef>
                          <a:spcPts val="600"/>
                        </a:spcBef>
                        <a:spcAft>
                          <a:spcPts val="800"/>
                        </a:spcAft>
                      </a:pPr>
                      <a:r>
                        <a:rPr lang="en-US" sz="3000" dirty="0">
                          <a:effectLst/>
                          <a:latin typeface="Times New Roman" panose="02020603050405020304" pitchFamily="18" charset="0"/>
                          <a:cs typeface="Times New Roman" panose="02020603050405020304" pitchFamily="18" charset="0"/>
                        </a:rPr>
                        <a:t>+</a:t>
                      </a:r>
                      <a:endParaRPr lang="en-US" sz="3000" dirty="0">
                        <a:effectLst/>
                        <a:latin typeface="Times New Roman" panose="02020603050405020304" pitchFamily="18" charset="0"/>
                        <a:ea typeface="SimSun"/>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800"/>
                        </a:spcAft>
                      </a:pPr>
                      <a:r>
                        <a:rPr lang="en-US" sz="3000" dirty="0">
                          <a:effectLst/>
                          <a:latin typeface="Times New Roman" panose="02020603050405020304" pitchFamily="18" charset="0"/>
                          <a:cs typeface="Times New Roman" panose="02020603050405020304" pitchFamily="18" charset="0"/>
                        </a:rPr>
                        <a:t>Chi </a:t>
                      </a:r>
                      <a:r>
                        <a:rPr lang="en-US" sz="3000" dirty="0" err="1">
                          <a:effectLst/>
                          <a:latin typeface="Times New Roman" panose="02020603050405020304" pitchFamily="18" charset="0"/>
                          <a:cs typeface="Times New Roman" panose="02020603050405020304" pitchFamily="18" charset="0"/>
                        </a:rPr>
                        <a:t>phí</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bán</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hàng</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và</a:t>
                      </a:r>
                      <a:r>
                        <a:rPr lang="en-US" sz="3000" dirty="0">
                          <a:effectLst/>
                          <a:latin typeface="Times New Roman" panose="02020603050405020304" pitchFamily="18" charset="0"/>
                          <a:cs typeface="Times New Roman" panose="02020603050405020304" pitchFamily="18" charset="0"/>
                        </a:rPr>
                        <a:t> chi </a:t>
                      </a:r>
                      <a:r>
                        <a:rPr lang="en-US" sz="3000" dirty="0" err="1">
                          <a:effectLst/>
                          <a:latin typeface="Times New Roman" panose="02020603050405020304" pitchFamily="18" charset="0"/>
                          <a:cs typeface="Times New Roman" panose="02020603050405020304" pitchFamily="18" charset="0"/>
                        </a:rPr>
                        <a:t>phí</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quản</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lí</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doanh</a:t>
                      </a:r>
                      <a:r>
                        <a:rPr lang="en-US" sz="3000" dirty="0">
                          <a:effectLst/>
                          <a:latin typeface="Times New Roman" panose="02020603050405020304" pitchFamily="18" charset="0"/>
                          <a:cs typeface="Times New Roman" panose="02020603050405020304" pitchFamily="18" charset="0"/>
                        </a:rPr>
                        <a:t> </a:t>
                      </a:r>
                      <a:r>
                        <a:rPr lang="en-US" sz="3000" dirty="0" err="1">
                          <a:effectLst/>
                          <a:latin typeface="Times New Roman" panose="02020603050405020304" pitchFamily="18" charset="0"/>
                          <a:cs typeface="Times New Roman" panose="02020603050405020304" pitchFamily="18" charset="0"/>
                        </a:rPr>
                        <a:t>nghiệp</a:t>
                      </a:r>
                      <a:endParaRPr lang="en-US" sz="3000" dirty="0">
                        <a:effectLst/>
                        <a:latin typeface="Times New Roman" panose="02020603050405020304" pitchFamily="18" charset="0"/>
                        <a:ea typeface="SimSu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658672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752B6-AE7E-EC0B-0AFD-76352AA01E97}"/>
            </a:ext>
          </a:extLst>
        </p:cNvPr>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AFF16478-88E0-0B25-E112-437C700323A0}"/>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2B668AAF-64B2-32C8-EE8B-F439E1ECA365}"/>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AE834F78-A8B1-BE60-625A-45F1818AD1FC}"/>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647A9893-5775-54FC-13DF-A7BD27D67D9D}"/>
              </a:ext>
            </a:extLst>
          </p:cNvPr>
          <p:cNvSpPr>
            <a:spLocks noChangeArrowheads="1"/>
          </p:cNvSpPr>
          <p:nvPr/>
        </p:nvSpPr>
        <p:spPr bwMode="auto">
          <a:xfrm>
            <a:off x="4216400" y="1338771"/>
            <a:ext cx="2887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3200" b="1" i="1" dirty="0">
                <a:latin typeface="Times New Roman" panose="02020603050405020304" pitchFamily="18" charset="0"/>
                <a:cs typeface="Times New Roman" panose="02020603050405020304" pitchFamily="18" charset="0"/>
              </a:rPr>
              <a:t>Sổ kế toán</a:t>
            </a:r>
          </a:p>
        </p:txBody>
      </p:sp>
    </p:spTree>
    <p:extLst>
      <p:ext uri="{BB962C8B-B14F-4D97-AF65-F5344CB8AC3E}">
        <p14:creationId xmlns:p14="http://schemas.microsoft.com/office/powerpoint/2010/main" val="33252321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oter Placeholder 4">
            <a:extLst>
              <a:ext uri="{FF2B5EF4-FFF2-40B4-BE49-F238E27FC236}">
                <a16:creationId xmlns:a16="http://schemas.microsoft.com/office/drawing/2014/main" id="{C29F8DD1-C5A3-BB06-C62E-75B0F364F5E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7399" name="Rectangle 7">
            <a:extLst>
              <a:ext uri="{FF2B5EF4-FFF2-40B4-BE49-F238E27FC236}">
                <a16:creationId xmlns:a16="http://schemas.microsoft.com/office/drawing/2014/main" id="{1CF491BF-F1BE-FDAF-4DB1-0F3CD4965D81}"/>
              </a:ext>
            </a:extLst>
          </p:cNvPr>
          <p:cNvSpPr>
            <a:spLocks noChangeArrowheads="1"/>
          </p:cNvSpPr>
          <p:nvPr/>
        </p:nvSpPr>
        <p:spPr bwMode="auto">
          <a:xfrm>
            <a:off x="1939925" y="195264"/>
            <a:ext cx="8389938"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sz="3200" i="1" dirty="0">
                <a:latin typeface="Times New Roman" panose="02020603050405020304" pitchFamily="18" charset="0"/>
                <a:cs typeface="Times New Roman" panose="02020603050405020304" pitchFamily="18" charset="0"/>
              </a:rPr>
              <a:t>2.2.7. </a:t>
            </a:r>
            <a:r>
              <a:rPr lang="en-US" altLang="en-US" sz="3200" i="1" dirty="0" err="1">
                <a:latin typeface="Times New Roman" panose="02020603050405020304" pitchFamily="18" charset="0"/>
                <a:cs typeface="Times New Roman" panose="02020603050405020304" pitchFamily="18" charset="0"/>
              </a:rPr>
              <a:t>Kế</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toán</a:t>
            </a:r>
            <a:r>
              <a:rPr lang="en-US" altLang="en-US" sz="3200" i="1" dirty="0">
                <a:latin typeface="Times New Roman" panose="02020603050405020304" pitchFamily="18" charset="0"/>
                <a:cs typeface="Times New Roman" panose="02020603050405020304" pitchFamily="18" charset="0"/>
              </a:rPr>
              <a:t> </a:t>
            </a:r>
            <a:r>
              <a:rPr lang="vi-VN" altLang="en-US" sz="3200" i="1" dirty="0">
                <a:latin typeface="Times New Roman" panose="02020603050405020304" pitchFamily="18" charset="0"/>
                <a:cs typeface="Times New Roman" panose="02020603050405020304" pitchFamily="18" charset="0"/>
              </a:rPr>
              <a:t>các quỹ khác thuộc vốn chủ sở hữu</a:t>
            </a:r>
            <a:endParaRPr lang="en-US" altLang="en-US" sz="3200" i="1" dirty="0">
              <a:latin typeface="Times New Roman" panose="02020603050405020304" pitchFamily="18" charset="0"/>
              <a:cs typeface="Times New Roman" panose="02020603050405020304" pitchFamily="18" charset="0"/>
            </a:endParaRPr>
          </a:p>
        </p:txBody>
      </p:sp>
      <p:sp>
        <p:nvSpPr>
          <p:cNvPr id="53252" name="Footer Placeholder 4">
            <a:extLst>
              <a:ext uri="{FF2B5EF4-FFF2-40B4-BE49-F238E27FC236}">
                <a16:creationId xmlns:a16="http://schemas.microsoft.com/office/drawing/2014/main" id="{06D806B1-38F2-02A8-8175-2E667061B024}"/>
              </a:ext>
            </a:extLst>
          </p:cNvPr>
          <p:cNvSpPr txBox="1">
            <a:spLocks/>
          </p:cNvSpPr>
          <p:nvPr/>
        </p:nvSpPr>
        <p:spPr bwMode="white">
          <a:xfrm>
            <a:off x="8458200" y="6591300"/>
            <a:ext cx="1905000" cy="22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r" eaLnBrk="1" hangingPunct="1">
              <a:spcBef>
                <a:spcPct val="0"/>
              </a:spcBef>
              <a:buClrTx/>
              <a:buFontTx/>
              <a:buNone/>
            </a:pPr>
            <a:r>
              <a:rPr lang="en-US" altLang="en-US" sz="1000"/>
              <a:t>www.themegallery.com</a:t>
            </a:r>
          </a:p>
        </p:txBody>
      </p:sp>
      <p:sp>
        <p:nvSpPr>
          <p:cNvPr id="9" name="AutoShape 2">
            <a:extLst>
              <a:ext uri="{FF2B5EF4-FFF2-40B4-BE49-F238E27FC236}">
                <a16:creationId xmlns:a16="http://schemas.microsoft.com/office/drawing/2014/main" id="{81091DB2-E13F-0F8B-BAA0-30B45EDD2939}"/>
              </a:ext>
            </a:extLst>
          </p:cNvPr>
          <p:cNvSpPr>
            <a:spLocks noChangeArrowheads="1"/>
          </p:cNvSpPr>
          <p:nvPr/>
        </p:nvSpPr>
        <p:spPr bwMode="gray">
          <a:xfrm>
            <a:off x="4953000" y="1905000"/>
            <a:ext cx="2336800" cy="3200400"/>
          </a:xfrm>
          <a:prstGeom prst="can">
            <a:avLst>
              <a:gd name="adj" fmla="val 27550"/>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en-US" sz="2400" b="1" dirty="0" err="1">
                <a:solidFill>
                  <a:schemeClr val="bg1"/>
                </a:solidFill>
                <a:latin typeface="Times New Roman" panose="02020603050405020304" pitchFamily="18" charset="0"/>
                <a:cs typeface="Times New Roman" panose="02020603050405020304" pitchFamily="18" charset="0"/>
              </a:rPr>
              <a:t>Nguồn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trích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lập</a:t>
            </a:r>
            <a:r>
              <a:rPr lang="en-US" sz="2400" b="1" dirty="0">
                <a:solidFill>
                  <a:schemeClr val="bg1"/>
                </a:solidFill>
                <a:latin typeface="Times New Roman" panose="02020603050405020304" pitchFamily="18" charset="0"/>
                <a:cs typeface="Times New Roman" panose="02020603050405020304" pitchFamily="18" charset="0"/>
              </a:rPr>
              <a:t>,</a:t>
            </a:r>
          </a:p>
          <a:p>
            <a:pPr algn="ctr">
              <a:buNone/>
            </a:pPr>
            <a:r>
              <a:rPr lang="en-US" sz="2400" b="1" dirty="0" err="1">
                <a:solidFill>
                  <a:schemeClr val="bg1"/>
                </a:solidFill>
                <a:latin typeface="Times New Roman" panose="02020603050405020304" pitchFamily="18" charset="0"/>
                <a:cs typeface="Times New Roman" panose="02020603050405020304" pitchFamily="18" charset="0"/>
              </a:rPr>
              <a:t>mục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đích</a:t>
            </a:r>
            <a:r>
              <a:rPr lang="en-US" sz="2400" b="1" dirty="0">
                <a:solidFill>
                  <a:schemeClr val="bg1"/>
                </a:solidFill>
                <a:latin typeface="Times New Roman" panose="02020603050405020304" pitchFamily="18" charset="0"/>
                <a:cs typeface="Times New Roman" panose="02020603050405020304" pitchFamily="18" charset="0"/>
              </a:rPr>
              <a:t> </a:t>
            </a:r>
          </a:p>
          <a:p>
            <a:pPr algn="ctr">
              <a:buNone/>
            </a:pPr>
            <a:r>
              <a:rPr lang="en-US" sz="2400" b="1" dirty="0" err="1">
                <a:solidFill>
                  <a:schemeClr val="bg1"/>
                </a:solidFill>
                <a:latin typeface="Times New Roman" panose="02020603050405020304" pitchFamily="18" charset="0"/>
                <a:cs typeface="Times New Roman" panose="02020603050405020304" pitchFamily="18" charset="0"/>
              </a:rPr>
              <a:t>sử</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dụng</a:t>
            </a:r>
            <a:endParaRPr lang="en-US" sz="24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ClrTx/>
              <a:buFontTx/>
              <a:buNone/>
            </a:pPr>
            <a:r>
              <a:rPr lang="en-US" altLang="en-US" sz="2400" b="1" dirty="0">
                <a:solidFill>
                  <a:schemeClr val="bg1"/>
                </a:solidFill>
                <a:latin typeface="Times New Roman" panose="02020603050405020304" pitchFamily="18" charset="0"/>
                <a:cs typeface="Times New Roman" panose="02020603050405020304" pitchFamily="18" charset="0"/>
              </a:rPr>
              <a:t> </a:t>
            </a:r>
            <a:r>
              <a:rPr lang="vi-VN" altLang="en-US" sz="2400" b="1" dirty="0">
                <a:solidFill>
                  <a:schemeClr val="bg1"/>
                </a:solidFill>
                <a:latin typeface="Times New Roman" panose="02020603050405020304" pitchFamily="18" charset="0"/>
                <a:cs typeface="Times New Roman" panose="02020603050405020304" pitchFamily="18" charset="0"/>
              </a:rPr>
              <a:t>các quỹ khác </a:t>
            </a:r>
            <a:endParaRPr lang="en-US" altLang="en-US" sz="24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ClrTx/>
              <a:buFontTx/>
              <a:buNone/>
            </a:pPr>
            <a:r>
              <a:rPr lang="vi-VN" altLang="en-US" sz="2400" b="1" dirty="0">
                <a:solidFill>
                  <a:schemeClr val="bg1"/>
                </a:solidFill>
                <a:latin typeface="Times New Roman" panose="02020603050405020304" pitchFamily="18" charset="0"/>
                <a:cs typeface="Times New Roman" panose="02020603050405020304" pitchFamily="18" charset="0"/>
              </a:rPr>
              <a:t>thuộc vốn </a:t>
            </a:r>
            <a:endParaRPr lang="en-US" altLang="en-US" sz="24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ClrTx/>
              <a:buFontTx/>
              <a:buNone/>
            </a:pPr>
            <a:r>
              <a:rPr lang="vi-VN" altLang="en-US" sz="2400" b="1" dirty="0">
                <a:solidFill>
                  <a:schemeClr val="bg1"/>
                </a:solidFill>
                <a:latin typeface="Times New Roman" panose="02020603050405020304" pitchFamily="18" charset="0"/>
                <a:cs typeface="Times New Roman" panose="02020603050405020304" pitchFamily="18" charset="0"/>
              </a:rPr>
              <a:t>chủ sở hữu</a:t>
            </a:r>
            <a:endParaRPr lang="en-US" altLang="en-US" sz="2400" b="1" dirty="0">
              <a:solidFill>
                <a:schemeClr val="bg1"/>
              </a:solidFill>
              <a:latin typeface="Times New Roman" panose="02020603050405020304" pitchFamily="18" charset="0"/>
              <a:cs typeface="Times New Roman" panose="02020603050405020304" pitchFamily="18" charset="0"/>
            </a:endParaRPr>
          </a:p>
        </p:txBody>
      </p:sp>
      <p:sp>
        <p:nvSpPr>
          <p:cNvPr id="10" name="AutoShape 3">
            <a:extLst>
              <a:ext uri="{FF2B5EF4-FFF2-40B4-BE49-F238E27FC236}">
                <a16:creationId xmlns:a16="http://schemas.microsoft.com/office/drawing/2014/main" id="{32C4C044-4BE4-05D0-45C7-E0CE8FD03A22}"/>
              </a:ext>
            </a:extLst>
          </p:cNvPr>
          <p:cNvSpPr>
            <a:spLocks noChangeArrowheads="1"/>
          </p:cNvSpPr>
          <p:nvPr/>
        </p:nvSpPr>
        <p:spPr bwMode="gray">
          <a:xfrm>
            <a:off x="4460876" y="2293938"/>
            <a:ext cx="492125" cy="1954212"/>
          </a:xfrm>
          <a:prstGeom prst="leftArrow">
            <a:avLst>
              <a:gd name="adj1" fmla="val 65583"/>
              <a:gd name="adj2" fmla="val 65181"/>
            </a:avLst>
          </a:prstGeom>
          <a:gradFill rotWithShape="1">
            <a:gsLst>
              <a:gs pos="0">
                <a:schemeClr val="bg2"/>
              </a:gs>
              <a:gs pos="100000">
                <a:schemeClr val="bg2">
                  <a:gamma/>
                  <a:shade val="46275"/>
                  <a:invGamma/>
                  <a:alpha val="12000"/>
                </a:schemeClr>
              </a:gs>
            </a:gsLst>
            <a:lin ang="0" scaled="1"/>
          </a:gradFill>
          <a:ln>
            <a:noFill/>
          </a:ln>
          <a:effectLst/>
        </p:spPr>
        <p:txBody>
          <a:bodyPr wrap="none" anchor="ctr"/>
          <a:lstStyle/>
          <a:p>
            <a:pPr algn="ctr" eaLnBrk="1" hangingPunct="1">
              <a:defRPr/>
            </a:pPr>
            <a:endParaRPr lang="en-US"/>
          </a:p>
        </p:txBody>
      </p:sp>
      <p:sp>
        <p:nvSpPr>
          <p:cNvPr id="11" name="AutoShape 4">
            <a:extLst>
              <a:ext uri="{FF2B5EF4-FFF2-40B4-BE49-F238E27FC236}">
                <a16:creationId xmlns:a16="http://schemas.microsoft.com/office/drawing/2014/main" id="{1D7E3C10-D7FE-63A4-57C2-D3F20A8955D0}"/>
              </a:ext>
            </a:extLst>
          </p:cNvPr>
          <p:cNvSpPr>
            <a:spLocks noChangeArrowheads="1"/>
          </p:cNvSpPr>
          <p:nvPr/>
        </p:nvSpPr>
        <p:spPr bwMode="auto">
          <a:xfrm>
            <a:off x="1676400" y="2362200"/>
            <a:ext cx="2743200" cy="2057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2" name="AutoShape 5">
            <a:extLst>
              <a:ext uri="{FF2B5EF4-FFF2-40B4-BE49-F238E27FC236}">
                <a16:creationId xmlns:a16="http://schemas.microsoft.com/office/drawing/2014/main" id="{2713CCF2-7263-66AB-0CEA-FAE5CCFEAC0D}"/>
              </a:ext>
            </a:extLst>
          </p:cNvPr>
          <p:cNvSpPr>
            <a:spLocks noChangeArrowheads="1"/>
          </p:cNvSpPr>
          <p:nvPr/>
        </p:nvSpPr>
        <p:spPr bwMode="auto">
          <a:xfrm>
            <a:off x="7848600" y="1295400"/>
            <a:ext cx="2743200" cy="41148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3" name="AutoShape 6">
            <a:extLst>
              <a:ext uri="{FF2B5EF4-FFF2-40B4-BE49-F238E27FC236}">
                <a16:creationId xmlns:a16="http://schemas.microsoft.com/office/drawing/2014/main" id="{B37F5D8B-BB4C-49EE-9F8B-C7700AEC521A}"/>
              </a:ext>
            </a:extLst>
          </p:cNvPr>
          <p:cNvSpPr>
            <a:spLocks noChangeArrowheads="1"/>
          </p:cNvSpPr>
          <p:nvPr/>
        </p:nvSpPr>
        <p:spPr bwMode="gray">
          <a:xfrm>
            <a:off x="7315200" y="2293938"/>
            <a:ext cx="490538" cy="1954212"/>
          </a:xfrm>
          <a:prstGeom prst="rightArrow">
            <a:avLst>
              <a:gd name="adj1" fmla="val 67750"/>
              <a:gd name="adj2" fmla="val 66167"/>
            </a:avLst>
          </a:prstGeom>
          <a:gradFill rotWithShape="1">
            <a:gsLst>
              <a:gs pos="0">
                <a:schemeClr val="bg2">
                  <a:gamma/>
                  <a:shade val="46275"/>
                  <a:invGamma/>
                  <a:alpha val="12000"/>
                </a:schemeClr>
              </a:gs>
              <a:gs pos="100000">
                <a:schemeClr val="bg2"/>
              </a:gs>
            </a:gsLst>
            <a:lin ang="0" scaled="1"/>
          </a:gradFill>
          <a:ln>
            <a:noFill/>
          </a:ln>
          <a:effectLst/>
        </p:spPr>
        <p:txBody>
          <a:bodyPr wrap="none" anchor="ctr"/>
          <a:lstStyle/>
          <a:p>
            <a:pPr algn="ctr" eaLnBrk="1" hangingPunct="1">
              <a:defRPr/>
            </a:pPr>
            <a:endParaRPr lang="en-US"/>
          </a:p>
        </p:txBody>
      </p:sp>
      <p:sp>
        <p:nvSpPr>
          <p:cNvPr id="14" name="Rectangle 8">
            <a:extLst>
              <a:ext uri="{FF2B5EF4-FFF2-40B4-BE49-F238E27FC236}">
                <a16:creationId xmlns:a16="http://schemas.microsoft.com/office/drawing/2014/main" id="{11785B9F-3A9C-122A-D892-758B59A92D96}"/>
              </a:ext>
            </a:extLst>
          </p:cNvPr>
          <p:cNvSpPr>
            <a:spLocks noChangeArrowheads="1"/>
          </p:cNvSpPr>
          <p:nvPr/>
        </p:nvSpPr>
        <p:spPr bwMode="auto">
          <a:xfrm>
            <a:off x="1752600" y="2724150"/>
            <a:ext cx="2514600"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22352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22352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2235200">
              <a:spcBef>
                <a:spcPct val="20000"/>
              </a:spcBef>
              <a:buClr>
                <a:schemeClr val="tx1"/>
              </a:buClr>
              <a:buChar char="•"/>
              <a:defRPr sz="2000">
                <a:solidFill>
                  <a:schemeClr val="tx1"/>
                </a:solidFill>
                <a:latin typeface="Arial" panose="020B0604020202020204" pitchFamily="34" charset="0"/>
              </a:defRPr>
            </a:lvl3pPr>
            <a:lvl4pPr marL="1600200" indent="-228600" defTabSz="2235200">
              <a:spcBef>
                <a:spcPct val="20000"/>
              </a:spcBef>
              <a:buChar char="–"/>
              <a:defRPr>
                <a:solidFill>
                  <a:schemeClr val="tx1"/>
                </a:solidFill>
                <a:latin typeface="Arial" panose="020B0604020202020204" pitchFamily="34" charset="0"/>
              </a:defRPr>
            </a:lvl4pPr>
            <a:lvl5pPr marL="2057400" indent="-228600" defTabSz="2235200">
              <a:spcBef>
                <a:spcPct val="20000"/>
              </a:spcBef>
              <a:buChar char="»"/>
              <a:defRPr>
                <a:solidFill>
                  <a:schemeClr val="tx1"/>
                </a:solidFill>
                <a:latin typeface="Arial" panose="020B0604020202020204" pitchFamily="34" charset="0"/>
              </a:defRPr>
            </a:lvl5pPr>
            <a:lvl6pPr marL="2514600" indent="-228600" defTabSz="22352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22352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22352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22352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Nguồn trích lập:</a:t>
            </a:r>
            <a:r>
              <a:rPr lang="vi-VN" altLang="en-US" sz="2400">
                <a:latin typeface="Times New Roman" panose="02020603050405020304" pitchFamily="18" charset="0"/>
                <a:cs typeface="Times New Roman" panose="02020603050405020304" pitchFamily="18" charset="0"/>
              </a:rPr>
              <a:t> được trích lập từ lợi nhuận sau thuế</a:t>
            </a:r>
            <a:endParaRPr lang="en-US" altLang="en-US" sz="2400">
              <a:latin typeface="Times New Roman" panose="02020603050405020304" pitchFamily="18" charset="0"/>
              <a:cs typeface="Times New Roman" panose="02020603050405020304" pitchFamily="18" charset="0"/>
            </a:endParaRPr>
          </a:p>
        </p:txBody>
      </p:sp>
      <p:sp>
        <p:nvSpPr>
          <p:cNvPr id="15" name="Rectangle 9">
            <a:extLst>
              <a:ext uri="{FF2B5EF4-FFF2-40B4-BE49-F238E27FC236}">
                <a16:creationId xmlns:a16="http://schemas.microsoft.com/office/drawing/2014/main" id="{18A6E764-C3F1-525B-7BE1-50F56C02FF38}"/>
              </a:ext>
            </a:extLst>
          </p:cNvPr>
          <p:cNvSpPr>
            <a:spLocks noChangeArrowheads="1"/>
          </p:cNvSpPr>
          <p:nvPr/>
        </p:nvSpPr>
        <p:spPr bwMode="auto">
          <a:xfrm>
            <a:off x="7848600" y="1428750"/>
            <a:ext cx="2743200" cy="378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Mục đích sử dụng: </a:t>
            </a:r>
            <a:r>
              <a:rPr lang="vi-VN" altLang="en-US" sz="2400">
                <a:latin typeface="Times New Roman" panose="02020603050405020304" pitchFamily="18" charset="0"/>
                <a:cs typeface="Times New Roman" panose="02020603050405020304" pitchFamily="18" charset="0"/>
              </a:rPr>
              <a:t>Việc trích và sử dụng quỹ khác thuộc nguồn vốn chủ sở hữu phải theo chính sách tài chính hiện hành đối với từng loại doanh nghiệp hoặc theo quyết định của chủ sở hữu.</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7399"/>
                                        </p:tgtEl>
                                        <p:attrNameLst>
                                          <p:attrName>style.visibility</p:attrName>
                                        </p:attrNameLst>
                                      </p:cBhvr>
                                      <p:to>
                                        <p:strVal val="visible"/>
                                      </p:to>
                                    </p:set>
                                    <p:anim calcmode="lin" valueType="num">
                                      <p:cBhvr>
                                        <p:cTn id="7" dur="500" fill="hold"/>
                                        <p:tgtEl>
                                          <p:spTgt spid="187399"/>
                                        </p:tgtEl>
                                        <p:attrNameLst>
                                          <p:attrName>ppt_w</p:attrName>
                                        </p:attrNameLst>
                                      </p:cBhvr>
                                      <p:tavLst>
                                        <p:tav tm="0">
                                          <p:val>
                                            <p:fltVal val="0"/>
                                          </p:val>
                                        </p:tav>
                                        <p:tav tm="100000">
                                          <p:val>
                                            <p:strVal val="#ppt_w"/>
                                          </p:val>
                                        </p:tav>
                                      </p:tavLst>
                                    </p:anim>
                                    <p:anim calcmode="lin" valueType="num">
                                      <p:cBhvr>
                                        <p:cTn id="8" dur="500" fill="hold"/>
                                        <p:tgtEl>
                                          <p:spTgt spid="187399"/>
                                        </p:tgtEl>
                                        <p:attrNameLst>
                                          <p:attrName>ppt_h</p:attrName>
                                        </p:attrNameLst>
                                      </p:cBhvr>
                                      <p:tavLst>
                                        <p:tav tm="0">
                                          <p:val>
                                            <p:fltVal val="0"/>
                                          </p:val>
                                        </p:tav>
                                        <p:tav tm="100000">
                                          <p:val>
                                            <p:strVal val="#ppt_h"/>
                                          </p:val>
                                        </p:tav>
                                      </p:tavLst>
                                    </p:anim>
                                    <p:anim calcmode="lin" valueType="num">
                                      <p:cBhvr>
                                        <p:cTn id="9" dur="500" fill="hold"/>
                                        <p:tgtEl>
                                          <p:spTgt spid="187399"/>
                                        </p:tgtEl>
                                        <p:attrNameLst>
                                          <p:attrName>style.rotation</p:attrName>
                                        </p:attrNameLst>
                                      </p:cBhvr>
                                      <p:tavLst>
                                        <p:tav tm="0">
                                          <p:val>
                                            <p:fltVal val="360"/>
                                          </p:val>
                                        </p:tav>
                                        <p:tav tm="100000">
                                          <p:val>
                                            <p:fltVal val="0"/>
                                          </p:val>
                                        </p:tav>
                                      </p:tavLst>
                                    </p:anim>
                                    <p:animEffect transition="in" filter="fade">
                                      <p:cBhvr>
                                        <p:cTn id="10" dur="500"/>
                                        <p:tgtEl>
                                          <p:spTgt spid="18739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strVal val="#ppt_w*0.70"/>
                                          </p:val>
                                        </p:tav>
                                        <p:tav tm="100000">
                                          <p:val>
                                            <p:strVal val="#ppt_w"/>
                                          </p:val>
                                        </p:tav>
                                      </p:tavLst>
                                    </p:anim>
                                    <p:anim calcmode="lin" valueType="num">
                                      <p:cBhvr>
                                        <p:cTn id="16" dur="1000" fill="hold"/>
                                        <p:tgtEl>
                                          <p:spTgt spid="9"/>
                                        </p:tgtEl>
                                        <p:attrNameLst>
                                          <p:attrName>ppt_h</p:attrName>
                                        </p:attrNameLst>
                                      </p:cBhvr>
                                      <p:tavLst>
                                        <p:tav tm="0">
                                          <p:val>
                                            <p:strVal val="#ppt_h"/>
                                          </p:val>
                                        </p:tav>
                                        <p:tav tm="100000">
                                          <p:val>
                                            <p:strVal val="#ppt_h"/>
                                          </p:val>
                                        </p:tav>
                                      </p:tavLst>
                                    </p:anim>
                                    <p:animEffect transition="in" filter="fade">
                                      <p:cBhvr>
                                        <p:cTn id="17" dur="10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lide(fromBottom)">
                                      <p:cBhvr>
                                        <p:cTn id="22" dur="500"/>
                                        <p:tgtEl>
                                          <p:spTgt spid="10"/>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slide(fromBottom)">
                                      <p:cBhvr>
                                        <p:cTn id="25" dur="500"/>
                                        <p:tgtEl>
                                          <p:spTgt spid="14"/>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slide(fromBottom)">
                                      <p:cBhvr>
                                        <p:cTn id="28" dur="500"/>
                                        <p:tgtEl>
                                          <p:spTgt spid="1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slide(fromBottom)">
                                      <p:cBhvr>
                                        <p:cTn id="33" dur="500"/>
                                        <p:tgtEl>
                                          <p:spTgt spid="13"/>
                                        </p:tgtEl>
                                      </p:cBhvr>
                                    </p:animEffect>
                                  </p:childTnLst>
                                </p:cTn>
                              </p:par>
                              <p:par>
                                <p:cTn id="34" presetID="12" presetClass="entr" presetSubtype="4"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slide(fromBottom)">
                                      <p:cBhvr>
                                        <p:cTn id="36" dur="500"/>
                                        <p:tgtEl>
                                          <p:spTgt spid="15"/>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slide(fromBottom)">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9" grpId="0"/>
      <p:bldP spid="9" grpId="0" animBg="1"/>
      <p:bldP spid="10" grpId="0" animBg="1"/>
      <p:bldP spid="11" grpId="0" animBg="1"/>
      <p:bldP spid="12" grpId="0" animBg="1"/>
      <p:bldP spid="13" grpId="0" animBg="1"/>
      <p:bldP spid="14" grpId="0"/>
      <p:bldP spid="1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FBA73-9381-4C07-D2A6-DAF1AA475CE2}"/>
            </a:ext>
          </a:extLst>
        </p:cNvPr>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23A86478-A6CA-FA8D-FA75-B24C875FB17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156674" name="Group 2">
            <a:extLst>
              <a:ext uri="{FF2B5EF4-FFF2-40B4-BE49-F238E27FC236}">
                <a16:creationId xmlns:a16="http://schemas.microsoft.com/office/drawing/2014/main" id="{338AE9C1-A9A9-17CC-0A03-F466C60DBE10}"/>
              </a:ext>
            </a:extLst>
          </p:cNvPr>
          <p:cNvGrpSpPr>
            <a:grpSpLocks/>
          </p:cNvGrpSpPr>
          <p:nvPr/>
        </p:nvGrpSpPr>
        <p:grpSpPr bwMode="auto">
          <a:xfrm>
            <a:off x="2209800" y="2490788"/>
            <a:ext cx="2590800" cy="2386012"/>
            <a:chOff x="720" y="2016"/>
            <a:chExt cx="1632" cy="1503"/>
          </a:xfrm>
        </p:grpSpPr>
        <p:sp>
          <p:nvSpPr>
            <p:cNvPr id="156675" name="AutoShape 3">
              <a:extLst>
                <a:ext uri="{FF2B5EF4-FFF2-40B4-BE49-F238E27FC236}">
                  <a16:creationId xmlns:a16="http://schemas.microsoft.com/office/drawing/2014/main" id="{61911313-DE46-F63C-03B7-CCF1AD6DDF2C}"/>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56676" name="Oval 4">
              <a:extLst>
                <a:ext uri="{FF2B5EF4-FFF2-40B4-BE49-F238E27FC236}">
                  <a16:creationId xmlns:a16="http://schemas.microsoft.com/office/drawing/2014/main" id="{CC83FB3C-9BED-5056-C41C-13B14E3AD15F}"/>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p>
            <a:p>
              <a:pPr algn="ctr">
                <a:defRPr/>
              </a:pPr>
              <a:r>
                <a:rPr lang="en-US" sz="2400" b="1" dirty="0" err="1">
                  <a:latin typeface="Times New Roman" panose="02020603050405020304" pitchFamily="18" charset="0"/>
                  <a:cs typeface="Times New Roman" panose="02020603050405020304" pitchFamily="18" charset="0"/>
                </a:rPr>
                <a:t>kế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toán</a:t>
              </a:r>
              <a:r>
                <a:rPr lang="en-US" sz="2400" b="1" dirty="0">
                  <a:latin typeface="Times New Roman" panose="02020603050405020304" pitchFamily="18" charset="0"/>
                  <a:cs typeface="Times New Roman" panose="02020603050405020304" pitchFamily="18" charset="0"/>
                </a:rPr>
                <a:t> </a:t>
              </a:r>
            </a:p>
          </p:txBody>
        </p:sp>
      </p:grpSp>
      <p:sp>
        <p:nvSpPr>
          <p:cNvPr id="156677" name="AutoShape 5">
            <a:extLst>
              <a:ext uri="{FF2B5EF4-FFF2-40B4-BE49-F238E27FC236}">
                <a16:creationId xmlns:a16="http://schemas.microsoft.com/office/drawing/2014/main" id="{1AAFF297-61B7-DC27-E757-A64DA3E6360C}"/>
              </a:ext>
            </a:extLst>
          </p:cNvPr>
          <p:cNvSpPr>
            <a:spLocks noChangeArrowheads="1"/>
          </p:cNvSpPr>
          <p:nvPr/>
        </p:nvSpPr>
        <p:spPr bwMode="gray">
          <a:xfrm>
            <a:off x="4800600" y="2338388"/>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Phiếu thu, Phiếu chi</a:t>
            </a:r>
          </a:p>
        </p:txBody>
      </p:sp>
      <p:sp>
        <p:nvSpPr>
          <p:cNvPr id="156678" name="AutoShape 6">
            <a:extLst>
              <a:ext uri="{FF2B5EF4-FFF2-40B4-BE49-F238E27FC236}">
                <a16:creationId xmlns:a16="http://schemas.microsoft.com/office/drawing/2014/main" id="{8DC61D59-7484-7FFE-AA61-F9EEA54D8CFA}"/>
              </a:ext>
            </a:extLst>
          </p:cNvPr>
          <p:cNvSpPr>
            <a:spLocks noChangeArrowheads="1"/>
          </p:cNvSpPr>
          <p:nvPr/>
        </p:nvSpPr>
        <p:spPr bwMode="gray">
          <a:xfrm>
            <a:off x="4876800" y="3328988"/>
            <a:ext cx="49164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Giấy báo Nợ, Có của NH</a:t>
            </a:r>
            <a:endParaRPr lang="en-US" sz="2600" b="1" dirty="0">
              <a:latin typeface="Times New Roman" panose="02020603050405020304" pitchFamily="18" charset="0"/>
              <a:cs typeface="Times New Roman" panose="02020603050405020304" pitchFamily="18" charset="0"/>
            </a:endParaRPr>
          </a:p>
        </p:txBody>
      </p:sp>
      <p:sp>
        <p:nvSpPr>
          <p:cNvPr id="156679" name="AutoShape 7">
            <a:extLst>
              <a:ext uri="{FF2B5EF4-FFF2-40B4-BE49-F238E27FC236}">
                <a16:creationId xmlns:a16="http://schemas.microsoft.com/office/drawing/2014/main" id="{D8C90A74-F056-8E5A-0FE7-1EE28DE4FB2A}"/>
              </a:ext>
            </a:extLst>
          </p:cNvPr>
          <p:cNvSpPr>
            <a:spLocks noChangeArrowheads="1"/>
          </p:cNvSpPr>
          <p:nvPr/>
        </p:nvSpPr>
        <p:spPr bwMode="gray">
          <a:xfrm>
            <a:off x="4800600" y="4243388"/>
            <a:ext cx="50292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PT" sz="2600" b="1" dirty="0">
                <a:latin typeface="Times New Roman" panose="02020603050405020304" pitchFamily="18" charset="0"/>
                <a:cs typeface="Times New Roman" panose="02020603050405020304" pitchFamily="18" charset="0"/>
              </a:rPr>
              <a:t>Biên bản trích lập các quỹ</a:t>
            </a:r>
            <a:endParaRPr lang="en-US" sz="2600" b="1" dirty="0">
              <a:latin typeface="Times New Roman" panose="02020603050405020304" pitchFamily="18" charset="0"/>
              <a:cs typeface="Times New Roman" panose="02020603050405020304" pitchFamily="18" charset="0"/>
            </a:endParaRPr>
          </a:p>
        </p:txBody>
      </p:sp>
      <p:sp>
        <p:nvSpPr>
          <p:cNvPr id="3" name="Rectangle 7">
            <a:extLst>
              <a:ext uri="{FF2B5EF4-FFF2-40B4-BE49-F238E27FC236}">
                <a16:creationId xmlns:a16="http://schemas.microsoft.com/office/drawing/2014/main" id="{EAC62539-169B-6CCA-3A3A-D70F16871781}"/>
              </a:ext>
            </a:extLst>
          </p:cNvPr>
          <p:cNvSpPr>
            <a:spLocks noChangeArrowheads="1"/>
          </p:cNvSpPr>
          <p:nvPr/>
        </p:nvSpPr>
        <p:spPr bwMode="auto">
          <a:xfrm>
            <a:off x="1939925" y="946036"/>
            <a:ext cx="8389938"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sz="3200" i="1" dirty="0">
                <a:latin typeface="Times New Roman" panose="02020603050405020304" pitchFamily="18" charset="0"/>
                <a:cs typeface="Times New Roman" panose="02020603050405020304" pitchFamily="18" charset="0"/>
              </a:rPr>
              <a:t>2.2.7. </a:t>
            </a:r>
            <a:r>
              <a:rPr lang="en-US" altLang="en-US" sz="3200" i="1" dirty="0" err="1">
                <a:latin typeface="Times New Roman" panose="02020603050405020304" pitchFamily="18" charset="0"/>
                <a:cs typeface="Times New Roman" panose="02020603050405020304" pitchFamily="18" charset="0"/>
              </a:rPr>
              <a:t>Kế</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toán</a:t>
            </a:r>
            <a:r>
              <a:rPr lang="en-US" altLang="en-US" sz="3200" i="1" dirty="0">
                <a:latin typeface="Times New Roman" panose="02020603050405020304" pitchFamily="18" charset="0"/>
                <a:cs typeface="Times New Roman" panose="02020603050405020304" pitchFamily="18" charset="0"/>
              </a:rPr>
              <a:t> </a:t>
            </a:r>
            <a:r>
              <a:rPr lang="vi-VN" altLang="en-US" sz="3200" i="1" dirty="0">
                <a:latin typeface="Times New Roman" panose="02020603050405020304" pitchFamily="18" charset="0"/>
                <a:cs typeface="Times New Roman" panose="02020603050405020304" pitchFamily="18" charset="0"/>
              </a:rPr>
              <a:t>các quỹ khác thuộc vốn chủ sở hữu</a:t>
            </a:r>
            <a:endParaRPr lang="en-US" altLang="en-US"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0238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additive="base">
                                        <p:cTn id="7" dur="500" fill="hold"/>
                                        <p:tgtEl>
                                          <p:spTgt spid="156674"/>
                                        </p:tgtEl>
                                        <p:attrNameLst>
                                          <p:attrName>ppt_x</p:attrName>
                                        </p:attrNameLst>
                                      </p:cBhvr>
                                      <p:tavLst>
                                        <p:tav tm="0">
                                          <p:val>
                                            <p:strVal val="0-#ppt_w/2"/>
                                          </p:val>
                                        </p:tav>
                                        <p:tav tm="100000">
                                          <p:val>
                                            <p:strVal val="#ppt_x"/>
                                          </p:val>
                                        </p:tav>
                                      </p:tavLst>
                                    </p:anim>
                                    <p:anim calcmode="lin" valueType="num">
                                      <p:cBhvr additive="base">
                                        <p:cTn id="8" dur="500" fill="hold"/>
                                        <p:tgtEl>
                                          <p:spTgt spid="1566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56677"/>
                                        </p:tgtEl>
                                        <p:attrNameLst>
                                          <p:attrName>style.visibility</p:attrName>
                                        </p:attrNameLst>
                                      </p:cBhvr>
                                      <p:to>
                                        <p:strVal val="visible"/>
                                      </p:to>
                                    </p:set>
                                    <p:anim calcmode="lin" valueType="num">
                                      <p:cBhvr additive="base">
                                        <p:cTn id="13" dur="500" fill="hold"/>
                                        <p:tgtEl>
                                          <p:spTgt spid="156677"/>
                                        </p:tgtEl>
                                        <p:attrNameLst>
                                          <p:attrName>ppt_x</p:attrName>
                                        </p:attrNameLst>
                                      </p:cBhvr>
                                      <p:tavLst>
                                        <p:tav tm="0">
                                          <p:val>
                                            <p:strVal val="1+#ppt_w/2"/>
                                          </p:val>
                                        </p:tav>
                                        <p:tav tm="100000">
                                          <p:val>
                                            <p:strVal val="#ppt_x"/>
                                          </p:val>
                                        </p:tav>
                                      </p:tavLst>
                                    </p:anim>
                                    <p:anim calcmode="lin" valueType="num">
                                      <p:cBhvr additive="base">
                                        <p:cTn id="14" dur="500" fill="hold"/>
                                        <p:tgtEl>
                                          <p:spTgt spid="156677"/>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56678"/>
                                        </p:tgtEl>
                                        <p:attrNameLst>
                                          <p:attrName>style.visibility</p:attrName>
                                        </p:attrNameLst>
                                      </p:cBhvr>
                                      <p:to>
                                        <p:strVal val="visible"/>
                                      </p:to>
                                    </p:set>
                                    <p:anim calcmode="lin" valueType="num">
                                      <p:cBhvr additive="base">
                                        <p:cTn id="17" dur="500" fill="hold"/>
                                        <p:tgtEl>
                                          <p:spTgt spid="156678"/>
                                        </p:tgtEl>
                                        <p:attrNameLst>
                                          <p:attrName>ppt_x</p:attrName>
                                        </p:attrNameLst>
                                      </p:cBhvr>
                                      <p:tavLst>
                                        <p:tav tm="0">
                                          <p:val>
                                            <p:strVal val="1+#ppt_w/2"/>
                                          </p:val>
                                        </p:tav>
                                        <p:tav tm="100000">
                                          <p:val>
                                            <p:strVal val="#ppt_x"/>
                                          </p:val>
                                        </p:tav>
                                      </p:tavLst>
                                    </p:anim>
                                    <p:anim calcmode="lin" valueType="num">
                                      <p:cBhvr additive="base">
                                        <p:cTn id="18" dur="500" fill="hold"/>
                                        <p:tgtEl>
                                          <p:spTgt spid="156678"/>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56679"/>
                                        </p:tgtEl>
                                        <p:attrNameLst>
                                          <p:attrName>style.visibility</p:attrName>
                                        </p:attrNameLst>
                                      </p:cBhvr>
                                      <p:to>
                                        <p:strVal val="visible"/>
                                      </p:to>
                                    </p:set>
                                    <p:anim calcmode="lin" valueType="num">
                                      <p:cBhvr additive="base">
                                        <p:cTn id="21" dur="500" fill="hold"/>
                                        <p:tgtEl>
                                          <p:spTgt spid="156679"/>
                                        </p:tgtEl>
                                        <p:attrNameLst>
                                          <p:attrName>ppt_x</p:attrName>
                                        </p:attrNameLst>
                                      </p:cBhvr>
                                      <p:tavLst>
                                        <p:tav tm="0">
                                          <p:val>
                                            <p:strVal val="1+#ppt_w/2"/>
                                          </p:val>
                                        </p:tav>
                                        <p:tav tm="100000">
                                          <p:val>
                                            <p:strVal val="#ppt_x"/>
                                          </p:val>
                                        </p:tav>
                                      </p:tavLst>
                                    </p:anim>
                                    <p:anim calcmode="lin" valueType="num">
                                      <p:cBhvr additive="base">
                                        <p:cTn id="22" dur="500" fill="hold"/>
                                        <p:tgtEl>
                                          <p:spTgt spid="15667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 calcmode="lin" valueType="num">
                                      <p:cBhvr>
                                        <p:cTn id="29" dur="500" fill="hold"/>
                                        <p:tgtEl>
                                          <p:spTgt spid="3"/>
                                        </p:tgtEl>
                                        <p:attrNameLst>
                                          <p:attrName>style.rotation</p:attrName>
                                        </p:attrNameLst>
                                      </p:cBhvr>
                                      <p:tavLst>
                                        <p:tav tm="0">
                                          <p:val>
                                            <p:fltVal val="360"/>
                                          </p:val>
                                        </p:tav>
                                        <p:tav tm="100000">
                                          <p:val>
                                            <p:fltVal val="0"/>
                                          </p:val>
                                        </p:tav>
                                      </p:tavLst>
                                    </p:anim>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7" grpId="0" animBg="1"/>
      <p:bldP spid="156678" grpId="0" animBg="1"/>
      <p:bldP spid="156679" grpId="0" animBg="1"/>
      <p:bldP spid="3"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oter Placeholder 4">
            <a:extLst>
              <a:ext uri="{FF2B5EF4-FFF2-40B4-BE49-F238E27FC236}">
                <a16:creationId xmlns:a16="http://schemas.microsoft.com/office/drawing/2014/main" id="{A79A40A7-A792-1336-0A05-83E1F411D7FD}"/>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9442" name="Rectangle 2">
            <a:extLst>
              <a:ext uri="{FF2B5EF4-FFF2-40B4-BE49-F238E27FC236}">
                <a16:creationId xmlns:a16="http://schemas.microsoft.com/office/drawing/2014/main" id="{A608E980-1D16-9A14-98F2-6EF909C6955B}"/>
              </a:ext>
            </a:extLst>
          </p:cNvPr>
          <p:cNvSpPr>
            <a:spLocks noGrp="1" noChangeArrowheads="1"/>
          </p:cNvSpPr>
          <p:nvPr>
            <p:ph type="title"/>
          </p:nvPr>
        </p:nvSpPr>
        <p:spPr>
          <a:xfrm>
            <a:off x="3581400" y="421906"/>
            <a:ext cx="5105400" cy="563563"/>
          </a:xfrm>
        </p:spPr>
        <p:txBody>
          <a:bodyPr>
            <a:normAutofit fontScale="90000"/>
          </a:bodyPr>
          <a:lstStyle/>
          <a:p>
            <a:pPr algn="ctr" eaLnBrk="1" hangingPunct="1"/>
            <a:r>
              <a:rPr lang="en-US" altLang="en-US" sz="3200" dirty="0">
                <a:latin typeface="Times New Roman" panose="02020603050405020304" pitchFamily="18" charset="0"/>
                <a:cs typeface="Times New Roman" panose="02020603050405020304" pitchFamily="18" charset="0"/>
              </a:rPr>
              <a:t>Tài </a:t>
            </a:r>
            <a:r>
              <a:rPr lang="en-US" altLang="en-US" sz="3200" dirty="0" err="1">
                <a:latin typeface="Times New Roman" panose="02020603050405020304" pitchFamily="18" charset="0"/>
                <a:cs typeface="Times New Roman" panose="02020603050405020304" pitchFamily="18" charset="0"/>
              </a:rPr>
              <a:t>khoản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chuyên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dùng</a:t>
            </a:r>
            <a:endParaRPr lang="en-US" altLang="en-US" sz="3200" dirty="0">
              <a:latin typeface="Times New Roman" panose="02020603050405020304" pitchFamily="18" charset="0"/>
              <a:cs typeface="Times New Roman" panose="02020603050405020304" pitchFamily="18" charset="0"/>
            </a:endParaRPr>
          </a:p>
        </p:txBody>
      </p:sp>
      <p:sp>
        <p:nvSpPr>
          <p:cNvPr id="189443" name="Rectangle 3">
            <a:extLst>
              <a:ext uri="{FF2B5EF4-FFF2-40B4-BE49-F238E27FC236}">
                <a16:creationId xmlns:a16="http://schemas.microsoft.com/office/drawing/2014/main" id="{5F8F467A-EE17-99BA-298D-8F3430BB8ED7}"/>
              </a:ext>
            </a:extLst>
          </p:cNvPr>
          <p:cNvSpPr>
            <a:spLocks noGrp="1" noChangeArrowheads="1"/>
          </p:cNvSpPr>
          <p:nvPr>
            <p:ph type="body" idx="1"/>
          </p:nvPr>
        </p:nvSpPr>
        <p:spPr>
          <a:xfrm>
            <a:off x="1828800" y="2514600"/>
            <a:ext cx="3733800" cy="3429000"/>
          </a:xfrm>
        </p:spPr>
        <p:txBody>
          <a:bodyPr>
            <a:normAutofit lnSpcReduction="10000"/>
          </a:bodyPr>
          <a:lstStyle/>
          <a:p>
            <a:pPr marL="0" indent="0" algn="just">
              <a:buNone/>
            </a:pPr>
            <a:r>
              <a:rPr lang="vi-VN" altLang="en-US" sz="2000">
                <a:latin typeface="Times New Roman" panose="02020603050405020304" pitchFamily="18" charset="0"/>
                <a:cs typeface="Times New Roman" panose="02020603050405020304" pitchFamily="18" charset="0"/>
              </a:rPr>
              <a:t>Tài khoản này dùng để phản ánh số hiện có và tình hình tăng, giảm các quỹ khác thuộc nguồn vốn chủ sở hữu. Các quỹ khác thuộc nguồn vốn chủ sở hữu được hình thành từ lợi nhuận sau thuế. Việc trích và sử dụng quỹ khác thuộc nguồn vốn chủ sở hữu phải theo chính sách tài chính hiện hành đối với từng loại doanh nghiệp hoặc theo quyết định của chủ sở hữu.</a:t>
            </a:r>
            <a:endParaRPr lang="en-US" altLang="en-US" sz="2000">
              <a:latin typeface="Times New Roman" panose="02020603050405020304" pitchFamily="18" charset="0"/>
              <a:cs typeface="Times New Roman" panose="02020603050405020304" pitchFamily="18" charset="0"/>
            </a:endParaRPr>
          </a:p>
        </p:txBody>
      </p:sp>
      <p:sp>
        <p:nvSpPr>
          <p:cNvPr id="189444" name="AutoShape 4">
            <a:extLst>
              <a:ext uri="{FF2B5EF4-FFF2-40B4-BE49-F238E27FC236}">
                <a16:creationId xmlns:a16="http://schemas.microsoft.com/office/drawing/2014/main" id="{C7034726-95B5-81B8-FB3D-CE363680B09F}"/>
              </a:ext>
            </a:extLst>
          </p:cNvPr>
          <p:cNvSpPr>
            <a:spLocks noChangeArrowheads="1"/>
          </p:cNvSpPr>
          <p:nvPr/>
        </p:nvSpPr>
        <p:spPr bwMode="gray">
          <a:xfrm>
            <a:off x="2209800" y="1447800"/>
            <a:ext cx="81534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nb-NO" altLang="en-US" b="1">
                <a:latin typeface="Times New Roman" panose="02020603050405020304" pitchFamily="18" charset="0"/>
                <a:cs typeface="Times New Roman" panose="02020603050405020304" pitchFamily="18" charset="0"/>
              </a:rPr>
              <a:t>TK </a:t>
            </a:r>
            <a:r>
              <a:rPr lang="vi-VN" altLang="en-US" b="1">
                <a:latin typeface="Times New Roman" panose="02020603050405020304" pitchFamily="18" charset="0"/>
                <a:cs typeface="Times New Roman" panose="02020603050405020304" pitchFamily="18" charset="0"/>
              </a:rPr>
              <a:t>41</a:t>
            </a:r>
            <a:r>
              <a:rPr lang="en-US" altLang="en-US" b="1">
                <a:latin typeface="Times New Roman" panose="02020603050405020304" pitchFamily="18" charset="0"/>
                <a:cs typeface="Times New Roman" panose="02020603050405020304" pitchFamily="18" charset="0"/>
              </a:rPr>
              <a:t>8</a:t>
            </a:r>
            <a:r>
              <a:rPr lang="vi-VN" altLang="en-US" b="1">
                <a:latin typeface="Times New Roman" panose="02020603050405020304" pitchFamily="18" charset="0"/>
                <a:cs typeface="Times New Roman" panose="02020603050405020304" pitchFamily="18" charset="0"/>
              </a:rPr>
              <a:t> – </a:t>
            </a:r>
            <a:r>
              <a:rPr lang="en-US" altLang="en-US" b="1">
                <a:latin typeface="Times New Roman" panose="02020603050405020304" pitchFamily="18" charset="0"/>
                <a:cs typeface="Times New Roman" panose="02020603050405020304" pitchFamily="18" charset="0"/>
              </a:rPr>
              <a:t>Các q</a:t>
            </a:r>
            <a:r>
              <a:rPr lang="vi-VN" altLang="en-US" b="1">
                <a:latin typeface="Times New Roman" panose="02020603050405020304" pitchFamily="18" charset="0"/>
                <a:cs typeface="Times New Roman" panose="02020603050405020304" pitchFamily="18" charset="0"/>
              </a:rPr>
              <a:t>uỹ </a:t>
            </a:r>
            <a:r>
              <a:rPr lang="en-US" altLang="en-US" b="1">
                <a:latin typeface="Times New Roman" panose="02020603050405020304" pitchFamily="18" charset="0"/>
                <a:cs typeface="Times New Roman" panose="02020603050405020304" pitchFamily="18" charset="0"/>
              </a:rPr>
              <a:t>khác thuộc vốn chủ sở hữu</a:t>
            </a:r>
            <a:endParaRPr lang="nb-NO" altLang="en-US" b="1">
              <a:latin typeface="Times New Roman" panose="02020603050405020304" pitchFamily="18" charset="0"/>
              <a:cs typeface="Times New Roman" panose="02020603050405020304" pitchFamily="18" charset="0"/>
            </a:endParaRPr>
          </a:p>
        </p:txBody>
      </p:sp>
      <p:sp>
        <p:nvSpPr>
          <p:cNvPr id="189445" name="AutoShape 5">
            <a:extLst>
              <a:ext uri="{FF2B5EF4-FFF2-40B4-BE49-F238E27FC236}">
                <a16:creationId xmlns:a16="http://schemas.microsoft.com/office/drawing/2014/main" id="{6D6C6FD6-0726-EFD1-4968-5126E9DA7C86}"/>
              </a:ext>
            </a:extLst>
          </p:cNvPr>
          <p:cNvSpPr>
            <a:spLocks noChangeArrowheads="1"/>
          </p:cNvSpPr>
          <p:nvPr/>
        </p:nvSpPr>
        <p:spPr bwMode="auto">
          <a:xfrm>
            <a:off x="1752600" y="2438400"/>
            <a:ext cx="3962400" cy="3733800"/>
          </a:xfrm>
          <a:prstGeom prst="roundRect">
            <a:avLst>
              <a:gd name="adj" fmla="val 15463"/>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pic>
        <p:nvPicPr>
          <p:cNvPr id="134146" name="Picture 2" descr="Quỹ hỗ trợ sắp xếp và phát triển doanh nghiệp – Ca Mau Startup">
            <a:extLst>
              <a:ext uri="{FF2B5EF4-FFF2-40B4-BE49-F238E27FC236}">
                <a16:creationId xmlns:a16="http://schemas.microsoft.com/office/drawing/2014/main" id="{3A192816-2E3D-BCF2-647F-7CBA62FF04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438400"/>
            <a:ext cx="4495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9442"/>
                                        </p:tgtEl>
                                        <p:attrNameLst>
                                          <p:attrName>style.visibility</p:attrName>
                                        </p:attrNameLst>
                                      </p:cBhvr>
                                      <p:to>
                                        <p:strVal val="visible"/>
                                      </p:to>
                                    </p:set>
                                    <p:anim calcmode="lin" valueType="num">
                                      <p:cBhvr>
                                        <p:cTn id="7" dur="500" fill="hold"/>
                                        <p:tgtEl>
                                          <p:spTgt spid="189442"/>
                                        </p:tgtEl>
                                        <p:attrNameLst>
                                          <p:attrName>ppt_w</p:attrName>
                                        </p:attrNameLst>
                                      </p:cBhvr>
                                      <p:tavLst>
                                        <p:tav tm="0">
                                          <p:val>
                                            <p:fltVal val="0"/>
                                          </p:val>
                                        </p:tav>
                                        <p:tav tm="100000">
                                          <p:val>
                                            <p:strVal val="#ppt_w"/>
                                          </p:val>
                                        </p:tav>
                                      </p:tavLst>
                                    </p:anim>
                                    <p:anim calcmode="lin" valueType="num">
                                      <p:cBhvr>
                                        <p:cTn id="8" dur="500" fill="hold"/>
                                        <p:tgtEl>
                                          <p:spTgt spid="189442"/>
                                        </p:tgtEl>
                                        <p:attrNameLst>
                                          <p:attrName>ppt_h</p:attrName>
                                        </p:attrNameLst>
                                      </p:cBhvr>
                                      <p:tavLst>
                                        <p:tav tm="0">
                                          <p:val>
                                            <p:fltVal val="0"/>
                                          </p:val>
                                        </p:tav>
                                        <p:tav tm="100000">
                                          <p:val>
                                            <p:strVal val="#ppt_h"/>
                                          </p:val>
                                        </p:tav>
                                      </p:tavLst>
                                    </p:anim>
                                    <p:anim calcmode="lin" valueType="num">
                                      <p:cBhvr>
                                        <p:cTn id="9" dur="500" fill="hold"/>
                                        <p:tgtEl>
                                          <p:spTgt spid="189442"/>
                                        </p:tgtEl>
                                        <p:attrNameLst>
                                          <p:attrName>style.rotation</p:attrName>
                                        </p:attrNameLst>
                                      </p:cBhvr>
                                      <p:tavLst>
                                        <p:tav tm="0">
                                          <p:val>
                                            <p:fltVal val="360"/>
                                          </p:val>
                                        </p:tav>
                                        <p:tav tm="100000">
                                          <p:val>
                                            <p:fltVal val="0"/>
                                          </p:val>
                                        </p:tav>
                                      </p:tavLst>
                                    </p:anim>
                                    <p:animEffect transition="in" filter="fade">
                                      <p:cBhvr>
                                        <p:cTn id="10" dur="500"/>
                                        <p:tgtEl>
                                          <p:spTgt spid="18944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89444"/>
                                        </p:tgtEl>
                                        <p:attrNameLst>
                                          <p:attrName>style.visibility</p:attrName>
                                        </p:attrNameLst>
                                      </p:cBhvr>
                                      <p:to>
                                        <p:strVal val="visible"/>
                                      </p:to>
                                    </p:set>
                                    <p:anim calcmode="lin" valueType="num">
                                      <p:cBhvr additive="base">
                                        <p:cTn id="15" dur="500" fill="hold"/>
                                        <p:tgtEl>
                                          <p:spTgt spid="189444"/>
                                        </p:tgtEl>
                                        <p:attrNameLst>
                                          <p:attrName>ppt_x</p:attrName>
                                        </p:attrNameLst>
                                      </p:cBhvr>
                                      <p:tavLst>
                                        <p:tav tm="0">
                                          <p:val>
                                            <p:strVal val="0-#ppt_w/2"/>
                                          </p:val>
                                        </p:tav>
                                        <p:tav tm="100000">
                                          <p:val>
                                            <p:strVal val="#ppt_x"/>
                                          </p:val>
                                        </p:tav>
                                      </p:tavLst>
                                    </p:anim>
                                    <p:anim calcmode="lin" valueType="num">
                                      <p:cBhvr additive="base">
                                        <p:cTn id="16" dur="500" fill="hold"/>
                                        <p:tgtEl>
                                          <p:spTgt spid="189444"/>
                                        </p:tgtEl>
                                        <p:attrNameLst>
                                          <p:attrName>ppt_y</p:attrName>
                                        </p:attrNameLst>
                                      </p:cBhvr>
                                      <p:tavLst>
                                        <p:tav tm="0">
                                          <p:val>
                                            <p:strVal val="#ppt_y"/>
                                          </p:val>
                                        </p:tav>
                                        <p:tav tm="100000">
                                          <p:val>
                                            <p:strVal val="#ppt_y"/>
                                          </p:val>
                                        </p:tav>
                                      </p:tavLst>
                                    </p:anim>
                                  </p:childTnLst>
                                </p:cTn>
                              </p:par>
                              <p:par>
                                <p:cTn id="17" presetID="21" presetClass="entr" presetSubtype="1" fill="hold" nodeType="withEffect">
                                  <p:stCondLst>
                                    <p:cond delay="0"/>
                                  </p:stCondLst>
                                  <p:childTnLst>
                                    <p:set>
                                      <p:cBhvr>
                                        <p:cTn id="18" dur="1" fill="hold">
                                          <p:stCondLst>
                                            <p:cond delay="0"/>
                                          </p:stCondLst>
                                        </p:cTn>
                                        <p:tgtEl>
                                          <p:spTgt spid="134146"/>
                                        </p:tgtEl>
                                        <p:attrNameLst>
                                          <p:attrName>style.visibility</p:attrName>
                                        </p:attrNameLst>
                                      </p:cBhvr>
                                      <p:to>
                                        <p:strVal val="visible"/>
                                      </p:to>
                                    </p:set>
                                    <p:animEffect transition="in" filter="wheel(1)">
                                      <p:cBhvr>
                                        <p:cTn id="19" dur="2000"/>
                                        <p:tgtEl>
                                          <p:spTgt spid="13414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189443">
                                            <p:txEl>
                                              <p:pRg st="0" end="0"/>
                                            </p:txEl>
                                          </p:spTgt>
                                        </p:tgtEl>
                                        <p:attrNameLst>
                                          <p:attrName>style.visibility</p:attrName>
                                        </p:attrNameLst>
                                      </p:cBhvr>
                                      <p:to>
                                        <p:strVal val="visible"/>
                                      </p:to>
                                    </p:set>
                                    <p:anim calcmode="lin" valueType="num">
                                      <p:cBhvr>
                                        <p:cTn id="24" dur="1000" fill="hold"/>
                                        <p:tgtEl>
                                          <p:spTgt spid="189443">
                                            <p:txEl>
                                              <p:pRg st="0" end="0"/>
                                            </p:txEl>
                                          </p:spTgt>
                                        </p:tgtEl>
                                        <p:attrNameLst>
                                          <p:attrName>ppt_w</p:attrName>
                                        </p:attrNameLst>
                                      </p:cBhvr>
                                      <p:tavLst>
                                        <p:tav tm="0">
                                          <p:val>
                                            <p:strVal val="#ppt_w*0.70"/>
                                          </p:val>
                                        </p:tav>
                                        <p:tav tm="100000">
                                          <p:val>
                                            <p:strVal val="#ppt_w"/>
                                          </p:val>
                                        </p:tav>
                                      </p:tavLst>
                                    </p:anim>
                                    <p:anim calcmode="lin" valueType="num">
                                      <p:cBhvr>
                                        <p:cTn id="25" dur="1000" fill="hold"/>
                                        <p:tgtEl>
                                          <p:spTgt spid="189443">
                                            <p:txEl>
                                              <p:pRg st="0" end="0"/>
                                            </p:txEl>
                                          </p:spTgt>
                                        </p:tgtEl>
                                        <p:attrNameLst>
                                          <p:attrName>ppt_h</p:attrName>
                                        </p:attrNameLst>
                                      </p:cBhvr>
                                      <p:tavLst>
                                        <p:tav tm="0">
                                          <p:val>
                                            <p:strVal val="#ppt_h"/>
                                          </p:val>
                                        </p:tav>
                                        <p:tav tm="100000">
                                          <p:val>
                                            <p:strVal val="#ppt_h"/>
                                          </p:val>
                                        </p:tav>
                                      </p:tavLst>
                                    </p:anim>
                                    <p:animEffect transition="in" filter="fade">
                                      <p:cBhvr>
                                        <p:cTn id="26" dur="1000"/>
                                        <p:tgtEl>
                                          <p:spTgt spid="189443">
                                            <p:txEl>
                                              <p:pRg st="0" end="0"/>
                                            </p:txEl>
                                          </p:spTgt>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189445"/>
                                        </p:tgtEl>
                                        <p:attrNameLst>
                                          <p:attrName>style.visibility</p:attrName>
                                        </p:attrNameLst>
                                      </p:cBhvr>
                                      <p:to>
                                        <p:strVal val="visible"/>
                                      </p:to>
                                    </p:set>
                                    <p:animEffect transition="in" filter="diamond(in)">
                                      <p:cBhvr>
                                        <p:cTn id="29" dur="2000"/>
                                        <p:tgtEl>
                                          <p:spTgt spid="189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p:bldP spid="189443" grpId="0" build="p"/>
      <p:bldP spid="189444" grpId="0" animBg="1"/>
      <p:bldP spid="189445"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8B9AA-AFD3-9080-78D7-7AB813532049}"/>
            </a:ext>
          </a:extLst>
        </p:cNvPr>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0C30775E-855B-2E53-925D-00219503AAFB}"/>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86AAFC8A-4DAC-694C-9994-CF049DC17F80}"/>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8DB63BD9-63C1-BB6D-7831-7A18E047704C}"/>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BB0334B4-FBD8-13C3-AEA5-8A96AA6E402F}"/>
              </a:ext>
            </a:extLst>
          </p:cNvPr>
          <p:cNvSpPr>
            <a:spLocks noChangeArrowheads="1"/>
          </p:cNvSpPr>
          <p:nvPr/>
        </p:nvSpPr>
        <p:spPr bwMode="auto">
          <a:xfrm>
            <a:off x="4216400" y="1338771"/>
            <a:ext cx="2887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3200" b="1" i="1" dirty="0">
                <a:latin typeface="Times New Roman" panose="02020603050405020304" pitchFamily="18" charset="0"/>
                <a:cs typeface="Times New Roman" panose="02020603050405020304" pitchFamily="18" charset="0"/>
              </a:rPr>
              <a:t>Sổ kế toán</a:t>
            </a:r>
          </a:p>
        </p:txBody>
      </p:sp>
    </p:spTree>
    <p:extLst>
      <p:ext uri="{BB962C8B-B14F-4D97-AF65-F5344CB8AC3E}">
        <p14:creationId xmlns:p14="http://schemas.microsoft.com/office/powerpoint/2010/main" val="95006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oter Placeholder 4">
            <a:extLst>
              <a:ext uri="{FF2B5EF4-FFF2-40B4-BE49-F238E27FC236}">
                <a16:creationId xmlns:a16="http://schemas.microsoft.com/office/drawing/2014/main" id="{498B2D0E-172D-DBE9-3E11-A37968918880}"/>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99682" name="AutoShape 2">
            <a:extLst>
              <a:ext uri="{FF2B5EF4-FFF2-40B4-BE49-F238E27FC236}">
                <a16:creationId xmlns:a16="http://schemas.microsoft.com/office/drawing/2014/main" id="{63F2ED46-E1ED-5CB2-E1BF-2127F6E33A21}"/>
              </a:ext>
            </a:extLst>
          </p:cNvPr>
          <p:cNvSpPr>
            <a:spLocks noChangeArrowheads="1"/>
          </p:cNvSpPr>
          <p:nvPr/>
        </p:nvSpPr>
        <p:spPr bwMode="gray">
          <a:xfrm>
            <a:off x="4953000" y="1905000"/>
            <a:ext cx="2209800" cy="3200400"/>
          </a:xfrm>
          <a:prstGeom prst="can">
            <a:avLst>
              <a:gd name="adj" fmla="val 24614"/>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en-US" sz="2600" b="1" dirty="0" err="1">
                <a:solidFill>
                  <a:schemeClr val="bg1"/>
                </a:solidFill>
                <a:latin typeface="Times New Roman" panose="02020603050405020304" pitchFamily="18" charset="0"/>
                <a:cs typeface="Times New Roman" panose="02020603050405020304" pitchFamily="18" charset="0"/>
              </a:rPr>
              <a:t>Nội</a:t>
            </a:r>
            <a:r>
              <a:rPr lang="en-US" sz="2600" b="1" dirty="0">
                <a:solidFill>
                  <a:schemeClr val="bg1"/>
                </a:solidFill>
                <a:latin typeface="Times New Roman" panose="02020603050405020304" pitchFamily="18" charset="0"/>
                <a:cs typeface="Times New Roman" panose="02020603050405020304" pitchFamily="18" charset="0"/>
              </a:rPr>
              <a:t> dung </a:t>
            </a:r>
          </a:p>
          <a:p>
            <a:pPr algn="ctr">
              <a:buNone/>
            </a:pPr>
            <a:r>
              <a:rPr lang="en-US" sz="2600" b="1" dirty="0" err="1">
                <a:solidFill>
                  <a:schemeClr val="bg1"/>
                </a:solidFill>
                <a:latin typeface="Times New Roman" panose="02020603050405020304" pitchFamily="18" charset="0"/>
                <a:cs typeface="Times New Roman" panose="02020603050405020304" pitchFamily="18" charset="0"/>
              </a:rPr>
              <a:t>chênh</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lệch</a:t>
            </a:r>
            <a:endParaRPr lang="en-US" sz="2600" b="1" dirty="0">
              <a:solidFill>
                <a:schemeClr val="bg1"/>
              </a:solidFill>
              <a:latin typeface="Times New Roman" panose="02020603050405020304" pitchFamily="18" charset="0"/>
              <a:cs typeface="Times New Roman" panose="02020603050405020304" pitchFamily="18" charset="0"/>
            </a:endParaRPr>
          </a:p>
          <a:p>
            <a:pPr algn="ctr">
              <a:buNone/>
            </a:pPr>
            <a:r>
              <a:rPr lang="en-US" sz="2600" b="1" dirty="0" err="1">
                <a:solidFill>
                  <a:schemeClr val="bg1"/>
                </a:solidFill>
                <a:latin typeface="Times New Roman" panose="02020603050405020304" pitchFamily="18" charset="0"/>
                <a:cs typeface="Times New Roman" panose="02020603050405020304" pitchFamily="18" charset="0"/>
              </a:rPr>
              <a:t>đánh</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giá</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lại</a:t>
            </a:r>
            <a:endParaRPr lang="en-US" sz="2600" b="1" dirty="0">
              <a:solidFill>
                <a:schemeClr val="bg1"/>
              </a:solidFill>
              <a:latin typeface="Times New Roman" panose="02020603050405020304" pitchFamily="18" charset="0"/>
              <a:cs typeface="Times New Roman" panose="02020603050405020304" pitchFamily="18" charset="0"/>
            </a:endParaRPr>
          </a:p>
          <a:p>
            <a:pPr algn="ctr">
              <a:buNone/>
            </a:pPr>
            <a:r>
              <a:rPr lang="en-US" sz="2600" b="1" dirty="0" err="1">
                <a:solidFill>
                  <a:schemeClr val="bg1"/>
                </a:solidFill>
                <a:latin typeface="Times New Roman" panose="02020603050405020304" pitchFamily="18" charset="0"/>
                <a:cs typeface="Times New Roman" panose="02020603050405020304" pitchFamily="18" charset="0"/>
              </a:rPr>
              <a:t>tài</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sản</a:t>
            </a:r>
            <a:r>
              <a:rPr lang="en-US" sz="2600" b="1" dirty="0">
                <a:solidFill>
                  <a:schemeClr val="bg1"/>
                </a:solidFill>
                <a:latin typeface="Times New Roman" panose="02020603050405020304" pitchFamily="18" charset="0"/>
                <a:cs typeface="Times New Roman" panose="02020603050405020304" pitchFamily="18" charset="0"/>
              </a:rPr>
              <a:t> </a:t>
            </a:r>
          </a:p>
        </p:txBody>
      </p:sp>
      <p:sp>
        <p:nvSpPr>
          <p:cNvPr id="199683" name="AutoShape 3">
            <a:extLst>
              <a:ext uri="{FF2B5EF4-FFF2-40B4-BE49-F238E27FC236}">
                <a16:creationId xmlns:a16="http://schemas.microsoft.com/office/drawing/2014/main" id="{B76F340C-DCE4-A52C-5739-2E689C4BF4AC}"/>
              </a:ext>
            </a:extLst>
          </p:cNvPr>
          <p:cNvSpPr>
            <a:spLocks noChangeArrowheads="1"/>
          </p:cNvSpPr>
          <p:nvPr/>
        </p:nvSpPr>
        <p:spPr bwMode="gray">
          <a:xfrm>
            <a:off x="4460876" y="2293938"/>
            <a:ext cx="492125" cy="1954212"/>
          </a:xfrm>
          <a:prstGeom prst="leftArrow">
            <a:avLst>
              <a:gd name="adj1" fmla="val 65583"/>
              <a:gd name="adj2" fmla="val 65181"/>
            </a:avLst>
          </a:prstGeom>
          <a:gradFill rotWithShape="1">
            <a:gsLst>
              <a:gs pos="0">
                <a:schemeClr val="bg2"/>
              </a:gs>
              <a:gs pos="100000">
                <a:schemeClr val="bg2">
                  <a:gamma/>
                  <a:shade val="46275"/>
                  <a:invGamma/>
                  <a:alpha val="12000"/>
                </a:schemeClr>
              </a:gs>
            </a:gsLst>
            <a:lin ang="0" scaled="1"/>
          </a:gradFill>
          <a:ln>
            <a:noFill/>
          </a:ln>
          <a:effectLst/>
        </p:spPr>
        <p:txBody>
          <a:bodyPr wrap="none" anchor="ctr"/>
          <a:lstStyle/>
          <a:p>
            <a:pPr algn="ctr" eaLnBrk="1" hangingPunct="1">
              <a:defRPr/>
            </a:pPr>
            <a:endParaRPr lang="en-US"/>
          </a:p>
        </p:txBody>
      </p:sp>
      <p:sp>
        <p:nvSpPr>
          <p:cNvPr id="199684" name="AutoShape 4">
            <a:extLst>
              <a:ext uri="{FF2B5EF4-FFF2-40B4-BE49-F238E27FC236}">
                <a16:creationId xmlns:a16="http://schemas.microsoft.com/office/drawing/2014/main" id="{57B555BE-7E34-B5B9-C7BB-7F791DC4FA6B}"/>
              </a:ext>
            </a:extLst>
          </p:cNvPr>
          <p:cNvSpPr>
            <a:spLocks noChangeArrowheads="1"/>
          </p:cNvSpPr>
          <p:nvPr/>
        </p:nvSpPr>
        <p:spPr bwMode="auto">
          <a:xfrm>
            <a:off x="1676400" y="1447800"/>
            <a:ext cx="2667000" cy="38862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99685" name="AutoShape 5">
            <a:extLst>
              <a:ext uri="{FF2B5EF4-FFF2-40B4-BE49-F238E27FC236}">
                <a16:creationId xmlns:a16="http://schemas.microsoft.com/office/drawing/2014/main" id="{57298CB4-4C98-7EAF-838F-3E05ACA905BF}"/>
              </a:ext>
            </a:extLst>
          </p:cNvPr>
          <p:cNvSpPr>
            <a:spLocks noChangeArrowheads="1"/>
          </p:cNvSpPr>
          <p:nvPr/>
        </p:nvSpPr>
        <p:spPr bwMode="auto">
          <a:xfrm>
            <a:off x="7696200" y="1219200"/>
            <a:ext cx="2743200" cy="4343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99686" name="AutoShape 6">
            <a:extLst>
              <a:ext uri="{FF2B5EF4-FFF2-40B4-BE49-F238E27FC236}">
                <a16:creationId xmlns:a16="http://schemas.microsoft.com/office/drawing/2014/main" id="{7E83610F-8F2C-2FF5-3B97-95D8D1BFDA82}"/>
              </a:ext>
            </a:extLst>
          </p:cNvPr>
          <p:cNvSpPr>
            <a:spLocks noChangeArrowheads="1"/>
          </p:cNvSpPr>
          <p:nvPr/>
        </p:nvSpPr>
        <p:spPr bwMode="gray">
          <a:xfrm>
            <a:off x="7162800" y="2293938"/>
            <a:ext cx="490538" cy="1954212"/>
          </a:xfrm>
          <a:prstGeom prst="rightArrow">
            <a:avLst>
              <a:gd name="adj1" fmla="val 67750"/>
              <a:gd name="adj2" fmla="val 66167"/>
            </a:avLst>
          </a:prstGeom>
          <a:gradFill rotWithShape="1">
            <a:gsLst>
              <a:gs pos="0">
                <a:schemeClr val="bg2">
                  <a:gamma/>
                  <a:shade val="46275"/>
                  <a:invGamma/>
                  <a:alpha val="12000"/>
                </a:schemeClr>
              </a:gs>
              <a:gs pos="100000">
                <a:schemeClr val="bg2"/>
              </a:gs>
            </a:gsLst>
            <a:lin ang="0" scaled="1"/>
          </a:gradFill>
          <a:ln>
            <a:noFill/>
          </a:ln>
          <a:effectLst/>
        </p:spPr>
        <p:txBody>
          <a:bodyPr wrap="none" anchor="ctr"/>
          <a:lstStyle/>
          <a:p>
            <a:pPr algn="ctr" eaLnBrk="1" hangingPunct="1">
              <a:defRPr/>
            </a:pPr>
            <a:endParaRPr lang="en-US"/>
          </a:p>
        </p:txBody>
      </p:sp>
      <p:sp>
        <p:nvSpPr>
          <p:cNvPr id="199688" name="Rectangle 8">
            <a:extLst>
              <a:ext uri="{FF2B5EF4-FFF2-40B4-BE49-F238E27FC236}">
                <a16:creationId xmlns:a16="http://schemas.microsoft.com/office/drawing/2014/main" id="{E5BB2994-D388-76D9-DC52-6FA22D87D798}"/>
              </a:ext>
            </a:extLst>
          </p:cNvPr>
          <p:cNvSpPr>
            <a:spLocks noChangeArrowheads="1"/>
          </p:cNvSpPr>
          <p:nvPr/>
        </p:nvSpPr>
        <p:spPr bwMode="auto">
          <a:xfrm>
            <a:off x="1752600" y="1765301"/>
            <a:ext cx="2514600"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22352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22352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2235200">
              <a:spcBef>
                <a:spcPct val="20000"/>
              </a:spcBef>
              <a:buClr>
                <a:schemeClr val="tx1"/>
              </a:buClr>
              <a:buChar char="•"/>
              <a:defRPr sz="2000">
                <a:solidFill>
                  <a:schemeClr val="tx1"/>
                </a:solidFill>
                <a:latin typeface="Arial" panose="020B0604020202020204" pitchFamily="34" charset="0"/>
              </a:defRPr>
            </a:lvl3pPr>
            <a:lvl4pPr marL="1600200" indent="-228600" defTabSz="2235200">
              <a:spcBef>
                <a:spcPct val="20000"/>
              </a:spcBef>
              <a:buChar char="–"/>
              <a:defRPr>
                <a:solidFill>
                  <a:schemeClr val="tx1"/>
                </a:solidFill>
                <a:latin typeface="Arial" panose="020B0604020202020204" pitchFamily="34" charset="0"/>
              </a:defRPr>
            </a:lvl4pPr>
            <a:lvl5pPr marL="2057400" indent="-228600" defTabSz="2235200">
              <a:spcBef>
                <a:spcPct val="20000"/>
              </a:spcBef>
              <a:buChar char="»"/>
              <a:defRPr>
                <a:solidFill>
                  <a:schemeClr val="tx1"/>
                </a:solidFill>
                <a:latin typeface="Arial" panose="020B0604020202020204" pitchFamily="34" charset="0"/>
              </a:defRPr>
            </a:lvl5pPr>
            <a:lvl6pPr marL="2514600" indent="-228600" defTabSz="22352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22352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22352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22352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en-US" altLang="en-US" sz="2400" b="1">
                <a:latin typeface="Times New Roman" panose="02020603050405020304" pitchFamily="18" charset="0"/>
                <a:cs typeface="Times New Roman" panose="02020603050405020304" pitchFamily="18" charset="0"/>
              </a:rPr>
              <a:t>Khái niệm:</a:t>
            </a:r>
            <a:r>
              <a:rPr lang="en-US" altLang="en-US" sz="2400">
                <a:latin typeface="Times New Roman" panose="02020603050405020304" pitchFamily="18" charset="0"/>
                <a:cs typeface="Times New Roman" panose="02020603050405020304" pitchFamily="18" charset="0"/>
              </a:rPr>
              <a:t> </a:t>
            </a:r>
          </a:p>
          <a:p>
            <a:pPr algn="ctr">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Chênh lệch đánh giá lại tài sản là khoản chênh lệch giữa trị giá đang hạch toán trên sổ sách với giá trị được xác định lại</a:t>
            </a:r>
          </a:p>
        </p:txBody>
      </p:sp>
      <p:sp>
        <p:nvSpPr>
          <p:cNvPr id="199689" name="Rectangle 9">
            <a:extLst>
              <a:ext uri="{FF2B5EF4-FFF2-40B4-BE49-F238E27FC236}">
                <a16:creationId xmlns:a16="http://schemas.microsoft.com/office/drawing/2014/main" id="{8AE69128-569D-DE3D-C9FE-05CAAED5CFE3}"/>
              </a:ext>
            </a:extLst>
          </p:cNvPr>
          <p:cNvSpPr>
            <a:spLocks noChangeArrowheads="1"/>
          </p:cNvSpPr>
          <p:nvPr/>
        </p:nvSpPr>
        <p:spPr bwMode="auto">
          <a:xfrm>
            <a:off x="7848600" y="1133475"/>
            <a:ext cx="2514600" cy="43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en-US" altLang="en-US" sz="2400" b="1">
                <a:latin typeface="Times New Roman" panose="02020603050405020304" pitchFamily="18" charset="0"/>
                <a:cs typeface="Times New Roman" panose="02020603050405020304" pitchFamily="18" charset="0"/>
              </a:rPr>
              <a:t>Nội dung:</a:t>
            </a:r>
            <a:r>
              <a:rPr lang="en-US" altLang="en-US" sz="2400">
                <a:latin typeface="Times New Roman" panose="02020603050405020304" pitchFamily="18" charset="0"/>
                <a:cs typeface="Times New Roman" panose="02020603050405020304" pitchFamily="18" charset="0"/>
              </a:rPr>
              <a:t> </a:t>
            </a: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 Khi có quyết định của Nhà nước về đánh giá lại TS</a:t>
            </a:r>
          </a:p>
          <a:p>
            <a:pPr algn="just">
              <a:buFont typeface="Wingdings" panose="05000000000000000000" pitchFamily="2" charset="2"/>
              <a:buNone/>
            </a:pPr>
            <a:r>
              <a:rPr lang="pt-BR" altLang="en-US" sz="2400">
                <a:latin typeface="Times New Roman" panose="02020603050405020304" pitchFamily="18" charset="0"/>
                <a:cs typeface="Times New Roman" panose="02020603050405020304" pitchFamily="18" charset="0"/>
              </a:rPr>
              <a:t>- Khi thực hiện cổ phần hóa DNNN </a:t>
            </a: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 Các trường hợp khác theo quy định (như khi chuyển đổi hình thức sở hữu DN,...)</a:t>
            </a:r>
            <a:endParaRPr lang="en-US" altLang="en-US" sz="2400">
              <a:latin typeface="Times New Roman" panose="02020603050405020304" pitchFamily="18" charset="0"/>
              <a:cs typeface="Times New Roman" panose="02020603050405020304" pitchFamily="18" charset="0"/>
            </a:endParaRPr>
          </a:p>
        </p:txBody>
      </p:sp>
      <p:sp>
        <p:nvSpPr>
          <p:cNvPr id="199690" name="Rectangle 10">
            <a:extLst>
              <a:ext uri="{FF2B5EF4-FFF2-40B4-BE49-F238E27FC236}">
                <a16:creationId xmlns:a16="http://schemas.microsoft.com/office/drawing/2014/main" id="{F6D5DC84-EE03-C4B7-3D5E-9A0B6A516E1E}"/>
              </a:ext>
            </a:extLst>
          </p:cNvPr>
          <p:cNvSpPr>
            <a:spLocks noChangeArrowheads="1"/>
          </p:cNvSpPr>
          <p:nvPr/>
        </p:nvSpPr>
        <p:spPr bwMode="auto">
          <a:xfrm>
            <a:off x="2432051" y="226547"/>
            <a:ext cx="69733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l-PL" i="1" dirty="0">
                <a:latin typeface="Times New Roman" panose="02020603050405020304" pitchFamily="18" charset="0"/>
                <a:cs typeface="Times New Roman" panose="02020603050405020304" pitchFamily="18" charset="0"/>
              </a:rPr>
              <a:t>2.</a:t>
            </a:r>
            <a:r>
              <a:rPr lang="en-US" i="1" dirty="0">
                <a:latin typeface="Times New Roman" panose="02020603050405020304" pitchFamily="18" charset="0"/>
                <a:cs typeface="Times New Roman" panose="02020603050405020304" pitchFamily="18" charset="0"/>
              </a:rPr>
              <a:t>2.8.</a:t>
            </a:r>
            <a:r>
              <a:rPr lang="pl-PL" i="1" dirty="0">
                <a:latin typeface="Times New Roman" panose="02020603050405020304" pitchFamily="18" charset="0"/>
                <a:cs typeface="Times New Roman" panose="02020603050405020304" pitchFamily="18" charset="0"/>
              </a:rPr>
              <a:t> Kế toán chênh lệch đánh giá lại tài sản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99690"/>
                                        </p:tgtEl>
                                        <p:attrNameLst>
                                          <p:attrName>style.visibility</p:attrName>
                                        </p:attrNameLst>
                                      </p:cBhvr>
                                      <p:to>
                                        <p:strVal val="visible"/>
                                      </p:to>
                                    </p:set>
                                    <p:anim calcmode="lin" valueType="num">
                                      <p:cBhvr>
                                        <p:cTn id="7" dur="500" fill="hold"/>
                                        <p:tgtEl>
                                          <p:spTgt spid="199690"/>
                                        </p:tgtEl>
                                        <p:attrNameLst>
                                          <p:attrName>ppt_w</p:attrName>
                                        </p:attrNameLst>
                                      </p:cBhvr>
                                      <p:tavLst>
                                        <p:tav tm="0">
                                          <p:val>
                                            <p:fltVal val="0"/>
                                          </p:val>
                                        </p:tav>
                                        <p:tav tm="100000">
                                          <p:val>
                                            <p:strVal val="#ppt_w"/>
                                          </p:val>
                                        </p:tav>
                                      </p:tavLst>
                                    </p:anim>
                                    <p:anim calcmode="lin" valueType="num">
                                      <p:cBhvr>
                                        <p:cTn id="8" dur="500" fill="hold"/>
                                        <p:tgtEl>
                                          <p:spTgt spid="199690"/>
                                        </p:tgtEl>
                                        <p:attrNameLst>
                                          <p:attrName>ppt_h</p:attrName>
                                        </p:attrNameLst>
                                      </p:cBhvr>
                                      <p:tavLst>
                                        <p:tav tm="0">
                                          <p:val>
                                            <p:fltVal val="0"/>
                                          </p:val>
                                        </p:tav>
                                        <p:tav tm="100000">
                                          <p:val>
                                            <p:strVal val="#ppt_h"/>
                                          </p:val>
                                        </p:tav>
                                      </p:tavLst>
                                    </p:anim>
                                    <p:anim calcmode="lin" valueType="num">
                                      <p:cBhvr>
                                        <p:cTn id="9" dur="500" fill="hold"/>
                                        <p:tgtEl>
                                          <p:spTgt spid="199690"/>
                                        </p:tgtEl>
                                        <p:attrNameLst>
                                          <p:attrName>style.rotation</p:attrName>
                                        </p:attrNameLst>
                                      </p:cBhvr>
                                      <p:tavLst>
                                        <p:tav tm="0">
                                          <p:val>
                                            <p:fltVal val="360"/>
                                          </p:val>
                                        </p:tav>
                                        <p:tav tm="100000">
                                          <p:val>
                                            <p:fltVal val="0"/>
                                          </p:val>
                                        </p:tav>
                                      </p:tavLst>
                                    </p:anim>
                                    <p:animEffect transition="in" filter="fade">
                                      <p:cBhvr>
                                        <p:cTn id="10" dur="500"/>
                                        <p:tgtEl>
                                          <p:spTgt spid="19969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199682"/>
                                        </p:tgtEl>
                                        <p:attrNameLst>
                                          <p:attrName>style.visibility</p:attrName>
                                        </p:attrNameLst>
                                      </p:cBhvr>
                                      <p:to>
                                        <p:strVal val="visible"/>
                                      </p:to>
                                    </p:set>
                                    <p:anim calcmode="lin" valueType="num">
                                      <p:cBhvr>
                                        <p:cTn id="15" dur="1000" fill="hold"/>
                                        <p:tgtEl>
                                          <p:spTgt spid="199682"/>
                                        </p:tgtEl>
                                        <p:attrNameLst>
                                          <p:attrName>ppt_w</p:attrName>
                                        </p:attrNameLst>
                                      </p:cBhvr>
                                      <p:tavLst>
                                        <p:tav tm="0">
                                          <p:val>
                                            <p:strVal val="#ppt_w*0.70"/>
                                          </p:val>
                                        </p:tav>
                                        <p:tav tm="100000">
                                          <p:val>
                                            <p:strVal val="#ppt_w"/>
                                          </p:val>
                                        </p:tav>
                                      </p:tavLst>
                                    </p:anim>
                                    <p:anim calcmode="lin" valueType="num">
                                      <p:cBhvr>
                                        <p:cTn id="16" dur="1000" fill="hold"/>
                                        <p:tgtEl>
                                          <p:spTgt spid="199682"/>
                                        </p:tgtEl>
                                        <p:attrNameLst>
                                          <p:attrName>ppt_h</p:attrName>
                                        </p:attrNameLst>
                                      </p:cBhvr>
                                      <p:tavLst>
                                        <p:tav tm="0">
                                          <p:val>
                                            <p:strVal val="#ppt_h"/>
                                          </p:val>
                                        </p:tav>
                                        <p:tav tm="100000">
                                          <p:val>
                                            <p:strVal val="#ppt_h"/>
                                          </p:val>
                                        </p:tav>
                                      </p:tavLst>
                                    </p:anim>
                                    <p:animEffect transition="in" filter="fade">
                                      <p:cBhvr>
                                        <p:cTn id="17" dur="1000"/>
                                        <p:tgtEl>
                                          <p:spTgt spid="19968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99683"/>
                                        </p:tgtEl>
                                        <p:attrNameLst>
                                          <p:attrName>style.visibility</p:attrName>
                                        </p:attrNameLst>
                                      </p:cBhvr>
                                      <p:to>
                                        <p:strVal val="visible"/>
                                      </p:to>
                                    </p:set>
                                    <p:animEffect transition="in" filter="slide(fromBottom)">
                                      <p:cBhvr>
                                        <p:cTn id="22" dur="500"/>
                                        <p:tgtEl>
                                          <p:spTgt spid="199683"/>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99688"/>
                                        </p:tgtEl>
                                        <p:attrNameLst>
                                          <p:attrName>style.visibility</p:attrName>
                                        </p:attrNameLst>
                                      </p:cBhvr>
                                      <p:to>
                                        <p:strVal val="visible"/>
                                      </p:to>
                                    </p:set>
                                    <p:animEffect transition="in" filter="slide(fromBottom)">
                                      <p:cBhvr>
                                        <p:cTn id="25" dur="500"/>
                                        <p:tgtEl>
                                          <p:spTgt spid="199688"/>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99684"/>
                                        </p:tgtEl>
                                        <p:attrNameLst>
                                          <p:attrName>style.visibility</p:attrName>
                                        </p:attrNameLst>
                                      </p:cBhvr>
                                      <p:to>
                                        <p:strVal val="visible"/>
                                      </p:to>
                                    </p:set>
                                    <p:animEffect transition="in" filter="slide(fromBottom)">
                                      <p:cBhvr>
                                        <p:cTn id="28" dur="500"/>
                                        <p:tgtEl>
                                          <p:spTgt spid="19968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99686"/>
                                        </p:tgtEl>
                                        <p:attrNameLst>
                                          <p:attrName>style.visibility</p:attrName>
                                        </p:attrNameLst>
                                      </p:cBhvr>
                                      <p:to>
                                        <p:strVal val="visible"/>
                                      </p:to>
                                    </p:set>
                                    <p:animEffect transition="in" filter="slide(fromBottom)">
                                      <p:cBhvr>
                                        <p:cTn id="33" dur="500"/>
                                        <p:tgtEl>
                                          <p:spTgt spid="199686"/>
                                        </p:tgtEl>
                                      </p:cBhvr>
                                    </p:animEffect>
                                  </p:childTnLst>
                                </p:cTn>
                              </p:par>
                              <p:par>
                                <p:cTn id="34" presetID="12" presetClass="entr" presetSubtype="4" fill="hold" grpId="0" nodeType="withEffect">
                                  <p:stCondLst>
                                    <p:cond delay="0"/>
                                  </p:stCondLst>
                                  <p:childTnLst>
                                    <p:set>
                                      <p:cBhvr>
                                        <p:cTn id="35" dur="1" fill="hold">
                                          <p:stCondLst>
                                            <p:cond delay="0"/>
                                          </p:stCondLst>
                                        </p:cTn>
                                        <p:tgtEl>
                                          <p:spTgt spid="199689"/>
                                        </p:tgtEl>
                                        <p:attrNameLst>
                                          <p:attrName>style.visibility</p:attrName>
                                        </p:attrNameLst>
                                      </p:cBhvr>
                                      <p:to>
                                        <p:strVal val="visible"/>
                                      </p:to>
                                    </p:set>
                                    <p:animEffect transition="in" filter="slide(fromBottom)">
                                      <p:cBhvr>
                                        <p:cTn id="36" dur="500"/>
                                        <p:tgtEl>
                                          <p:spTgt spid="199689"/>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199685"/>
                                        </p:tgtEl>
                                        <p:attrNameLst>
                                          <p:attrName>style.visibility</p:attrName>
                                        </p:attrNameLst>
                                      </p:cBhvr>
                                      <p:to>
                                        <p:strVal val="visible"/>
                                      </p:to>
                                    </p:set>
                                    <p:animEffect transition="in" filter="slide(fromBottom)">
                                      <p:cBhvr>
                                        <p:cTn id="39" dur="500"/>
                                        <p:tgtEl>
                                          <p:spTgt spid="199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2" grpId="0" animBg="1"/>
      <p:bldP spid="199683" grpId="0" animBg="1"/>
      <p:bldP spid="199684" grpId="0" animBg="1"/>
      <p:bldP spid="199685" grpId="0" animBg="1"/>
      <p:bldP spid="199686" grpId="0" animBg="1"/>
      <p:bldP spid="199688" grpId="0"/>
      <p:bldP spid="199689" grpId="0"/>
      <p:bldP spid="199690"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oter Placeholder 4">
            <a:extLst>
              <a:ext uri="{FF2B5EF4-FFF2-40B4-BE49-F238E27FC236}">
                <a16:creationId xmlns:a16="http://schemas.microsoft.com/office/drawing/2014/main" id="{815AAD24-5857-9F7E-1046-740CFEB9407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dirty="0" err="1"/>
              <a:t>www.themegallery.com</a:t>
            </a:r>
            <a:endParaRPr lang="en-US" altLang="en-US" sz="1000" dirty="0"/>
          </a:p>
        </p:txBody>
      </p:sp>
      <p:grpSp>
        <p:nvGrpSpPr>
          <p:cNvPr id="195586" name="Group 2">
            <a:extLst>
              <a:ext uri="{FF2B5EF4-FFF2-40B4-BE49-F238E27FC236}">
                <a16:creationId xmlns:a16="http://schemas.microsoft.com/office/drawing/2014/main" id="{AA7BBC41-6B07-306F-841B-10C4094A2962}"/>
              </a:ext>
            </a:extLst>
          </p:cNvPr>
          <p:cNvGrpSpPr>
            <a:grpSpLocks/>
          </p:cNvGrpSpPr>
          <p:nvPr/>
        </p:nvGrpSpPr>
        <p:grpSpPr bwMode="auto">
          <a:xfrm>
            <a:off x="2895600" y="1905001"/>
            <a:ext cx="2590800" cy="2081213"/>
            <a:chOff x="720" y="2016"/>
            <a:chExt cx="1632" cy="1503"/>
          </a:xfrm>
        </p:grpSpPr>
        <p:sp>
          <p:nvSpPr>
            <p:cNvPr id="195587" name="AutoShape 3">
              <a:extLst>
                <a:ext uri="{FF2B5EF4-FFF2-40B4-BE49-F238E27FC236}">
                  <a16:creationId xmlns:a16="http://schemas.microsoft.com/office/drawing/2014/main" id="{36F25A80-2A7D-884F-763D-9DCBA5F61E81}"/>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95588" name="Oval 4">
              <a:extLst>
                <a:ext uri="{FF2B5EF4-FFF2-40B4-BE49-F238E27FC236}">
                  <a16:creationId xmlns:a16="http://schemas.microsoft.com/office/drawing/2014/main" id="{0F138893-7936-374B-A84D-EF153974D871}"/>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eaLnBrk="1" hangingPunct="1">
                <a:defRPr/>
              </a:pPr>
              <a:r>
                <a:rPr lang="en-US" altLang="en-US" sz="2600" b="1" i="1" dirty="0" err="1">
                  <a:latin typeface="Times New Roman" panose="02020603050405020304" pitchFamily="18" charset="0"/>
                  <a:cs typeface="Times New Roman" panose="02020603050405020304" pitchFamily="18" charset="0"/>
                </a:rPr>
                <a:t>Chứng</a:t>
              </a:r>
              <a:r>
                <a:rPr lang="en-US" altLang="en-US" sz="2600" b="1" i="1" dirty="0">
                  <a:latin typeface="Times New Roman" panose="02020603050405020304" pitchFamily="18" charset="0"/>
                  <a:cs typeface="Times New Roman" panose="02020603050405020304" pitchFamily="18" charset="0"/>
                </a:rPr>
                <a:t> </a:t>
              </a:r>
              <a:r>
                <a:rPr lang="en-US" altLang="en-US" sz="2600" b="1" i="1" dirty="0" err="1">
                  <a:latin typeface="Times New Roman" panose="02020603050405020304" pitchFamily="18" charset="0"/>
                  <a:cs typeface="Times New Roman" panose="02020603050405020304" pitchFamily="18" charset="0"/>
                </a:rPr>
                <a:t>từ</a:t>
              </a:r>
              <a:r>
                <a:rPr lang="en-US" altLang="en-US" sz="2600" b="1" i="1" dirty="0">
                  <a:latin typeface="Times New Roman" panose="02020603050405020304" pitchFamily="18" charset="0"/>
                  <a:cs typeface="Times New Roman" panose="02020603050405020304" pitchFamily="18" charset="0"/>
                </a:rPr>
                <a:t> </a:t>
              </a:r>
            </a:p>
            <a:p>
              <a:pPr algn="ctr" eaLnBrk="1" hangingPunct="1">
                <a:defRPr/>
              </a:pPr>
              <a:r>
                <a:rPr lang="en-US" altLang="en-US" sz="2600" b="1" i="1" dirty="0" err="1">
                  <a:latin typeface="Times New Roman" panose="02020603050405020304" pitchFamily="18" charset="0"/>
                  <a:cs typeface="Times New Roman" panose="02020603050405020304" pitchFamily="18" charset="0"/>
                </a:rPr>
                <a:t>Kế</a:t>
              </a:r>
              <a:r>
                <a:rPr lang="en-US" altLang="en-US" sz="2600" b="1" i="1" dirty="0">
                  <a:latin typeface="Times New Roman" panose="02020603050405020304" pitchFamily="18" charset="0"/>
                  <a:cs typeface="Times New Roman" panose="02020603050405020304" pitchFamily="18" charset="0"/>
                </a:rPr>
                <a:t> </a:t>
              </a:r>
              <a:r>
                <a:rPr lang="en-US" altLang="en-US" sz="2600" b="1" i="1" dirty="0" err="1">
                  <a:latin typeface="Times New Roman" panose="02020603050405020304" pitchFamily="18" charset="0"/>
                  <a:cs typeface="Times New Roman" panose="02020603050405020304" pitchFamily="18" charset="0"/>
                </a:rPr>
                <a:t>toán</a:t>
              </a:r>
              <a:r>
                <a:rPr lang="en-US" altLang="en-US" sz="2600" b="1" i="1" dirty="0">
                  <a:latin typeface="Times New Roman" panose="02020603050405020304" pitchFamily="18" charset="0"/>
                  <a:cs typeface="Times New Roman" panose="02020603050405020304" pitchFamily="18" charset="0"/>
                </a:rPr>
                <a:t> </a:t>
              </a:r>
            </a:p>
          </p:txBody>
        </p:sp>
      </p:grpSp>
      <p:sp>
        <p:nvSpPr>
          <p:cNvPr id="195589" name="AutoShape 5">
            <a:extLst>
              <a:ext uri="{FF2B5EF4-FFF2-40B4-BE49-F238E27FC236}">
                <a16:creationId xmlns:a16="http://schemas.microsoft.com/office/drawing/2014/main" id="{0A147F5D-E073-E1AC-3C55-2F365B58C7D4}"/>
              </a:ext>
            </a:extLst>
          </p:cNvPr>
          <p:cNvSpPr>
            <a:spLocks noChangeArrowheads="1"/>
          </p:cNvSpPr>
          <p:nvPr/>
        </p:nvSpPr>
        <p:spPr bwMode="gray">
          <a:xfrm>
            <a:off x="1828800" y="4038600"/>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r>
              <a:rPr lang="en-US" sz="2400" b="1" dirty="0" err="1">
                <a:latin typeface="Times New Roman" panose="02020603050405020304" pitchFamily="18" charset="0"/>
                <a:cs typeface="Times New Roman" panose="02020603050405020304" pitchFamily="18" charset="0"/>
              </a:rPr>
              <a:t>Biên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endParaRPr lang="pt-BR" sz="2400" b="1" dirty="0">
              <a:latin typeface="Times New Roman" panose="02020603050405020304" pitchFamily="18" charset="0"/>
              <a:cs typeface="Times New Roman" panose="02020603050405020304" pitchFamily="18" charset="0"/>
            </a:endParaRPr>
          </a:p>
        </p:txBody>
      </p:sp>
      <p:sp>
        <p:nvSpPr>
          <p:cNvPr id="195592" name="Rectangle 8">
            <a:extLst>
              <a:ext uri="{FF2B5EF4-FFF2-40B4-BE49-F238E27FC236}">
                <a16:creationId xmlns:a16="http://schemas.microsoft.com/office/drawing/2014/main" id="{7B978D4C-EF2A-2DD0-3531-27F49DAC73E0}"/>
              </a:ext>
            </a:extLst>
          </p:cNvPr>
          <p:cNvSpPr>
            <a:spLocks noChangeArrowheads="1"/>
          </p:cNvSpPr>
          <p:nvPr/>
        </p:nvSpPr>
        <p:spPr bwMode="auto">
          <a:xfrm>
            <a:off x="3657600" y="885208"/>
            <a:ext cx="43434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sz="3200" b="1" dirty="0">
                <a:latin typeface="Times New Roman" panose="02020603050405020304" pitchFamily="18" charset="0"/>
                <a:cs typeface="Times New Roman" panose="02020603050405020304" pitchFamily="18" charset="0"/>
              </a:rPr>
              <a:t>Phương pháp kế toán</a:t>
            </a:r>
            <a:endParaRPr lang="en-US" altLang="en-US" sz="3200" b="1" dirty="0">
              <a:latin typeface="Times New Roman" panose="02020603050405020304" pitchFamily="18" charset="0"/>
              <a:cs typeface="Times New Roman" panose="02020603050405020304" pitchFamily="18" charset="0"/>
            </a:endParaRPr>
          </a:p>
        </p:txBody>
      </p:sp>
      <p:pic>
        <p:nvPicPr>
          <p:cNvPr id="65545" name="Picture 9" descr="Thu nhập do chênh lệch đánh giá lại tài sản – Kế toán Centax">
            <a:extLst>
              <a:ext uri="{FF2B5EF4-FFF2-40B4-BE49-F238E27FC236}">
                <a16:creationId xmlns:a16="http://schemas.microsoft.com/office/drawing/2014/main" id="{F9252D3F-AD40-3AAD-EB42-66021CA463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8950" y="1600200"/>
            <a:ext cx="367665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55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195586"/>
                                        </p:tgtEl>
                                        <p:attrNameLst>
                                          <p:attrName>style.visibility</p:attrName>
                                        </p:attrNameLst>
                                      </p:cBhvr>
                                      <p:to>
                                        <p:strVal val="visible"/>
                                      </p:to>
                                    </p:set>
                                    <p:anim calcmode="lin" valueType="num">
                                      <p:cBhvr additive="base">
                                        <p:cTn id="11" dur="500" fill="hold"/>
                                        <p:tgtEl>
                                          <p:spTgt spid="195586"/>
                                        </p:tgtEl>
                                        <p:attrNameLst>
                                          <p:attrName>ppt_x</p:attrName>
                                        </p:attrNameLst>
                                      </p:cBhvr>
                                      <p:tavLst>
                                        <p:tav tm="0">
                                          <p:val>
                                            <p:strVal val="0-#ppt_w/2"/>
                                          </p:val>
                                        </p:tav>
                                        <p:tav tm="100000">
                                          <p:val>
                                            <p:strVal val="#ppt_x"/>
                                          </p:val>
                                        </p:tav>
                                      </p:tavLst>
                                    </p:anim>
                                    <p:anim calcmode="lin" valueType="num">
                                      <p:cBhvr additive="base">
                                        <p:cTn id="12" dur="500" fill="hold"/>
                                        <p:tgtEl>
                                          <p:spTgt spid="195586"/>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95589"/>
                                        </p:tgtEl>
                                        <p:attrNameLst>
                                          <p:attrName>style.visibility</p:attrName>
                                        </p:attrNameLst>
                                      </p:cBhvr>
                                      <p:to>
                                        <p:strVal val="visible"/>
                                      </p:to>
                                    </p:set>
                                    <p:anim calcmode="lin" valueType="num">
                                      <p:cBhvr additive="base">
                                        <p:cTn id="17" dur="500" fill="hold"/>
                                        <p:tgtEl>
                                          <p:spTgt spid="195589"/>
                                        </p:tgtEl>
                                        <p:attrNameLst>
                                          <p:attrName>ppt_x</p:attrName>
                                        </p:attrNameLst>
                                      </p:cBhvr>
                                      <p:tavLst>
                                        <p:tav tm="0">
                                          <p:val>
                                            <p:strVal val="1+#ppt_w/2"/>
                                          </p:val>
                                        </p:tav>
                                        <p:tav tm="100000">
                                          <p:val>
                                            <p:strVal val="#ppt_x"/>
                                          </p:val>
                                        </p:tav>
                                      </p:tavLst>
                                    </p:anim>
                                    <p:anim calcmode="lin" valueType="num">
                                      <p:cBhvr additive="base">
                                        <p:cTn id="18" dur="500" fill="hold"/>
                                        <p:tgtEl>
                                          <p:spTgt spid="195589"/>
                                        </p:tgtEl>
                                        <p:attrNameLst>
                                          <p:attrName>ppt_y</p:attrName>
                                        </p:attrNameLst>
                                      </p:cBhvr>
                                      <p:tavLst>
                                        <p:tav tm="0">
                                          <p:val>
                                            <p:strVal val="#ppt_y"/>
                                          </p:val>
                                        </p:tav>
                                        <p:tav tm="100000">
                                          <p:val>
                                            <p:strVal val="#ppt_y"/>
                                          </p:val>
                                        </p:tav>
                                      </p:tavLst>
                                    </p:anim>
                                  </p:childTnLst>
                                </p:cTn>
                              </p:par>
                              <p:par>
                                <p:cTn id="19" presetID="21" presetClass="entr" presetSubtype="1" fill="hold" nodeType="withEffect">
                                  <p:stCondLst>
                                    <p:cond delay="0"/>
                                  </p:stCondLst>
                                  <p:childTnLst>
                                    <p:set>
                                      <p:cBhvr>
                                        <p:cTn id="20" dur="1" fill="hold">
                                          <p:stCondLst>
                                            <p:cond delay="0"/>
                                          </p:stCondLst>
                                        </p:cTn>
                                        <p:tgtEl>
                                          <p:spTgt spid="65545"/>
                                        </p:tgtEl>
                                        <p:attrNameLst>
                                          <p:attrName>style.visibility</p:attrName>
                                        </p:attrNameLst>
                                      </p:cBhvr>
                                      <p:to>
                                        <p:strVal val="visible"/>
                                      </p:to>
                                    </p:set>
                                    <p:animEffect transition="in" filter="wheel(1)">
                                      <p:cBhvr>
                                        <p:cTn id="21" dur="2000"/>
                                        <p:tgtEl>
                                          <p:spTgt spid="655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9" grpId="0" animBg="1" autoUpdateAnimBg="0"/>
      <p:bldP spid="195592" grpId="0" autoUpdateAnimBg="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oter Placeholder 4">
            <a:extLst>
              <a:ext uri="{FF2B5EF4-FFF2-40B4-BE49-F238E27FC236}">
                <a16:creationId xmlns:a16="http://schemas.microsoft.com/office/drawing/2014/main" id="{FED3B234-14F3-FCC6-90FD-EDE2869370F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01730" name="Rectangle 2">
            <a:extLst>
              <a:ext uri="{FF2B5EF4-FFF2-40B4-BE49-F238E27FC236}">
                <a16:creationId xmlns:a16="http://schemas.microsoft.com/office/drawing/2014/main" id="{C402BAB2-D14C-502E-B0E5-4691E1C3D1EA}"/>
              </a:ext>
            </a:extLst>
          </p:cNvPr>
          <p:cNvSpPr>
            <a:spLocks noGrp="1" noChangeArrowheads="1"/>
          </p:cNvSpPr>
          <p:nvPr>
            <p:ph type="title"/>
          </p:nvPr>
        </p:nvSpPr>
        <p:spPr>
          <a:xfrm>
            <a:off x="3505200" y="228601"/>
            <a:ext cx="5562600" cy="563563"/>
          </a:xfrm>
        </p:spPr>
        <p:txBody>
          <a:bodyPr>
            <a:normAutofit fontScale="90000"/>
          </a:bodyPr>
          <a:lstStyle/>
          <a:p>
            <a:pPr algn="ctr" eaLnBrk="1" hangingPunct="1"/>
            <a:r>
              <a:rPr lang="en-US" altLang="en-US" sz="3200" i="1" dirty="0">
                <a:latin typeface="Times New Roman" panose="02020603050405020304" pitchFamily="18" charset="0"/>
                <a:cs typeface="Times New Roman" panose="02020603050405020304" pitchFamily="18" charset="0"/>
              </a:rPr>
              <a:t>Tài </a:t>
            </a:r>
            <a:r>
              <a:rPr lang="en-US" altLang="en-US" sz="3200" i="1" dirty="0" err="1">
                <a:latin typeface="Times New Roman" panose="02020603050405020304" pitchFamily="18" charset="0"/>
                <a:cs typeface="Times New Roman" panose="02020603050405020304" pitchFamily="18" charset="0"/>
              </a:rPr>
              <a:t>khoản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chuyên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dùng</a:t>
            </a:r>
            <a:endParaRPr lang="en-US" altLang="en-US" sz="3200" i="1" dirty="0">
              <a:latin typeface="Times New Roman" panose="02020603050405020304" pitchFamily="18" charset="0"/>
              <a:cs typeface="Times New Roman" panose="02020603050405020304" pitchFamily="18" charset="0"/>
            </a:endParaRPr>
          </a:p>
        </p:txBody>
      </p:sp>
      <p:sp>
        <p:nvSpPr>
          <p:cNvPr id="201731" name="Rectangle 3">
            <a:extLst>
              <a:ext uri="{FF2B5EF4-FFF2-40B4-BE49-F238E27FC236}">
                <a16:creationId xmlns:a16="http://schemas.microsoft.com/office/drawing/2014/main" id="{4853ABF2-8C41-09CC-58B2-FBD2580B1984}"/>
              </a:ext>
            </a:extLst>
          </p:cNvPr>
          <p:cNvSpPr>
            <a:spLocks noGrp="1" noChangeArrowheads="1"/>
          </p:cNvSpPr>
          <p:nvPr>
            <p:ph type="body" idx="1"/>
          </p:nvPr>
        </p:nvSpPr>
        <p:spPr>
          <a:xfrm>
            <a:off x="1981200" y="1905000"/>
            <a:ext cx="8382000" cy="1098550"/>
          </a:xfrm>
        </p:spPr>
        <p:txBody>
          <a:bodyPr/>
          <a:lstStyle/>
          <a:p>
            <a:pPr marL="0" indent="0" algn="ctr">
              <a:lnSpc>
                <a:spcPct val="80000"/>
              </a:lnSpc>
              <a:buNone/>
            </a:pPr>
            <a:r>
              <a:rPr lang="vi-VN" altLang="en-US" sz="2000" dirty="0">
                <a:latin typeface="Times New Roman" panose="02020603050405020304" pitchFamily="18" charset="0"/>
                <a:cs typeface="Times New Roman" panose="02020603050405020304" pitchFamily="18" charset="0"/>
              </a:rPr>
              <a:t>Tài khoản này dùng để phản ánh số chênh lệch do đánh giá lại tài sản hiện có và tình hình xử lý số chênh lệch đó ở doanh nghiệp. Tài sản được đánh giá lại chủ yếu là TSCĐ, bất động sản đầu tư, một số trường hợp có thể và cần thiết đánh giá lại vật tư, công cụ, dụng cụ, thành phẩm, hàng hóa, sản phẩm dở dang…</a:t>
            </a:r>
            <a:endParaRPr lang="en-US" altLang="en-US" sz="2000" dirty="0">
              <a:latin typeface="Times New Roman" panose="02020603050405020304" pitchFamily="18" charset="0"/>
              <a:cs typeface="Times New Roman" panose="02020603050405020304" pitchFamily="18" charset="0"/>
            </a:endParaRPr>
          </a:p>
        </p:txBody>
      </p:sp>
      <p:sp>
        <p:nvSpPr>
          <p:cNvPr id="201732" name="AutoShape 4">
            <a:extLst>
              <a:ext uri="{FF2B5EF4-FFF2-40B4-BE49-F238E27FC236}">
                <a16:creationId xmlns:a16="http://schemas.microsoft.com/office/drawing/2014/main" id="{70D3D8A9-3A99-AA2B-2EE0-3BCDEC0635CE}"/>
              </a:ext>
            </a:extLst>
          </p:cNvPr>
          <p:cNvSpPr>
            <a:spLocks noChangeArrowheads="1"/>
          </p:cNvSpPr>
          <p:nvPr/>
        </p:nvSpPr>
        <p:spPr bwMode="gray">
          <a:xfrm>
            <a:off x="2514600" y="1066800"/>
            <a:ext cx="73152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None/>
            </a:pPr>
            <a:r>
              <a:rPr lang="nb-NO" altLang="en-US" sz="2600" b="1" dirty="0">
                <a:latin typeface="Times New Roman" panose="02020603050405020304" pitchFamily="18" charset="0"/>
                <a:cs typeface="Times New Roman" panose="02020603050405020304" pitchFamily="18" charset="0"/>
              </a:rPr>
              <a:t>TK 412 – </a:t>
            </a:r>
            <a:r>
              <a:rPr lang="vi-VN" altLang="en-US" sz="2600" b="1" dirty="0">
                <a:latin typeface="Times New Roman" panose="02020603050405020304" pitchFamily="18" charset="0"/>
                <a:cs typeface="Times New Roman" panose="02020603050405020304" pitchFamily="18" charset="0"/>
              </a:rPr>
              <a:t>chênh lệch do đánh giá lại tài sản</a:t>
            </a:r>
            <a:endParaRPr lang="nb-NO" altLang="en-US" sz="2600" b="1" dirty="0">
              <a:latin typeface="Times New Roman" panose="02020603050405020304" pitchFamily="18" charset="0"/>
              <a:cs typeface="Times New Roman" panose="02020603050405020304" pitchFamily="18" charset="0"/>
            </a:endParaRPr>
          </a:p>
        </p:txBody>
      </p:sp>
      <p:sp>
        <p:nvSpPr>
          <p:cNvPr id="201733" name="AutoShape 5">
            <a:extLst>
              <a:ext uri="{FF2B5EF4-FFF2-40B4-BE49-F238E27FC236}">
                <a16:creationId xmlns:a16="http://schemas.microsoft.com/office/drawing/2014/main" id="{9B1B1018-5E88-5CD7-71ED-DC8F8A04F422}"/>
              </a:ext>
            </a:extLst>
          </p:cNvPr>
          <p:cNvSpPr>
            <a:spLocks noChangeArrowheads="1"/>
          </p:cNvSpPr>
          <p:nvPr/>
        </p:nvSpPr>
        <p:spPr bwMode="auto">
          <a:xfrm>
            <a:off x="1981200" y="1828800"/>
            <a:ext cx="8382000" cy="1174750"/>
          </a:xfrm>
          <a:prstGeom prst="roundRect">
            <a:avLst>
              <a:gd name="adj" fmla="val 15463"/>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67591" name="Group 22">
            <a:extLst>
              <a:ext uri="{FF2B5EF4-FFF2-40B4-BE49-F238E27FC236}">
                <a16:creationId xmlns:a16="http://schemas.microsoft.com/office/drawing/2014/main" id="{FFD091FF-1113-F4C5-4195-D85F69EB9BCB}"/>
              </a:ext>
            </a:extLst>
          </p:cNvPr>
          <p:cNvGrpSpPr>
            <a:grpSpLocks/>
          </p:cNvGrpSpPr>
          <p:nvPr/>
        </p:nvGrpSpPr>
        <p:grpSpPr bwMode="auto">
          <a:xfrm>
            <a:off x="2549525" y="3079750"/>
            <a:ext cx="7278688" cy="3702050"/>
            <a:chOff x="646" y="1844"/>
            <a:chExt cx="4585" cy="2332"/>
          </a:xfrm>
        </p:grpSpPr>
        <p:sp>
          <p:nvSpPr>
            <p:cNvPr id="70664" name="Text Box 9">
              <a:extLst>
                <a:ext uri="{FF2B5EF4-FFF2-40B4-BE49-F238E27FC236}">
                  <a16:creationId xmlns:a16="http://schemas.microsoft.com/office/drawing/2014/main" id="{AD61E485-87D6-6EE8-5CF3-5A9E2C5C26C1}"/>
                </a:ext>
              </a:extLst>
            </p:cNvPr>
            <p:cNvSpPr txBox="1">
              <a:spLocks noChangeArrowheads="1"/>
            </p:cNvSpPr>
            <p:nvPr/>
          </p:nvSpPr>
          <p:spPr bwMode="auto">
            <a:xfrm>
              <a:off x="2963" y="2256"/>
              <a:ext cx="1933"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Số chênh lệch tăng do đánh giá lại tài sản</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Xử lý số chênh lệch giảm do đánh giá lại tài sản</a:t>
              </a:r>
            </a:p>
          </p:txBody>
        </p:sp>
        <p:sp>
          <p:nvSpPr>
            <p:cNvPr id="70665" name="Text Box 13">
              <a:extLst>
                <a:ext uri="{FF2B5EF4-FFF2-40B4-BE49-F238E27FC236}">
                  <a16:creationId xmlns:a16="http://schemas.microsoft.com/office/drawing/2014/main" id="{93471712-082D-D8A7-20C6-AD19F820420A}"/>
                </a:ext>
              </a:extLst>
            </p:cNvPr>
            <p:cNvSpPr txBox="1">
              <a:spLocks noChangeArrowheads="1"/>
            </p:cNvSpPr>
            <p:nvPr/>
          </p:nvSpPr>
          <p:spPr bwMode="auto">
            <a:xfrm>
              <a:off x="789" y="2256"/>
              <a:ext cx="1899"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Số chênh lệch giảm do đánh giá lại tài sản</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Xử lý số chênh lệch tăng do đánh giá lại tài sản</a:t>
              </a:r>
            </a:p>
          </p:txBody>
        </p:sp>
        <p:grpSp>
          <p:nvGrpSpPr>
            <p:cNvPr id="70666" name="Group 21">
              <a:extLst>
                <a:ext uri="{FF2B5EF4-FFF2-40B4-BE49-F238E27FC236}">
                  <a16:creationId xmlns:a16="http://schemas.microsoft.com/office/drawing/2014/main" id="{89FB17D4-6E76-AAA8-1BC2-B8731BD876B0}"/>
                </a:ext>
              </a:extLst>
            </p:cNvPr>
            <p:cNvGrpSpPr>
              <a:grpSpLocks/>
            </p:cNvGrpSpPr>
            <p:nvPr/>
          </p:nvGrpSpPr>
          <p:grpSpPr bwMode="auto">
            <a:xfrm>
              <a:off x="646" y="1844"/>
              <a:ext cx="4585" cy="2332"/>
              <a:chOff x="646" y="1844"/>
              <a:chExt cx="4585" cy="2332"/>
            </a:xfrm>
          </p:grpSpPr>
          <p:sp>
            <p:nvSpPr>
              <p:cNvPr id="70667" name="Text Box 7">
                <a:extLst>
                  <a:ext uri="{FF2B5EF4-FFF2-40B4-BE49-F238E27FC236}">
                    <a16:creationId xmlns:a16="http://schemas.microsoft.com/office/drawing/2014/main" id="{8F9D977B-6DA1-8642-1F9B-B734D448DF01}"/>
                  </a:ext>
                </a:extLst>
              </p:cNvPr>
              <p:cNvSpPr txBox="1">
                <a:spLocks noChangeArrowheads="1"/>
              </p:cNvSpPr>
              <p:nvPr/>
            </p:nvSpPr>
            <p:spPr bwMode="auto">
              <a:xfrm>
                <a:off x="2218" y="1844"/>
                <a:ext cx="1244"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200" b="1">
                    <a:latin typeface="Times New Roman" panose="02020603050405020304" pitchFamily="18" charset="0"/>
                  </a:rPr>
                  <a:t>TK 412</a:t>
                </a:r>
              </a:p>
            </p:txBody>
          </p:sp>
          <p:grpSp>
            <p:nvGrpSpPr>
              <p:cNvPr id="70668" name="Group 19">
                <a:extLst>
                  <a:ext uri="{FF2B5EF4-FFF2-40B4-BE49-F238E27FC236}">
                    <a16:creationId xmlns:a16="http://schemas.microsoft.com/office/drawing/2014/main" id="{B08CCB7C-7AB5-4FE3-D001-DB2230FE1B61}"/>
                  </a:ext>
                </a:extLst>
              </p:cNvPr>
              <p:cNvGrpSpPr>
                <a:grpSpLocks/>
              </p:cNvGrpSpPr>
              <p:nvPr/>
            </p:nvGrpSpPr>
            <p:grpSpPr bwMode="auto">
              <a:xfrm>
                <a:off x="646" y="2180"/>
                <a:ext cx="4585" cy="1996"/>
                <a:chOff x="551" y="2276"/>
                <a:chExt cx="4585" cy="1996"/>
              </a:xfrm>
            </p:grpSpPr>
            <p:sp>
              <p:nvSpPr>
                <p:cNvPr id="70671" name="Line 8">
                  <a:extLst>
                    <a:ext uri="{FF2B5EF4-FFF2-40B4-BE49-F238E27FC236}">
                      <a16:creationId xmlns:a16="http://schemas.microsoft.com/office/drawing/2014/main" id="{1DB52291-04BE-7C69-FA4F-67BBF0EE9E14}"/>
                    </a:ext>
                  </a:extLst>
                </p:cNvPr>
                <p:cNvSpPr>
                  <a:spLocks noChangeShapeType="1"/>
                </p:cNvSpPr>
                <p:nvPr/>
              </p:nvSpPr>
              <p:spPr bwMode="auto">
                <a:xfrm>
                  <a:off x="616" y="3264"/>
                  <a:ext cx="452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nvGrpSpPr>
                <p:cNvPr id="70672" name="Group 6">
                  <a:extLst>
                    <a:ext uri="{FF2B5EF4-FFF2-40B4-BE49-F238E27FC236}">
                      <a16:creationId xmlns:a16="http://schemas.microsoft.com/office/drawing/2014/main" id="{CDA9249B-DBE6-B0F6-EFFF-385D082B389B}"/>
                    </a:ext>
                  </a:extLst>
                </p:cNvPr>
                <p:cNvGrpSpPr>
                  <a:grpSpLocks/>
                </p:cNvGrpSpPr>
                <p:nvPr/>
              </p:nvGrpSpPr>
              <p:grpSpPr bwMode="auto">
                <a:xfrm>
                  <a:off x="551" y="2276"/>
                  <a:ext cx="4455" cy="1996"/>
                  <a:chOff x="1440" y="2352"/>
                  <a:chExt cx="3456" cy="1536"/>
                </a:xfrm>
              </p:grpSpPr>
              <p:sp>
                <p:nvSpPr>
                  <p:cNvPr id="70673" name="Line 4">
                    <a:extLst>
                      <a:ext uri="{FF2B5EF4-FFF2-40B4-BE49-F238E27FC236}">
                        <a16:creationId xmlns:a16="http://schemas.microsoft.com/office/drawing/2014/main" id="{9F80C4B3-BDCD-0B70-11E0-C3200B6874DE}"/>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70674" name="Line 5">
                    <a:extLst>
                      <a:ext uri="{FF2B5EF4-FFF2-40B4-BE49-F238E27FC236}">
                        <a16:creationId xmlns:a16="http://schemas.microsoft.com/office/drawing/2014/main" id="{742B3D27-2C16-4607-80A2-7F924D429EAE}"/>
                      </a:ext>
                    </a:extLst>
                  </p:cNvPr>
                  <p:cNvSpPr>
                    <a:spLocks noChangeShapeType="1"/>
                  </p:cNvSpPr>
                  <p:nvPr/>
                </p:nvSpPr>
                <p:spPr bwMode="auto">
                  <a:xfrm>
                    <a:off x="3168"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sp>
            <p:nvSpPr>
              <p:cNvPr id="70669" name="Text Box 13">
                <a:extLst>
                  <a:ext uri="{FF2B5EF4-FFF2-40B4-BE49-F238E27FC236}">
                    <a16:creationId xmlns:a16="http://schemas.microsoft.com/office/drawing/2014/main" id="{8FBDF1B1-66CA-42EE-37A0-50EE334841A4}"/>
                  </a:ext>
                </a:extLst>
              </p:cNvPr>
              <p:cNvSpPr txBox="1">
                <a:spLocks noChangeArrowheads="1"/>
              </p:cNvSpPr>
              <p:nvPr/>
            </p:nvSpPr>
            <p:spPr bwMode="auto">
              <a:xfrm>
                <a:off x="3024" y="3248"/>
                <a:ext cx="1776"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b="1" i="1" u="sng">
                    <a:latin typeface="Times New Roman" panose="02020603050405020304" pitchFamily="18" charset="0"/>
                    <a:cs typeface="Times New Roman" panose="02020603050405020304" pitchFamily="18" charset="0"/>
                  </a:rPr>
                  <a:t>Số dư:</a:t>
                </a:r>
                <a:r>
                  <a:rPr lang="vi-VN" altLang="en-US" sz="2000" b="1">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Số chênh lệch giảm do đánh giá lại tài sản chưa được xử lý</a:t>
                </a:r>
                <a:r>
                  <a:rPr lang="en-US" altLang="en-US" sz="2000">
                    <a:latin typeface="Times New Roman" panose="02020603050405020304" pitchFamily="18" charset="0"/>
                    <a:cs typeface="Times New Roman" panose="02020603050405020304" pitchFamily="18" charset="0"/>
                  </a:rPr>
                  <a:t> </a:t>
                </a:r>
              </a:p>
            </p:txBody>
          </p:sp>
          <p:sp>
            <p:nvSpPr>
              <p:cNvPr id="70670" name="Text Box 13">
                <a:extLst>
                  <a:ext uri="{FF2B5EF4-FFF2-40B4-BE49-F238E27FC236}">
                    <a16:creationId xmlns:a16="http://schemas.microsoft.com/office/drawing/2014/main" id="{402DC278-B6CC-2E26-8854-719556842B5C}"/>
                  </a:ext>
                </a:extLst>
              </p:cNvPr>
              <p:cNvSpPr txBox="1">
                <a:spLocks noChangeArrowheads="1"/>
              </p:cNvSpPr>
              <p:nvPr/>
            </p:nvSpPr>
            <p:spPr bwMode="auto">
              <a:xfrm>
                <a:off x="816" y="3264"/>
                <a:ext cx="1824"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b="1" i="1" u="sng">
                    <a:latin typeface="Times New Roman" panose="02020603050405020304" pitchFamily="18" charset="0"/>
                    <a:cs typeface="Times New Roman" panose="02020603050405020304" pitchFamily="18" charset="0"/>
                  </a:rPr>
                  <a:t>Số dư:</a:t>
                </a:r>
                <a:r>
                  <a:rPr lang="vi-VN" altLang="en-US" sz="2000" b="1">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Số chênh lệch giảm do đánh giá lại tài sản chưa được xử lý</a:t>
                </a:r>
                <a:r>
                  <a:rPr lang="en-US" altLang="en-US" sz="2000">
                    <a:latin typeface="Times New Roman" panose="02020603050405020304" pitchFamily="18" charset="0"/>
                    <a:cs typeface="Times New Roman" panose="02020603050405020304" pitchFamily="18" charset="0"/>
                  </a:rPr>
                  <a:t> </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01730"/>
                                        </p:tgtEl>
                                        <p:attrNameLst>
                                          <p:attrName>style.visibility</p:attrName>
                                        </p:attrNameLst>
                                      </p:cBhvr>
                                      <p:to>
                                        <p:strVal val="visible"/>
                                      </p:to>
                                    </p:set>
                                    <p:anim calcmode="lin" valueType="num">
                                      <p:cBhvr>
                                        <p:cTn id="7" dur="500" fill="hold"/>
                                        <p:tgtEl>
                                          <p:spTgt spid="201730"/>
                                        </p:tgtEl>
                                        <p:attrNameLst>
                                          <p:attrName>ppt_w</p:attrName>
                                        </p:attrNameLst>
                                      </p:cBhvr>
                                      <p:tavLst>
                                        <p:tav tm="0">
                                          <p:val>
                                            <p:fltVal val="0"/>
                                          </p:val>
                                        </p:tav>
                                        <p:tav tm="100000">
                                          <p:val>
                                            <p:strVal val="#ppt_w"/>
                                          </p:val>
                                        </p:tav>
                                      </p:tavLst>
                                    </p:anim>
                                    <p:anim calcmode="lin" valueType="num">
                                      <p:cBhvr>
                                        <p:cTn id="8" dur="500" fill="hold"/>
                                        <p:tgtEl>
                                          <p:spTgt spid="201730"/>
                                        </p:tgtEl>
                                        <p:attrNameLst>
                                          <p:attrName>ppt_h</p:attrName>
                                        </p:attrNameLst>
                                      </p:cBhvr>
                                      <p:tavLst>
                                        <p:tav tm="0">
                                          <p:val>
                                            <p:fltVal val="0"/>
                                          </p:val>
                                        </p:tav>
                                        <p:tav tm="100000">
                                          <p:val>
                                            <p:strVal val="#ppt_h"/>
                                          </p:val>
                                        </p:tav>
                                      </p:tavLst>
                                    </p:anim>
                                    <p:anim calcmode="lin" valueType="num">
                                      <p:cBhvr>
                                        <p:cTn id="9" dur="500" fill="hold"/>
                                        <p:tgtEl>
                                          <p:spTgt spid="201730"/>
                                        </p:tgtEl>
                                        <p:attrNameLst>
                                          <p:attrName>style.rotation</p:attrName>
                                        </p:attrNameLst>
                                      </p:cBhvr>
                                      <p:tavLst>
                                        <p:tav tm="0">
                                          <p:val>
                                            <p:fltVal val="360"/>
                                          </p:val>
                                        </p:tav>
                                        <p:tav tm="100000">
                                          <p:val>
                                            <p:fltVal val="0"/>
                                          </p:val>
                                        </p:tav>
                                      </p:tavLst>
                                    </p:anim>
                                    <p:animEffect transition="in" filter="fade">
                                      <p:cBhvr>
                                        <p:cTn id="10" dur="500"/>
                                        <p:tgtEl>
                                          <p:spTgt spid="20173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01732"/>
                                        </p:tgtEl>
                                        <p:attrNameLst>
                                          <p:attrName>style.visibility</p:attrName>
                                        </p:attrNameLst>
                                      </p:cBhvr>
                                      <p:to>
                                        <p:strVal val="visible"/>
                                      </p:to>
                                    </p:set>
                                    <p:anim calcmode="lin" valueType="num">
                                      <p:cBhvr additive="base">
                                        <p:cTn id="15" dur="500" fill="hold"/>
                                        <p:tgtEl>
                                          <p:spTgt spid="201732"/>
                                        </p:tgtEl>
                                        <p:attrNameLst>
                                          <p:attrName>ppt_x</p:attrName>
                                        </p:attrNameLst>
                                      </p:cBhvr>
                                      <p:tavLst>
                                        <p:tav tm="0">
                                          <p:val>
                                            <p:strVal val="0-#ppt_w/2"/>
                                          </p:val>
                                        </p:tav>
                                        <p:tav tm="100000">
                                          <p:val>
                                            <p:strVal val="#ppt_x"/>
                                          </p:val>
                                        </p:tav>
                                      </p:tavLst>
                                    </p:anim>
                                    <p:anim calcmode="lin" valueType="num">
                                      <p:cBhvr additive="base">
                                        <p:cTn id="16" dur="500" fill="hold"/>
                                        <p:tgtEl>
                                          <p:spTgt spid="201732"/>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01731">
                                            <p:txEl>
                                              <p:pRg st="0" end="0"/>
                                            </p:txEl>
                                          </p:spTgt>
                                        </p:tgtEl>
                                        <p:attrNameLst>
                                          <p:attrName>style.visibility</p:attrName>
                                        </p:attrNameLst>
                                      </p:cBhvr>
                                      <p:to>
                                        <p:strVal val="visible"/>
                                      </p:to>
                                    </p:set>
                                    <p:anim calcmode="lin" valueType="num">
                                      <p:cBhvr>
                                        <p:cTn id="21" dur="1000" fill="hold"/>
                                        <p:tgtEl>
                                          <p:spTgt spid="201731">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201731">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201731">
                                            <p:txEl>
                                              <p:pRg st="0" end="0"/>
                                            </p:txEl>
                                          </p:spTgt>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201733"/>
                                        </p:tgtEl>
                                        <p:attrNameLst>
                                          <p:attrName>style.visibility</p:attrName>
                                        </p:attrNameLst>
                                      </p:cBhvr>
                                      <p:to>
                                        <p:strVal val="visible"/>
                                      </p:to>
                                    </p:set>
                                    <p:animEffect transition="in" filter="diamond(in)">
                                      <p:cBhvr>
                                        <p:cTn id="26" dur="2000"/>
                                        <p:tgtEl>
                                          <p:spTgt spid="20173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1" presetClass="entr" presetSubtype="1" fill="hold" nodeType="clickEffect">
                                  <p:stCondLst>
                                    <p:cond delay="0"/>
                                  </p:stCondLst>
                                  <p:childTnLst>
                                    <p:set>
                                      <p:cBhvr>
                                        <p:cTn id="30" dur="1" fill="hold">
                                          <p:stCondLst>
                                            <p:cond delay="0"/>
                                          </p:stCondLst>
                                        </p:cTn>
                                        <p:tgtEl>
                                          <p:spTgt spid="67591"/>
                                        </p:tgtEl>
                                        <p:attrNameLst>
                                          <p:attrName>style.visibility</p:attrName>
                                        </p:attrNameLst>
                                      </p:cBhvr>
                                      <p:to>
                                        <p:strVal val="visible"/>
                                      </p:to>
                                    </p:set>
                                    <p:animEffect transition="in" filter="wheel(1)">
                                      <p:cBhvr>
                                        <p:cTn id="31" dur="2000"/>
                                        <p:tgtEl>
                                          <p:spTgt spid="67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p:bldP spid="201731" grpId="0" build="p"/>
      <p:bldP spid="201732" grpId="0" animBg="1"/>
      <p:bldP spid="201733"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oter Placeholder 4">
            <a:extLst>
              <a:ext uri="{FF2B5EF4-FFF2-40B4-BE49-F238E27FC236}">
                <a16:creationId xmlns:a16="http://schemas.microsoft.com/office/drawing/2014/main" id="{B2069EBD-7591-6598-7219-2BA93CD8086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02755" name="Rectangle 3">
            <a:extLst>
              <a:ext uri="{FF2B5EF4-FFF2-40B4-BE49-F238E27FC236}">
                <a16:creationId xmlns:a16="http://schemas.microsoft.com/office/drawing/2014/main" id="{ACA73089-6E70-F8F3-B404-DD6416E21ABD}"/>
              </a:ext>
            </a:extLst>
          </p:cNvPr>
          <p:cNvSpPr>
            <a:spLocks noChangeArrowheads="1"/>
          </p:cNvSpPr>
          <p:nvPr/>
        </p:nvSpPr>
        <p:spPr bwMode="auto">
          <a:xfrm>
            <a:off x="1905000" y="1219201"/>
            <a:ext cx="8305800"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79438"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BR" altLang="en-US" sz="2000" b="1" i="1" u="sng">
                <a:latin typeface="Times New Roman" panose="02020603050405020304" pitchFamily="18" charset="0"/>
                <a:cs typeface="Times New Roman" panose="02020603050405020304" pitchFamily="18" charset="0"/>
              </a:rPr>
              <a:t>Ví dụ 1</a:t>
            </a:r>
            <a:r>
              <a:rPr lang="pt-BR" altLang="en-US" sz="2000" b="1" u="sng">
                <a:latin typeface="Times New Roman" panose="02020603050405020304" pitchFamily="18" charset="0"/>
                <a:cs typeface="Times New Roman" panose="02020603050405020304" pitchFamily="18" charset="0"/>
              </a:rPr>
              <a:t>:</a:t>
            </a:r>
            <a:r>
              <a:rPr lang="pt-BR" altLang="en-US" sz="2000">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Theo quyết định của Nhà nước doanh nghiệp tiến hành kiểm kê đánh giá lại một số mặt hàng thuộc diện (tăng, giảm) giá trong kho hàng như sau:</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A: Trị giá ghi sổ: 112.000.000đ, Giá đánh giá lại: 112.500.000đ</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B: Trị giá ghi sổ:   94.000.000đ, Giá đánh giá lại:   93.000.000đ</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C: Trị giá ghi sổ:   75.500.000đ, Giá đánh giá lại:   76.300.000đ</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Khoản chênh lệch giữa giá ghi sổ và giá đánh giá lại được phép ghi tăng (giảm) nguồn vốn kinh doanh</a:t>
            </a:r>
            <a:endParaRPr lang="pt-BR" altLang="en-US" sz="2000">
              <a:latin typeface="Times New Roman" panose="02020603050405020304" pitchFamily="18" charset="0"/>
              <a:cs typeface="Times New Roman" panose="02020603050405020304" pitchFamily="18" charset="0"/>
            </a:endParaRPr>
          </a:p>
        </p:txBody>
      </p:sp>
      <p:sp>
        <p:nvSpPr>
          <p:cNvPr id="202756" name="AutoShape 4">
            <a:extLst>
              <a:ext uri="{FF2B5EF4-FFF2-40B4-BE49-F238E27FC236}">
                <a16:creationId xmlns:a16="http://schemas.microsoft.com/office/drawing/2014/main" id="{546AC8DC-12D1-F139-C644-841F1D25996A}"/>
              </a:ext>
            </a:extLst>
          </p:cNvPr>
          <p:cNvSpPr>
            <a:spLocks noChangeArrowheads="1"/>
          </p:cNvSpPr>
          <p:nvPr/>
        </p:nvSpPr>
        <p:spPr bwMode="gray">
          <a:xfrm>
            <a:off x="3124199" y="5562600"/>
            <a:ext cx="6655067" cy="762000"/>
          </a:xfrm>
          <a:prstGeom prst="roundRect">
            <a:avLst>
              <a:gd name="adj" fmla="val 50000"/>
            </a:avLst>
          </a:prstGeom>
          <a:solidFill>
            <a:srgbClr val="FF66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t-BR" sz="2600" b="1" i="1" dirty="0">
                <a:latin typeface="Times New Roman" panose="02020603050405020304" pitchFamily="18" charset="0"/>
                <a:cs typeface="Times New Roman" panose="02020603050405020304" pitchFamily="18" charset="0"/>
              </a:rPr>
              <a:t>Căn cứ vào tài liệu trên kế toán định khoản</a:t>
            </a:r>
          </a:p>
        </p:txBody>
      </p:sp>
      <p:sp>
        <p:nvSpPr>
          <p:cNvPr id="202757" name="AutoShape 5">
            <a:extLst>
              <a:ext uri="{FF2B5EF4-FFF2-40B4-BE49-F238E27FC236}">
                <a16:creationId xmlns:a16="http://schemas.microsoft.com/office/drawing/2014/main" id="{ABD3D422-D1BD-3D22-8398-78459ABA698D}"/>
              </a:ext>
            </a:extLst>
          </p:cNvPr>
          <p:cNvSpPr>
            <a:spLocks noChangeArrowheads="1"/>
          </p:cNvSpPr>
          <p:nvPr/>
        </p:nvSpPr>
        <p:spPr bwMode="auto">
          <a:xfrm>
            <a:off x="1828800" y="1143000"/>
            <a:ext cx="8534400" cy="2667000"/>
          </a:xfrm>
          <a:prstGeom prst="roundRect">
            <a:avLst>
              <a:gd name="adj" fmla="val 13958"/>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02758" name="AutoShape 6">
            <a:extLst>
              <a:ext uri="{FF2B5EF4-FFF2-40B4-BE49-F238E27FC236}">
                <a16:creationId xmlns:a16="http://schemas.microsoft.com/office/drawing/2014/main" id="{FEA90D1A-76F4-876F-8F2C-0E37BCADCD40}"/>
              </a:ext>
            </a:extLst>
          </p:cNvPr>
          <p:cNvSpPr>
            <a:spLocks noChangeArrowheads="1"/>
          </p:cNvSpPr>
          <p:nvPr/>
        </p:nvSpPr>
        <p:spPr bwMode="auto">
          <a:xfrm>
            <a:off x="1828800" y="3962400"/>
            <a:ext cx="8534400" cy="1524000"/>
          </a:xfrm>
          <a:prstGeom prst="roundRect">
            <a:avLst>
              <a:gd name="adj" fmla="val 20171"/>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02759" name="Rectangle 7">
            <a:extLst>
              <a:ext uri="{FF2B5EF4-FFF2-40B4-BE49-F238E27FC236}">
                <a16:creationId xmlns:a16="http://schemas.microsoft.com/office/drawing/2014/main" id="{C564DB9F-E88E-65FA-DDBA-8303733EC06E}"/>
              </a:ext>
            </a:extLst>
          </p:cNvPr>
          <p:cNvSpPr>
            <a:spLocks noChangeArrowheads="1"/>
          </p:cNvSpPr>
          <p:nvPr/>
        </p:nvSpPr>
        <p:spPr bwMode="auto">
          <a:xfrm>
            <a:off x="2057400" y="4086226"/>
            <a:ext cx="8104188"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BR" altLang="en-US" sz="2000" b="1" i="1" u="sng">
                <a:latin typeface="Times New Roman" panose="02020603050405020304" pitchFamily="18" charset="0"/>
                <a:cs typeface="Times New Roman" panose="02020603050405020304" pitchFamily="18" charset="0"/>
              </a:rPr>
              <a:t>Ví dụ 2</a:t>
            </a:r>
            <a:r>
              <a:rPr lang="pt-BR" altLang="en-US" sz="2000" b="1" u="sng">
                <a:latin typeface="Times New Roman" panose="02020603050405020304" pitchFamily="18" charset="0"/>
                <a:cs typeface="Times New Roman" panose="02020603050405020304" pitchFamily="18" charset="0"/>
              </a:rPr>
              <a:t>:</a:t>
            </a:r>
            <a:r>
              <a:rPr lang="pt-BR" altLang="en-US" sz="2000">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Theo quyết định của Nhà nước tiến hành đánh giá lại 1 TSCĐ hữu hình: nguyên giá ghi trên sổ TSCĐ: 300.000.000đ, giá trị hao mòn luỹ kế 50.000.000</a:t>
            </a:r>
            <a:r>
              <a:rPr lang="en-US" altLang="en-US" sz="2000">
                <a:latin typeface="Times New Roman" panose="02020603050405020304" pitchFamily="18" charset="0"/>
                <a:cs typeface="Times New Roman" panose="02020603050405020304" pitchFamily="18" charset="0"/>
              </a:rPr>
              <a:t>đ</a:t>
            </a:r>
            <a:r>
              <a:rPr lang="vi-VN" altLang="en-US" sz="2000">
                <a:latin typeface="Times New Roman" panose="02020603050405020304" pitchFamily="18" charset="0"/>
                <a:cs typeface="Times New Roman" panose="02020603050405020304" pitchFamily="18" charset="0"/>
              </a:rPr>
              <a:t>, nguyên giá theo bảng giá quy định đánh giá lại: 330.000.000đ, kế toán điều chỉnh tăng nguyên giá và giá trị hao mòn của TSCĐ</a:t>
            </a:r>
          </a:p>
        </p:txBody>
      </p:sp>
      <p:sp>
        <p:nvSpPr>
          <p:cNvPr id="9" name="Rectangle 5">
            <a:extLst>
              <a:ext uri="{FF2B5EF4-FFF2-40B4-BE49-F238E27FC236}">
                <a16:creationId xmlns:a16="http://schemas.microsoft.com/office/drawing/2014/main" id="{E41946A2-E4BF-90B7-4703-AD7A9CE9FB03}"/>
              </a:ext>
            </a:extLst>
          </p:cNvPr>
          <p:cNvSpPr>
            <a:spLocks noChangeArrowheads="1"/>
          </p:cNvSpPr>
          <p:nvPr/>
        </p:nvSpPr>
        <p:spPr bwMode="auto">
          <a:xfrm>
            <a:off x="3505200" y="227014"/>
            <a:ext cx="5106988"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b="1" i="1" dirty="0">
                <a:latin typeface="Times New Roman" panose="02020603050405020304" pitchFamily="18" charset="0"/>
                <a:cs typeface="Times New Roman" panose="02020603050405020304" pitchFamily="18" charset="0"/>
              </a:rPr>
              <a:t>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202755"/>
                                        </p:tgtEl>
                                        <p:attrNameLst>
                                          <p:attrName>style.visibility</p:attrName>
                                        </p:attrNameLst>
                                      </p:cBhvr>
                                      <p:to>
                                        <p:strVal val="visible"/>
                                      </p:to>
                                    </p:set>
                                    <p:animEffect transition="in" filter="wedge">
                                      <p:cBhvr>
                                        <p:cTn id="15" dur="2000"/>
                                        <p:tgtEl>
                                          <p:spTgt spid="202755"/>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202757"/>
                                        </p:tgtEl>
                                        <p:attrNameLst>
                                          <p:attrName>style.visibility</p:attrName>
                                        </p:attrNameLst>
                                      </p:cBhvr>
                                      <p:to>
                                        <p:strVal val="visible"/>
                                      </p:to>
                                    </p:set>
                                    <p:animEffect transition="in" filter="slide(fromBottom)">
                                      <p:cBhvr>
                                        <p:cTn id="18" dur="500"/>
                                        <p:tgtEl>
                                          <p:spTgt spid="20275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202758"/>
                                        </p:tgtEl>
                                        <p:attrNameLst>
                                          <p:attrName>style.visibility</p:attrName>
                                        </p:attrNameLst>
                                      </p:cBhvr>
                                      <p:to>
                                        <p:strVal val="visible"/>
                                      </p:to>
                                    </p:set>
                                    <p:animEffect transition="in" filter="slide(fromBottom)">
                                      <p:cBhvr>
                                        <p:cTn id="23" dur="500"/>
                                        <p:tgtEl>
                                          <p:spTgt spid="202758"/>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202759"/>
                                        </p:tgtEl>
                                        <p:attrNameLst>
                                          <p:attrName>style.visibility</p:attrName>
                                        </p:attrNameLst>
                                      </p:cBhvr>
                                      <p:to>
                                        <p:strVal val="visible"/>
                                      </p:to>
                                    </p:set>
                                    <p:animEffect transition="in" filter="wedge">
                                      <p:cBhvr>
                                        <p:cTn id="26" dur="2000"/>
                                        <p:tgtEl>
                                          <p:spTgt spid="20275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2756"/>
                                        </p:tgtEl>
                                        <p:attrNameLst>
                                          <p:attrName>style.visibility</p:attrName>
                                        </p:attrNameLst>
                                      </p:cBhvr>
                                      <p:to>
                                        <p:strVal val="visible"/>
                                      </p:to>
                                    </p:set>
                                    <p:anim calcmode="lin" valueType="num">
                                      <p:cBhvr additive="base">
                                        <p:cTn id="31" dur="500" fill="hold"/>
                                        <p:tgtEl>
                                          <p:spTgt spid="202756"/>
                                        </p:tgtEl>
                                        <p:attrNameLst>
                                          <p:attrName>ppt_x</p:attrName>
                                        </p:attrNameLst>
                                      </p:cBhvr>
                                      <p:tavLst>
                                        <p:tav tm="0">
                                          <p:val>
                                            <p:strVal val="#ppt_x"/>
                                          </p:val>
                                        </p:tav>
                                        <p:tav tm="100000">
                                          <p:val>
                                            <p:strVal val="#ppt_x"/>
                                          </p:val>
                                        </p:tav>
                                      </p:tavLst>
                                    </p:anim>
                                    <p:anim calcmode="lin" valueType="num">
                                      <p:cBhvr additive="base">
                                        <p:cTn id="32" dur="500" fill="hold"/>
                                        <p:tgtEl>
                                          <p:spTgt spid="2027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5" grpId="0"/>
      <p:bldP spid="202756" grpId="0" animBg="1"/>
      <p:bldP spid="202757" grpId="0" animBg="1"/>
      <p:bldP spid="202758" grpId="0" animBg="1"/>
      <p:bldP spid="202759" grpId="0"/>
      <p:bldP spid="9"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789EA-B8F7-8ED0-9A73-9D5A3495D1BF}"/>
            </a:ext>
          </a:extLst>
        </p:cNvPr>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A94F27B7-2F2F-DCC6-30BE-98EFF79D2D8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DCA00981-6ED9-D9AE-53EC-02BC28D25615}"/>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4A434668-4482-5FC9-B599-C185DD9C2287}"/>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EA99F800-4D58-10F8-C338-DCF854C1D499}"/>
              </a:ext>
            </a:extLst>
          </p:cNvPr>
          <p:cNvSpPr>
            <a:spLocks noChangeArrowheads="1"/>
          </p:cNvSpPr>
          <p:nvPr/>
        </p:nvSpPr>
        <p:spPr bwMode="auto">
          <a:xfrm>
            <a:off x="4216400" y="1338771"/>
            <a:ext cx="2887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3200" b="1" i="1" dirty="0">
                <a:latin typeface="Times New Roman" panose="02020603050405020304" pitchFamily="18" charset="0"/>
                <a:cs typeface="Times New Roman" panose="02020603050405020304" pitchFamily="18" charset="0"/>
              </a:rPr>
              <a:t>Sổ kế toán</a:t>
            </a:r>
          </a:p>
        </p:txBody>
      </p:sp>
    </p:spTree>
    <p:extLst>
      <p:ext uri="{BB962C8B-B14F-4D97-AF65-F5344CB8AC3E}">
        <p14:creationId xmlns:p14="http://schemas.microsoft.com/office/powerpoint/2010/main" val="14636612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685800"/>
            <a:ext cx="7620000" cy="685800"/>
          </a:xfrm>
        </p:spPr>
        <p:txBody>
          <a:bodyPr>
            <a:normAutofit fontScale="90000"/>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1752601" y="1981200"/>
            <a:ext cx="8762999"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35" name="Rectangle 2"/>
          <p:cNvSpPr txBox="1">
            <a:spLocks noChangeArrowheads="1"/>
          </p:cNvSpPr>
          <p:nvPr/>
        </p:nvSpPr>
        <p:spPr bwMode="auto">
          <a:xfrm>
            <a:off x="1981201" y="1905000"/>
            <a:ext cx="85343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500" b="1" i="1" dirty="0">
                <a:latin typeface="Times New Roman" pitchFamily="18" charset="0"/>
                <a:cs typeface="Times New Roman" pitchFamily="18" charset="0"/>
              </a:rPr>
              <a:t>2.3.3. 1. </a:t>
            </a:r>
            <a:r>
              <a:rPr lang="en-US" sz="2500" i="1" dirty="0" err="1">
                <a:latin typeface="Times New Roman" pitchFamily="18" charset="0"/>
                <a:cs typeface="Times New Roman" pitchFamily="18" charset="0"/>
              </a:rPr>
              <a:t>Kế</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toán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giá</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vốn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hàng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bán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theo</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phương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thức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gửi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hàng</a:t>
            </a:r>
            <a:endParaRPr lang="en-US" sz="2500" dirty="0">
              <a:latin typeface="Times New Roman" pitchFamily="18" charset="0"/>
              <a:cs typeface="Times New Roman" pitchFamily="18" charset="0"/>
            </a:endParaRPr>
          </a:p>
        </p:txBody>
      </p:sp>
      <p:sp>
        <p:nvSpPr>
          <p:cNvPr id="6" name="AutoShape 55"/>
          <p:cNvSpPr>
            <a:spLocks noChangeArrowheads="1"/>
          </p:cNvSpPr>
          <p:nvPr/>
        </p:nvSpPr>
        <p:spPr bwMode="auto">
          <a:xfrm>
            <a:off x="1752602" y="3048000"/>
            <a:ext cx="8762999" cy="16002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7" name="Rectangle 2"/>
          <p:cNvSpPr txBox="1">
            <a:spLocks noChangeArrowheads="1"/>
          </p:cNvSpPr>
          <p:nvPr/>
        </p:nvSpPr>
        <p:spPr bwMode="auto">
          <a:xfrm>
            <a:off x="1866900" y="3124200"/>
            <a:ext cx="8534399"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i="1" dirty="0" err="1">
                <a:solidFill>
                  <a:schemeClr val="tx1"/>
                </a:solidFill>
                <a:latin typeface="Times New Roman" pitchFamily="18" charset="0"/>
                <a:cs typeface="Times New Roman" pitchFamily="18" charset="0"/>
              </a:rPr>
              <a:t>Nội</a:t>
            </a:r>
            <a:r>
              <a:rPr lang="en-US" sz="2800" i="1" dirty="0">
                <a:solidFill>
                  <a:schemeClr val="tx1"/>
                </a:solidFill>
                <a:latin typeface="Times New Roman" pitchFamily="18" charset="0"/>
                <a:cs typeface="Times New Roman" pitchFamily="18" charset="0"/>
              </a:rPr>
              <a:t> dung: </a:t>
            </a:r>
            <a:r>
              <a:rPr lang="en-US" sz="2800" dirty="0" err="1">
                <a:solidFill>
                  <a:schemeClr val="tx1"/>
                </a:solidFill>
                <a:latin typeface="Times New Roman" pitchFamily="18" charset="0"/>
                <a:cs typeface="Times New Roman" pitchFamily="18" charset="0"/>
              </a:rPr>
              <a:t>theo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phương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thức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này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định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kì</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doanh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nghiệp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sẽ</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gửi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khách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theo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thoả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thuận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hợp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đồng</a:t>
            </a:r>
            <a:r>
              <a:rPr lang="en-US" sz="2800" dirty="0">
                <a:solidFill>
                  <a:schemeClr val="tx1"/>
                </a:solidFill>
                <a:latin typeface="Times New Roman" pitchFamily="18" charset="0"/>
                <a:cs typeface="Times New Roman" pitchFamily="18" charset="0"/>
              </a:rPr>
              <a:t> </a:t>
            </a:r>
            <a:endParaRPr lang="en-US" sz="2500" dirty="0">
              <a:solidFill>
                <a:schemeClr val="tx1"/>
              </a:solidFill>
              <a:latin typeface="Times New Roman" pitchFamily="18" charset="0"/>
              <a:cs typeface="Times New Roman" pitchFamily="18" charset="0"/>
            </a:endParaRPr>
          </a:p>
        </p:txBody>
      </p:sp>
      <p:sp>
        <p:nvSpPr>
          <p:cNvPr id="8" name="AutoShape 55"/>
          <p:cNvSpPr>
            <a:spLocks noChangeArrowheads="1"/>
          </p:cNvSpPr>
          <p:nvPr/>
        </p:nvSpPr>
        <p:spPr bwMode="auto">
          <a:xfrm>
            <a:off x="1780311" y="5067300"/>
            <a:ext cx="8762999" cy="8001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9" name="Rectangle 2"/>
          <p:cNvSpPr txBox="1">
            <a:spLocks noChangeArrowheads="1"/>
          </p:cNvSpPr>
          <p:nvPr/>
        </p:nvSpPr>
        <p:spPr bwMode="auto">
          <a:xfrm>
            <a:off x="1866900" y="5067300"/>
            <a:ext cx="8534399"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dirty="0">
                <a:solidFill>
                  <a:schemeClr val="tx1"/>
                </a:solidFill>
                <a:latin typeface="Times New Roman" pitchFamily="18" charset="0"/>
                <a:cs typeface="Times New Roman" pitchFamily="18" charset="0"/>
              </a:rPr>
              <a:t>TK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TK 157 “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gửi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bán</a:t>
            </a:r>
            <a:r>
              <a:rPr lang="en-US" sz="2800" i="1" dirty="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3764717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7"/>
                                        </p:tgtEl>
                                        <p:attrNameLst>
                                          <p:attrName>style.visibility</p:attrName>
                                        </p:attrNameLst>
                                      </p:cBhvr>
                                      <p:to>
                                        <p:strVal val="visible"/>
                                      </p:to>
                                    </p:set>
                                    <p:anim calcmode="discrete" valueType="clr">
                                      <p:cBhvr override="childStyle">
                                        <p:cTn id="2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
                                        </p:tgtEl>
                                        <p:attrNameLst>
                                          <p:attrName>fillcolor</p:attrName>
                                        </p:attrNameLst>
                                      </p:cBhvr>
                                      <p:tavLst>
                                        <p:tav tm="0">
                                          <p:val>
                                            <p:clrVal>
                                              <a:schemeClr val="accent2"/>
                                            </p:clrVal>
                                          </p:val>
                                        </p:tav>
                                        <p:tav tm="50000">
                                          <p:val>
                                            <p:clrVal>
                                              <a:schemeClr val="hlink"/>
                                            </p:clrVal>
                                          </p:val>
                                        </p:tav>
                                      </p:tavLst>
                                    </p:anim>
                                    <p:set>
                                      <p:cBhvr>
                                        <p:cTn id="29" dur="80"/>
                                        <p:tgtEl>
                                          <p:spTgt spid="7"/>
                                        </p:tgtEl>
                                        <p:attrNameLst>
                                          <p:attrName>fill.type</p:attrName>
                                        </p:attrNameLst>
                                      </p:cBhvr>
                                      <p:to>
                                        <p:strVal val="solid"/>
                                      </p:to>
                                    </p:set>
                                  </p:childTnLst>
                                </p:cTn>
                              </p:par>
                              <p:par>
                                <p:cTn id="30" presetID="2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edge">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7" presetClass="entr" presetSubtype="0" fill="hold" grpId="0" nodeType="clickEffect">
                                  <p:stCondLst>
                                    <p:cond delay="0"/>
                                  </p:stCondLst>
                                  <p:iterate type="lt">
                                    <p:tmPct val="50000"/>
                                  </p:iterate>
                                  <p:childTnLst>
                                    <p:set>
                                      <p:cBhvr>
                                        <p:cTn id="36" dur="1" fill="hold">
                                          <p:stCondLst>
                                            <p:cond delay="0"/>
                                          </p:stCondLst>
                                        </p:cTn>
                                        <p:tgtEl>
                                          <p:spTgt spid="9"/>
                                        </p:tgtEl>
                                        <p:attrNameLst>
                                          <p:attrName>style.visibility</p:attrName>
                                        </p:attrNameLst>
                                      </p:cBhvr>
                                      <p:to>
                                        <p:strVal val="visible"/>
                                      </p:to>
                                    </p:set>
                                    <p:anim calcmode="discrete" valueType="clr">
                                      <p:cBhvr override="childStyle">
                                        <p:cTn id="3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9"/>
                                        </p:tgtEl>
                                        <p:attrNameLst>
                                          <p:attrName>fillcolor</p:attrName>
                                        </p:attrNameLst>
                                      </p:cBhvr>
                                      <p:tavLst>
                                        <p:tav tm="0">
                                          <p:val>
                                            <p:clrVal>
                                              <a:schemeClr val="accent2"/>
                                            </p:clrVal>
                                          </p:val>
                                        </p:tav>
                                        <p:tav tm="50000">
                                          <p:val>
                                            <p:clrVal>
                                              <a:schemeClr val="hlink"/>
                                            </p:clrVal>
                                          </p:val>
                                        </p:tav>
                                      </p:tavLst>
                                    </p:anim>
                                    <p:set>
                                      <p:cBhvr>
                                        <p:cTn id="39"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6" grpId="0" animBg="1"/>
      <p:bldP spid="7" grpId="0"/>
      <p:bldP spid="8" grpId="0" animBg="1"/>
      <p:bldP spid="9"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oter Placeholder 4">
            <a:extLst>
              <a:ext uri="{FF2B5EF4-FFF2-40B4-BE49-F238E27FC236}">
                <a16:creationId xmlns:a16="http://schemas.microsoft.com/office/drawing/2014/main" id="{3A4E046B-D043-4975-9ECD-CCF8A6613961}"/>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04805" name="Rectangle 5">
            <a:extLst>
              <a:ext uri="{FF2B5EF4-FFF2-40B4-BE49-F238E27FC236}">
                <a16:creationId xmlns:a16="http://schemas.microsoft.com/office/drawing/2014/main" id="{2E6917F5-3BBC-D317-3B27-EB499EAB7598}"/>
              </a:ext>
            </a:extLst>
          </p:cNvPr>
          <p:cNvSpPr>
            <a:spLocks noChangeArrowheads="1"/>
          </p:cNvSpPr>
          <p:nvPr/>
        </p:nvSpPr>
        <p:spPr bwMode="auto">
          <a:xfrm>
            <a:off x="1905000" y="1981201"/>
            <a:ext cx="83058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400" i="1" dirty="0">
                <a:latin typeface="Times New Roman" panose="02020603050405020304" pitchFamily="18" charset="0"/>
                <a:cs typeface="Times New Roman" panose="02020603050405020304" pitchFamily="18" charset="0"/>
              </a:rPr>
              <a:t>- Chênh lệch tỷ giá hối đoái</a:t>
            </a:r>
            <a:r>
              <a:rPr lang="en-US" altLang="en-US" sz="2400" i="1" dirty="0">
                <a:latin typeface="Times New Roman" panose="02020603050405020304" pitchFamily="18" charset="0"/>
                <a:cs typeface="Times New Roman" panose="02020603050405020304" pitchFamily="18" charset="0"/>
              </a:rPr>
              <a:t>:</a:t>
            </a:r>
            <a:r>
              <a:rPr lang="vi-VN" altLang="en-US" sz="2400" dirty="0">
                <a:latin typeface="Times New Roman" panose="02020603050405020304" pitchFamily="18" charset="0"/>
                <a:cs typeface="Times New Roman" panose="02020603050405020304" pitchFamily="18" charset="0"/>
              </a:rPr>
              <a:t> Là chênh lệch phát sinh từ việc trao đổi thực tế hoặc quy đổi cùng một số lượng ngoại tệ sang đơn vị tiền tệ kế toán theo tỷ giá hối đoái khác nhau.</a:t>
            </a:r>
            <a:endParaRPr lang="vi-VN" altLang="en-US" sz="2400" i="1"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i="1" dirty="0">
                <a:latin typeface="Times New Roman" panose="02020603050405020304" pitchFamily="18" charset="0"/>
                <a:cs typeface="Times New Roman" panose="02020603050405020304" pitchFamily="18" charset="0"/>
              </a:rPr>
              <a:t>-  Các trường hợp làm phát sinh chênh lệch tỷ giá hối đoái</a:t>
            </a:r>
            <a:r>
              <a:rPr lang="en-US" altLang="en-US" sz="2400" i="1" dirty="0">
                <a:latin typeface="Times New Roman" panose="02020603050405020304" pitchFamily="18" charset="0"/>
                <a:cs typeface="Times New Roman" panose="02020603050405020304" pitchFamily="18" charset="0"/>
              </a:rPr>
              <a:t>:</a:t>
            </a:r>
            <a:endParaRPr lang="pl-PL"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nb-NO" altLang="en-US" sz="2400" dirty="0">
                <a:latin typeface="Times New Roman" panose="02020603050405020304" pitchFamily="18" charset="0"/>
                <a:cs typeface="Times New Roman" panose="02020603050405020304" pitchFamily="18" charset="0"/>
              </a:rPr>
              <a:t>+</a:t>
            </a:r>
            <a:r>
              <a:rPr lang="vi-VN" altLang="en-US" sz="2400" dirty="0">
                <a:latin typeface="Times New Roman" panose="02020603050405020304" pitchFamily="18" charset="0"/>
                <a:cs typeface="Times New Roman" panose="02020603050405020304" pitchFamily="18" charset="0"/>
              </a:rPr>
              <a:t> Thực tế mua bán, trao đổi, thanh toán các nghiệp vụ kinh tế phát sinh bằng ngoại tệ trong kỳ (chênh lệch tỷ giá hối đoái đã thực hiện); </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dirty="0">
                <a:latin typeface="Times New Roman" panose="02020603050405020304" pitchFamily="18" charset="0"/>
                <a:cs typeface="Times New Roman" panose="02020603050405020304" pitchFamily="18" charset="0"/>
              </a:rPr>
              <a:t>+ Đánh giá lại các khoản mục tiền tệ có gốc ngoại tệ tại thời điểm lập Báo cáo tài chính (chênh lệch tỷ giá hối đoái chưa thực hiện);</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dirty="0">
                <a:latin typeface="Times New Roman" panose="02020603050405020304" pitchFamily="18" charset="0"/>
                <a:cs typeface="Times New Roman" panose="02020603050405020304" pitchFamily="18" charset="0"/>
              </a:rPr>
              <a:t>+ Chuyển đổi Báo cáo tài chính được lập bằng ngoại tệ sang Đồng Việt Nam.</a:t>
            </a:r>
            <a:endParaRPr lang="en-US" altLang="en-US" sz="2400" dirty="0">
              <a:latin typeface="Times New Roman" panose="02020603050405020304" pitchFamily="18" charset="0"/>
              <a:cs typeface="Times New Roman" panose="02020603050405020304" pitchFamily="18" charset="0"/>
            </a:endParaRPr>
          </a:p>
        </p:txBody>
      </p:sp>
      <p:sp>
        <p:nvSpPr>
          <p:cNvPr id="204806" name="AutoShape 6">
            <a:extLst>
              <a:ext uri="{FF2B5EF4-FFF2-40B4-BE49-F238E27FC236}">
                <a16:creationId xmlns:a16="http://schemas.microsoft.com/office/drawing/2014/main" id="{C49D8381-AA23-3268-B637-5601296AE0C6}"/>
              </a:ext>
            </a:extLst>
          </p:cNvPr>
          <p:cNvSpPr>
            <a:spLocks noChangeArrowheads="1"/>
          </p:cNvSpPr>
          <p:nvPr/>
        </p:nvSpPr>
        <p:spPr bwMode="gray">
          <a:xfrm>
            <a:off x="3429000" y="1066800"/>
            <a:ext cx="5181600" cy="762000"/>
          </a:xfrm>
          <a:prstGeom prst="roundRect">
            <a:avLst>
              <a:gd name="adj" fmla="val 32222"/>
            </a:avLst>
          </a:prstGeom>
          <a:solidFill>
            <a:srgbClr val="FFFF99"/>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l-PL" sz="2600" b="1" dirty="0">
                <a:latin typeface="Times New Roman" panose="02020603050405020304" pitchFamily="18" charset="0"/>
                <a:cs typeface="Times New Roman" panose="02020603050405020304" pitchFamily="18" charset="0"/>
              </a:rPr>
              <a:t>Nội dung chênh lệch tỷ giá hối đoái</a:t>
            </a:r>
            <a:endParaRPr lang="en-US" sz="2600" dirty="0">
              <a:latin typeface="Times New Roman" panose="02020603050405020304" pitchFamily="18" charset="0"/>
              <a:cs typeface="Times New Roman" panose="02020603050405020304" pitchFamily="18" charset="0"/>
            </a:endParaRPr>
          </a:p>
        </p:txBody>
      </p:sp>
      <p:sp>
        <p:nvSpPr>
          <p:cNvPr id="204807" name="AutoShape 7">
            <a:extLst>
              <a:ext uri="{FF2B5EF4-FFF2-40B4-BE49-F238E27FC236}">
                <a16:creationId xmlns:a16="http://schemas.microsoft.com/office/drawing/2014/main" id="{70E2D34A-9D63-0D8D-1907-2523E4C558A3}"/>
              </a:ext>
            </a:extLst>
          </p:cNvPr>
          <p:cNvSpPr>
            <a:spLocks noChangeArrowheads="1"/>
          </p:cNvSpPr>
          <p:nvPr/>
        </p:nvSpPr>
        <p:spPr bwMode="auto">
          <a:xfrm>
            <a:off x="1828800" y="1905000"/>
            <a:ext cx="8458200" cy="4578350"/>
          </a:xfrm>
          <a:prstGeom prst="roundRect">
            <a:avLst>
              <a:gd name="adj" fmla="val 10782"/>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04808" name="Rectangle 8">
            <a:extLst>
              <a:ext uri="{FF2B5EF4-FFF2-40B4-BE49-F238E27FC236}">
                <a16:creationId xmlns:a16="http://schemas.microsoft.com/office/drawing/2014/main" id="{F015D3D4-870E-76B0-CCAD-FDC9FDB72C24}"/>
              </a:ext>
            </a:extLst>
          </p:cNvPr>
          <p:cNvSpPr>
            <a:spLocks noChangeArrowheads="1"/>
          </p:cNvSpPr>
          <p:nvPr/>
        </p:nvSpPr>
        <p:spPr bwMode="auto">
          <a:xfrm>
            <a:off x="2774951" y="270776"/>
            <a:ext cx="626485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l-PL" i="1" dirty="0">
                <a:latin typeface="Times New Roman" panose="02020603050405020304" pitchFamily="18" charset="0"/>
                <a:cs typeface="Times New Roman" panose="02020603050405020304" pitchFamily="18" charset="0"/>
              </a:rPr>
              <a:t>2.</a:t>
            </a:r>
            <a:r>
              <a:rPr lang="en-US" i="1" dirty="0">
                <a:latin typeface="Times New Roman" panose="02020603050405020304" pitchFamily="18" charset="0"/>
                <a:cs typeface="Times New Roman" panose="02020603050405020304" pitchFamily="18" charset="0"/>
              </a:rPr>
              <a:t>2</a:t>
            </a:r>
            <a:r>
              <a:rPr lang="pl-PL" i="1"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9.</a:t>
            </a:r>
            <a:r>
              <a:rPr lang="pl-PL" i="1" dirty="0">
                <a:latin typeface="Times New Roman" panose="02020603050405020304" pitchFamily="18" charset="0"/>
                <a:cs typeface="Times New Roman" panose="02020603050405020304" pitchFamily="18" charset="0"/>
              </a:rPr>
              <a:t> Kế toán chênh lệch tỷ giá hối đoái</a:t>
            </a:r>
            <a:r>
              <a:rPr lang="pl-PL" dirty="0">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04808"/>
                                        </p:tgtEl>
                                        <p:attrNameLst>
                                          <p:attrName>style.visibility</p:attrName>
                                        </p:attrNameLst>
                                      </p:cBhvr>
                                      <p:to>
                                        <p:strVal val="visible"/>
                                      </p:to>
                                    </p:set>
                                    <p:anim calcmode="lin" valueType="num">
                                      <p:cBhvr>
                                        <p:cTn id="7" dur="500" fill="hold"/>
                                        <p:tgtEl>
                                          <p:spTgt spid="204808"/>
                                        </p:tgtEl>
                                        <p:attrNameLst>
                                          <p:attrName>ppt_w</p:attrName>
                                        </p:attrNameLst>
                                      </p:cBhvr>
                                      <p:tavLst>
                                        <p:tav tm="0">
                                          <p:val>
                                            <p:fltVal val="0"/>
                                          </p:val>
                                        </p:tav>
                                        <p:tav tm="100000">
                                          <p:val>
                                            <p:strVal val="#ppt_w"/>
                                          </p:val>
                                        </p:tav>
                                      </p:tavLst>
                                    </p:anim>
                                    <p:anim calcmode="lin" valueType="num">
                                      <p:cBhvr>
                                        <p:cTn id="8" dur="500" fill="hold"/>
                                        <p:tgtEl>
                                          <p:spTgt spid="204808"/>
                                        </p:tgtEl>
                                        <p:attrNameLst>
                                          <p:attrName>ppt_h</p:attrName>
                                        </p:attrNameLst>
                                      </p:cBhvr>
                                      <p:tavLst>
                                        <p:tav tm="0">
                                          <p:val>
                                            <p:fltVal val="0"/>
                                          </p:val>
                                        </p:tav>
                                        <p:tav tm="100000">
                                          <p:val>
                                            <p:strVal val="#ppt_h"/>
                                          </p:val>
                                        </p:tav>
                                      </p:tavLst>
                                    </p:anim>
                                    <p:anim calcmode="lin" valueType="num">
                                      <p:cBhvr>
                                        <p:cTn id="9" dur="500" fill="hold"/>
                                        <p:tgtEl>
                                          <p:spTgt spid="204808"/>
                                        </p:tgtEl>
                                        <p:attrNameLst>
                                          <p:attrName>style.rotation</p:attrName>
                                        </p:attrNameLst>
                                      </p:cBhvr>
                                      <p:tavLst>
                                        <p:tav tm="0">
                                          <p:val>
                                            <p:fltVal val="360"/>
                                          </p:val>
                                        </p:tav>
                                        <p:tav tm="100000">
                                          <p:val>
                                            <p:fltVal val="0"/>
                                          </p:val>
                                        </p:tav>
                                      </p:tavLst>
                                    </p:anim>
                                    <p:animEffect transition="in" filter="fade">
                                      <p:cBhvr>
                                        <p:cTn id="10" dur="500"/>
                                        <p:tgtEl>
                                          <p:spTgt spid="20480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04806"/>
                                        </p:tgtEl>
                                        <p:attrNameLst>
                                          <p:attrName>style.visibility</p:attrName>
                                        </p:attrNameLst>
                                      </p:cBhvr>
                                      <p:to>
                                        <p:strVal val="visible"/>
                                      </p:to>
                                    </p:set>
                                    <p:anim calcmode="lin" valueType="num">
                                      <p:cBhvr additive="base">
                                        <p:cTn id="15" dur="500" fill="hold"/>
                                        <p:tgtEl>
                                          <p:spTgt spid="204806"/>
                                        </p:tgtEl>
                                        <p:attrNameLst>
                                          <p:attrName>ppt_x</p:attrName>
                                        </p:attrNameLst>
                                      </p:cBhvr>
                                      <p:tavLst>
                                        <p:tav tm="0">
                                          <p:val>
                                            <p:strVal val="0-#ppt_w/2"/>
                                          </p:val>
                                        </p:tav>
                                        <p:tav tm="100000">
                                          <p:val>
                                            <p:strVal val="#ppt_x"/>
                                          </p:val>
                                        </p:tav>
                                      </p:tavLst>
                                    </p:anim>
                                    <p:anim calcmode="lin" valueType="num">
                                      <p:cBhvr additive="base">
                                        <p:cTn id="16" dur="500" fill="hold"/>
                                        <p:tgtEl>
                                          <p:spTgt spid="204806"/>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0" presetClass="entr" presetSubtype="0" fill="hold" nodeType="clickEffect">
                                  <p:stCondLst>
                                    <p:cond delay="0"/>
                                  </p:stCondLst>
                                  <p:childTnLst>
                                    <p:set>
                                      <p:cBhvr>
                                        <p:cTn id="20" dur="1" fill="hold">
                                          <p:stCondLst>
                                            <p:cond delay="0"/>
                                          </p:stCondLst>
                                        </p:cTn>
                                        <p:tgtEl>
                                          <p:spTgt spid="204805">
                                            <p:txEl>
                                              <p:pRg st="0" end="0"/>
                                            </p:txEl>
                                          </p:spTgt>
                                        </p:tgtEl>
                                        <p:attrNameLst>
                                          <p:attrName>style.visibility</p:attrName>
                                        </p:attrNameLst>
                                      </p:cBhvr>
                                      <p:to>
                                        <p:strVal val="visible"/>
                                      </p:to>
                                    </p:set>
                                    <p:animEffect transition="in" filter="wedge">
                                      <p:cBhvr>
                                        <p:cTn id="21" dur="2000"/>
                                        <p:tgtEl>
                                          <p:spTgt spid="204805">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0" presetClass="entr" presetSubtype="0" fill="hold" nodeType="clickEffect">
                                  <p:stCondLst>
                                    <p:cond delay="0"/>
                                  </p:stCondLst>
                                  <p:childTnLst>
                                    <p:set>
                                      <p:cBhvr>
                                        <p:cTn id="25" dur="1" fill="hold">
                                          <p:stCondLst>
                                            <p:cond delay="0"/>
                                          </p:stCondLst>
                                        </p:cTn>
                                        <p:tgtEl>
                                          <p:spTgt spid="204805">
                                            <p:txEl>
                                              <p:pRg st="1" end="1"/>
                                            </p:txEl>
                                          </p:spTgt>
                                        </p:tgtEl>
                                        <p:attrNameLst>
                                          <p:attrName>style.visibility</p:attrName>
                                        </p:attrNameLst>
                                      </p:cBhvr>
                                      <p:to>
                                        <p:strVal val="visible"/>
                                      </p:to>
                                    </p:set>
                                    <p:animEffect transition="in" filter="wedge">
                                      <p:cBhvr>
                                        <p:cTn id="26" dur="2000"/>
                                        <p:tgtEl>
                                          <p:spTgt spid="204805">
                                            <p:txEl>
                                              <p:pRg st="1" end="1"/>
                                            </p:txEl>
                                          </p:spTgt>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204807"/>
                                        </p:tgtEl>
                                        <p:attrNameLst>
                                          <p:attrName>style.visibility</p:attrName>
                                        </p:attrNameLst>
                                      </p:cBhvr>
                                      <p:to>
                                        <p:strVal val="visible"/>
                                      </p:to>
                                    </p:set>
                                    <p:anim calcmode="lin" valueType="num">
                                      <p:cBhvr>
                                        <p:cTn id="29" dur="1000" fill="hold"/>
                                        <p:tgtEl>
                                          <p:spTgt spid="204807"/>
                                        </p:tgtEl>
                                        <p:attrNameLst>
                                          <p:attrName>ppt_w</p:attrName>
                                        </p:attrNameLst>
                                      </p:cBhvr>
                                      <p:tavLst>
                                        <p:tav tm="0">
                                          <p:val>
                                            <p:strVal val="#ppt_w*0.70"/>
                                          </p:val>
                                        </p:tav>
                                        <p:tav tm="100000">
                                          <p:val>
                                            <p:strVal val="#ppt_w"/>
                                          </p:val>
                                        </p:tav>
                                      </p:tavLst>
                                    </p:anim>
                                    <p:anim calcmode="lin" valueType="num">
                                      <p:cBhvr>
                                        <p:cTn id="30" dur="1000" fill="hold"/>
                                        <p:tgtEl>
                                          <p:spTgt spid="204807"/>
                                        </p:tgtEl>
                                        <p:attrNameLst>
                                          <p:attrName>ppt_h</p:attrName>
                                        </p:attrNameLst>
                                      </p:cBhvr>
                                      <p:tavLst>
                                        <p:tav tm="0">
                                          <p:val>
                                            <p:strVal val="#ppt_h"/>
                                          </p:val>
                                        </p:tav>
                                        <p:tav tm="100000">
                                          <p:val>
                                            <p:strVal val="#ppt_h"/>
                                          </p:val>
                                        </p:tav>
                                      </p:tavLst>
                                    </p:anim>
                                    <p:animEffect transition="in" filter="fade">
                                      <p:cBhvr>
                                        <p:cTn id="31" dur="1000"/>
                                        <p:tgtEl>
                                          <p:spTgt spid="204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6" grpId="0" animBg="1"/>
      <p:bldP spid="204807" grpId="0" animBg="1"/>
      <p:bldP spid="204808"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oter Placeholder 4">
            <a:extLst>
              <a:ext uri="{FF2B5EF4-FFF2-40B4-BE49-F238E27FC236}">
                <a16:creationId xmlns:a16="http://schemas.microsoft.com/office/drawing/2014/main" id="{73303DEC-0E48-1946-E871-7080EFDFF76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207874" name="Group 2">
            <a:extLst>
              <a:ext uri="{FF2B5EF4-FFF2-40B4-BE49-F238E27FC236}">
                <a16:creationId xmlns:a16="http://schemas.microsoft.com/office/drawing/2014/main" id="{5FFFE551-BFB4-62EA-0B77-3099AA5D93E8}"/>
              </a:ext>
            </a:extLst>
          </p:cNvPr>
          <p:cNvGrpSpPr>
            <a:grpSpLocks/>
          </p:cNvGrpSpPr>
          <p:nvPr/>
        </p:nvGrpSpPr>
        <p:grpSpPr bwMode="auto">
          <a:xfrm>
            <a:off x="2209800" y="1066801"/>
            <a:ext cx="2590800" cy="2081213"/>
            <a:chOff x="720" y="2016"/>
            <a:chExt cx="1632" cy="1503"/>
          </a:xfrm>
        </p:grpSpPr>
        <p:sp>
          <p:nvSpPr>
            <p:cNvPr id="207875" name="AutoShape 3">
              <a:extLst>
                <a:ext uri="{FF2B5EF4-FFF2-40B4-BE49-F238E27FC236}">
                  <a16:creationId xmlns:a16="http://schemas.microsoft.com/office/drawing/2014/main" id="{0FE4A316-87A6-180D-39B6-C1B9434D29F4}"/>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207876" name="Oval 4">
              <a:extLst>
                <a:ext uri="{FF2B5EF4-FFF2-40B4-BE49-F238E27FC236}">
                  <a16:creationId xmlns:a16="http://schemas.microsoft.com/office/drawing/2014/main" id="{B91CE632-D711-1D83-ACE0-368017E83EBA}"/>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a:defRPr/>
              </a:pPr>
              <a:r>
                <a:rPr lang="en-US" sz="2800" b="1" dirty="0" err="1">
                  <a:latin typeface="Times New Roman" panose="02020603050405020304" pitchFamily="18" charset="0"/>
                  <a:cs typeface="Times New Roman" panose="02020603050405020304" pitchFamily="18" charset="0"/>
                </a:rPr>
                <a:t>Chứng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p>
            <a:p>
              <a:pPr algn="ctr">
                <a:defRPr/>
              </a:pPr>
              <a:r>
                <a:rPr lang="en-US" sz="2800" b="1" dirty="0" err="1">
                  <a:latin typeface="Times New Roman" panose="02020603050405020304" pitchFamily="18" charset="0"/>
                  <a:cs typeface="Times New Roman" panose="02020603050405020304" pitchFamily="18" charset="0"/>
                </a:rPr>
                <a:t>kế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toán</a:t>
              </a:r>
              <a:r>
                <a:rPr lang="en-US" sz="2800" b="1" dirty="0">
                  <a:latin typeface="Times New Roman" panose="02020603050405020304" pitchFamily="18" charset="0"/>
                  <a:cs typeface="Times New Roman" panose="02020603050405020304" pitchFamily="18" charset="0"/>
                </a:rPr>
                <a:t> </a:t>
              </a:r>
            </a:p>
          </p:txBody>
        </p:sp>
      </p:grpSp>
      <p:sp>
        <p:nvSpPr>
          <p:cNvPr id="207878" name="Rectangle 6">
            <a:extLst>
              <a:ext uri="{FF2B5EF4-FFF2-40B4-BE49-F238E27FC236}">
                <a16:creationId xmlns:a16="http://schemas.microsoft.com/office/drawing/2014/main" id="{82E27F95-ED08-12F1-B8A1-BCCDB9D92D8D}"/>
              </a:ext>
            </a:extLst>
          </p:cNvPr>
          <p:cNvSpPr>
            <a:spLocks noChangeArrowheads="1"/>
          </p:cNvSpPr>
          <p:nvPr/>
        </p:nvSpPr>
        <p:spPr bwMode="auto">
          <a:xfrm>
            <a:off x="4267200" y="182563"/>
            <a:ext cx="42672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sz="3200" b="1" dirty="0">
                <a:latin typeface="Times New Roman" panose="02020603050405020304" pitchFamily="18" charset="0"/>
                <a:cs typeface="Times New Roman" panose="02020603050405020304" pitchFamily="18" charset="0"/>
              </a:rPr>
              <a:t>Phương pháp kế toán</a:t>
            </a:r>
            <a:endParaRPr lang="en-US" altLang="en-US" sz="3200" b="1" dirty="0">
              <a:latin typeface="Times New Roman" panose="02020603050405020304" pitchFamily="18" charset="0"/>
              <a:cs typeface="Times New Roman" panose="02020603050405020304" pitchFamily="18" charset="0"/>
            </a:endParaRPr>
          </a:p>
        </p:txBody>
      </p:sp>
      <p:sp>
        <p:nvSpPr>
          <p:cNvPr id="207879" name="AutoShape 7">
            <a:extLst>
              <a:ext uri="{FF2B5EF4-FFF2-40B4-BE49-F238E27FC236}">
                <a16:creationId xmlns:a16="http://schemas.microsoft.com/office/drawing/2014/main" id="{07EB0FFD-7451-C4DC-FEC2-7C96B297DFE6}"/>
              </a:ext>
            </a:extLst>
          </p:cNvPr>
          <p:cNvSpPr>
            <a:spLocks noChangeArrowheads="1"/>
          </p:cNvSpPr>
          <p:nvPr/>
        </p:nvSpPr>
        <p:spPr bwMode="gray">
          <a:xfrm>
            <a:off x="4800600" y="1220788"/>
            <a:ext cx="39624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400" b="1" dirty="0">
                <a:latin typeface="Times New Roman" panose="02020603050405020304" pitchFamily="18" charset="0"/>
                <a:cs typeface="Times New Roman" panose="02020603050405020304" pitchFamily="18" charset="0"/>
              </a:rPr>
              <a:t>Phiếu thu, Phiếu chi</a:t>
            </a:r>
          </a:p>
        </p:txBody>
      </p:sp>
      <p:sp>
        <p:nvSpPr>
          <p:cNvPr id="207880" name="AutoShape 8">
            <a:extLst>
              <a:ext uri="{FF2B5EF4-FFF2-40B4-BE49-F238E27FC236}">
                <a16:creationId xmlns:a16="http://schemas.microsoft.com/office/drawing/2014/main" id="{86376115-8A99-0366-7219-5753405C6356}"/>
              </a:ext>
            </a:extLst>
          </p:cNvPr>
          <p:cNvSpPr>
            <a:spLocks noChangeArrowheads="1"/>
          </p:cNvSpPr>
          <p:nvPr/>
        </p:nvSpPr>
        <p:spPr bwMode="gray">
          <a:xfrm>
            <a:off x="4800600" y="2211388"/>
            <a:ext cx="3962400"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400" b="1" dirty="0">
                <a:latin typeface="Times New Roman" panose="02020603050405020304" pitchFamily="18" charset="0"/>
                <a:cs typeface="Times New Roman" panose="02020603050405020304" pitchFamily="18" charset="0"/>
              </a:rPr>
              <a:t>Giấy báo Nợ, Có của NH</a:t>
            </a:r>
            <a:endParaRPr lang="en-US" sz="2400" b="1" dirty="0">
              <a:latin typeface="Times New Roman" panose="02020603050405020304" pitchFamily="18" charset="0"/>
              <a:cs typeface="Times New Roman" panose="02020603050405020304" pitchFamily="18" charset="0"/>
            </a:endParaRPr>
          </a:p>
        </p:txBody>
      </p:sp>
      <p:pic>
        <p:nvPicPr>
          <p:cNvPr id="72714" name="Picture 10" descr="Cách hạch toán chênh lệch tỷ giá hối đoái – Tài khoản 413">
            <a:extLst>
              <a:ext uri="{FF2B5EF4-FFF2-40B4-BE49-F238E27FC236}">
                <a16:creationId xmlns:a16="http://schemas.microsoft.com/office/drawing/2014/main" id="{4825ED0F-94D7-5843-D264-6F48D7A150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2300" y="3173414"/>
            <a:ext cx="5549900" cy="330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7878"/>
                                        </p:tgtEl>
                                        <p:attrNameLst>
                                          <p:attrName>style.visibility</p:attrName>
                                        </p:attrNameLst>
                                      </p:cBhvr>
                                      <p:to>
                                        <p:strVal val="visible"/>
                                      </p:to>
                                    </p:set>
                                  </p:childTnLst>
                                </p:cTn>
                              </p:par>
                              <p:par>
                                <p:cTn id="7" presetID="21" presetClass="entr" presetSubtype="1" fill="hold" nodeType="withEffect">
                                  <p:stCondLst>
                                    <p:cond delay="0"/>
                                  </p:stCondLst>
                                  <p:childTnLst>
                                    <p:set>
                                      <p:cBhvr>
                                        <p:cTn id="8" dur="1" fill="hold">
                                          <p:stCondLst>
                                            <p:cond delay="0"/>
                                          </p:stCondLst>
                                        </p:cTn>
                                        <p:tgtEl>
                                          <p:spTgt spid="72714"/>
                                        </p:tgtEl>
                                        <p:attrNameLst>
                                          <p:attrName>style.visibility</p:attrName>
                                        </p:attrNameLst>
                                      </p:cBhvr>
                                      <p:to>
                                        <p:strVal val="visible"/>
                                      </p:to>
                                    </p:set>
                                    <p:animEffect transition="in" filter="wheel(1)">
                                      <p:cBhvr>
                                        <p:cTn id="9" dur="2000"/>
                                        <p:tgtEl>
                                          <p:spTgt spid="727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8" fill="hold" nodeType="clickEffect">
                                  <p:stCondLst>
                                    <p:cond delay="0"/>
                                  </p:stCondLst>
                                  <p:childTnLst>
                                    <p:set>
                                      <p:cBhvr>
                                        <p:cTn id="13" dur="1" fill="hold">
                                          <p:stCondLst>
                                            <p:cond delay="0"/>
                                          </p:stCondLst>
                                        </p:cTn>
                                        <p:tgtEl>
                                          <p:spTgt spid="207874"/>
                                        </p:tgtEl>
                                        <p:attrNameLst>
                                          <p:attrName>style.visibility</p:attrName>
                                        </p:attrNameLst>
                                      </p:cBhvr>
                                      <p:to>
                                        <p:strVal val="visible"/>
                                      </p:to>
                                    </p:set>
                                    <p:anim calcmode="lin" valueType="num">
                                      <p:cBhvr additive="base">
                                        <p:cTn id="14" dur="500" fill="hold"/>
                                        <p:tgtEl>
                                          <p:spTgt spid="207874"/>
                                        </p:tgtEl>
                                        <p:attrNameLst>
                                          <p:attrName>ppt_x</p:attrName>
                                        </p:attrNameLst>
                                      </p:cBhvr>
                                      <p:tavLst>
                                        <p:tav tm="0">
                                          <p:val>
                                            <p:strVal val="0-#ppt_w/2"/>
                                          </p:val>
                                        </p:tav>
                                        <p:tav tm="100000">
                                          <p:val>
                                            <p:strVal val="#ppt_x"/>
                                          </p:val>
                                        </p:tav>
                                      </p:tavLst>
                                    </p:anim>
                                    <p:anim calcmode="lin" valueType="num">
                                      <p:cBhvr additive="base">
                                        <p:cTn id="15" dur="500" fill="hold"/>
                                        <p:tgtEl>
                                          <p:spTgt spid="207874"/>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207879"/>
                                        </p:tgtEl>
                                        <p:attrNameLst>
                                          <p:attrName>style.visibility</p:attrName>
                                        </p:attrNameLst>
                                      </p:cBhvr>
                                      <p:to>
                                        <p:strVal val="visible"/>
                                      </p:to>
                                    </p:set>
                                    <p:anim calcmode="lin" valueType="num">
                                      <p:cBhvr additive="base">
                                        <p:cTn id="20" dur="500" fill="hold"/>
                                        <p:tgtEl>
                                          <p:spTgt spid="207879"/>
                                        </p:tgtEl>
                                        <p:attrNameLst>
                                          <p:attrName>ppt_x</p:attrName>
                                        </p:attrNameLst>
                                      </p:cBhvr>
                                      <p:tavLst>
                                        <p:tav tm="0">
                                          <p:val>
                                            <p:strVal val="1+#ppt_w/2"/>
                                          </p:val>
                                        </p:tav>
                                        <p:tav tm="100000">
                                          <p:val>
                                            <p:strVal val="#ppt_x"/>
                                          </p:val>
                                        </p:tav>
                                      </p:tavLst>
                                    </p:anim>
                                    <p:anim calcmode="lin" valueType="num">
                                      <p:cBhvr additive="base">
                                        <p:cTn id="21" dur="500" fill="hold"/>
                                        <p:tgtEl>
                                          <p:spTgt spid="207879"/>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500"/>
                            </p:stCondLst>
                            <p:childTnLst>
                              <p:par>
                                <p:cTn id="23" presetID="2" presetClass="entr" presetSubtype="2" fill="hold" grpId="0" nodeType="afterEffect">
                                  <p:stCondLst>
                                    <p:cond delay="0"/>
                                  </p:stCondLst>
                                  <p:childTnLst>
                                    <p:set>
                                      <p:cBhvr>
                                        <p:cTn id="24" dur="1" fill="hold">
                                          <p:stCondLst>
                                            <p:cond delay="0"/>
                                          </p:stCondLst>
                                        </p:cTn>
                                        <p:tgtEl>
                                          <p:spTgt spid="207880"/>
                                        </p:tgtEl>
                                        <p:attrNameLst>
                                          <p:attrName>style.visibility</p:attrName>
                                        </p:attrNameLst>
                                      </p:cBhvr>
                                      <p:to>
                                        <p:strVal val="visible"/>
                                      </p:to>
                                    </p:set>
                                    <p:anim calcmode="lin" valueType="num">
                                      <p:cBhvr additive="base">
                                        <p:cTn id="25" dur="500" fill="hold"/>
                                        <p:tgtEl>
                                          <p:spTgt spid="207880"/>
                                        </p:tgtEl>
                                        <p:attrNameLst>
                                          <p:attrName>ppt_x</p:attrName>
                                        </p:attrNameLst>
                                      </p:cBhvr>
                                      <p:tavLst>
                                        <p:tav tm="0">
                                          <p:val>
                                            <p:strVal val="1+#ppt_w/2"/>
                                          </p:val>
                                        </p:tav>
                                        <p:tav tm="100000">
                                          <p:val>
                                            <p:strVal val="#ppt_x"/>
                                          </p:val>
                                        </p:tav>
                                      </p:tavLst>
                                    </p:anim>
                                    <p:anim calcmode="lin" valueType="num">
                                      <p:cBhvr additive="base">
                                        <p:cTn id="26" dur="500" fill="hold"/>
                                        <p:tgtEl>
                                          <p:spTgt spid="2078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8" grpId="0" autoUpdateAnimBg="0"/>
      <p:bldP spid="207879" grpId="0" animBg="1" autoUpdateAnimBg="0"/>
      <p:bldP spid="207880" grpId="0" animBg="1"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oter Placeholder 4">
            <a:extLst>
              <a:ext uri="{FF2B5EF4-FFF2-40B4-BE49-F238E27FC236}">
                <a16:creationId xmlns:a16="http://schemas.microsoft.com/office/drawing/2014/main" id="{BBB01176-AB8C-117C-0E70-9792501E4B2E}"/>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09924" name="Rectangle 4">
            <a:extLst>
              <a:ext uri="{FF2B5EF4-FFF2-40B4-BE49-F238E27FC236}">
                <a16:creationId xmlns:a16="http://schemas.microsoft.com/office/drawing/2014/main" id="{3EB78285-ADFE-B111-9C85-80223825C744}"/>
              </a:ext>
            </a:extLst>
          </p:cNvPr>
          <p:cNvSpPr>
            <a:spLocks noChangeArrowheads="1"/>
          </p:cNvSpPr>
          <p:nvPr/>
        </p:nvSpPr>
        <p:spPr bwMode="auto">
          <a:xfrm>
            <a:off x="1828800" y="1198563"/>
            <a:ext cx="8610600"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pl-PL" altLang="en-US" sz="2200" b="1" i="1">
                <a:latin typeface="Times New Roman" panose="02020603050405020304" pitchFamily="18" charset="0"/>
                <a:cs typeface="Times New Roman" panose="02020603050405020304" pitchFamily="18" charset="0"/>
              </a:rPr>
              <a:t>Kết cấu và nội dung phản ánh</a:t>
            </a:r>
            <a:endParaRPr lang="en-US" altLang="en-US" sz="2200" b="1">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b="1" u="sng">
                <a:latin typeface="Times New Roman" panose="02020603050405020304" pitchFamily="18" charset="0"/>
                <a:cs typeface="Times New Roman" panose="02020603050405020304" pitchFamily="18" charset="0"/>
              </a:rPr>
              <a:t>Bên Nợ:</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a:latin typeface="Times New Roman" panose="02020603050405020304" pitchFamily="18" charset="0"/>
                <a:cs typeface="Times New Roman" panose="02020603050405020304" pitchFamily="18" charset="0"/>
              </a:rPr>
              <a:t>- Lỗ tỷ giá do đánh giá lại các khoản mục tiền tệ có gốc ngoại tệ;</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a:latin typeface="Times New Roman" panose="02020603050405020304" pitchFamily="18" charset="0"/>
                <a:cs typeface="Times New Roman" panose="02020603050405020304" pitchFamily="18" charset="0"/>
              </a:rPr>
              <a:t>- Lỗ tỷ giá trong giai đoạn trước hoạt động của doanh nghiệp do Nhà nước nắm giữ 100% vốn điều lệ có thực hiện dự án, công trình trọng điểm quốc gia gắn với nhiệm vụ ổn định kinh tế vĩ mô, an ninh, quốc phòng.</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a:latin typeface="Times New Roman" panose="02020603050405020304" pitchFamily="18" charset="0"/>
                <a:cs typeface="Times New Roman" panose="02020603050405020304" pitchFamily="18" charset="0"/>
              </a:rPr>
              <a:t>- Kết chuyển lãi tỷ giá vào doanh thu hoạt động tài chính;</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b="1" u="sng">
                <a:latin typeface="Times New Roman" panose="02020603050405020304" pitchFamily="18" charset="0"/>
                <a:cs typeface="Times New Roman" panose="02020603050405020304" pitchFamily="18" charset="0"/>
              </a:rPr>
              <a:t>Bên Có:</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a:latin typeface="Times New Roman" panose="02020603050405020304" pitchFamily="18" charset="0"/>
                <a:cs typeface="Times New Roman" panose="02020603050405020304" pitchFamily="18" charset="0"/>
              </a:rPr>
              <a:t>- Lãi tỷ giá do đánh giá lại các khoản mục tiền tệ có gốc ngoại tệ;</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a:latin typeface="Times New Roman" panose="02020603050405020304" pitchFamily="18" charset="0"/>
                <a:cs typeface="Times New Roman" panose="02020603050405020304" pitchFamily="18" charset="0"/>
              </a:rPr>
              <a:t>- Lãi tỷ giá trong giai đoạn trước hoạt động của doanh nghiệp do Nhà nước nắm giữ 100% vốn điều lệ có thực hiện dự án, công trình trọng điểm quốc gia gắn với nhiệm vụ ổn định kinh tế vĩ mô, an ninh, quốc phòng.</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a:latin typeface="Times New Roman" panose="02020603050405020304" pitchFamily="18" charset="0"/>
                <a:cs typeface="Times New Roman" panose="02020603050405020304" pitchFamily="18" charset="0"/>
              </a:rPr>
              <a:t>- Kết chuyển lỗ tỷ giá vào chi phí tài chính;</a:t>
            </a:r>
            <a:endParaRPr lang="en-US" altLang="en-US" sz="2200">
              <a:latin typeface="Times New Roman" panose="02020603050405020304" pitchFamily="18" charset="0"/>
              <a:cs typeface="Times New Roman" panose="02020603050405020304" pitchFamily="18" charset="0"/>
            </a:endParaRPr>
          </a:p>
        </p:txBody>
      </p:sp>
      <p:sp>
        <p:nvSpPr>
          <p:cNvPr id="75780" name="Rectangle 5">
            <a:extLst>
              <a:ext uri="{FF2B5EF4-FFF2-40B4-BE49-F238E27FC236}">
                <a16:creationId xmlns:a16="http://schemas.microsoft.com/office/drawing/2014/main" id="{DB43FEAF-A03C-0FAD-923E-E10EB104F04B}"/>
              </a:ext>
            </a:extLst>
          </p:cNvPr>
          <p:cNvSpPr>
            <a:spLocks noGrp="1" noChangeArrowheads="1"/>
          </p:cNvSpPr>
          <p:nvPr>
            <p:ph type="title"/>
          </p:nvPr>
        </p:nvSpPr>
        <p:spPr>
          <a:xfrm>
            <a:off x="174851" y="267101"/>
            <a:ext cx="4343400" cy="563563"/>
          </a:xfrm>
          <a:noFill/>
        </p:spPr>
        <p:txBody>
          <a:bodyPr>
            <a:normAutofit fontScale="90000"/>
          </a:bodyPr>
          <a:lstStyle/>
          <a:p>
            <a:pPr algn="ctr"/>
            <a:r>
              <a:rPr lang="en-US" i="1" dirty="0">
                <a:latin typeface="Times New Roman" panose="02020603050405020304" pitchFamily="18" charset="0"/>
                <a:cs typeface="Times New Roman" panose="02020603050405020304" pitchFamily="18" charset="0"/>
              </a:rPr>
              <a:t>Tài </a:t>
            </a:r>
            <a:r>
              <a:rPr lang="en-US" i="1" dirty="0" err="1">
                <a:latin typeface="Times New Roman" panose="02020603050405020304" pitchFamily="18" charset="0"/>
                <a:cs typeface="Times New Roman" panose="02020603050405020304" pitchFamily="18" charset="0"/>
              </a:rPr>
              <a:t>khoản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chuyên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dùng</a:t>
            </a:r>
            <a:endParaRPr lang="en-US" altLang="en-US" sz="3200" i="1" dirty="0">
              <a:latin typeface="Times New Roman" panose="02020603050405020304" pitchFamily="18" charset="0"/>
              <a:cs typeface="Times New Roman" panose="02020603050405020304" pitchFamily="18" charset="0"/>
            </a:endParaRPr>
          </a:p>
        </p:txBody>
      </p:sp>
      <p:sp>
        <p:nvSpPr>
          <p:cNvPr id="209926" name="AutoShape 6">
            <a:extLst>
              <a:ext uri="{FF2B5EF4-FFF2-40B4-BE49-F238E27FC236}">
                <a16:creationId xmlns:a16="http://schemas.microsoft.com/office/drawing/2014/main" id="{191BC8CF-E4EF-7126-2579-02F279060A21}"/>
              </a:ext>
            </a:extLst>
          </p:cNvPr>
          <p:cNvSpPr>
            <a:spLocks noChangeArrowheads="1"/>
          </p:cNvSpPr>
          <p:nvPr/>
        </p:nvSpPr>
        <p:spPr bwMode="auto">
          <a:xfrm>
            <a:off x="1752600" y="1081088"/>
            <a:ext cx="8686800" cy="5167312"/>
          </a:xfrm>
          <a:prstGeom prst="roundRect">
            <a:avLst>
              <a:gd name="adj" fmla="val 5931"/>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 name="AutoShape 4">
            <a:extLst>
              <a:ext uri="{FF2B5EF4-FFF2-40B4-BE49-F238E27FC236}">
                <a16:creationId xmlns:a16="http://schemas.microsoft.com/office/drawing/2014/main" id="{55397C5B-515D-308A-702B-EC2A16085348}"/>
              </a:ext>
            </a:extLst>
          </p:cNvPr>
          <p:cNvSpPr>
            <a:spLocks noChangeArrowheads="1"/>
          </p:cNvSpPr>
          <p:nvPr/>
        </p:nvSpPr>
        <p:spPr bwMode="gray">
          <a:xfrm>
            <a:off x="4474146" y="239828"/>
            <a:ext cx="63246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nb-NO" b="1" dirty="0">
                <a:latin typeface="Times New Roman" panose="02020603050405020304" pitchFamily="18" charset="0"/>
                <a:cs typeface="Times New Roman" panose="02020603050405020304" pitchFamily="18" charset="0"/>
              </a:rPr>
              <a:t>TK 413 – Chênh lệch tỷ giá hối đoái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09926"/>
                                        </p:tgtEl>
                                        <p:attrNameLst>
                                          <p:attrName>style.visibility</p:attrName>
                                        </p:attrNameLst>
                                      </p:cBhvr>
                                      <p:to>
                                        <p:strVal val="visible"/>
                                      </p:to>
                                    </p:set>
                                    <p:animEffect transition="in" filter="diamond(in)">
                                      <p:cBhvr>
                                        <p:cTn id="7" dur="2000"/>
                                        <p:tgtEl>
                                          <p:spTgt spid="209926"/>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209924"/>
                                        </p:tgtEl>
                                        <p:attrNameLst>
                                          <p:attrName>style.visibility</p:attrName>
                                        </p:attrNameLst>
                                      </p:cBhvr>
                                      <p:to>
                                        <p:strVal val="visible"/>
                                      </p:to>
                                    </p:set>
                                    <p:animEffect transition="in" filter="wedge">
                                      <p:cBhvr>
                                        <p:cTn id="10" dur="2000"/>
                                        <p:tgtEl>
                                          <p:spTgt spid="2099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4" grpId="0"/>
      <p:bldP spid="209926" grpId="0" animBg="1"/>
      <p:bldP spid="2"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oter Placeholder 4">
            <a:extLst>
              <a:ext uri="{FF2B5EF4-FFF2-40B4-BE49-F238E27FC236}">
                <a16:creationId xmlns:a16="http://schemas.microsoft.com/office/drawing/2014/main" id="{A60BE86D-E8A4-790C-717D-91777DA13850}"/>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09924" name="Rectangle 4">
            <a:extLst>
              <a:ext uri="{FF2B5EF4-FFF2-40B4-BE49-F238E27FC236}">
                <a16:creationId xmlns:a16="http://schemas.microsoft.com/office/drawing/2014/main" id="{65B9B13C-F813-263D-9F49-0F72B7CFAE30}"/>
              </a:ext>
            </a:extLst>
          </p:cNvPr>
          <p:cNvSpPr>
            <a:spLocks noChangeArrowheads="1"/>
          </p:cNvSpPr>
          <p:nvPr/>
        </p:nvSpPr>
        <p:spPr bwMode="auto">
          <a:xfrm>
            <a:off x="1828800" y="1498601"/>
            <a:ext cx="8382000" cy="368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pl-PL" altLang="en-US" sz="2200" b="1" i="1">
                <a:latin typeface="Times New Roman" panose="02020603050405020304" pitchFamily="18" charset="0"/>
                <a:cs typeface="Times New Roman" panose="02020603050405020304" pitchFamily="18" charset="0"/>
              </a:rPr>
              <a:t>Kết cấu và nội dung phản ánh</a:t>
            </a:r>
            <a:endParaRPr lang="en-US" altLang="en-US" sz="2200" b="1">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b="1" i="1">
                <a:latin typeface="Times New Roman" panose="02020603050405020304" pitchFamily="18" charset="0"/>
                <a:cs typeface="Times New Roman" panose="02020603050405020304" pitchFamily="18" charset="0"/>
              </a:rPr>
              <a:t>Tài khoản 413 có thể có số dư bên Nợ hoặc số dư bên Có.</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b="1" u="sng">
                <a:latin typeface="Times New Roman" panose="02020603050405020304" pitchFamily="18" charset="0"/>
                <a:cs typeface="Times New Roman" panose="02020603050405020304" pitchFamily="18" charset="0"/>
              </a:rPr>
              <a:t>Số dư bên Nợ:</a:t>
            </a:r>
            <a:r>
              <a:rPr lang="pl-PL" altLang="en-US" sz="2200" b="1">
                <a:latin typeface="Times New Roman" panose="02020603050405020304" pitchFamily="18" charset="0"/>
                <a:cs typeface="Times New Roman" panose="02020603050405020304" pitchFamily="18" charset="0"/>
              </a:rPr>
              <a:t> </a:t>
            </a:r>
            <a:r>
              <a:rPr lang="pl-PL" altLang="en-US" sz="2200">
                <a:latin typeface="Times New Roman" panose="02020603050405020304" pitchFamily="18" charset="0"/>
                <a:cs typeface="Times New Roman" panose="02020603050405020304" pitchFamily="18" charset="0"/>
              </a:rPr>
              <a:t>Lỗ tỷ giá trong giai đoạn trước hoạt động của doanh nghiệp do Nhà nước nắm giữ 100% vốn điều lệ có thực hiện dự án, công trình trọng điểm quốc gia gắn với nhiệm vụ ổn định kinh tế vĩ mô, an ninh, quốc phòng.</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b="1" u="sng">
                <a:latin typeface="Times New Roman" panose="02020603050405020304" pitchFamily="18" charset="0"/>
                <a:cs typeface="Times New Roman" panose="02020603050405020304" pitchFamily="18" charset="0"/>
              </a:rPr>
              <a:t>Số dư bên Có:</a:t>
            </a:r>
            <a:r>
              <a:rPr lang="pl-PL" altLang="en-US" sz="2200" b="1">
                <a:latin typeface="Times New Roman" panose="02020603050405020304" pitchFamily="18" charset="0"/>
                <a:cs typeface="Times New Roman" panose="02020603050405020304" pitchFamily="18" charset="0"/>
              </a:rPr>
              <a:t> </a:t>
            </a:r>
            <a:r>
              <a:rPr lang="pl-PL" altLang="en-US" sz="2200">
                <a:latin typeface="Times New Roman" panose="02020603050405020304" pitchFamily="18" charset="0"/>
                <a:cs typeface="Times New Roman" panose="02020603050405020304" pitchFamily="18" charset="0"/>
              </a:rPr>
              <a:t>Lãi tỷ giá trong giai đoạn trước hoạt động của doanh nghiệp do Nhà nước nắm giữ 100% vốn điều lệ có thực hiện dự án, công trình trọng điểm quốc gia gắn với nhiệm vụ ổn định kinh tế vĩ mô, an ninh, quốc phòng.</a:t>
            </a:r>
            <a:endParaRPr lang="en-US" altLang="en-US" sz="2200">
              <a:latin typeface="Times New Roman" panose="02020603050405020304" pitchFamily="18" charset="0"/>
              <a:cs typeface="Times New Roman" panose="02020603050405020304" pitchFamily="18" charset="0"/>
            </a:endParaRPr>
          </a:p>
        </p:txBody>
      </p:sp>
      <p:sp>
        <p:nvSpPr>
          <p:cNvPr id="209926" name="AutoShape 6">
            <a:extLst>
              <a:ext uri="{FF2B5EF4-FFF2-40B4-BE49-F238E27FC236}">
                <a16:creationId xmlns:a16="http://schemas.microsoft.com/office/drawing/2014/main" id="{D0CBECE2-56A8-4358-E4ED-7203A23C572A}"/>
              </a:ext>
            </a:extLst>
          </p:cNvPr>
          <p:cNvSpPr>
            <a:spLocks noChangeArrowheads="1"/>
          </p:cNvSpPr>
          <p:nvPr/>
        </p:nvSpPr>
        <p:spPr bwMode="auto">
          <a:xfrm>
            <a:off x="1752600" y="1371601"/>
            <a:ext cx="8686800" cy="3808413"/>
          </a:xfrm>
          <a:prstGeom prst="roundRect">
            <a:avLst>
              <a:gd name="adj" fmla="val 5931"/>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4" name="Rectangle 5">
            <a:extLst>
              <a:ext uri="{FF2B5EF4-FFF2-40B4-BE49-F238E27FC236}">
                <a16:creationId xmlns:a16="http://schemas.microsoft.com/office/drawing/2014/main" id="{77294DF5-90D5-AD41-A530-15B33779C0D1}"/>
              </a:ext>
            </a:extLst>
          </p:cNvPr>
          <p:cNvSpPr>
            <a:spLocks noGrp="1" noChangeArrowheads="1"/>
          </p:cNvSpPr>
          <p:nvPr>
            <p:ph type="title"/>
          </p:nvPr>
        </p:nvSpPr>
        <p:spPr>
          <a:xfrm>
            <a:off x="3505200" y="421104"/>
            <a:ext cx="4343400" cy="563563"/>
          </a:xfrm>
          <a:noFill/>
        </p:spPr>
        <p:txBody>
          <a:bodyPr>
            <a:normAutofit fontScale="90000"/>
          </a:bodyPr>
          <a:lstStyle/>
          <a:p>
            <a:pPr algn="ctr"/>
            <a:r>
              <a:rPr lang="en-US" i="1" dirty="0">
                <a:latin typeface="Times New Roman" panose="02020603050405020304" pitchFamily="18" charset="0"/>
                <a:cs typeface="Times New Roman" panose="02020603050405020304" pitchFamily="18" charset="0"/>
              </a:rPr>
              <a:t>Tài </a:t>
            </a:r>
            <a:r>
              <a:rPr lang="en-US" i="1" dirty="0" err="1">
                <a:latin typeface="Times New Roman" panose="02020603050405020304" pitchFamily="18" charset="0"/>
                <a:cs typeface="Times New Roman" panose="02020603050405020304" pitchFamily="18" charset="0"/>
              </a:rPr>
              <a:t>khoản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chuyên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dùng</a:t>
            </a:r>
            <a:endParaRPr lang="en-US" altLang="en-US" sz="3200" i="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09926"/>
                                        </p:tgtEl>
                                        <p:attrNameLst>
                                          <p:attrName>style.visibility</p:attrName>
                                        </p:attrNameLst>
                                      </p:cBhvr>
                                      <p:to>
                                        <p:strVal val="visible"/>
                                      </p:to>
                                    </p:set>
                                    <p:animEffect transition="in" filter="diamond(in)">
                                      <p:cBhvr>
                                        <p:cTn id="7" dur="2000"/>
                                        <p:tgtEl>
                                          <p:spTgt spid="209926"/>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209924"/>
                                        </p:tgtEl>
                                        <p:attrNameLst>
                                          <p:attrName>style.visibility</p:attrName>
                                        </p:attrNameLst>
                                      </p:cBhvr>
                                      <p:to>
                                        <p:strVal val="visible"/>
                                      </p:to>
                                    </p:set>
                                    <p:animEffect transition="in" filter="wedge">
                                      <p:cBhvr>
                                        <p:cTn id="10" dur="2000"/>
                                        <p:tgtEl>
                                          <p:spTgt spid="209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4" grpId="0"/>
      <p:bldP spid="209926"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oter Placeholder 4">
            <a:extLst>
              <a:ext uri="{FF2B5EF4-FFF2-40B4-BE49-F238E27FC236}">
                <a16:creationId xmlns:a16="http://schemas.microsoft.com/office/drawing/2014/main" id="{DCC2BD61-4226-D7DD-B787-2F445C2B66E0}"/>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08900" name="AutoShape 4">
            <a:extLst>
              <a:ext uri="{FF2B5EF4-FFF2-40B4-BE49-F238E27FC236}">
                <a16:creationId xmlns:a16="http://schemas.microsoft.com/office/drawing/2014/main" id="{8CAE440A-FE2E-6A41-5569-AE66943280DB}"/>
              </a:ext>
            </a:extLst>
          </p:cNvPr>
          <p:cNvSpPr>
            <a:spLocks noChangeArrowheads="1"/>
          </p:cNvSpPr>
          <p:nvPr/>
        </p:nvSpPr>
        <p:spPr bwMode="gray">
          <a:xfrm>
            <a:off x="2895600" y="990600"/>
            <a:ext cx="63246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nb-NO" b="1" dirty="0">
                <a:latin typeface="Times New Roman" panose="02020603050405020304" pitchFamily="18" charset="0"/>
                <a:cs typeface="Times New Roman" panose="02020603050405020304" pitchFamily="18" charset="0"/>
              </a:rPr>
              <a:t>TK 413 – Chênh lệch tỷ giá hối đoái</a:t>
            </a:r>
          </a:p>
        </p:txBody>
      </p:sp>
      <p:sp>
        <p:nvSpPr>
          <p:cNvPr id="208914" name="Rectangle 18">
            <a:extLst>
              <a:ext uri="{FF2B5EF4-FFF2-40B4-BE49-F238E27FC236}">
                <a16:creationId xmlns:a16="http://schemas.microsoft.com/office/drawing/2014/main" id="{84A5C08C-8CCE-2160-7579-32F00303A9E8}"/>
              </a:ext>
            </a:extLst>
          </p:cNvPr>
          <p:cNvSpPr>
            <a:spLocks noChangeArrowheads="1"/>
          </p:cNvSpPr>
          <p:nvPr/>
        </p:nvSpPr>
        <p:spPr bwMode="auto">
          <a:xfrm>
            <a:off x="1828800" y="1957388"/>
            <a:ext cx="8534400" cy="438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None/>
            </a:pPr>
            <a:r>
              <a:rPr lang="pt-PT" sz="2400" b="1" dirty="0">
                <a:latin typeface="Times New Roman" panose="02020603050405020304" pitchFamily="18" charset="0"/>
                <a:cs typeface="Times New Roman" panose="02020603050405020304" pitchFamily="18" charset="0"/>
              </a:rPr>
              <a:t>Tài khoản 413 có 2 tài khoản cấp 2:</a:t>
            </a:r>
            <a:endParaRPr lang="en-US" altLang="en-US"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i="1" dirty="0">
                <a:latin typeface="Times New Roman" panose="02020603050405020304" pitchFamily="18" charset="0"/>
                <a:cs typeface="Times New Roman" panose="02020603050405020304" pitchFamily="18" charset="0"/>
              </a:rPr>
              <a:t>- Tài khoản 4131 -</a:t>
            </a:r>
            <a:r>
              <a:rPr lang="pl-PL" altLang="en-US" sz="2200" dirty="0">
                <a:latin typeface="Times New Roman" panose="02020603050405020304" pitchFamily="18" charset="0"/>
                <a:cs typeface="Times New Roman" panose="02020603050405020304" pitchFamily="18" charset="0"/>
              </a:rPr>
              <a:t> </a:t>
            </a:r>
            <a:r>
              <a:rPr lang="pl-PL" altLang="en-US" sz="2200" i="1" dirty="0">
                <a:latin typeface="Times New Roman" panose="02020603050405020304" pitchFamily="18" charset="0"/>
                <a:cs typeface="Times New Roman" panose="02020603050405020304" pitchFamily="18" charset="0"/>
              </a:rPr>
              <a:t>Chênh lệch tỷ giá đánh giá lại các khoản mục tiền tệ có gốc ngoại tệ</a:t>
            </a:r>
            <a:r>
              <a:rPr lang="pl-PL" altLang="en-US" sz="2200" dirty="0">
                <a:latin typeface="Times New Roman" panose="02020603050405020304" pitchFamily="18" charset="0"/>
                <a:cs typeface="Times New Roman" panose="02020603050405020304" pitchFamily="18" charset="0"/>
              </a:rPr>
              <a:t>: Phản ánh số chênh lệch tỷ giá hối đoái do đánh giá lại các khoản mục tiền tệ có gốc ngoại tệ (lãi, lỗ tỷ giá) cuối năm tài chính của hoạt động kinh doanh, kể cả hoạt động đầu tư XDCB (doanh nghiệp SXKD có cả hoạt động đầu tư XDCB). </a:t>
            </a:r>
            <a:endParaRPr lang="en-US" altLang="en-US" sz="22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l-PL" altLang="en-US" sz="2200" i="1" dirty="0">
                <a:latin typeface="Times New Roman" panose="02020603050405020304" pitchFamily="18" charset="0"/>
                <a:cs typeface="Times New Roman" panose="02020603050405020304" pitchFamily="18" charset="0"/>
              </a:rPr>
              <a:t>- Tài khoản 4132 - Chênh lệch tỷ giá hối đoái giai đoạn trước hoạt động: </a:t>
            </a:r>
            <a:r>
              <a:rPr lang="pl-PL" altLang="en-US" sz="2200" dirty="0">
                <a:latin typeface="Times New Roman" panose="02020603050405020304" pitchFamily="18" charset="0"/>
                <a:cs typeface="Times New Roman" panose="02020603050405020304" pitchFamily="18" charset="0"/>
              </a:rPr>
              <a:t> Phản ánh số chênh lệch tỷ giá hối đoái phát sinh và chênh lệch tỷ giá do đánh giá lại các khoản mục tiền tệ có gốc ngoại tệ trong giai đoạn trước hoạt động. Tài khoản này chỉ áp dụng cho doanh nghiệp do Nhà nước nắm giữ 100% vốn điều lệ có thực hiện dự án, công trình trọng điểm quốc gia gắn với nhiệm vụ ổn định kinh tế vĩ mô, an ninh, quốc phòng.  </a:t>
            </a:r>
            <a:endParaRPr lang="en-US" altLang="en-US" sz="2200" dirty="0">
              <a:latin typeface="Times New Roman" panose="02020603050405020304" pitchFamily="18" charset="0"/>
              <a:cs typeface="Times New Roman" panose="02020603050405020304" pitchFamily="18" charset="0"/>
            </a:endParaRPr>
          </a:p>
        </p:txBody>
      </p:sp>
      <p:sp>
        <p:nvSpPr>
          <p:cNvPr id="208915" name="AutoShape 19">
            <a:extLst>
              <a:ext uri="{FF2B5EF4-FFF2-40B4-BE49-F238E27FC236}">
                <a16:creationId xmlns:a16="http://schemas.microsoft.com/office/drawing/2014/main" id="{5823A70D-D07F-C07E-15AF-C842A75D4F9D}"/>
              </a:ext>
            </a:extLst>
          </p:cNvPr>
          <p:cNvSpPr>
            <a:spLocks noChangeArrowheads="1"/>
          </p:cNvSpPr>
          <p:nvPr/>
        </p:nvSpPr>
        <p:spPr bwMode="auto">
          <a:xfrm>
            <a:off x="1752600" y="1905000"/>
            <a:ext cx="8610600" cy="4495800"/>
          </a:xfrm>
          <a:prstGeom prst="roundRect">
            <a:avLst>
              <a:gd name="adj" fmla="val 11792"/>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5" name="Rectangle 5">
            <a:extLst>
              <a:ext uri="{FF2B5EF4-FFF2-40B4-BE49-F238E27FC236}">
                <a16:creationId xmlns:a16="http://schemas.microsoft.com/office/drawing/2014/main" id="{73172244-7852-5BC2-088E-75D0EA6EF1B4}"/>
              </a:ext>
            </a:extLst>
          </p:cNvPr>
          <p:cNvSpPr>
            <a:spLocks noGrp="1" noChangeArrowheads="1"/>
          </p:cNvSpPr>
          <p:nvPr>
            <p:ph type="title"/>
          </p:nvPr>
        </p:nvSpPr>
        <p:spPr>
          <a:xfrm>
            <a:off x="3505200" y="228601"/>
            <a:ext cx="4343400" cy="563563"/>
          </a:xfrm>
          <a:noFill/>
        </p:spPr>
        <p:txBody>
          <a:bodyPr>
            <a:normAutofit fontScale="90000"/>
          </a:bodyPr>
          <a:lstStyle/>
          <a:p>
            <a:pPr algn="ctr"/>
            <a:r>
              <a:rPr lang="en-US" i="1" dirty="0">
                <a:latin typeface="Times New Roman" panose="02020603050405020304" pitchFamily="18" charset="0"/>
                <a:cs typeface="Times New Roman" panose="02020603050405020304" pitchFamily="18" charset="0"/>
              </a:rPr>
              <a:t>Tài </a:t>
            </a:r>
            <a:r>
              <a:rPr lang="en-US" i="1" dirty="0" err="1">
                <a:latin typeface="Times New Roman" panose="02020603050405020304" pitchFamily="18" charset="0"/>
                <a:cs typeface="Times New Roman" panose="02020603050405020304" pitchFamily="18" charset="0"/>
              </a:rPr>
              <a:t>khoản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chuyên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dùng</a:t>
            </a:r>
            <a:endParaRPr lang="en-US" altLang="en-US" sz="3200" i="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8900"/>
                                        </p:tgtEl>
                                        <p:attrNameLst>
                                          <p:attrName>style.visibility</p:attrName>
                                        </p:attrNameLst>
                                      </p:cBhvr>
                                      <p:to>
                                        <p:strVal val="visible"/>
                                      </p:to>
                                    </p:set>
                                    <p:anim calcmode="lin" valueType="num">
                                      <p:cBhvr additive="base">
                                        <p:cTn id="7" dur="500" fill="hold"/>
                                        <p:tgtEl>
                                          <p:spTgt spid="208900"/>
                                        </p:tgtEl>
                                        <p:attrNameLst>
                                          <p:attrName>ppt_x</p:attrName>
                                        </p:attrNameLst>
                                      </p:cBhvr>
                                      <p:tavLst>
                                        <p:tav tm="0">
                                          <p:val>
                                            <p:strVal val="0-#ppt_w/2"/>
                                          </p:val>
                                        </p:tav>
                                        <p:tav tm="100000">
                                          <p:val>
                                            <p:strVal val="#ppt_x"/>
                                          </p:val>
                                        </p:tav>
                                      </p:tavLst>
                                    </p:anim>
                                    <p:anim calcmode="lin" valueType="num">
                                      <p:cBhvr additive="base">
                                        <p:cTn id="8" dur="500" fill="hold"/>
                                        <p:tgtEl>
                                          <p:spTgt spid="20890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208915"/>
                                        </p:tgtEl>
                                        <p:attrNameLst>
                                          <p:attrName>style.visibility</p:attrName>
                                        </p:attrNameLst>
                                      </p:cBhvr>
                                      <p:to>
                                        <p:strVal val="visible"/>
                                      </p:to>
                                    </p:set>
                                    <p:animEffect transition="in" filter="diamond(in)">
                                      <p:cBhvr>
                                        <p:cTn id="13" dur="2000"/>
                                        <p:tgtEl>
                                          <p:spTgt spid="2089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08914"/>
                                        </p:tgtEl>
                                        <p:attrNameLst>
                                          <p:attrName>style.visibility</p:attrName>
                                        </p:attrNameLst>
                                      </p:cBhvr>
                                      <p:to>
                                        <p:strVal val="visible"/>
                                      </p:to>
                                    </p:set>
                                    <p:animEffect transition="in" filter="wipe(down)">
                                      <p:cBhvr>
                                        <p:cTn id="16" dur="500"/>
                                        <p:tgtEl>
                                          <p:spTgt spid="20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0" grpId="0" animBg="1"/>
      <p:bldP spid="208914" grpId="0"/>
      <p:bldP spid="208915"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oter Placeholder 4">
            <a:extLst>
              <a:ext uri="{FF2B5EF4-FFF2-40B4-BE49-F238E27FC236}">
                <a16:creationId xmlns:a16="http://schemas.microsoft.com/office/drawing/2014/main" id="{FC4216AE-6F94-08EA-4F81-0061A6E584A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12994" name="Rectangle 2">
            <a:extLst>
              <a:ext uri="{FF2B5EF4-FFF2-40B4-BE49-F238E27FC236}">
                <a16:creationId xmlns:a16="http://schemas.microsoft.com/office/drawing/2014/main" id="{4AE8E46C-6F46-94FA-3185-5E1FBB57F856}"/>
              </a:ext>
            </a:extLst>
          </p:cNvPr>
          <p:cNvSpPr>
            <a:spLocks noChangeArrowheads="1"/>
          </p:cNvSpPr>
          <p:nvPr/>
        </p:nvSpPr>
        <p:spPr bwMode="auto">
          <a:xfrm>
            <a:off x="3352800" y="243389"/>
            <a:ext cx="582295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sz="3200" b="1" i="1" dirty="0">
                <a:latin typeface="Times New Roman" panose="02020603050405020304" pitchFamily="18" charset="0"/>
                <a:cs typeface="Times New Roman" panose="02020603050405020304" pitchFamily="18" charset="0"/>
              </a:rPr>
              <a:t>Kế toán các trường hợp chủ yếu</a:t>
            </a:r>
          </a:p>
        </p:txBody>
      </p:sp>
      <p:sp>
        <p:nvSpPr>
          <p:cNvPr id="212995" name="Rectangle 3">
            <a:extLst>
              <a:ext uri="{FF2B5EF4-FFF2-40B4-BE49-F238E27FC236}">
                <a16:creationId xmlns:a16="http://schemas.microsoft.com/office/drawing/2014/main" id="{71F4F7B0-597A-7499-398C-C4403836CCCA}"/>
              </a:ext>
            </a:extLst>
          </p:cNvPr>
          <p:cNvSpPr>
            <a:spLocks noChangeArrowheads="1"/>
          </p:cNvSpPr>
          <p:nvPr/>
        </p:nvSpPr>
        <p:spPr bwMode="auto">
          <a:xfrm>
            <a:off x="2057400" y="1416050"/>
            <a:ext cx="8305800" cy="422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3556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79438"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i="1" u="sng">
                <a:latin typeface="Times New Roman" panose="02020603050405020304" pitchFamily="18" charset="0"/>
                <a:cs typeface="Times New Roman" panose="02020603050405020304" pitchFamily="18" charset="0"/>
              </a:rPr>
              <a:t>Ví dụ 1</a:t>
            </a:r>
            <a:r>
              <a:rPr lang="vi-VN" altLang="en-US" sz="2200" u="sng">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Tại một doanh nghiệp thương mại, ở thời điểm cuối niên độ kế toán có tài liệu sau:</a:t>
            </a:r>
            <a:endParaRPr lang="pt-BR"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Số dư một số tài khoản được xác định:</a:t>
            </a:r>
          </a:p>
          <a:p>
            <a:pPr algn="just">
              <a:buFont typeface="Wingdings" panose="05000000000000000000" pitchFamily="2" charset="2"/>
              <a:buNone/>
            </a:pPr>
            <a:r>
              <a:rPr lang="pt-BR" altLang="en-US" sz="2200">
                <a:latin typeface="Times New Roman" panose="02020603050405020304" pitchFamily="18" charset="0"/>
                <a:cs typeface="Times New Roman" panose="02020603050405020304" pitchFamily="18" charset="0"/>
              </a:rPr>
              <a:t>- TK 1112: 	     42.200.000   (2.000$)</a:t>
            </a:r>
          </a:p>
          <a:p>
            <a:pPr algn="just">
              <a:buFont typeface="Wingdings" panose="05000000000000000000" pitchFamily="2" charset="2"/>
              <a:buNone/>
            </a:pPr>
            <a:r>
              <a:rPr lang="pt-BR" altLang="en-US" sz="2200">
                <a:latin typeface="Times New Roman" panose="02020603050405020304" pitchFamily="18" charset="0"/>
                <a:cs typeface="Times New Roman" panose="02020603050405020304" pitchFamily="18" charset="0"/>
              </a:rPr>
              <a:t>- TK 1122: 	1.055.000.000 (50.000$)</a:t>
            </a:r>
          </a:p>
          <a:p>
            <a:pPr algn="just">
              <a:buFont typeface="Wingdings" panose="05000000000000000000" pitchFamily="2" charset="2"/>
              <a:buNone/>
            </a:pPr>
            <a:r>
              <a:rPr lang="pt-BR" altLang="en-US" sz="2200">
                <a:latin typeface="Times New Roman" panose="02020603050405020304" pitchFamily="18" charset="0"/>
                <a:cs typeface="Times New Roman" panose="02020603050405020304" pitchFamily="18" charset="0"/>
              </a:rPr>
              <a:t>- TK 131: 	   633.000.000 (30.000$)</a:t>
            </a:r>
          </a:p>
          <a:p>
            <a:pPr algn="just">
              <a:buFont typeface="Wingdings" panose="05000000000000000000" pitchFamily="2" charset="2"/>
              <a:buNone/>
            </a:pPr>
            <a:r>
              <a:rPr lang="pt-BR" altLang="en-US" sz="2200">
                <a:latin typeface="Times New Roman" panose="02020603050405020304" pitchFamily="18" charset="0"/>
                <a:cs typeface="Times New Roman" panose="02020603050405020304" pitchFamily="18" charset="0"/>
              </a:rPr>
              <a:t>- TK 331: 	   844.000.000 (40.000$)</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Kế toán đánh giá lại số dư ngoại tệ của các khoản mục có gốc ngoại tệ, tỷ giá tại thời điểm lập báo cáo tài chính 1$ = </a:t>
            </a:r>
            <a:r>
              <a:rPr lang="en-US" altLang="en-US" sz="2200">
                <a:latin typeface="Times New Roman" panose="02020603050405020304" pitchFamily="18" charset="0"/>
                <a:cs typeface="Times New Roman" panose="02020603050405020304" pitchFamily="18" charset="0"/>
              </a:rPr>
              <a:t>2</a:t>
            </a:r>
            <a:r>
              <a:rPr lang="vi-VN" altLang="en-US" sz="2200">
                <a:latin typeface="Times New Roman" panose="02020603050405020304" pitchFamily="18" charset="0"/>
                <a:cs typeface="Times New Roman" panose="02020603050405020304" pitchFamily="18" charset="0"/>
              </a:rPr>
              <a:t>1.200 VNĐ. Sau đó, xử lý số chênh lệch tỷ giá hối đoái đánh giá lại cuối năm của các khoản mục tiền tệ.</a:t>
            </a:r>
          </a:p>
        </p:txBody>
      </p:sp>
      <p:sp>
        <p:nvSpPr>
          <p:cNvPr id="212997" name="AutoShape 5">
            <a:extLst>
              <a:ext uri="{FF2B5EF4-FFF2-40B4-BE49-F238E27FC236}">
                <a16:creationId xmlns:a16="http://schemas.microsoft.com/office/drawing/2014/main" id="{E4319492-A6C5-86B6-F28E-A04F850095EF}"/>
              </a:ext>
            </a:extLst>
          </p:cNvPr>
          <p:cNvSpPr>
            <a:spLocks noChangeArrowheads="1"/>
          </p:cNvSpPr>
          <p:nvPr/>
        </p:nvSpPr>
        <p:spPr bwMode="auto">
          <a:xfrm>
            <a:off x="1905000" y="1219200"/>
            <a:ext cx="8534400" cy="4495800"/>
          </a:xfrm>
          <a:prstGeom prst="roundRect">
            <a:avLst>
              <a:gd name="adj" fmla="val 13958"/>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12994"/>
                                        </p:tgtEl>
                                        <p:attrNameLst>
                                          <p:attrName>style.visibility</p:attrName>
                                        </p:attrNameLst>
                                      </p:cBhvr>
                                      <p:to>
                                        <p:strVal val="visible"/>
                                      </p:to>
                                    </p:set>
                                    <p:anim calcmode="lin" valueType="num">
                                      <p:cBhvr>
                                        <p:cTn id="7" dur="500" fill="hold"/>
                                        <p:tgtEl>
                                          <p:spTgt spid="212994"/>
                                        </p:tgtEl>
                                        <p:attrNameLst>
                                          <p:attrName>ppt_w</p:attrName>
                                        </p:attrNameLst>
                                      </p:cBhvr>
                                      <p:tavLst>
                                        <p:tav tm="0">
                                          <p:val>
                                            <p:fltVal val="0"/>
                                          </p:val>
                                        </p:tav>
                                        <p:tav tm="100000">
                                          <p:val>
                                            <p:strVal val="#ppt_w"/>
                                          </p:val>
                                        </p:tav>
                                      </p:tavLst>
                                    </p:anim>
                                    <p:anim calcmode="lin" valueType="num">
                                      <p:cBhvr>
                                        <p:cTn id="8" dur="500" fill="hold"/>
                                        <p:tgtEl>
                                          <p:spTgt spid="212994"/>
                                        </p:tgtEl>
                                        <p:attrNameLst>
                                          <p:attrName>ppt_h</p:attrName>
                                        </p:attrNameLst>
                                      </p:cBhvr>
                                      <p:tavLst>
                                        <p:tav tm="0">
                                          <p:val>
                                            <p:fltVal val="0"/>
                                          </p:val>
                                        </p:tav>
                                        <p:tav tm="100000">
                                          <p:val>
                                            <p:strVal val="#ppt_h"/>
                                          </p:val>
                                        </p:tav>
                                      </p:tavLst>
                                    </p:anim>
                                    <p:anim calcmode="lin" valueType="num">
                                      <p:cBhvr>
                                        <p:cTn id="9" dur="500" fill="hold"/>
                                        <p:tgtEl>
                                          <p:spTgt spid="212994"/>
                                        </p:tgtEl>
                                        <p:attrNameLst>
                                          <p:attrName>style.rotation</p:attrName>
                                        </p:attrNameLst>
                                      </p:cBhvr>
                                      <p:tavLst>
                                        <p:tav tm="0">
                                          <p:val>
                                            <p:fltVal val="360"/>
                                          </p:val>
                                        </p:tav>
                                        <p:tav tm="100000">
                                          <p:val>
                                            <p:fltVal val="0"/>
                                          </p:val>
                                        </p:tav>
                                      </p:tavLst>
                                    </p:anim>
                                    <p:animEffect transition="in" filter="fade">
                                      <p:cBhvr>
                                        <p:cTn id="10" dur="500"/>
                                        <p:tgtEl>
                                          <p:spTgt spid="21299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212995"/>
                                        </p:tgtEl>
                                        <p:attrNameLst>
                                          <p:attrName>style.visibility</p:attrName>
                                        </p:attrNameLst>
                                      </p:cBhvr>
                                      <p:to>
                                        <p:strVal val="visible"/>
                                      </p:to>
                                    </p:set>
                                    <p:animEffect transition="in" filter="wedge">
                                      <p:cBhvr>
                                        <p:cTn id="15" dur="2000"/>
                                        <p:tgtEl>
                                          <p:spTgt spid="212995"/>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212997"/>
                                        </p:tgtEl>
                                        <p:attrNameLst>
                                          <p:attrName>style.visibility</p:attrName>
                                        </p:attrNameLst>
                                      </p:cBhvr>
                                      <p:to>
                                        <p:strVal val="visible"/>
                                      </p:to>
                                    </p:set>
                                    <p:animEffect transition="in" filter="slide(fromBottom)">
                                      <p:cBhvr>
                                        <p:cTn id="18" dur="500"/>
                                        <p:tgtEl>
                                          <p:spTgt spid="212997"/>
                                        </p:tgtEl>
                                      </p:cBhvr>
                                    </p:animEffect>
                                  </p:childTnLst>
                                </p:cTn>
                              </p:par>
                              <p:par>
                                <p:cTn id="19" presetID="5" presetClass="exit" presetSubtype="10" fill="hold" grpId="1" nodeType="withEffect">
                                  <p:stCondLst>
                                    <p:cond delay="0"/>
                                  </p:stCondLst>
                                  <p:childTnLst>
                                    <p:animEffect transition="out" filter="checkerboard(across)">
                                      <p:cBhvr>
                                        <p:cTn id="20" dur="500"/>
                                        <p:tgtEl>
                                          <p:spTgt spid="212997"/>
                                        </p:tgtEl>
                                      </p:cBhvr>
                                    </p:animEffect>
                                    <p:set>
                                      <p:cBhvr>
                                        <p:cTn id="21" dur="1" fill="hold">
                                          <p:stCondLst>
                                            <p:cond delay="499"/>
                                          </p:stCondLst>
                                        </p:cTn>
                                        <p:tgtEl>
                                          <p:spTgt spid="212997"/>
                                        </p:tgtEl>
                                        <p:attrNameLst>
                                          <p:attrName>style.visibility</p:attrName>
                                        </p:attrNameLst>
                                      </p:cBhvr>
                                      <p:to>
                                        <p:strVal val="hidden"/>
                                      </p:to>
                                    </p:set>
                                  </p:childTnLst>
                                </p:cTn>
                              </p:par>
                              <p:par>
                                <p:cTn id="22" presetID="5" presetClass="exit" presetSubtype="10" fill="hold" grpId="1" nodeType="withEffect">
                                  <p:stCondLst>
                                    <p:cond delay="0"/>
                                  </p:stCondLst>
                                  <p:childTnLst>
                                    <p:animEffect transition="out" filter="checkerboard(across)">
                                      <p:cBhvr>
                                        <p:cTn id="23" dur="500"/>
                                        <p:tgtEl>
                                          <p:spTgt spid="212995"/>
                                        </p:tgtEl>
                                      </p:cBhvr>
                                    </p:animEffect>
                                    <p:set>
                                      <p:cBhvr>
                                        <p:cTn id="24" dur="1" fill="hold">
                                          <p:stCondLst>
                                            <p:cond delay="499"/>
                                          </p:stCondLst>
                                        </p:cTn>
                                        <p:tgtEl>
                                          <p:spTgt spid="2129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4" grpId="0"/>
      <p:bldP spid="212995" grpId="0"/>
      <p:bldP spid="212995" grpId="1"/>
      <p:bldP spid="212997" grpId="0" animBg="1"/>
      <p:bldP spid="212997" grpId="1"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6FB25597-A6C9-3536-E4DE-EA81CAEA6344}"/>
              </a:ext>
            </a:extLst>
          </p:cNvPr>
          <p:cNvSpPr>
            <a:spLocks noChangeArrowheads="1"/>
          </p:cNvSpPr>
          <p:nvPr/>
        </p:nvSpPr>
        <p:spPr bwMode="auto">
          <a:xfrm>
            <a:off x="3352800" y="474397"/>
            <a:ext cx="582295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sz="3200" b="1" i="1" dirty="0">
                <a:latin typeface="Times New Roman" panose="02020603050405020304" pitchFamily="18" charset="0"/>
                <a:cs typeface="Times New Roman" panose="02020603050405020304" pitchFamily="18" charset="0"/>
              </a:rPr>
              <a:t>Kế toán các trường hợp chủ yếu</a:t>
            </a:r>
          </a:p>
        </p:txBody>
      </p:sp>
      <p:sp>
        <p:nvSpPr>
          <p:cNvPr id="212998" name="AutoShape 6">
            <a:extLst>
              <a:ext uri="{FF2B5EF4-FFF2-40B4-BE49-F238E27FC236}">
                <a16:creationId xmlns:a16="http://schemas.microsoft.com/office/drawing/2014/main" id="{EBB7FF05-4FDD-F57B-2C49-4BDEEC231C82}"/>
              </a:ext>
            </a:extLst>
          </p:cNvPr>
          <p:cNvSpPr>
            <a:spLocks noChangeArrowheads="1"/>
          </p:cNvSpPr>
          <p:nvPr/>
        </p:nvSpPr>
        <p:spPr bwMode="auto">
          <a:xfrm>
            <a:off x="1828800" y="1524000"/>
            <a:ext cx="8458200" cy="1143000"/>
          </a:xfrm>
          <a:prstGeom prst="roundRect">
            <a:avLst>
              <a:gd name="adj" fmla="val 20171"/>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12999" name="Rectangle 7">
            <a:extLst>
              <a:ext uri="{FF2B5EF4-FFF2-40B4-BE49-F238E27FC236}">
                <a16:creationId xmlns:a16="http://schemas.microsoft.com/office/drawing/2014/main" id="{E0C2229B-5236-BC65-1898-DA88023CD37A}"/>
              </a:ext>
            </a:extLst>
          </p:cNvPr>
          <p:cNvSpPr>
            <a:spLocks noChangeArrowheads="1"/>
          </p:cNvSpPr>
          <p:nvPr/>
        </p:nvSpPr>
        <p:spPr bwMode="auto">
          <a:xfrm>
            <a:off x="1981200" y="1524001"/>
            <a:ext cx="8104188"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2200" i="1" u="sng">
                <a:latin typeface="Times New Roman" panose="02020603050405020304" pitchFamily="18" charset="0"/>
              </a:rPr>
              <a:t>Ví dụ 2:</a:t>
            </a:r>
            <a:r>
              <a:rPr lang="pt-BR" altLang="en-US" sz="2200" i="1">
                <a:latin typeface="Times New Roman" panose="02020603050405020304" pitchFamily="18" charset="0"/>
              </a:rPr>
              <a:t> </a:t>
            </a:r>
            <a:r>
              <a:rPr lang="pt-BR" altLang="en-US" sz="2200">
                <a:latin typeface="Times New Roman" panose="02020603050405020304" pitchFamily="18" charset="0"/>
              </a:rPr>
              <a:t>Khoản chênh lệch tỷ giá ngoại tệ trong kỳ của hoạt động đầu tư xây dựng cơ bản (giai đoạn trước hoạt động) được quyết định ghi tăng doanh thu hoạt động tài chính số tiền 50.000.000đ</a:t>
            </a:r>
            <a:endParaRPr lang="en-US" altLang="en-US" sz="2200">
              <a:latin typeface="Times New Roman" panose="02020603050405020304" pitchFamily="18" charset="0"/>
            </a:endParaRPr>
          </a:p>
        </p:txBody>
      </p:sp>
      <p:sp>
        <p:nvSpPr>
          <p:cNvPr id="213000" name="AutoShape 8">
            <a:extLst>
              <a:ext uri="{FF2B5EF4-FFF2-40B4-BE49-F238E27FC236}">
                <a16:creationId xmlns:a16="http://schemas.microsoft.com/office/drawing/2014/main" id="{998D9C09-4E92-B5CD-F6BD-4D83DD8C4849}"/>
              </a:ext>
            </a:extLst>
          </p:cNvPr>
          <p:cNvSpPr>
            <a:spLocks noChangeArrowheads="1"/>
          </p:cNvSpPr>
          <p:nvPr/>
        </p:nvSpPr>
        <p:spPr bwMode="auto">
          <a:xfrm>
            <a:off x="1828800" y="2973388"/>
            <a:ext cx="8458200" cy="1446212"/>
          </a:xfrm>
          <a:prstGeom prst="roundRect">
            <a:avLst>
              <a:gd name="adj" fmla="val 20171"/>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13001" name="Rectangle 9">
            <a:extLst>
              <a:ext uri="{FF2B5EF4-FFF2-40B4-BE49-F238E27FC236}">
                <a16:creationId xmlns:a16="http://schemas.microsoft.com/office/drawing/2014/main" id="{DC9B6E59-E4DF-A51D-4C3B-AF2C46E51C55}"/>
              </a:ext>
            </a:extLst>
          </p:cNvPr>
          <p:cNvSpPr>
            <a:spLocks noChangeArrowheads="1"/>
          </p:cNvSpPr>
          <p:nvPr/>
        </p:nvSpPr>
        <p:spPr bwMode="auto">
          <a:xfrm>
            <a:off x="1954214" y="2973388"/>
            <a:ext cx="8332787"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2200" i="1" u="sng">
                <a:latin typeface="Times New Roman" panose="02020603050405020304" pitchFamily="18" charset="0"/>
              </a:rPr>
              <a:t>Ví dụ 3:</a:t>
            </a:r>
            <a:r>
              <a:rPr lang="pt-BR" altLang="en-US" sz="2200" i="1">
                <a:latin typeface="Times New Roman" panose="02020603050405020304" pitchFamily="18" charset="0"/>
              </a:rPr>
              <a:t> </a:t>
            </a:r>
            <a:r>
              <a:rPr lang="pt-BR" altLang="en-US" sz="2200">
                <a:latin typeface="Times New Roman" panose="02020603050405020304" pitchFamily="18" charset="0"/>
              </a:rPr>
              <a:t>Tại thời điểm lập báo cáo tài chính (31/12/N) số dư Nợ sài hạn có gốc ngoại tệ của doanh nghiệp 1.133.600.000đ. Tỷ giá ghi sổ kế toán TK 341 là 21.800 VNĐ/USD. Tỷ giá tại thời điểm lập báo cáo tài chính 21.920VNĐ/ USD</a:t>
            </a:r>
          </a:p>
        </p:txBody>
      </p:sp>
      <p:sp>
        <p:nvSpPr>
          <p:cNvPr id="213002" name="AutoShape 10">
            <a:extLst>
              <a:ext uri="{FF2B5EF4-FFF2-40B4-BE49-F238E27FC236}">
                <a16:creationId xmlns:a16="http://schemas.microsoft.com/office/drawing/2014/main" id="{53FCF53C-4335-ACBC-0970-1019A74F428A}"/>
              </a:ext>
            </a:extLst>
          </p:cNvPr>
          <p:cNvSpPr>
            <a:spLocks noChangeArrowheads="1"/>
          </p:cNvSpPr>
          <p:nvPr/>
        </p:nvSpPr>
        <p:spPr bwMode="gray">
          <a:xfrm>
            <a:off x="2590800" y="4724400"/>
            <a:ext cx="7162800" cy="1371600"/>
          </a:xfrm>
          <a:prstGeom prst="roundRect">
            <a:avLst>
              <a:gd name="adj" fmla="val 50000"/>
            </a:avLst>
          </a:prstGeom>
          <a:solidFill>
            <a:srgbClr val="FF66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t-BR" b="1" i="1" dirty="0">
                <a:latin typeface="Times New Roman" panose="02020603050405020304" pitchFamily="18" charset="0"/>
                <a:cs typeface="Times New Roman" panose="02020603050405020304" pitchFamily="18" charset="0"/>
              </a:rPr>
              <a:t>Căn cứ vào tài liệu trên kế toán định khoản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12998"/>
                                        </p:tgtEl>
                                        <p:attrNameLst>
                                          <p:attrName>style.visibility</p:attrName>
                                        </p:attrNameLst>
                                      </p:cBhvr>
                                      <p:to>
                                        <p:strVal val="visible"/>
                                      </p:to>
                                    </p:set>
                                    <p:animEffect transition="in" filter="slide(fromBottom)">
                                      <p:cBhvr>
                                        <p:cTn id="7" dur="500"/>
                                        <p:tgtEl>
                                          <p:spTgt spid="212998"/>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212999"/>
                                        </p:tgtEl>
                                        <p:attrNameLst>
                                          <p:attrName>style.visibility</p:attrName>
                                        </p:attrNameLst>
                                      </p:cBhvr>
                                      <p:to>
                                        <p:strVal val="visible"/>
                                      </p:to>
                                    </p:set>
                                    <p:animEffect transition="in" filter="wedge">
                                      <p:cBhvr>
                                        <p:cTn id="10" dur="2000"/>
                                        <p:tgtEl>
                                          <p:spTgt spid="21299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213000"/>
                                        </p:tgtEl>
                                        <p:attrNameLst>
                                          <p:attrName>style.visibility</p:attrName>
                                        </p:attrNameLst>
                                      </p:cBhvr>
                                      <p:to>
                                        <p:strVal val="visible"/>
                                      </p:to>
                                    </p:set>
                                    <p:animEffect transition="in" filter="slide(fromBottom)">
                                      <p:cBhvr>
                                        <p:cTn id="15" dur="500"/>
                                        <p:tgtEl>
                                          <p:spTgt spid="213000"/>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213001"/>
                                        </p:tgtEl>
                                        <p:attrNameLst>
                                          <p:attrName>style.visibility</p:attrName>
                                        </p:attrNameLst>
                                      </p:cBhvr>
                                      <p:to>
                                        <p:strVal val="visible"/>
                                      </p:to>
                                    </p:set>
                                    <p:animEffect transition="in" filter="wedge">
                                      <p:cBhvr>
                                        <p:cTn id="18" dur="2000"/>
                                        <p:tgtEl>
                                          <p:spTgt spid="21300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3002"/>
                                        </p:tgtEl>
                                        <p:attrNameLst>
                                          <p:attrName>style.visibility</p:attrName>
                                        </p:attrNameLst>
                                      </p:cBhvr>
                                      <p:to>
                                        <p:strVal val="visible"/>
                                      </p:to>
                                    </p:set>
                                    <p:anim calcmode="lin" valueType="num">
                                      <p:cBhvr additive="base">
                                        <p:cTn id="23" dur="500" fill="hold"/>
                                        <p:tgtEl>
                                          <p:spTgt spid="213002"/>
                                        </p:tgtEl>
                                        <p:attrNameLst>
                                          <p:attrName>ppt_x</p:attrName>
                                        </p:attrNameLst>
                                      </p:cBhvr>
                                      <p:tavLst>
                                        <p:tav tm="0">
                                          <p:val>
                                            <p:strVal val="#ppt_x"/>
                                          </p:val>
                                        </p:tav>
                                        <p:tav tm="100000">
                                          <p:val>
                                            <p:strVal val="#ppt_x"/>
                                          </p:val>
                                        </p:tav>
                                      </p:tavLst>
                                    </p:anim>
                                    <p:anim calcmode="lin" valueType="num">
                                      <p:cBhvr additive="base">
                                        <p:cTn id="24" dur="500" fill="hold"/>
                                        <p:tgtEl>
                                          <p:spTgt spid="2130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8" grpId="0" animBg="1"/>
      <p:bldP spid="212999" grpId="0"/>
      <p:bldP spid="213000" grpId="0" animBg="1"/>
      <p:bldP spid="213001" grpId="0"/>
      <p:bldP spid="213002"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514C3-95A8-CD78-A74C-BD5FD99E95B8}"/>
            </a:ext>
          </a:extLst>
        </p:cNvPr>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AD40AD1E-9481-1330-B3C5-A91D651C806F}"/>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3CDC1B3E-A7E5-606E-E152-81DEEC9331F2}"/>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AEDAF393-8CCF-D941-FA7C-BAAA8F04916D}"/>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3C87EC5C-E8C3-7014-5FB2-32B5BE51B1AA}"/>
              </a:ext>
            </a:extLst>
          </p:cNvPr>
          <p:cNvSpPr>
            <a:spLocks noChangeArrowheads="1"/>
          </p:cNvSpPr>
          <p:nvPr/>
        </p:nvSpPr>
        <p:spPr bwMode="auto">
          <a:xfrm>
            <a:off x="4216400" y="1338771"/>
            <a:ext cx="2887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3200" b="1" i="1" dirty="0">
                <a:latin typeface="Times New Roman" panose="02020603050405020304" pitchFamily="18" charset="0"/>
                <a:cs typeface="Times New Roman" panose="02020603050405020304" pitchFamily="18" charset="0"/>
              </a:rPr>
              <a:t>Sổ kế toán</a:t>
            </a:r>
          </a:p>
        </p:txBody>
      </p:sp>
    </p:spTree>
    <p:extLst>
      <p:ext uri="{BB962C8B-B14F-4D97-AF65-F5344CB8AC3E}">
        <p14:creationId xmlns:p14="http://schemas.microsoft.com/office/powerpoint/2010/main" val="4036168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Footer Placeholder 4">
            <a:extLst>
              <a:ext uri="{FF2B5EF4-FFF2-40B4-BE49-F238E27FC236}">
                <a16:creationId xmlns:a16="http://schemas.microsoft.com/office/drawing/2014/main" id="{E905DA1D-A7F4-4B06-6A52-ACA080C4D82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80901" name="Rectangle 5">
            <a:extLst>
              <a:ext uri="{FF2B5EF4-FFF2-40B4-BE49-F238E27FC236}">
                <a16:creationId xmlns:a16="http://schemas.microsoft.com/office/drawing/2014/main" id="{296B644D-EFF7-B841-47F7-09D00512C67F}"/>
              </a:ext>
            </a:extLst>
          </p:cNvPr>
          <p:cNvSpPr>
            <a:spLocks noChangeArrowheads="1"/>
          </p:cNvSpPr>
          <p:nvPr/>
        </p:nvSpPr>
        <p:spPr bwMode="auto">
          <a:xfrm>
            <a:off x="3024188" y="1752601"/>
            <a:ext cx="619601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 typeface="Wingdings" panose="05000000000000000000" pitchFamily="2" charset="2"/>
              <a:buNone/>
            </a:pPr>
            <a:r>
              <a:rPr lang="en-US" altLang="en-US" sz="2400" b="1" i="1">
                <a:latin typeface=".VnTime" pitchFamily="34" charset="0"/>
              </a:rPr>
              <a:t>1.</a:t>
            </a:r>
            <a:r>
              <a:rPr lang="pl-PL" altLang="en-US" sz="2400" b="1" i="1">
                <a:latin typeface=".VnTime" pitchFamily="34" charset="0"/>
              </a:rPr>
              <a:t>1. </a:t>
            </a:r>
            <a:r>
              <a:rPr lang="pt-PT" altLang="en-US" sz="2400" b="1" i="1">
                <a:latin typeface="Times New Roman" panose="02020603050405020304" pitchFamily="18" charset="0"/>
                <a:cs typeface="Times New Roman" panose="02020603050405020304" pitchFamily="18" charset="0"/>
              </a:rPr>
              <a:t>Nguyên tắc kế toán các khoản nợ phải trả</a:t>
            </a:r>
            <a:endParaRPr lang="en-US" altLang="en-US" sz="2400" b="1" i="1">
              <a:latin typeface=".VnTime" pitchFamily="34" charset="0"/>
            </a:endParaRPr>
          </a:p>
        </p:txBody>
      </p:sp>
      <p:sp>
        <p:nvSpPr>
          <p:cNvPr id="80902" name="AutoShape 6">
            <a:extLst>
              <a:ext uri="{FF2B5EF4-FFF2-40B4-BE49-F238E27FC236}">
                <a16:creationId xmlns:a16="http://schemas.microsoft.com/office/drawing/2014/main" id="{981CB851-21B8-7C4E-FD7A-E22E321CD744}"/>
              </a:ext>
            </a:extLst>
          </p:cNvPr>
          <p:cNvSpPr>
            <a:spLocks noChangeArrowheads="1"/>
          </p:cNvSpPr>
          <p:nvPr/>
        </p:nvSpPr>
        <p:spPr bwMode="auto">
          <a:xfrm>
            <a:off x="2895600" y="1752601"/>
            <a:ext cx="6400800" cy="538163"/>
          </a:xfrm>
          <a:prstGeom prst="roundRect">
            <a:avLst>
              <a:gd name="adj" fmla="val 166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80903" name="Rectangle 7">
            <a:extLst>
              <a:ext uri="{FF2B5EF4-FFF2-40B4-BE49-F238E27FC236}">
                <a16:creationId xmlns:a16="http://schemas.microsoft.com/office/drawing/2014/main" id="{F89FA2B2-DFDE-22D8-E52E-8073A50BF44C}"/>
              </a:ext>
            </a:extLst>
          </p:cNvPr>
          <p:cNvSpPr>
            <a:spLocks noChangeArrowheads="1"/>
          </p:cNvSpPr>
          <p:nvPr/>
        </p:nvSpPr>
        <p:spPr bwMode="auto">
          <a:xfrm>
            <a:off x="1676400" y="2514600"/>
            <a:ext cx="8763000" cy="397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PT" altLang="en-US" sz="2000">
                <a:latin typeface="Times New Roman" panose="02020603050405020304" pitchFamily="18" charset="0"/>
                <a:cs typeface="Times New Roman" panose="02020603050405020304" pitchFamily="18" charset="0"/>
              </a:rPr>
              <a:t>- Các khoản nợ phải trả được theo dõi chi tiết theo kỳ hạn phải trả, đối tượng phải trả, loại nguyên tệ phải trả và các yếu tố khác theo nhu cầu quản lý của doanh nghiệp.</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PT" altLang="en-US" sz="2000">
                <a:latin typeface="Times New Roman" panose="02020603050405020304" pitchFamily="18" charset="0"/>
                <a:cs typeface="Times New Roman" panose="02020603050405020304" pitchFamily="18" charset="0"/>
              </a:rPr>
              <a:t>- Việc phân loại các khoản phải trả là phải trả người bán, phải trả nội bộ, phải trả khác được thực hiện theo nguyên tắc:</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PT" altLang="en-US" sz="2000">
                <a:latin typeface="Times New Roman" panose="02020603050405020304" pitchFamily="18" charset="0"/>
                <a:cs typeface="Times New Roman" panose="02020603050405020304" pitchFamily="18" charset="0"/>
              </a:rPr>
              <a:t>+ Phải trả người bán gồm các khoản phải trả mang tính chất thương mại phát sinh từ giao dịch mua hàng hóa, dịch vụ, tài sản và người bán (là đơn vị độc lập với người mua, gồm cả các khoản phải trả giữa công ty mẹ và công ty con, công ty liên doanh, liên kết). Khoản phải trả này gồm cả các khoản phải trả khi nhập khẩu thông qua người nhận ủy thác (trong giao dịch nhập khẩu ủy thác);</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PT" altLang="en-US" sz="2000">
                <a:latin typeface="Times New Roman" panose="02020603050405020304" pitchFamily="18" charset="0"/>
                <a:cs typeface="Times New Roman" panose="02020603050405020304" pitchFamily="18" charset="0"/>
              </a:rPr>
              <a:t>+ Phải trả nội bộ gồm các khoản phải trả giữa đơn vị cấp trên và đơn vị cấp dưới trực thuộc không có tư cách pháp nhân hạch toán phụ thuộc;</a:t>
            </a:r>
            <a:endParaRPr lang="en-US" altLang="en-US" sz="2000">
              <a:latin typeface="Times New Roman" panose="02020603050405020304" pitchFamily="18" charset="0"/>
              <a:cs typeface="Times New Roman" panose="02020603050405020304" pitchFamily="18" charset="0"/>
            </a:endParaRPr>
          </a:p>
        </p:txBody>
      </p:sp>
      <p:sp>
        <p:nvSpPr>
          <p:cNvPr id="80905" name="AutoShape 9">
            <a:extLst>
              <a:ext uri="{FF2B5EF4-FFF2-40B4-BE49-F238E27FC236}">
                <a16:creationId xmlns:a16="http://schemas.microsoft.com/office/drawing/2014/main" id="{9CB6B161-8D70-2217-65CE-7C30A1841234}"/>
              </a:ext>
            </a:extLst>
          </p:cNvPr>
          <p:cNvSpPr>
            <a:spLocks noChangeArrowheads="1"/>
          </p:cNvSpPr>
          <p:nvPr/>
        </p:nvSpPr>
        <p:spPr bwMode="auto">
          <a:xfrm>
            <a:off x="1676400" y="2514600"/>
            <a:ext cx="8763000" cy="3970338"/>
          </a:xfrm>
          <a:prstGeom prst="roundRect">
            <a:avLst>
              <a:gd name="adj" fmla="val 9310"/>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80906" name="AutoShape 10">
            <a:extLst>
              <a:ext uri="{FF2B5EF4-FFF2-40B4-BE49-F238E27FC236}">
                <a16:creationId xmlns:a16="http://schemas.microsoft.com/office/drawing/2014/main" id="{446ACC3F-9A62-EC02-5D0C-29501412F777}"/>
              </a:ext>
            </a:extLst>
          </p:cNvPr>
          <p:cNvSpPr>
            <a:spLocks noChangeArrowheads="1"/>
          </p:cNvSpPr>
          <p:nvPr/>
        </p:nvSpPr>
        <p:spPr bwMode="gray">
          <a:xfrm>
            <a:off x="966092" y="942474"/>
            <a:ext cx="9609666" cy="609600"/>
          </a:xfrm>
          <a:prstGeom prst="roundRect">
            <a:avLst>
              <a:gd name="adj" fmla="val 50000"/>
            </a:avLst>
          </a:prstGeom>
          <a:solidFill>
            <a:srgbClr val="FFFF99"/>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sz="2400" b="1" dirty="0">
                <a:latin typeface="Times New Roman" panose="02020603050405020304" pitchFamily="18" charset="0"/>
                <a:cs typeface="Times New Roman" panose="02020603050405020304" pitchFamily="18" charset="0"/>
              </a:rPr>
              <a:t>1</a:t>
            </a:r>
            <a:r>
              <a:rPr lang="pl-PL" sz="2400" b="1" dirty="0">
                <a:latin typeface="Times New Roman" panose="02020603050405020304" pitchFamily="18" charset="0"/>
                <a:cs typeface="Times New Roman" panose="02020603050405020304" pitchFamily="18" charset="0"/>
              </a:rPr>
              <a:t>. NỘI DUNG VÀ NHIỆM VỤ KẾ TOÁN CÁC KHOẢN NỢ PHẢI TRẢ</a:t>
            </a:r>
            <a:endParaRPr lang="en-US" sz="2400" b="1" dirty="0">
              <a:latin typeface="Times New Roman" panose="02020603050405020304" pitchFamily="18" charset="0"/>
              <a:cs typeface="Times New Roman" panose="02020603050405020304" pitchFamily="18" charset="0"/>
            </a:endParaRPr>
          </a:p>
        </p:txBody>
      </p:sp>
      <p:sp>
        <p:nvSpPr>
          <p:cNvPr id="9" name="Rectangle 13">
            <a:extLst>
              <a:ext uri="{FF2B5EF4-FFF2-40B4-BE49-F238E27FC236}">
                <a16:creationId xmlns:a16="http://schemas.microsoft.com/office/drawing/2014/main" id="{A7B7D06F-8849-A001-A52E-4AB0DBE29F83}"/>
              </a:ext>
            </a:extLst>
          </p:cNvPr>
          <p:cNvSpPr>
            <a:spLocks noChangeArrowheads="1"/>
          </p:cNvSpPr>
          <p:nvPr/>
        </p:nvSpPr>
        <p:spPr bwMode="auto">
          <a:xfrm>
            <a:off x="2714650" y="242888"/>
            <a:ext cx="675197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l-PL" b="1" dirty="0">
                <a:latin typeface="Times New Roman" panose="02020603050405020304" pitchFamily="18" charset="0"/>
                <a:cs typeface="Times New Roman" panose="02020603050405020304" pitchFamily="18" charset="0"/>
              </a:rPr>
              <a:t>KẾ TOÁN CÁC KHOẢN NỢ PHẢI TRẢ</a:t>
            </a:r>
            <a:endParaRPr lang="en-US"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80906"/>
                                        </p:tgtEl>
                                        <p:attrNameLst>
                                          <p:attrName>style.visibility</p:attrName>
                                        </p:attrNameLst>
                                      </p:cBhvr>
                                      <p:to>
                                        <p:strVal val="visible"/>
                                      </p:to>
                                    </p:set>
                                    <p:anim calcmode="lin" valueType="num">
                                      <p:cBhvr additive="base">
                                        <p:cTn id="15" dur="500" fill="hold"/>
                                        <p:tgtEl>
                                          <p:spTgt spid="80906"/>
                                        </p:tgtEl>
                                        <p:attrNameLst>
                                          <p:attrName>ppt_x</p:attrName>
                                        </p:attrNameLst>
                                      </p:cBhvr>
                                      <p:tavLst>
                                        <p:tav tm="0">
                                          <p:val>
                                            <p:strVal val="0-#ppt_w/2"/>
                                          </p:val>
                                        </p:tav>
                                        <p:tav tm="100000">
                                          <p:val>
                                            <p:strVal val="#ppt_x"/>
                                          </p:val>
                                        </p:tav>
                                      </p:tavLst>
                                    </p:anim>
                                    <p:anim calcmode="lin" valueType="num">
                                      <p:cBhvr additive="base">
                                        <p:cTn id="16" dur="500" fill="hold"/>
                                        <p:tgtEl>
                                          <p:spTgt spid="80906"/>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80901"/>
                                        </p:tgtEl>
                                        <p:attrNameLst>
                                          <p:attrName>style.visibility</p:attrName>
                                        </p:attrNameLst>
                                      </p:cBhvr>
                                      <p:to>
                                        <p:strVal val="visible"/>
                                      </p:to>
                                    </p:set>
                                    <p:anim calcmode="discrete" valueType="clr">
                                      <p:cBhvr override="childStyle">
                                        <p:cTn id="21" dur="80"/>
                                        <p:tgtEl>
                                          <p:spTgt spid="80901"/>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80901"/>
                                        </p:tgtEl>
                                        <p:attrNameLst>
                                          <p:attrName>fillcolor</p:attrName>
                                        </p:attrNameLst>
                                      </p:cBhvr>
                                      <p:tavLst>
                                        <p:tav tm="0">
                                          <p:val>
                                            <p:clrVal>
                                              <a:schemeClr val="accent2"/>
                                            </p:clrVal>
                                          </p:val>
                                        </p:tav>
                                        <p:tav tm="50000">
                                          <p:val>
                                            <p:clrVal>
                                              <a:schemeClr val="hlink"/>
                                            </p:clrVal>
                                          </p:val>
                                        </p:tav>
                                      </p:tavLst>
                                    </p:anim>
                                    <p:set>
                                      <p:cBhvr>
                                        <p:cTn id="23" dur="80"/>
                                        <p:tgtEl>
                                          <p:spTgt spid="80901"/>
                                        </p:tgtEl>
                                        <p:attrNameLst>
                                          <p:attrName>fill.type</p:attrName>
                                        </p:attrNameLst>
                                      </p:cBhvr>
                                      <p:to>
                                        <p:strVal val="solid"/>
                                      </p:to>
                                    </p:set>
                                  </p:childTnLst>
                                </p:cTn>
                              </p:par>
                              <p:par>
                                <p:cTn id="24" presetID="55" presetClass="entr" presetSubtype="0" fill="hold" grpId="0" nodeType="withEffect">
                                  <p:stCondLst>
                                    <p:cond delay="0"/>
                                  </p:stCondLst>
                                  <p:childTnLst>
                                    <p:set>
                                      <p:cBhvr>
                                        <p:cTn id="25" dur="1" fill="hold">
                                          <p:stCondLst>
                                            <p:cond delay="0"/>
                                          </p:stCondLst>
                                        </p:cTn>
                                        <p:tgtEl>
                                          <p:spTgt spid="80902"/>
                                        </p:tgtEl>
                                        <p:attrNameLst>
                                          <p:attrName>style.visibility</p:attrName>
                                        </p:attrNameLst>
                                      </p:cBhvr>
                                      <p:to>
                                        <p:strVal val="visible"/>
                                      </p:to>
                                    </p:set>
                                    <p:anim calcmode="lin" valueType="num">
                                      <p:cBhvr>
                                        <p:cTn id="26" dur="1000" fill="hold"/>
                                        <p:tgtEl>
                                          <p:spTgt spid="80902"/>
                                        </p:tgtEl>
                                        <p:attrNameLst>
                                          <p:attrName>ppt_w</p:attrName>
                                        </p:attrNameLst>
                                      </p:cBhvr>
                                      <p:tavLst>
                                        <p:tav tm="0">
                                          <p:val>
                                            <p:strVal val="#ppt_w*0.70"/>
                                          </p:val>
                                        </p:tav>
                                        <p:tav tm="100000">
                                          <p:val>
                                            <p:strVal val="#ppt_w"/>
                                          </p:val>
                                        </p:tav>
                                      </p:tavLst>
                                    </p:anim>
                                    <p:anim calcmode="lin" valueType="num">
                                      <p:cBhvr>
                                        <p:cTn id="27" dur="1000" fill="hold"/>
                                        <p:tgtEl>
                                          <p:spTgt spid="80902"/>
                                        </p:tgtEl>
                                        <p:attrNameLst>
                                          <p:attrName>ppt_h</p:attrName>
                                        </p:attrNameLst>
                                      </p:cBhvr>
                                      <p:tavLst>
                                        <p:tav tm="0">
                                          <p:val>
                                            <p:strVal val="#ppt_h"/>
                                          </p:val>
                                        </p:tav>
                                        <p:tav tm="100000">
                                          <p:val>
                                            <p:strVal val="#ppt_h"/>
                                          </p:val>
                                        </p:tav>
                                      </p:tavLst>
                                    </p:anim>
                                    <p:animEffect transition="in" filter="fade">
                                      <p:cBhvr>
                                        <p:cTn id="28" dur="1000"/>
                                        <p:tgtEl>
                                          <p:spTgt spid="8090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80905"/>
                                        </p:tgtEl>
                                        <p:attrNameLst>
                                          <p:attrName>style.visibility</p:attrName>
                                        </p:attrNameLst>
                                      </p:cBhvr>
                                      <p:to>
                                        <p:strVal val="visible"/>
                                      </p:to>
                                    </p:set>
                                    <p:animEffect transition="in" filter="diamond(in)">
                                      <p:cBhvr>
                                        <p:cTn id="33" dur="2000"/>
                                        <p:tgtEl>
                                          <p:spTgt spid="80905"/>
                                        </p:tgtEl>
                                      </p:cBhvr>
                                    </p:animEffect>
                                  </p:childTnLst>
                                </p:cTn>
                              </p:par>
                              <p:par>
                                <p:cTn id="34" presetID="8" presetClass="entr" presetSubtype="16" fill="hold" grpId="0" nodeType="withEffect">
                                  <p:stCondLst>
                                    <p:cond delay="0"/>
                                  </p:stCondLst>
                                  <p:childTnLst>
                                    <p:set>
                                      <p:cBhvr>
                                        <p:cTn id="35" dur="1" fill="hold">
                                          <p:stCondLst>
                                            <p:cond delay="0"/>
                                          </p:stCondLst>
                                        </p:cTn>
                                        <p:tgtEl>
                                          <p:spTgt spid="80903"/>
                                        </p:tgtEl>
                                        <p:attrNameLst>
                                          <p:attrName>style.visibility</p:attrName>
                                        </p:attrNameLst>
                                      </p:cBhvr>
                                      <p:to>
                                        <p:strVal val="visible"/>
                                      </p:to>
                                    </p:set>
                                    <p:animEffect transition="in" filter="diamond(in)">
                                      <p:cBhvr>
                                        <p:cTn id="36" dur="2000"/>
                                        <p:tgtEl>
                                          <p:spTgt spid="809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p:bldP spid="80902" grpId="0" animBg="1"/>
      <p:bldP spid="80903" grpId="0"/>
      <p:bldP spid="80905" grpId="0" animBg="1"/>
      <p:bldP spid="80906" grpId="0" animBg="1"/>
      <p:bldP spid="9"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Footer Placeholder 4">
            <a:extLst>
              <a:ext uri="{FF2B5EF4-FFF2-40B4-BE49-F238E27FC236}">
                <a16:creationId xmlns:a16="http://schemas.microsoft.com/office/drawing/2014/main" id="{8B07DABF-50E0-2CFC-AAD4-D422E371278D}"/>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82947" name="Rectangle 5">
            <a:extLst>
              <a:ext uri="{FF2B5EF4-FFF2-40B4-BE49-F238E27FC236}">
                <a16:creationId xmlns:a16="http://schemas.microsoft.com/office/drawing/2014/main" id="{D6C536A7-4C06-01A5-72DF-78A3B34D671A}"/>
              </a:ext>
            </a:extLst>
          </p:cNvPr>
          <p:cNvSpPr>
            <a:spLocks noChangeArrowheads="1"/>
          </p:cNvSpPr>
          <p:nvPr/>
        </p:nvSpPr>
        <p:spPr bwMode="auto">
          <a:xfrm>
            <a:off x="2895601" y="1290638"/>
            <a:ext cx="61960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 typeface="Wingdings" panose="05000000000000000000" pitchFamily="2" charset="2"/>
              <a:buNone/>
            </a:pPr>
            <a:r>
              <a:rPr lang="en-US" altLang="en-US" sz="2400" b="1" i="1">
                <a:latin typeface=".VnTime" pitchFamily="34" charset="0"/>
              </a:rPr>
              <a:t>1.</a:t>
            </a:r>
            <a:r>
              <a:rPr lang="pl-PL" altLang="en-US" sz="2400" b="1" i="1">
                <a:latin typeface=".VnTime" pitchFamily="34" charset="0"/>
              </a:rPr>
              <a:t>1. </a:t>
            </a:r>
            <a:r>
              <a:rPr lang="pt-PT" altLang="en-US" sz="2400" b="1" i="1">
                <a:latin typeface="Times New Roman" panose="02020603050405020304" pitchFamily="18" charset="0"/>
                <a:cs typeface="Times New Roman" panose="02020603050405020304" pitchFamily="18" charset="0"/>
              </a:rPr>
              <a:t>Nguyên tắc kế toán các khoản nợ phải trả</a:t>
            </a:r>
            <a:endParaRPr lang="en-US" altLang="en-US" sz="2400" b="1" i="1">
              <a:latin typeface=".VnTime" pitchFamily="34" charset="0"/>
            </a:endParaRPr>
          </a:p>
        </p:txBody>
      </p:sp>
      <p:sp>
        <p:nvSpPr>
          <p:cNvPr id="82948" name="AutoShape 6">
            <a:extLst>
              <a:ext uri="{FF2B5EF4-FFF2-40B4-BE49-F238E27FC236}">
                <a16:creationId xmlns:a16="http://schemas.microsoft.com/office/drawing/2014/main" id="{7EC3D2C0-39CC-E2EC-E20E-7F0B1137D2E6}"/>
              </a:ext>
            </a:extLst>
          </p:cNvPr>
          <p:cNvSpPr>
            <a:spLocks noChangeArrowheads="1"/>
          </p:cNvSpPr>
          <p:nvPr/>
        </p:nvSpPr>
        <p:spPr bwMode="auto">
          <a:xfrm>
            <a:off x="2819401" y="1295401"/>
            <a:ext cx="6272213" cy="538163"/>
          </a:xfrm>
          <a:prstGeom prst="roundRect">
            <a:avLst>
              <a:gd name="adj" fmla="val 166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80903" name="Rectangle 7">
            <a:extLst>
              <a:ext uri="{FF2B5EF4-FFF2-40B4-BE49-F238E27FC236}">
                <a16:creationId xmlns:a16="http://schemas.microsoft.com/office/drawing/2014/main" id="{F18608E8-B4BA-C86C-C2FB-B904B3334530}"/>
              </a:ext>
            </a:extLst>
          </p:cNvPr>
          <p:cNvSpPr>
            <a:spLocks noChangeArrowheads="1"/>
          </p:cNvSpPr>
          <p:nvPr/>
        </p:nvSpPr>
        <p:spPr bwMode="auto">
          <a:xfrm>
            <a:off x="1825626" y="2000250"/>
            <a:ext cx="8461375" cy="401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PT" altLang="en-US" sz="2200">
                <a:latin typeface="Times New Roman" panose="02020603050405020304" pitchFamily="18" charset="0"/>
                <a:cs typeface="Times New Roman" panose="02020603050405020304" pitchFamily="18" charset="0"/>
              </a:rPr>
              <a:t>+ Phải trả khác gồm các khoản phải trả không có tính thương mại, không liên quan đến giao dịch mua, bán, cung cấp hàng hóa dịch vụ: </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PT" altLang="en-US" sz="2200">
                <a:latin typeface="Times New Roman" panose="02020603050405020304" pitchFamily="18" charset="0"/>
                <a:cs typeface="Times New Roman" panose="02020603050405020304" pitchFamily="18" charset="0"/>
              </a:rPr>
              <a:t>-&gt; Các khoản phải trả liên quan đến chi phí tài chính, như: khoản phải trả về lãi vay, cổ tức và lợi nhuận phải trả, chi phí hoạt động đầu tư tài chính phải trả;</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PT" altLang="en-US" sz="2200">
                <a:latin typeface="Times New Roman" panose="02020603050405020304" pitchFamily="18" charset="0"/>
                <a:cs typeface="Times New Roman" panose="02020603050405020304" pitchFamily="18" charset="0"/>
              </a:rPr>
              <a:t>-&gt; Các khoản phải trả do bên thứ ba chi hộ; Các khoản tiền bên nhận ủy thác nhận của các bên liên quan để thanh toán theo chỉ định trong giao dịch ủy thác xuất nhập khẩu;</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PT" altLang="en-US" sz="2200">
                <a:latin typeface="Times New Roman" panose="02020603050405020304" pitchFamily="18" charset="0"/>
                <a:cs typeface="Times New Roman" panose="02020603050405020304" pitchFamily="18" charset="0"/>
              </a:rPr>
              <a:t>-&gt; Các khoản phải trả không mang tính thương mại như phải trả do mượn tài sản, phải trả về tiền phạt, bồi thường, tài sản thừa chờ xử lý, phải trả về các khoản BHXH, BHYT, BHTN, KPCĐ…</a:t>
            </a:r>
            <a:endParaRPr lang="en-US" altLang="en-US" sz="2200">
              <a:latin typeface="Times New Roman" panose="02020603050405020304" pitchFamily="18" charset="0"/>
              <a:cs typeface="Times New Roman" panose="02020603050405020304" pitchFamily="18" charset="0"/>
            </a:endParaRPr>
          </a:p>
        </p:txBody>
      </p:sp>
      <p:sp>
        <p:nvSpPr>
          <p:cNvPr id="80905" name="AutoShape 9">
            <a:extLst>
              <a:ext uri="{FF2B5EF4-FFF2-40B4-BE49-F238E27FC236}">
                <a16:creationId xmlns:a16="http://schemas.microsoft.com/office/drawing/2014/main" id="{7D959CBC-1748-5146-CFA2-8957E898E7C2}"/>
              </a:ext>
            </a:extLst>
          </p:cNvPr>
          <p:cNvSpPr>
            <a:spLocks noChangeArrowheads="1"/>
          </p:cNvSpPr>
          <p:nvPr/>
        </p:nvSpPr>
        <p:spPr bwMode="auto">
          <a:xfrm>
            <a:off x="1676400" y="1981200"/>
            <a:ext cx="8763000" cy="41148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 name="AutoShape 10">
            <a:extLst>
              <a:ext uri="{FF2B5EF4-FFF2-40B4-BE49-F238E27FC236}">
                <a16:creationId xmlns:a16="http://schemas.microsoft.com/office/drawing/2014/main" id="{17542459-581F-7A28-17B8-389DF3C776BA}"/>
              </a:ext>
            </a:extLst>
          </p:cNvPr>
          <p:cNvSpPr>
            <a:spLocks noChangeArrowheads="1"/>
          </p:cNvSpPr>
          <p:nvPr/>
        </p:nvSpPr>
        <p:spPr bwMode="gray">
          <a:xfrm>
            <a:off x="966092" y="441960"/>
            <a:ext cx="9609666" cy="609600"/>
          </a:xfrm>
          <a:prstGeom prst="roundRect">
            <a:avLst>
              <a:gd name="adj" fmla="val 50000"/>
            </a:avLst>
          </a:prstGeom>
          <a:solidFill>
            <a:srgbClr val="FFFF99"/>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sz="2400" b="1" dirty="0">
                <a:latin typeface="Times New Roman" panose="02020603050405020304" pitchFamily="18" charset="0"/>
                <a:cs typeface="Times New Roman" panose="02020603050405020304" pitchFamily="18" charset="0"/>
              </a:rPr>
              <a:t>1</a:t>
            </a:r>
            <a:r>
              <a:rPr lang="pl-PL" sz="2400" b="1" dirty="0">
                <a:latin typeface="Times New Roman" panose="02020603050405020304" pitchFamily="18" charset="0"/>
                <a:cs typeface="Times New Roman" panose="02020603050405020304" pitchFamily="18" charset="0"/>
              </a:rPr>
              <a:t>. NỘI DUNG VÀ NHIỆM VỤ KẾ TOÁN CÁC KHOẢN NỢ PHẢI TRẢ</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0905"/>
                                        </p:tgtEl>
                                        <p:attrNameLst>
                                          <p:attrName>style.visibility</p:attrName>
                                        </p:attrNameLst>
                                      </p:cBhvr>
                                      <p:to>
                                        <p:strVal val="visible"/>
                                      </p:to>
                                    </p:set>
                                    <p:animEffect transition="in" filter="diamond(in)">
                                      <p:cBhvr>
                                        <p:cTn id="7" dur="2000"/>
                                        <p:tgtEl>
                                          <p:spTgt spid="80905"/>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80903"/>
                                        </p:tgtEl>
                                        <p:attrNameLst>
                                          <p:attrName>style.visibility</p:attrName>
                                        </p:attrNameLst>
                                      </p:cBhvr>
                                      <p:to>
                                        <p:strVal val="visible"/>
                                      </p:to>
                                    </p:set>
                                    <p:animEffect transition="in" filter="diamond(in)">
                                      <p:cBhvr>
                                        <p:cTn id="10" dur="2000"/>
                                        <p:tgtEl>
                                          <p:spTgt spid="8090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3" grpId="0"/>
      <p:bldP spid="80905"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0" y="609601"/>
            <a:ext cx="79248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17860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Footer Placeholder 4">
            <a:extLst>
              <a:ext uri="{FF2B5EF4-FFF2-40B4-BE49-F238E27FC236}">
                <a16:creationId xmlns:a16="http://schemas.microsoft.com/office/drawing/2014/main" id="{2663B357-1CAB-2382-4A83-3E97C6FDB00D}"/>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83971" name="Rectangle 5">
            <a:extLst>
              <a:ext uri="{FF2B5EF4-FFF2-40B4-BE49-F238E27FC236}">
                <a16:creationId xmlns:a16="http://schemas.microsoft.com/office/drawing/2014/main" id="{4C32372E-FAFB-E5FA-E288-9967CA4FC615}"/>
              </a:ext>
            </a:extLst>
          </p:cNvPr>
          <p:cNvSpPr>
            <a:spLocks noChangeArrowheads="1"/>
          </p:cNvSpPr>
          <p:nvPr/>
        </p:nvSpPr>
        <p:spPr bwMode="auto">
          <a:xfrm>
            <a:off x="2895601" y="1290638"/>
            <a:ext cx="61960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 typeface="Wingdings" panose="05000000000000000000" pitchFamily="2" charset="2"/>
              <a:buNone/>
            </a:pPr>
            <a:r>
              <a:rPr lang="en-US" altLang="en-US" sz="2400" b="1" i="1">
                <a:latin typeface=".VnTime" pitchFamily="34" charset="0"/>
              </a:rPr>
              <a:t>1.</a:t>
            </a:r>
            <a:r>
              <a:rPr lang="pl-PL" altLang="en-US" sz="2400" b="1" i="1">
                <a:latin typeface=".VnTime" pitchFamily="34" charset="0"/>
              </a:rPr>
              <a:t>1. </a:t>
            </a:r>
            <a:r>
              <a:rPr lang="pt-PT" altLang="en-US" sz="2400" b="1" i="1">
                <a:latin typeface="Times New Roman" panose="02020603050405020304" pitchFamily="18" charset="0"/>
                <a:cs typeface="Times New Roman" panose="02020603050405020304" pitchFamily="18" charset="0"/>
              </a:rPr>
              <a:t>Nguyên tắc kế toán các khoản nợ phải trả</a:t>
            </a:r>
            <a:endParaRPr lang="en-US" altLang="en-US" sz="2400" b="1" i="1">
              <a:latin typeface=".VnTime" pitchFamily="34" charset="0"/>
            </a:endParaRPr>
          </a:p>
        </p:txBody>
      </p:sp>
      <p:sp>
        <p:nvSpPr>
          <p:cNvPr id="83972" name="AutoShape 6">
            <a:extLst>
              <a:ext uri="{FF2B5EF4-FFF2-40B4-BE49-F238E27FC236}">
                <a16:creationId xmlns:a16="http://schemas.microsoft.com/office/drawing/2014/main" id="{6F57F71C-2357-10F8-E5E5-2E1442C521EB}"/>
              </a:ext>
            </a:extLst>
          </p:cNvPr>
          <p:cNvSpPr>
            <a:spLocks noChangeArrowheads="1"/>
          </p:cNvSpPr>
          <p:nvPr/>
        </p:nvSpPr>
        <p:spPr bwMode="auto">
          <a:xfrm>
            <a:off x="2819401" y="1290638"/>
            <a:ext cx="6272213" cy="538162"/>
          </a:xfrm>
          <a:prstGeom prst="roundRect">
            <a:avLst>
              <a:gd name="adj" fmla="val 166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80903" name="Rectangle 7">
            <a:extLst>
              <a:ext uri="{FF2B5EF4-FFF2-40B4-BE49-F238E27FC236}">
                <a16:creationId xmlns:a16="http://schemas.microsoft.com/office/drawing/2014/main" id="{0F2B0BDB-19AF-587D-1B28-6709677463A5}"/>
              </a:ext>
            </a:extLst>
          </p:cNvPr>
          <p:cNvSpPr>
            <a:spLocks noChangeArrowheads="1"/>
          </p:cNvSpPr>
          <p:nvPr/>
        </p:nvSpPr>
        <p:spPr bwMode="auto">
          <a:xfrm>
            <a:off x="1901826" y="2362201"/>
            <a:ext cx="8537575" cy="327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PT" altLang="en-US" sz="2200">
                <a:latin typeface="Times New Roman" panose="02020603050405020304" pitchFamily="18" charset="0"/>
                <a:cs typeface="Times New Roman" panose="02020603050405020304" pitchFamily="18" charset="0"/>
              </a:rPr>
              <a:t>- Khi lập Báo cáo tài chính, kế toán căn cứ kỳ hạn còn lại của các khoản phải trả để phân loại là dài hạn hoặc ngắn hạn. </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PT" altLang="en-US" sz="2200">
                <a:latin typeface="Times New Roman" panose="02020603050405020304" pitchFamily="18" charset="0"/>
                <a:cs typeface="Times New Roman" panose="02020603050405020304" pitchFamily="18" charset="0"/>
              </a:rPr>
              <a:t>- Khi có các bằng chứng cho thấy một khoản tổn thất có khả năng chắc chắn xảy ra, kế toán phải ghi nhận ngay một khoản phải trả theo nguyên tắc thận trọng.</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PT" altLang="en-US" sz="2200">
                <a:latin typeface="Times New Roman" panose="02020603050405020304" pitchFamily="18" charset="0"/>
                <a:cs typeface="Times New Roman" panose="02020603050405020304" pitchFamily="18" charset="0"/>
              </a:rPr>
              <a:t>- Kế toán phải xác định các khoản phải trả thỏa mãn định nghĩa của các khoản mục tiền tệ có gốc ngoại tệ (được hướng dẫn chi tiết ở Tài khoản 413 – Chênh lệch tỷ giá hối đoái) để đánh giá lại cuối kỳ khi lập Báo cáo tài chính.</a:t>
            </a:r>
            <a:endParaRPr lang="en-US" altLang="en-US" sz="2200">
              <a:latin typeface="Times New Roman" panose="02020603050405020304" pitchFamily="18" charset="0"/>
              <a:cs typeface="Times New Roman" panose="02020603050405020304" pitchFamily="18" charset="0"/>
            </a:endParaRPr>
          </a:p>
        </p:txBody>
      </p:sp>
      <p:sp>
        <p:nvSpPr>
          <p:cNvPr id="80905" name="AutoShape 9">
            <a:extLst>
              <a:ext uri="{FF2B5EF4-FFF2-40B4-BE49-F238E27FC236}">
                <a16:creationId xmlns:a16="http://schemas.microsoft.com/office/drawing/2014/main" id="{D8AC4182-FD82-57AA-2621-218BA8D59560}"/>
              </a:ext>
            </a:extLst>
          </p:cNvPr>
          <p:cNvSpPr>
            <a:spLocks noChangeArrowheads="1"/>
          </p:cNvSpPr>
          <p:nvPr/>
        </p:nvSpPr>
        <p:spPr bwMode="auto">
          <a:xfrm>
            <a:off x="1676400" y="2133600"/>
            <a:ext cx="8763000" cy="35814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 name="AutoShape 10">
            <a:extLst>
              <a:ext uri="{FF2B5EF4-FFF2-40B4-BE49-F238E27FC236}">
                <a16:creationId xmlns:a16="http://schemas.microsoft.com/office/drawing/2014/main" id="{86CAA8BB-BE81-6035-4F33-CEB13BF001F3}"/>
              </a:ext>
            </a:extLst>
          </p:cNvPr>
          <p:cNvSpPr>
            <a:spLocks noChangeArrowheads="1"/>
          </p:cNvSpPr>
          <p:nvPr/>
        </p:nvSpPr>
        <p:spPr bwMode="gray">
          <a:xfrm>
            <a:off x="966092" y="441960"/>
            <a:ext cx="9609666" cy="609600"/>
          </a:xfrm>
          <a:prstGeom prst="roundRect">
            <a:avLst>
              <a:gd name="adj" fmla="val 50000"/>
            </a:avLst>
          </a:prstGeom>
          <a:solidFill>
            <a:srgbClr val="FFFF99"/>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sz="2400" b="1" dirty="0">
                <a:latin typeface="Times New Roman" panose="02020603050405020304" pitchFamily="18" charset="0"/>
                <a:cs typeface="Times New Roman" panose="02020603050405020304" pitchFamily="18" charset="0"/>
              </a:rPr>
              <a:t>1</a:t>
            </a:r>
            <a:r>
              <a:rPr lang="pl-PL" sz="2400" b="1" dirty="0">
                <a:latin typeface="Times New Roman" panose="02020603050405020304" pitchFamily="18" charset="0"/>
                <a:cs typeface="Times New Roman" panose="02020603050405020304" pitchFamily="18" charset="0"/>
              </a:rPr>
              <a:t>. NỘI DUNG VÀ NHIỆM VỤ KẾ TOÁN CÁC KHOẢN NỢ PHẢI TRẢ</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0905"/>
                                        </p:tgtEl>
                                        <p:attrNameLst>
                                          <p:attrName>style.visibility</p:attrName>
                                        </p:attrNameLst>
                                      </p:cBhvr>
                                      <p:to>
                                        <p:strVal val="visible"/>
                                      </p:to>
                                    </p:set>
                                    <p:animEffect transition="in" filter="diamond(in)">
                                      <p:cBhvr>
                                        <p:cTn id="7" dur="2000"/>
                                        <p:tgtEl>
                                          <p:spTgt spid="80905"/>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80903"/>
                                        </p:tgtEl>
                                        <p:attrNameLst>
                                          <p:attrName>style.visibility</p:attrName>
                                        </p:attrNameLst>
                                      </p:cBhvr>
                                      <p:to>
                                        <p:strVal val="visible"/>
                                      </p:to>
                                    </p:set>
                                    <p:animEffect transition="in" filter="diamond(in)">
                                      <p:cBhvr>
                                        <p:cTn id="10" dur="2000"/>
                                        <p:tgtEl>
                                          <p:spTgt spid="8090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3" grpId="0"/>
      <p:bldP spid="80905" grpId="0" animBg="1"/>
      <p:bldP spid="2"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Footer Placeholder 4">
            <a:extLst>
              <a:ext uri="{FF2B5EF4-FFF2-40B4-BE49-F238E27FC236}">
                <a16:creationId xmlns:a16="http://schemas.microsoft.com/office/drawing/2014/main" id="{8DAD953A-6E92-8A71-7DE2-6A248A27921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3427" name="Rectangle 3">
            <a:extLst>
              <a:ext uri="{FF2B5EF4-FFF2-40B4-BE49-F238E27FC236}">
                <a16:creationId xmlns:a16="http://schemas.microsoft.com/office/drawing/2014/main" id="{CD363250-F221-7250-D701-4BA1BE32C642}"/>
              </a:ext>
            </a:extLst>
          </p:cNvPr>
          <p:cNvSpPr>
            <a:spLocks noChangeArrowheads="1"/>
          </p:cNvSpPr>
          <p:nvPr/>
        </p:nvSpPr>
        <p:spPr bwMode="auto">
          <a:xfrm>
            <a:off x="4142875" y="1210376"/>
            <a:ext cx="343555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b="1" i="1" dirty="0">
                <a:latin typeface="Times New Roman" panose="02020603050405020304" pitchFamily="18" charset="0"/>
                <a:cs typeface="Times New Roman" panose="02020603050405020304" pitchFamily="18" charset="0"/>
              </a:rPr>
              <a:t>1.2. </a:t>
            </a:r>
            <a:r>
              <a:rPr lang="en-US" b="1" i="1" dirty="0" err="1">
                <a:latin typeface="Times New Roman" panose="02020603050405020304" pitchFamily="18" charset="0"/>
                <a:cs typeface="Times New Roman" panose="02020603050405020304" pitchFamily="18" charset="0"/>
              </a:rPr>
              <a:t>Nhiệm</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vụ</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kế</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toán</a:t>
            </a:r>
            <a:endParaRPr lang="en-US" b="1" i="1" dirty="0">
              <a:latin typeface="Times New Roman" panose="02020603050405020304" pitchFamily="18" charset="0"/>
              <a:cs typeface="Times New Roman" panose="02020603050405020304" pitchFamily="18" charset="0"/>
            </a:endParaRPr>
          </a:p>
        </p:txBody>
      </p:sp>
      <p:sp>
        <p:nvSpPr>
          <p:cNvPr id="103428" name="AutoShape 4">
            <a:extLst>
              <a:ext uri="{FF2B5EF4-FFF2-40B4-BE49-F238E27FC236}">
                <a16:creationId xmlns:a16="http://schemas.microsoft.com/office/drawing/2014/main" id="{E916EB14-8121-E5B8-63BA-297CE7393DC1}"/>
              </a:ext>
            </a:extLst>
          </p:cNvPr>
          <p:cNvSpPr>
            <a:spLocks noChangeArrowheads="1"/>
          </p:cNvSpPr>
          <p:nvPr/>
        </p:nvSpPr>
        <p:spPr bwMode="auto">
          <a:xfrm>
            <a:off x="3810000" y="1143001"/>
            <a:ext cx="4038600" cy="576263"/>
          </a:xfrm>
          <a:prstGeom prst="roundRect">
            <a:avLst>
              <a:gd name="adj" fmla="val 166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3429" name="Rectangle 5">
            <a:extLst>
              <a:ext uri="{FF2B5EF4-FFF2-40B4-BE49-F238E27FC236}">
                <a16:creationId xmlns:a16="http://schemas.microsoft.com/office/drawing/2014/main" id="{1EC49B9F-09EA-A88A-8592-65A06D6F3DAF}"/>
              </a:ext>
            </a:extLst>
          </p:cNvPr>
          <p:cNvSpPr>
            <a:spLocks noChangeArrowheads="1"/>
          </p:cNvSpPr>
          <p:nvPr/>
        </p:nvSpPr>
        <p:spPr bwMode="auto">
          <a:xfrm>
            <a:off x="1746250" y="2160588"/>
            <a:ext cx="4273550" cy="3859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(1) Ghi chép, phản ánh chính xác các khoản nợ phải trả, số nợ đã trả và số nợ còn phải trả cho từng đối tượng cụ thể</a:t>
            </a:r>
            <a:r>
              <a:rPr lang="en-US" altLang="en-US" sz="2400">
                <a:latin typeface="Times New Roman" panose="02020603050405020304" pitchFamily="18" charset="0"/>
                <a:cs typeface="Times New Roman" panose="02020603050405020304" pitchFamily="18" charset="0"/>
              </a:rPr>
              <a:t>.</a:t>
            </a:r>
            <a:endParaRPr lang="vi-VN"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(2) Kiểm tra và giám đốc chặt chẽ việc thanh toán các khoản nợ phải trả đúng kỳ hạn, ngăn chặn tình trạng vi phạm kỷ luật thanh toán như chiếm dụng vốn và bị chiếm dụng vốn bất hợp lý.</a:t>
            </a:r>
            <a:endParaRPr lang="pl-PL" altLang="en-US" sz="2400">
              <a:latin typeface="Times New Roman" panose="02020603050405020304" pitchFamily="18" charset="0"/>
              <a:cs typeface="Times New Roman" panose="02020603050405020304" pitchFamily="18" charset="0"/>
            </a:endParaRPr>
          </a:p>
        </p:txBody>
      </p:sp>
      <p:sp>
        <p:nvSpPr>
          <p:cNvPr id="103430" name="AutoShape 6">
            <a:extLst>
              <a:ext uri="{FF2B5EF4-FFF2-40B4-BE49-F238E27FC236}">
                <a16:creationId xmlns:a16="http://schemas.microsoft.com/office/drawing/2014/main" id="{64436BC2-5B6C-6167-3EE5-7E09EDC9C62F}"/>
              </a:ext>
            </a:extLst>
          </p:cNvPr>
          <p:cNvSpPr>
            <a:spLocks noChangeArrowheads="1"/>
          </p:cNvSpPr>
          <p:nvPr/>
        </p:nvSpPr>
        <p:spPr bwMode="auto">
          <a:xfrm>
            <a:off x="1600200" y="2057400"/>
            <a:ext cx="4495800" cy="40386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pic>
        <p:nvPicPr>
          <p:cNvPr id="81929" name="Picture 9" descr="Nợ phải trả là gì? Các khoản nợ phải trả của doanh nghiệp">
            <a:extLst>
              <a:ext uri="{FF2B5EF4-FFF2-40B4-BE49-F238E27FC236}">
                <a16:creationId xmlns:a16="http://schemas.microsoft.com/office/drawing/2014/main" id="{02085573-F1D4-C572-383D-8B51E9E468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057400"/>
            <a:ext cx="437673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10">
            <a:extLst>
              <a:ext uri="{FF2B5EF4-FFF2-40B4-BE49-F238E27FC236}">
                <a16:creationId xmlns:a16="http://schemas.microsoft.com/office/drawing/2014/main" id="{628F4F2C-7E21-E679-F961-0F6C0AD8458B}"/>
              </a:ext>
            </a:extLst>
          </p:cNvPr>
          <p:cNvSpPr>
            <a:spLocks noChangeArrowheads="1"/>
          </p:cNvSpPr>
          <p:nvPr/>
        </p:nvSpPr>
        <p:spPr bwMode="gray">
          <a:xfrm>
            <a:off x="966092" y="441960"/>
            <a:ext cx="9609666" cy="609600"/>
          </a:xfrm>
          <a:prstGeom prst="roundRect">
            <a:avLst>
              <a:gd name="adj" fmla="val 50000"/>
            </a:avLst>
          </a:prstGeom>
          <a:solidFill>
            <a:srgbClr val="FFFF99"/>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sz="2400" b="1" dirty="0">
                <a:latin typeface="Times New Roman" panose="02020603050405020304" pitchFamily="18" charset="0"/>
                <a:cs typeface="Times New Roman" panose="02020603050405020304" pitchFamily="18" charset="0"/>
              </a:rPr>
              <a:t>1</a:t>
            </a:r>
            <a:r>
              <a:rPr lang="pl-PL" sz="2400" b="1" dirty="0">
                <a:latin typeface="Times New Roman" panose="02020603050405020304" pitchFamily="18" charset="0"/>
                <a:cs typeface="Times New Roman" panose="02020603050405020304" pitchFamily="18" charset="0"/>
              </a:rPr>
              <a:t>. NỘI DUNG VÀ NHIỆM VỤ KẾ TOÁN CÁC KHOẢN NỢ PHẢI TRẢ</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81929"/>
                                        </p:tgtEl>
                                        <p:attrNameLst>
                                          <p:attrName>style.visibility</p:attrName>
                                        </p:attrNameLst>
                                      </p:cBhvr>
                                      <p:to>
                                        <p:strVal val="visible"/>
                                      </p:to>
                                    </p:set>
                                    <p:animEffect transition="in" filter="wheel(1)">
                                      <p:cBhvr>
                                        <p:cTn id="7" dur="2000"/>
                                        <p:tgtEl>
                                          <p:spTgt spid="819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iterate type="lt">
                                    <p:tmAbs val="75"/>
                                  </p:iterate>
                                  <p:childTnLst>
                                    <p:set>
                                      <p:cBhvr>
                                        <p:cTn id="11" dur="1" fill="hold">
                                          <p:stCondLst>
                                            <p:cond delay="74"/>
                                          </p:stCondLst>
                                        </p:cTn>
                                        <p:tgtEl>
                                          <p:spTgt spid="103427"/>
                                        </p:tgtEl>
                                        <p:attrNameLst>
                                          <p:attrName>style.visibility</p:attrName>
                                        </p:attrNameLst>
                                      </p:cBhvr>
                                      <p:to>
                                        <p:strVal val="visible"/>
                                      </p:to>
                                    </p:set>
                                  </p:childTnLst>
                                </p:cTn>
                              </p:par>
                            </p:childTnLst>
                          </p:cTn>
                        </p:par>
                        <p:par>
                          <p:cTn id="12" fill="hold" nodeType="afterGroup">
                            <p:stCondLst>
                              <p:cond delay="1275"/>
                            </p:stCondLst>
                            <p:childTnLst>
                              <p:par>
                                <p:cTn id="13" presetID="1" presetClass="entr" presetSubtype="0" fill="hold" grpId="0" nodeType="afterEffect">
                                  <p:stCondLst>
                                    <p:cond delay="0"/>
                                  </p:stCondLst>
                                  <p:childTnLst>
                                    <p:set>
                                      <p:cBhvr>
                                        <p:cTn id="14" dur="1" fill="hold">
                                          <p:stCondLst>
                                            <p:cond delay="499"/>
                                          </p:stCondLst>
                                        </p:cTn>
                                        <p:tgtEl>
                                          <p:spTgt spid="10342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3430"/>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499"/>
                                          </p:stCondLst>
                                        </p:cTn>
                                        <p:tgtEl>
                                          <p:spTgt spid="10342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0-#ppt_w/2"/>
                                          </p:val>
                                        </p:tav>
                                        <p:tav tm="100000">
                                          <p:val>
                                            <p:strVal val="#ppt_x"/>
                                          </p:val>
                                        </p:tav>
                                      </p:tavLst>
                                    </p:anim>
                                    <p:anim calcmode="lin" valueType="num">
                                      <p:cBhvr additive="base">
                                        <p:cTn id="2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autoUpdateAnimBg="0"/>
      <p:bldP spid="103428" grpId="0" animBg="1" autoUpdateAnimBg="0"/>
      <p:bldP spid="103429" grpId="0" autoUpdateAnimBg="0"/>
      <p:bldP spid="103430" grpId="0" animBg="1" autoUpdateAnimBg="0"/>
      <p:bldP spid="4"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Footer Placeholder 4">
            <a:extLst>
              <a:ext uri="{FF2B5EF4-FFF2-40B4-BE49-F238E27FC236}">
                <a16:creationId xmlns:a16="http://schemas.microsoft.com/office/drawing/2014/main" id="{835D5819-1941-6C03-E8F1-A54C1F627E9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20834" name="Rectangle 2">
            <a:extLst>
              <a:ext uri="{FF2B5EF4-FFF2-40B4-BE49-F238E27FC236}">
                <a16:creationId xmlns:a16="http://schemas.microsoft.com/office/drawing/2014/main" id="{12E7FE30-BFF3-2AF4-3FAE-624480ECDFA2}"/>
              </a:ext>
            </a:extLst>
          </p:cNvPr>
          <p:cNvSpPr>
            <a:spLocks noChangeArrowheads="1"/>
          </p:cNvSpPr>
          <p:nvPr/>
        </p:nvSpPr>
        <p:spPr bwMode="auto">
          <a:xfrm>
            <a:off x="2355851" y="1065214"/>
            <a:ext cx="7593013"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buFont typeface="Wingdings" panose="05000000000000000000" pitchFamily="2" charset="2"/>
              <a:buNone/>
            </a:pPr>
            <a:r>
              <a:rPr lang="vi-VN" altLang="en-US" sz="2400" b="1" i="1">
                <a:latin typeface="Times New Roman" panose="02020603050405020304" pitchFamily="18" charset="0"/>
                <a:cs typeface="Times New Roman" panose="02020603050405020304" pitchFamily="18" charset="0"/>
              </a:rPr>
              <a:t>2.1. Nội dung các khoản phải thanh toán cho người bán</a:t>
            </a:r>
          </a:p>
        </p:txBody>
      </p:sp>
      <p:sp>
        <p:nvSpPr>
          <p:cNvPr id="120835" name="Rectangle 3">
            <a:extLst>
              <a:ext uri="{FF2B5EF4-FFF2-40B4-BE49-F238E27FC236}">
                <a16:creationId xmlns:a16="http://schemas.microsoft.com/office/drawing/2014/main" id="{13A9F316-4B65-DB85-A010-72253DBC0B13}"/>
              </a:ext>
            </a:extLst>
          </p:cNvPr>
          <p:cNvSpPr>
            <a:spLocks noChangeArrowheads="1"/>
          </p:cNvSpPr>
          <p:nvPr/>
        </p:nvSpPr>
        <p:spPr bwMode="auto">
          <a:xfrm>
            <a:off x="2590800" y="304801"/>
            <a:ext cx="67389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sz="2400" b="1" dirty="0">
                <a:latin typeface="Times New Roman" panose="02020603050405020304" pitchFamily="18" charset="0"/>
                <a:cs typeface="Times New Roman" panose="02020603050405020304" pitchFamily="18" charset="0"/>
              </a:rPr>
              <a:t>2. KẾ TOÁN CÁC KHOẢN PHẢI NGƯỜI BÁN</a:t>
            </a:r>
            <a:endParaRPr lang="en-US" altLang="en-US" sz="2400" b="1" dirty="0">
              <a:latin typeface="Times New Roman" panose="02020603050405020304" pitchFamily="18" charset="0"/>
              <a:cs typeface="Times New Roman" panose="02020603050405020304" pitchFamily="18" charset="0"/>
            </a:endParaRPr>
          </a:p>
        </p:txBody>
      </p:sp>
      <p:sp>
        <p:nvSpPr>
          <p:cNvPr id="120836" name="AutoShape 4">
            <a:extLst>
              <a:ext uri="{FF2B5EF4-FFF2-40B4-BE49-F238E27FC236}">
                <a16:creationId xmlns:a16="http://schemas.microsoft.com/office/drawing/2014/main" id="{092DC7E6-1B49-52C7-E0B5-E6839B93A59F}"/>
              </a:ext>
            </a:extLst>
          </p:cNvPr>
          <p:cNvSpPr>
            <a:spLocks noChangeArrowheads="1"/>
          </p:cNvSpPr>
          <p:nvPr/>
        </p:nvSpPr>
        <p:spPr bwMode="auto">
          <a:xfrm>
            <a:off x="2438400" y="990600"/>
            <a:ext cx="7239000" cy="6858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20837" name="Rectangle 5">
            <a:extLst>
              <a:ext uri="{FF2B5EF4-FFF2-40B4-BE49-F238E27FC236}">
                <a16:creationId xmlns:a16="http://schemas.microsoft.com/office/drawing/2014/main" id="{D685DBCB-498C-8A62-F0D5-98D275A5324A}"/>
              </a:ext>
            </a:extLst>
          </p:cNvPr>
          <p:cNvSpPr>
            <a:spLocks noChangeArrowheads="1"/>
          </p:cNvSpPr>
          <p:nvPr/>
        </p:nvSpPr>
        <p:spPr bwMode="auto">
          <a:xfrm>
            <a:off x="2679700" y="1778000"/>
            <a:ext cx="67056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Bao gồm các khoản thanh toán về vật tư, hàng hoá, dịch vụ, lao vụ mà người bán đã cung cấp cho doanh nghiệp nhưng doanh nghiệp chưa trả tiền.</a:t>
            </a:r>
            <a:endParaRPr lang="pl-PL" altLang="en-US" sz="2400">
              <a:latin typeface="Times New Roman" panose="02020603050405020304" pitchFamily="18" charset="0"/>
              <a:cs typeface="Times New Roman" panose="02020603050405020304" pitchFamily="18" charset="0"/>
            </a:endParaRPr>
          </a:p>
        </p:txBody>
      </p:sp>
      <p:sp>
        <p:nvSpPr>
          <p:cNvPr id="120838" name="AutoShape 6">
            <a:extLst>
              <a:ext uri="{FF2B5EF4-FFF2-40B4-BE49-F238E27FC236}">
                <a16:creationId xmlns:a16="http://schemas.microsoft.com/office/drawing/2014/main" id="{4F1E145B-3C83-3500-F2F0-148F7B524EC4}"/>
              </a:ext>
            </a:extLst>
          </p:cNvPr>
          <p:cNvSpPr>
            <a:spLocks noChangeArrowheads="1"/>
          </p:cNvSpPr>
          <p:nvPr/>
        </p:nvSpPr>
        <p:spPr bwMode="auto">
          <a:xfrm>
            <a:off x="2603500" y="1828800"/>
            <a:ext cx="6845300" cy="1219200"/>
          </a:xfrm>
          <a:prstGeom prst="roundRect">
            <a:avLst>
              <a:gd name="adj" fmla="val 39972"/>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120844" name="Group 12">
            <a:extLst>
              <a:ext uri="{FF2B5EF4-FFF2-40B4-BE49-F238E27FC236}">
                <a16:creationId xmlns:a16="http://schemas.microsoft.com/office/drawing/2014/main" id="{D17D43BB-49F3-D4BE-9285-252BBFE18DA9}"/>
              </a:ext>
            </a:extLst>
          </p:cNvPr>
          <p:cNvGrpSpPr>
            <a:grpSpLocks/>
          </p:cNvGrpSpPr>
          <p:nvPr/>
        </p:nvGrpSpPr>
        <p:grpSpPr bwMode="auto">
          <a:xfrm>
            <a:off x="2057400" y="3405188"/>
            <a:ext cx="2590800" cy="2386012"/>
            <a:chOff x="720" y="2016"/>
            <a:chExt cx="1632" cy="1503"/>
          </a:xfrm>
        </p:grpSpPr>
        <p:sp>
          <p:nvSpPr>
            <p:cNvPr id="120839" name="AutoShape 7">
              <a:extLst>
                <a:ext uri="{FF2B5EF4-FFF2-40B4-BE49-F238E27FC236}">
                  <a16:creationId xmlns:a16="http://schemas.microsoft.com/office/drawing/2014/main" id="{FC8B492B-51F5-A0A8-5C9F-787B472D8D88}"/>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20840" name="Oval 8">
              <a:extLst>
                <a:ext uri="{FF2B5EF4-FFF2-40B4-BE49-F238E27FC236}">
                  <a16:creationId xmlns:a16="http://schemas.microsoft.com/office/drawing/2014/main" id="{F3930DBC-B93D-A8DF-9CDB-C2AAEA2F12A4}"/>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eaLnBrk="1" hangingPunct="1">
                <a:defRPr/>
              </a:pPr>
              <a:r>
                <a:rPr lang="en-US" altLang="en-US" sz="2400" b="1" i="1" dirty="0">
                  <a:latin typeface="Times New Roman" panose="02020603050405020304" pitchFamily="18" charset="0"/>
                  <a:cs typeface="Times New Roman" panose="02020603050405020304" pitchFamily="18" charset="0"/>
                </a:rPr>
                <a:t>2.2. </a:t>
              </a:r>
            </a:p>
            <a:p>
              <a:pPr algn="ctr" eaLnBrk="1" hangingPunct="1">
                <a:defRPr/>
              </a:pPr>
              <a:r>
                <a:rPr lang="en-US" altLang="en-US" sz="2400" b="1" i="1" dirty="0" err="1">
                  <a:latin typeface="Times New Roman" panose="02020603050405020304" pitchFamily="18" charset="0"/>
                  <a:cs typeface="Times New Roman" panose="02020603050405020304" pitchFamily="18" charset="0"/>
                </a:rPr>
                <a:t>Chứng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từ</a:t>
              </a:r>
              <a:r>
                <a:rPr lang="en-US" altLang="en-US" sz="2400" b="1" i="1" dirty="0">
                  <a:latin typeface="Times New Roman" panose="02020603050405020304" pitchFamily="18" charset="0"/>
                  <a:cs typeface="Times New Roman" panose="02020603050405020304" pitchFamily="18" charset="0"/>
                </a:rPr>
                <a:t> </a:t>
              </a:r>
            </a:p>
            <a:p>
              <a:pPr algn="ctr" eaLnBrk="1" hangingPunct="1">
                <a:defRPr/>
              </a:pPr>
              <a:r>
                <a:rPr lang="en-US" altLang="en-US" sz="2400" b="1" i="1" dirty="0" err="1">
                  <a:latin typeface="Times New Roman" panose="02020603050405020304" pitchFamily="18" charset="0"/>
                  <a:cs typeface="Times New Roman" panose="02020603050405020304" pitchFamily="18" charset="0"/>
                </a:rPr>
                <a:t>kế</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toán</a:t>
              </a:r>
              <a:r>
                <a:rPr lang="en-US" altLang="en-US" sz="2400" dirty="0">
                  <a:latin typeface="Times New Roman" panose="02020603050405020304" pitchFamily="18" charset="0"/>
                  <a:cs typeface="Times New Roman" panose="02020603050405020304" pitchFamily="18" charset="0"/>
                </a:rPr>
                <a:t> </a:t>
              </a:r>
            </a:p>
          </p:txBody>
        </p:sp>
      </p:grpSp>
      <p:sp>
        <p:nvSpPr>
          <p:cNvPr id="120841" name="AutoShape 9">
            <a:extLst>
              <a:ext uri="{FF2B5EF4-FFF2-40B4-BE49-F238E27FC236}">
                <a16:creationId xmlns:a16="http://schemas.microsoft.com/office/drawing/2014/main" id="{7EF86462-3E61-28C8-2FC6-132C43FBEE9E}"/>
              </a:ext>
            </a:extLst>
          </p:cNvPr>
          <p:cNvSpPr>
            <a:spLocks noChangeArrowheads="1"/>
          </p:cNvSpPr>
          <p:nvPr/>
        </p:nvSpPr>
        <p:spPr bwMode="gray">
          <a:xfrm>
            <a:off x="4648200" y="3124200"/>
            <a:ext cx="44958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altLang="en-US" sz="2400" b="1" dirty="0">
                <a:solidFill>
                  <a:schemeClr val="tx2"/>
                </a:solidFill>
                <a:latin typeface="Times New Roman" panose="02020603050405020304" pitchFamily="18" charset="0"/>
                <a:cs typeface="Times New Roman" panose="02020603050405020304" pitchFamily="18" charset="0"/>
              </a:rPr>
              <a:t>Hoá đơn GTGT</a:t>
            </a:r>
            <a:endParaRPr lang="en-US" altLang="en-US" sz="2400" dirty="0">
              <a:solidFill>
                <a:schemeClr val="tx2"/>
              </a:solidFill>
              <a:latin typeface="Times New Roman" panose="02020603050405020304" pitchFamily="18" charset="0"/>
              <a:cs typeface="Times New Roman" panose="02020603050405020304" pitchFamily="18" charset="0"/>
            </a:endParaRPr>
          </a:p>
        </p:txBody>
      </p:sp>
      <p:sp>
        <p:nvSpPr>
          <p:cNvPr id="120842" name="AutoShape 10">
            <a:extLst>
              <a:ext uri="{FF2B5EF4-FFF2-40B4-BE49-F238E27FC236}">
                <a16:creationId xmlns:a16="http://schemas.microsoft.com/office/drawing/2014/main" id="{4632DCEA-FB11-4FFA-DA61-56D75CD5C163}"/>
              </a:ext>
            </a:extLst>
          </p:cNvPr>
          <p:cNvSpPr>
            <a:spLocks noChangeArrowheads="1"/>
          </p:cNvSpPr>
          <p:nvPr/>
        </p:nvSpPr>
        <p:spPr bwMode="gray">
          <a:xfrm>
            <a:off x="4684714" y="4116388"/>
            <a:ext cx="4459287"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eaLnBrk="1" hangingPunct="1">
              <a:defRPr/>
            </a:pPr>
            <a:r>
              <a:rPr lang="vi-VN" sz="2400" b="1" dirty="0">
                <a:solidFill>
                  <a:schemeClr val="tx2"/>
                </a:solidFill>
                <a:latin typeface="Times New Roman" panose="02020603050405020304" pitchFamily="18" charset="0"/>
                <a:cs typeface="Times New Roman" panose="02020603050405020304" pitchFamily="18" charset="0"/>
              </a:rPr>
              <a:t>Hoá đơn bán hàng thông thường</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120843" name="AutoShape 11">
            <a:extLst>
              <a:ext uri="{FF2B5EF4-FFF2-40B4-BE49-F238E27FC236}">
                <a16:creationId xmlns:a16="http://schemas.microsoft.com/office/drawing/2014/main" id="{C04B0203-6181-ACB5-5A7C-4DD9E9AD3BF6}"/>
              </a:ext>
            </a:extLst>
          </p:cNvPr>
          <p:cNvSpPr>
            <a:spLocks noChangeArrowheads="1"/>
          </p:cNvSpPr>
          <p:nvPr/>
        </p:nvSpPr>
        <p:spPr bwMode="gray">
          <a:xfrm>
            <a:off x="4648200" y="5005388"/>
            <a:ext cx="45720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Phiếu</a:t>
            </a:r>
            <a:r>
              <a:rPr lang="en-US" altLang="en-US" sz="2400" b="1" dirty="0">
                <a:solidFill>
                  <a:schemeClr val="tx2"/>
                </a:solidFill>
                <a:latin typeface="Times New Roman" panose="02020603050405020304" pitchFamily="18" charset="0"/>
                <a:cs typeface="Times New Roman" panose="02020603050405020304" pitchFamily="18" charset="0"/>
              </a:rPr>
              <a:t> chi</a:t>
            </a:r>
          </a:p>
        </p:txBody>
      </p:sp>
      <p:sp>
        <p:nvSpPr>
          <p:cNvPr id="120845" name="AutoShape 13">
            <a:extLst>
              <a:ext uri="{FF2B5EF4-FFF2-40B4-BE49-F238E27FC236}">
                <a16:creationId xmlns:a16="http://schemas.microsoft.com/office/drawing/2014/main" id="{E2435570-387D-A53E-7406-5D16D9200C4E}"/>
              </a:ext>
            </a:extLst>
          </p:cNvPr>
          <p:cNvSpPr>
            <a:spLocks noChangeArrowheads="1"/>
          </p:cNvSpPr>
          <p:nvPr/>
        </p:nvSpPr>
        <p:spPr bwMode="gray">
          <a:xfrm>
            <a:off x="4648200" y="5868988"/>
            <a:ext cx="44592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Giấy</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báo</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Nợ</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của</a:t>
            </a:r>
            <a:r>
              <a:rPr lang="en-US" altLang="en-US" sz="2400" b="1" dirty="0">
                <a:solidFill>
                  <a:schemeClr val="tx2"/>
                </a:solidFill>
                <a:latin typeface="Times New Roman" panose="02020603050405020304" pitchFamily="18" charset="0"/>
                <a:cs typeface="Times New Roman" panose="02020603050405020304" pitchFamily="18" charset="0"/>
              </a:rPr>
              <a:t> Ngân </a:t>
            </a:r>
            <a:r>
              <a:rPr lang="en-US" altLang="en-US" sz="2400" b="1" dirty="0" err="1">
                <a:solidFill>
                  <a:schemeClr val="tx2"/>
                </a:solidFill>
                <a:latin typeface="Times New Roman" panose="02020603050405020304" pitchFamily="18" charset="0"/>
                <a:cs typeface="Times New Roman" panose="02020603050405020304" pitchFamily="18" charset="0"/>
              </a:rPr>
              <a:t>hàng</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20835"/>
                                        </p:tgtEl>
                                        <p:attrNameLst>
                                          <p:attrName>style.visibility</p:attrName>
                                        </p:attrNameLst>
                                      </p:cBhvr>
                                      <p:to>
                                        <p:strVal val="visible"/>
                                      </p:to>
                                    </p:set>
                                    <p:anim calcmode="lin" valueType="num">
                                      <p:cBhvr>
                                        <p:cTn id="7" dur="500" fill="hold"/>
                                        <p:tgtEl>
                                          <p:spTgt spid="120835"/>
                                        </p:tgtEl>
                                        <p:attrNameLst>
                                          <p:attrName>ppt_w</p:attrName>
                                        </p:attrNameLst>
                                      </p:cBhvr>
                                      <p:tavLst>
                                        <p:tav tm="0">
                                          <p:val>
                                            <p:fltVal val="0"/>
                                          </p:val>
                                        </p:tav>
                                        <p:tav tm="100000">
                                          <p:val>
                                            <p:strVal val="#ppt_w"/>
                                          </p:val>
                                        </p:tav>
                                      </p:tavLst>
                                    </p:anim>
                                    <p:anim calcmode="lin" valueType="num">
                                      <p:cBhvr>
                                        <p:cTn id="8" dur="500" fill="hold"/>
                                        <p:tgtEl>
                                          <p:spTgt spid="120835"/>
                                        </p:tgtEl>
                                        <p:attrNameLst>
                                          <p:attrName>ppt_h</p:attrName>
                                        </p:attrNameLst>
                                      </p:cBhvr>
                                      <p:tavLst>
                                        <p:tav tm="0">
                                          <p:val>
                                            <p:fltVal val="0"/>
                                          </p:val>
                                        </p:tav>
                                        <p:tav tm="100000">
                                          <p:val>
                                            <p:strVal val="#ppt_h"/>
                                          </p:val>
                                        </p:tav>
                                      </p:tavLst>
                                    </p:anim>
                                    <p:anim calcmode="lin" valueType="num">
                                      <p:cBhvr>
                                        <p:cTn id="9" dur="500" fill="hold"/>
                                        <p:tgtEl>
                                          <p:spTgt spid="120835"/>
                                        </p:tgtEl>
                                        <p:attrNameLst>
                                          <p:attrName>style.rotation</p:attrName>
                                        </p:attrNameLst>
                                      </p:cBhvr>
                                      <p:tavLst>
                                        <p:tav tm="0">
                                          <p:val>
                                            <p:fltVal val="360"/>
                                          </p:val>
                                        </p:tav>
                                        <p:tav tm="100000">
                                          <p:val>
                                            <p:fltVal val="0"/>
                                          </p:val>
                                        </p:tav>
                                      </p:tavLst>
                                    </p:anim>
                                    <p:animEffect transition="in" filter="fade">
                                      <p:cBhvr>
                                        <p:cTn id="10" dur="500"/>
                                        <p:tgtEl>
                                          <p:spTgt spid="12083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20836"/>
                                        </p:tgtEl>
                                        <p:attrNameLst>
                                          <p:attrName>style.visibility</p:attrName>
                                        </p:attrNameLst>
                                      </p:cBhvr>
                                      <p:to>
                                        <p:strVal val="visible"/>
                                      </p:to>
                                    </p:set>
                                    <p:animEffect transition="in" filter="diamond(in)">
                                      <p:cBhvr>
                                        <p:cTn id="15" dur="2000"/>
                                        <p:tgtEl>
                                          <p:spTgt spid="120836"/>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20834"/>
                                        </p:tgtEl>
                                        <p:attrNameLst>
                                          <p:attrName>style.visibility</p:attrName>
                                        </p:attrNameLst>
                                      </p:cBhvr>
                                      <p:to>
                                        <p:strVal val="visible"/>
                                      </p:to>
                                    </p:set>
                                    <p:animEffect transition="in" filter="diamond(in)">
                                      <p:cBhvr>
                                        <p:cTn id="18" dur="2000"/>
                                        <p:tgtEl>
                                          <p:spTgt spid="12083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7" presetClass="entr" presetSubtype="0" fill="hold" nodeType="clickEffect">
                                  <p:stCondLst>
                                    <p:cond delay="0"/>
                                  </p:stCondLst>
                                  <p:iterate type="lt">
                                    <p:tmPct val="50000"/>
                                  </p:iterate>
                                  <p:childTnLst>
                                    <p:set>
                                      <p:cBhvr>
                                        <p:cTn id="22" dur="1" fill="hold">
                                          <p:stCondLst>
                                            <p:cond delay="0"/>
                                          </p:stCondLst>
                                        </p:cTn>
                                        <p:tgtEl>
                                          <p:spTgt spid="120837">
                                            <p:txEl>
                                              <p:pRg st="0" end="0"/>
                                            </p:txEl>
                                          </p:spTgt>
                                        </p:tgtEl>
                                        <p:attrNameLst>
                                          <p:attrName>style.visibility</p:attrName>
                                        </p:attrNameLst>
                                      </p:cBhvr>
                                      <p:to>
                                        <p:strVal val="visible"/>
                                      </p:to>
                                    </p:set>
                                    <p:anim calcmode="discrete" valueType="clr">
                                      <p:cBhvr override="childStyle">
                                        <p:cTn id="23" dur="80"/>
                                        <p:tgtEl>
                                          <p:spTgt spid="12083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120837">
                                            <p:txEl>
                                              <p:pRg st="0" end="0"/>
                                            </p:txEl>
                                          </p:spTgt>
                                        </p:tgtEl>
                                        <p:attrNameLst>
                                          <p:attrName>fillcolor</p:attrName>
                                        </p:attrNameLst>
                                      </p:cBhvr>
                                      <p:tavLst>
                                        <p:tav tm="0">
                                          <p:val>
                                            <p:clrVal>
                                              <a:schemeClr val="accent2"/>
                                            </p:clrVal>
                                          </p:val>
                                        </p:tav>
                                        <p:tav tm="50000">
                                          <p:val>
                                            <p:clrVal>
                                              <a:schemeClr val="hlink"/>
                                            </p:clrVal>
                                          </p:val>
                                        </p:tav>
                                      </p:tavLst>
                                    </p:anim>
                                    <p:set>
                                      <p:cBhvr>
                                        <p:cTn id="25" dur="80"/>
                                        <p:tgtEl>
                                          <p:spTgt spid="120837">
                                            <p:txEl>
                                              <p:pRg st="0" end="0"/>
                                            </p:txEl>
                                          </p:spTgt>
                                        </p:tgtEl>
                                        <p:attrNameLst>
                                          <p:attrName>fill.type</p:attrName>
                                        </p:attrNameLst>
                                      </p:cBhvr>
                                      <p:to>
                                        <p:strVal val="solid"/>
                                      </p:to>
                                    </p:set>
                                  </p:childTnLst>
                                </p:cTn>
                              </p:par>
                              <p:par>
                                <p:cTn id="26" presetID="8" presetClass="entr" presetSubtype="16" fill="hold" grpId="0" nodeType="withEffect">
                                  <p:stCondLst>
                                    <p:cond delay="0"/>
                                  </p:stCondLst>
                                  <p:childTnLst>
                                    <p:set>
                                      <p:cBhvr>
                                        <p:cTn id="27" dur="1" fill="hold">
                                          <p:stCondLst>
                                            <p:cond delay="0"/>
                                          </p:stCondLst>
                                        </p:cTn>
                                        <p:tgtEl>
                                          <p:spTgt spid="120838"/>
                                        </p:tgtEl>
                                        <p:attrNameLst>
                                          <p:attrName>style.visibility</p:attrName>
                                        </p:attrNameLst>
                                      </p:cBhvr>
                                      <p:to>
                                        <p:strVal val="visible"/>
                                      </p:to>
                                    </p:set>
                                    <p:animEffect transition="in" filter="diamond(in)">
                                      <p:cBhvr>
                                        <p:cTn id="28" dur="2000"/>
                                        <p:tgtEl>
                                          <p:spTgt spid="12083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nodeType="clickEffect">
                                  <p:stCondLst>
                                    <p:cond delay="0"/>
                                  </p:stCondLst>
                                  <p:childTnLst>
                                    <p:set>
                                      <p:cBhvr>
                                        <p:cTn id="32" dur="1" fill="hold">
                                          <p:stCondLst>
                                            <p:cond delay="0"/>
                                          </p:stCondLst>
                                        </p:cTn>
                                        <p:tgtEl>
                                          <p:spTgt spid="120844"/>
                                        </p:tgtEl>
                                        <p:attrNameLst>
                                          <p:attrName>style.visibility</p:attrName>
                                        </p:attrNameLst>
                                      </p:cBhvr>
                                      <p:to>
                                        <p:strVal val="visible"/>
                                      </p:to>
                                    </p:set>
                                    <p:anim calcmode="lin" valueType="num">
                                      <p:cBhvr additive="base">
                                        <p:cTn id="33" dur="500" fill="hold"/>
                                        <p:tgtEl>
                                          <p:spTgt spid="120844"/>
                                        </p:tgtEl>
                                        <p:attrNameLst>
                                          <p:attrName>ppt_x</p:attrName>
                                        </p:attrNameLst>
                                      </p:cBhvr>
                                      <p:tavLst>
                                        <p:tav tm="0">
                                          <p:val>
                                            <p:strVal val="0-#ppt_w/2"/>
                                          </p:val>
                                        </p:tav>
                                        <p:tav tm="100000">
                                          <p:val>
                                            <p:strVal val="#ppt_x"/>
                                          </p:val>
                                        </p:tav>
                                      </p:tavLst>
                                    </p:anim>
                                    <p:anim calcmode="lin" valueType="num">
                                      <p:cBhvr additive="base">
                                        <p:cTn id="34" dur="500" fill="hold"/>
                                        <p:tgtEl>
                                          <p:spTgt spid="120844"/>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120841"/>
                                        </p:tgtEl>
                                        <p:attrNameLst>
                                          <p:attrName>style.visibility</p:attrName>
                                        </p:attrNameLst>
                                      </p:cBhvr>
                                      <p:to>
                                        <p:strVal val="visible"/>
                                      </p:to>
                                    </p:set>
                                    <p:anim calcmode="lin" valueType="num">
                                      <p:cBhvr additive="base">
                                        <p:cTn id="39" dur="500" fill="hold"/>
                                        <p:tgtEl>
                                          <p:spTgt spid="120841"/>
                                        </p:tgtEl>
                                        <p:attrNameLst>
                                          <p:attrName>ppt_x</p:attrName>
                                        </p:attrNameLst>
                                      </p:cBhvr>
                                      <p:tavLst>
                                        <p:tav tm="0">
                                          <p:val>
                                            <p:strVal val="1+#ppt_w/2"/>
                                          </p:val>
                                        </p:tav>
                                        <p:tav tm="100000">
                                          <p:val>
                                            <p:strVal val="#ppt_x"/>
                                          </p:val>
                                        </p:tav>
                                      </p:tavLst>
                                    </p:anim>
                                    <p:anim calcmode="lin" valueType="num">
                                      <p:cBhvr additive="base">
                                        <p:cTn id="40" dur="500" fill="hold"/>
                                        <p:tgtEl>
                                          <p:spTgt spid="120841"/>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120842"/>
                                        </p:tgtEl>
                                        <p:attrNameLst>
                                          <p:attrName>style.visibility</p:attrName>
                                        </p:attrNameLst>
                                      </p:cBhvr>
                                      <p:to>
                                        <p:strVal val="visible"/>
                                      </p:to>
                                    </p:set>
                                    <p:anim calcmode="lin" valueType="num">
                                      <p:cBhvr additive="base">
                                        <p:cTn id="43" dur="500" fill="hold"/>
                                        <p:tgtEl>
                                          <p:spTgt spid="120842"/>
                                        </p:tgtEl>
                                        <p:attrNameLst>
                                          <p:attrName>ppt_x</p:attrName>
                                        </p:attrNameLst>
                                      </p:cBhvr>
                                      <p:tavLst>
                                        <p:tav tm="0">
                                          <p:val>
                                            <p:strVal val="1+#ppt_w/2"/>
                                          </p:val>
                                        </p:tav>
                                        <p:tav tm="100000">
                                          <p:val>
                                            <p:strVal val="#ppt_x"/>
                                          </p:val>
                                        </p:tav>
                                      </p:tavLst>
                                    </p:anim>
                                    <p:anim calcmode="lin" valueType="num">
                                      <p:cBhvr additive="base">
                                        <p:cTn id="44" dur="500" fill="hold"/>
                                        <p:tgtEl>
                                          <p:spTgt spid="120842"/>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120843"/>
                                        </p:tgtEl>
                                        <p:attrNameLst>
                                          <p:attrName>style.visibility</p:attrName>
                                        </p:attrNameLst>
                                      </p:cBhvr>
                                      <p:to>
                                        <p:strVal val="visible"/>
                                      </p:to>
                                    </p:set>
                                    <p:anim calcmode="lin" valueType="num">
                                      <p:cBhvr additive="base">
                                        <p:cTn id="47" dur="500" fill="hold"/>
                                        <p:tgtEl>
                                          <p:spTgt spid="120843"/>
                                        </p:tgtEl>
                                        <p:attrNameLst>
                                          <p:attrName>ppt_x</p:attrName>
                                        </p:attrNameLst>
                                      </p:cBhvr>
                                      <p:tavLst>
                                        <p:tav tm="0">
                                          <p:val>
                                            <p:strVal val="1+#ppt_w/2"/>
                                          </p:val>
                                        </p:tav>
                                        <p:tav tm="100000">
                                          <p:val>
                                            <p:strVal val="#ppt_x"/>
                                          </p:val>
                                        </p:tav>
                                      </p:tavLst>
                                    </p:anim>
                                    <p:anim calcmode="lin" valueType="num">
                                      <p:cBhvr additive="base">
                                        <p:cTn id="48" dur="500" fill="hold"/>
                                        <p:tgtEl>
                                          <p:spTgt spid="120843"/>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120845"/>
                                        </p:tgtEl>
                                        <p:attrNameLst>
                                          <p:attrName>style.visibility</p:attrName>
                                        </p:attrNameLst>
                                      </p:cBhvr>
                                      <p:to>
                                        <p:strVal val="visible"/>
                                      </p:to>
                                    </p:set>
                                    <p:anim calcmode="lin" valueType="num">
                                      <p:cBhvr additive="base">
                                        <p:cTn id="51" dur="500" fill="hold"/>
                                        <p:tgtEl>
                                          <p:spTgt spid="120845"/>
                                        </p:tgtEl>
                                        <p:attrNameLst>
                                          <p:attrName>ppt_x</p:attrName>
                                        </p:attrNameLst>
                                      </p:cBhvr>
                                      <p:tavLst>
                                        <p:tav tm="0">
                                          <p:val>
                                            <p:strVal val="1+#ppt_w/2"/>
                                          </p:val>
                                        </p:tav>
                                        <p:tav tm="100000">
                                          <p:val>
                                            <p:strVal val="#ppt_x"/>
                                          </p:val>
                                        </p:tav>
                                      </p:tavLst>
                                    </p:anim>
                                    <p:anim calcmode="lin" valueType="num">
                                      <p:cBhvr additive="base">
                                        <p:cTn id="52" dur="500" fill="hold"/>
                                        <p:tgtEl>
                                          <p:spTgt spid="1208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4" grpId="0"/>
      <p:bldP spid="120835" grpId="0"/>
      <p:bldP spid="120836" grpId="0" animBg="1"/>
      <p:bldP spid="120838" grpId="0" animBg="1"/>
      <p:bldP spid="120841" grpId="0" animBg="1"/>
      <p:bldP spid="120842" grpId="0" animBg="1"/>
      <p:bldP spid="120843" grpId="0" animBg="1"/>
      <p:bldP spid="120845"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oter Placeholder 4">
            <a:extLst>
              <a:ext uri="{FF2B5EF4-FFF2-40B4-BE49-F238E27FC236}">
                <a16:creationId xmlns:a16="http://schemas.microsoft.com/office/drawing/2014/main" id="{D7FE4CE1-3044-14BB-3F0B-FB983C18DA0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21858" name="Rectangle 2">
            <a:extLst>
              <a:ext uri="{FF2B5EF4-FFF2-40B4-BE49-F238E27FC236}">
                <a16:creationId xmlns:a16="http://schemas.microsoft.com/office/drawing/2014/main" id="{17CB4B0A-1516-2AC0-854A-F8F01F48EF26}"/>
              </a:ext>
            </a:extLst>
          </p:cNvPr>
          <p:cNvSpPr>
            <a:spLocks noGrp="1" noChangeArrowheads="1"/>
          </p:cNvSpPr>
          <p:nvPr>
            <p:ph type="title"/>
          </p:nvPr>
        </p:nvSpPr>
        <p:spPr>
          <a:xfrm>
            <a:off x="3505200" y="228601"/>
            <a:ext cx="5257800" cy="563563"/>
          </a:xfrm>
        </p:spPr>
        <p:txBody>
          <a:bodyPr>
            <a:normAutofit fontScale="90000"/>
          </a:bodyPr>
          <a:lstStyle/>
          <a:p>
            <a:pPr eaLnBrk="1" hangingPunct="1"/>
            <a:r>
              <a:rPr lang="en-US" altLang="en-US" sz="3200" i="1" dirty="0">
                <a:latin typeface="Times New Roman" panose="02020603050405020304" pitchFamily="18" charset="0"/>
                <a:cs typeface="Times New Roman" panose="02020603050405020304" pitchFamily="18" charset="0"/>
              </a:rPr>
              <a:t>2.3. Tài </a:t>
            </a:r>
            <a:r>
              <a:rPr lang="en-US" altLang="en-US" sz="3200" i="1" dirty="0" err="1">
                <a:latin typeface="Times New Roman" panose="02020603050405020304" pitchFamily="18" charset="0"/>
                <a:cs typeface="Times New Roman" panose="02020603050405020304" pitchFamily="18" charset="0"/>
              </a:rPr>
              <a:t>khoản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chuyên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dùng</a:t>
            </a:r>
            <a:endParaRPr lang="en-US" altLang="en-US" sz="3200" i="1" dirty="0">
              <a:latin typeface="Times New Roman" panose="02020603050405020304" pitchFamily="18" charset="0"/>
              <a:cs typeface="Times New Roman" panose="02020603050405020304" pitchFamily="18" charset="0"/>
            </a:endParaRPr>
          </a:p>
        </p:txBody>
      </p:sp>
      <p:sp>
        <p:nvSpPr>
          <p:cNvPr id="121859" name="Rectangle 3">
            <a:extLst>
              <a:ext uri="{FF2B5EF4-FFF2-40B4-BE49-F238E27FC236}">
                <a16:creationId xmlns:a16="http://schemas.microsoft.com/office/drawing/2014/main" id="{7CD08EAC-48A5-6562-03DD-B15713614B3A}"/>
              </a:ext>
            </a:extLst>
          </p:cNvPr>
          <p:cNvSpPr>
            <a:spLocks noGrp="1" noChangeArrowheads="1"/>
          </p:cNvSpPr>
          <p:nvPr>
            <p:ph type="body" idx="1"/>
          </p:nvPr>
        </p:nvSpPr>
        <p:spPr>
          <a:xfrm>
            <a:off x="1981200" y="1981200"/>
            <a:ext cx="8382000" cy="1828800"/>
          </a:xfrm>
        </p:spPr>
        <p:txBody>
          <a:bodyPr>
            <a:normAutofit lnSpcReduction="10000"/>
          </a:bodyPr>
          <a:lstStyle/>
          <a:p>
            <a:pPr marL="0" indent="0" algn="just">
              <a:lnSpc>
                <a:spcPct val="90000"/>
              </a:lnSpc>
              <a:buNone/>
            </a:pPr>
            <a:r>
              <a:rPr lang="en-US" altLang="en-US" sz="2400">
                <a:latin typeface="Times New Roman" panose="02020603050405020304" pitchFamily="18" charset="0"/>
              </a:rPr>
              <a:t>Tài khoản này dùng để phản ánh tình hình thanh toán về các khoản nợ phải trả của doanh nghiệp cho người bán vật tư, hàng hoá, người cung cấp dịch vụ theo hợp đồng kinh tế đã ký kết. </a:t>
            </a:r>
          </a:p>
          <a:p>
            <a:pPr marL="0" indent="0" algn="just">
              <a:lnSpc>
                <a:spcPct val="90000"/>
              </a:lnSpc>
              <a:buNone/>
            </a:pPr>
            <a:r>
              <a:rPr lang="en-US" altLang="en-US" sz="2400">
                <a:latin typeface="Times New Roman" panose="02020603050405020304" pitchFamily="18" charset="0"/>
              </a:rPr>
              <a:t>Tài khoản này cũng được dùng để phản ánh tình hình thanh toán về các khoản nợ phải trả cho người nhận thầu xây lắp chính, phụ.</a:t>
            </a:r>
          </a:p>
        </p:txBody>
      </p:sp>
      <p:sp>
        <p:nvSpPr>
          <p:cNvPr id="121860" name="AutoShape 4">
            <a:extLst>
              <a:ext uri="{FF2B5EF4-FFF2-40B4-BE49-F238E27FC236}">
                <a16:creationId xmlns:a16="http://schemas.microsoft.com/office/drawing/2014/main" id="{84BDB08E-0EC9-C5A7-12BB-093028C963DF}"/>
              </a:ext>
            </a:extLst>
          </p:cNvPr>
          <p:cNvSpPr>
            <a:spLocks noChangeArrowheads="1"/>
          </p:cNvSpPr>
          <p:nvPr/>
        </p:nvSpPr>
        <p:spPr bwMode="gray">
          <a:xfrm>
            <a:off x="3505200" y="1066800"/>
            <a:ext cx="54864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b="1">
                <a:solidFill>
                  <a:schemeClr val="tx2"/>
                </a:solidFill>
                <a:latin typeface="Times New Roman" panose="02020603050405020304" pitchFamily="18" charset="0"/>
                <a:cs typeface="Times New Roman" panose="02020603050405020304" pitchFamily="18" charset="0"/>
              </a:rPr>
              <a:t>TK 331 – Phải trả cho người bán</a:t>
            </a:r>
          </a:p>
        </p:txBody>
      </p:sp>
      <p:sp>
        <p:nvSpPr>
          <p:cNvPr id="121861" name="AutoShape 5">
            <a:extLst>
              <a:ext uri="{FF2B5EF4-FFF2-40B4-BE49-F238E27FC236}">
                <a16:creationId xmlns:a16="http://schemas.microsoft.com/office/drawing/2014/main" id="{404502DE-8605-D9C7-DA2B-B98CA40EDC96}"/>
              </a:ext>
            </a:extLst>
          </p:cNvPr>
          <p:cNvSpPr>
            <a:spLocks noChangeArrowheads="1"/>
          </p:cNvSpPr>
          <p:nvPr/>
        </p:nvSpPr>
        <p:spPr bwMode="auto">
          <a:xfrm>
            <a:off x="1905000" y="1905000"/>
            <a:ext cx="8534400" cy="1981200"/>
          </a:xfrm>
          <a:prstGeom prst="roundRect">
            <a:avLst>
              <a:gd name="adj" fmla="val 15463"/>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99335" name="Group 18">
            <a:extLst>
              <a:ext uri="{FF2B5EF4-FFF2-40B4-BE49-F238E27FC236}">
                <a16:creationId xmlns:a16="http://schemas.microsoft.com/office/drawing/2014/main" id="{EA36340E-BBD0-FB44-D897-2C886EE69D99}"/>
              </a:ext>
            </a:extLst>
          </p:cNvPr>
          <p:cNvGrpSpPr>
            <a:grpSpLocks/>
          </p:cNvGrpSpPr>
          <p:nvPr/>
        </p:nvGrpSpPr>
        <p:grpSpPr bwMode="auto">
          <a:xfrm>
            <a:off x="3733800" y="3962400"/>
            <a:ext cx="5334000" cy="2514600"/>
            <a:chOff x="1392" y="2496"/>
            <a:chExt cx="3360" cy="1584"/>
          </a:xfrm>
        </p:grpSpPr>
        <p:sp>
          <p:nvSpPr>
            <p:cNvPr id="87048" name="Text Box 7">
              <a:extLst>
                <a:ext uri="{FF2B5EF4-FFF2-40B4-BE49-F238E27FC236}">
                  <a16:creationId xmlns:a16="http://schemas.microsoft.com/office/drawing/2014/main" id="{53FB7BF5-442F-B9CA-9FD4-8992CA89A813}"/>
                </a:ext>
              </a:extLst>
            </p:cNvPr>
            <p:cNvSpPr txBox="1">
              <a:spLocks noChangeArrowheads="1"/>
            </p:cNvSpPr>
            <p:nvPr/>
          </p:nvSpPr>
          <p:spPr bwMode="auto">
            <a:xfrm>
              <a:off x="2544" y="249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a:latin typeface="Times New Roman" panose="02020603050405020304" pitchFamily="18" charset="0"/>
                </a:rPr>
                <a:t>TK 331</a:t>
              </a:r>
            </a:p>
          </p:txBody>
        </p:sp>
        <p:grpSp>
          <p:nvGrpSpPr>
            <p:cNvPr id="87049" name="Group 16">
              <a:extLst>
                <a:ext uri="{FF2B5EF4-FFF2-40B4-BE49-F238E27FC236}">
                  <a16:creationId xmlns:a16="http://schemas.microsoft.com/office/drawing/2014/main" id="{ECC8DCEE-8968-41E6-69CD-D945554BDAB3}"/>
                </a:ext>
              </a:extLst>
            </p:cNvPr>
            <p:cNvGrpSpPr>
              <a:grpSpLocks/>
            </p:cNvGrpSpPr>
            <p:nvPr/>
          </p:nvGrpSpPr>
          <p:grpSpPr bwMode="auto">
            <a:xfrm>
              <a:off x="1392" y="2784"/>
              <a:ext cx="3360" cy="1296"/>
              <a:chOff x="1392" y="2880"/>
              <a:chExt cx="3360" cy="1296"/>
            </a:xfrm>
          </p:grpSpPr>
          <p:grpSp>
            <p:nvGrpSpPr>
              <p:cNvPr id="87055" name="Group 6">
                <a:extLst>
                  <a:ext uri="{FF2B5EF4-FFF2-40B4-BE49-F238E27FC236}">
                    <a16:creationId xmlns:a16="http://schemas.microsoft.com/office/drawing/2014/main" id="{4A65D32D-999F-FCFF-63D8-10617A852975}"/>
                  </a:ext>
                </a:extLst>
              </p:cNvPr>
              <p:cNvGrpSpPr>
                <a:grpSpLocks/>
              </p:cNvGrpSpPr>
              <p:nvPr/>
            </p:nvGrpSpPr>
            <p:grpSpPr bwMode="auto">
              <a:xfrm>
                <a:off x="1392" y="2880"/>
                <a:ext cx="3264" cy="1296"/>
                <a:chOff x="1440" y="2352"/>
                <a:chExt cx="3456" cy="1536"/>
              </a:xfrm>
            </p:grpSpPr>
            <p:sp>
              <p:nvSpPr>
                <p:cNvPr id="87057" name="Line 4">
                  <a:extLst>
                    <a:ext uri="{FF2B5EF4-FFF2-40B4-BE49-F238E27FC236}">
                      <a16:creationId xmlns:a16="http://schemas.microsoft.com/office/drawing/2014/main" id="{B412B0A0-E7DF-C6D6-184A-5C546461A59F}"/>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87058" name="Line 5">
                  <a:extLst>
                    <a:ext uri="{FF2B5EF4-FFF2-40B4-BE49-F238E27FC236}">
                      <a16:creationId xmlns:a16="http://schemas.microsoft.com/office/drawing/2014/main" id="{73D9EF9F-317E-DBB8-E8FE-E25BD4E6155B}"/>
                    </a:ext>
                  </a:extLst>
                </p:cNvPr>
                <p:cNvSpPr>
                  <a:spLocks noChangeShapeType="1"/>
                </p:cNvSpPr>
                <p:nvPr/>
              </p:nvSpPr>
              <p:spPr bwMode="auto">
                <a:xfrm>
                  <a:off x="3168"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87056" name="Line 8">
                <a:extLst>
                  <a:ext uri="{FF2B5EF4-FFF2-40B4-BE49-F238E27FC236}">
                    <a16:creationId xmlns:a16="http://schemas.microsoft.com/office/drawing/2014/main" id="{6016C3EF-46D8-96BA-94D3-7AE727285AE9}"/>
                  </a:ext>
                </a:extLst>
              </p:cNvPr>
              <p:cNvSpPr>
                <a:spLocks noChangeShapeType="1"/>
              </p:cNvSpPr>
              <p:nvPr/>
            </p:nvSpPr>
            <p:spPr bwMode="auto">
              <a:xfrm>
                <a:off x="1440" y="3792"/>
                <a:ext cx="33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87050" name="Text Box 9">
              <a:extLst>
                <a:ext uri="{FF2B5EF4-FFF2-40B4-BE49-F238E27FC236}">
                  <a16:creationId xmlns:a16="http://schemas.microsoft.com/office/drawing/2014/main" id="{5AE57F45-6AB8-9BE9-1A1F-5B3C0A028B55}"/>
                </a:ext>
              </a:extLst>
            </p:cNvPr>
            <p:cNvSpPr txBox="1">
              <a:spLocks noChangeArrowheads="1"/>
            </p:cNvSpPr>
            <p:nvPr/>
          </p:nvSpPr>
          <p:spPr bwMode="auto">
            <a:xfrm>
              <a:off x="3072" y="2832"/>
              <a:ext cx="13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SDĐK:</a:t>
              </a:r>
              <a:r>
                <a:rPr lang="en-US" altLang="en-US" sz="2400" b="1">
                  <a:latin typeface="Times New Roman" panose="02020603050405020304" pitchFamily="18" charset="0"/>
                </a:rPr>
                <a:t> XXX</a:t>
              </a:r>
            </a:p>
          </p:txBody>
        </p:sp>
        <p:sp>
          <p:nvSpPr>
            <p:cNvPr id="87051" name="Line 10">
              <a:extLst>
                <a:ext uri="{FF2B5EF4-FFF2-40B4-BE49-F238E27FC236}">
                  <a16:creationId xmlns:a16="http://schemas.microsoft.com/office/drawing/2014/main" id="{91141579-146C-EFF1-6C7E-137492C8E13E}"/>
                </a:ext>
              </a:extLst>
            </p:cNvPr>
            <p:cNvSpPr>
              <a:spLocks noChangeShapeType="1"/>
            </p:cNvSpPr>
            <p:nvPr/>
          </p:nvSpPr>
          <p:spPr bwMode="auto">
            <a:xfrm flipH="1">
              <a:off x="2352" y="3216"/>
              <a:ext cx="240" cy="336"/>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spAutoFit/>
            </a:bodyPr>
            <a:lstStyle/>
            <a:p>
              <a:endParaRPr lang="en-US"/>
            </a:p>
          </p:txBody>
        </p:sp>
        <p:sp>
          <p:nvSpPr>
            <p:cNvPr id="87052" name="Line 11">
              <a:extLst>
                <a:ext uri="{FF2B5EF4-FFF2-40B4-BE49-F238E27FC236}">
                  <a16:creationId xmlns:a16="http://schemas.microsoft.com/office/drawing/2014/main" id="{4202706D-0E8E-9F71-1A3B-B65ADC986E54}"/>
                </a:ext>
              </a:extLst>
            </p:cNvPr>
            <p:cNvSpPr>
              <a:spLocks noChangeShapeType="1"/>
            </p:cNvSpPr>
            <p:nvPr/>
          </p:nvSpPr>
          <p:spPr bwMode="auto">
            <a:xfrm flipH="1" flipV="1">
              <a:off x="3456" y="3168"/>
              <a:ext cx="240"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spAutoFit/>
            </a:bodyPr>
            <a:lstStyle/>
            <a:p>
              <a:endParaRPr lang="en-US"/>
            </a:p>
          </p:txBody>
        </p:sp>
        <p:sp>
          <p:nvSpPr>
            <p:cNvPr id="87053" name="Text Box 13">
              <a:extLst>
                <a:ext uri="{FF2B5EF4-FFF2-40B4-BE49-F238E27FC236}">
                  <a16:creationId xmlns:a16="http://schemas.microsoft.com/office/drawing/2014/main" id="{10E61F70-B7F4-5FBF-5192-46C2AC9F45CE}"/>
                </a:ext>
              </a:extLst>
            </p:cNvPr>
            <p:cNvSpPr txBox="1">
              <a:spLocks noChangeArrowheads="1"/>
            </p:cNvSpPr>
            <p:nvPr/>
          </p:nvSpPr>
          <p:spPr bwMode="auto">
            <a:xfrm>
              <a:off x="1488" y="3696"/>
              <a:ext cx="13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SDCK:</a:t>
              </a:r>
              <a:r>
                <a:rPr lang="en-US" altLang="en-US" sz="2400" b="1">
                  <a:latin typeface="Times New Roman" panose="02020603050405020304" pitchFamily="18" charset="0"/>
                </a:rPr>
                <a:t> XXX</a:t>
              </a:r>
            </a:p>
          </p:txBody>
        </p:sp>
        <p:sp>
          <p:nvSpPr>
            <p:cNvPr id="87054" name="Text Box 13">
              <a:extLst>
                <a:ext uri="{FF2B5EF4-FFF2-40B4-BE49-F238E27FC236}">
                  <a16:creationId xmlns:a16="http://schemas.microsoft.com/office/drawing/2014/main" id="{8432ACAA-D3FB-27E6-804F-5CDB55908B8D}"/>
                </a:ext>
              </a:extLst>
            </p:cNvPr>
            <p:cNvSpPr txBox="1">
              <a:spLocks noChangeArrowheads="1"/>
            </p:cNvSpPr>
            <p:nvPr/>
          </p:nvSpPr>
          <p:spPr bwMode="auto">
            <a:xfrm>
              <a:off x="3120" y="3696"/>
              <a:ext cx="13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SDCK:</a:t>
              </a:r>
              <a:r>
                <a:rPr lang="en-US" altLang="en-US" sz="2400" b="1">
                  <a:latin typeface="Times New Roman" panose="02020603050405020304" pitchFamily="18" charset="0"/>
                </a:rPr>
                <a:t> XXX</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21858"/>
                                        </p:tgtEl>
                                        <p:attrNameLst>
                                          <p:attrName>style.visibility</p:attrName>
                                        </p:attrNameLst>
                                      </p:cBhvr>
                                      <p:to>
                                        <p:strVal val="visible"/>
                                      </p:to>
                                    </p:set>
                                    <p:anim calcmode="lin" valueType="num">
                                      <p:cBhvr>
                                        <p:cTn id="7" dur="500" fill="hold"/>
                                        <p:tgtEl>
                                          <p:spTgt spid="121858"/>
                                        </p:tgtEl>
                                        <p:attrNameLst>
                                          <p:attrName>ppt_w</p:attrName>
                                        </p:attrNameLst>
                                      </p:cBhvr>
                                      <p:tavLst>
                                        <p:tav tm="0">
                                          <p:val>
                                            <p:fltVal val="0"/>
                                          </p:val>
                                        </p:tav>
                                        <p:tav tm="100000">
                                          <p:val>
                                            <p:strVal val="#ppt_w"/>
                                          </p:val>
                                        </p:tav>
                                      </p:tavLst>
                                    </p:anim>
                                    <p:anim calcmode="lin" valueType="num">
                                      <p:cBhvr>
                                        <p:cTn id="8" dur="500" fill="hold"/>
                                        <p:tgtEl>
                                          <p:spTgt spid="121858"/>
                                        </p:tgtEl>
                                        <p:attrNameLst>
                                          <p:attrName>ppt_h</p:attrName>
                                        </p:attrNameLst>
                                      </p:cBhvr>
                                      <p:tavLst>
                                        <p:tav tm="0">
                                          <p:val>
                                            <p:fltVal val="0"/>
                                          </p:val>
                                        </p:tav>
                                        <p:tav tm="100000">
                                          <p:val>
                                            <p:strVal val="#ppt_h"/>
                                          </p:val>
                                        </p:tav>
                                      </p:tavLst>
                                    </p:anim>
                                    <p:anim calcmode="lin" valueType="num">
                                      <p:cBhvr>
                                        <p:cTn id="9" dur="500" fill="hold"/>
                                        <p:tgtEl>
                                          <p:spTgt spid="121858"/>
                                        </p:tgtEl>
                                        <p:attrNameLst>
                                          <p:attrName>style.rotation</p:attrName>
                                        </p:attrNameLst>
                                      </p:cBhvr>
                                      <p:tavLst>
                                        <p:tav tm="0">
                                          <p:val>
                                            <p:fltVal val="360"/>
                                          </p:val>
                                        </p:tav>
                                        <p:tav tm="100000">
                                          <p:val>
                                            <p:fltVal val="0"/>
                                          </p:val>
                                        </p:tav>
                                      </p:tavLst>
                                    </p:anim>
                                    <p:animEffect transition="in" filter="fade">
                                      <p:cBhvr>
                                        <p:cTn id="10" dur="500"/>
                                        <p:tgtEl>
                                          <p:spTgt spid="12185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21860"/>
                                        </p:tgtEl>
                                        <p:attrNameLst>
                                          <p:attrName>style.visibility</p:attrName>
                                        </p:attrNameLst>
                                      </p:cBhvr>
                                      <p:to>
                                        <p:strVal val="visible"/>
                                      </p:to>
                                    </p:set>
                                    <p:anim calcmode="lin" valueType="num">
                                      <p:cBhvr additive="base">
                                        <p:cTn id="15" dur="500" fill="hold"/>
                                        <p:tgtEl>
                                          <p:spTgt spid="121860"/>
                                        </p:tgtEl>
                                        <p:attrNameLst>
                                          <p:attrName>ppt_x</p:attrName>
                                        </p:attrNameLst>
                                      </p:cBhvr>
                                      <p:tavLst>
                                        <p:tav tm="0">
                                          <p:val>
                                            <p:strVal val="0-#ppt_w/2"/>
                                          </p:val>
                                        </p:tav>
                                        <p:tav tm="100000">
                                          <p:val>
                                            <p:strVal val="#ppt_x"/>
                                          </p:val>
                                        </p:tav>
                                      </p:tavLst>
                                    </p:anim>
                                    <p:anim calcmode="lin" valueType="num">
                                      <p:cBhvr additive="base">
                                        <p:cTn id="16" dur="500" fill="hold"/>
                                        <p:tgtEl>
                                          <p:spTgt spid="121860"/>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21859">
                                            <p:txEl>
                                              <p:pRg st="0" end="0"/>
                                            </p:txEl>
                                          </p:spTgt>
                                        </p:tgtEl>
                                        <p:attrNameLst>
                                          <p:attrName>style.visibility</p:attrName>
                                        </p:attrNameLst>
                                      </p:cBhvr>
                                      <p:to>
                                        <p:strVal val="visible"/>
                                      </p:to>
                                    </p:set>
                                    <p:anim calcmode="lin" valueType="num">
                                      <p:cBhvr>
                                        <p:cTn id="21" dur="1000" fill="hold"/>
                                        <p:tgtEl>
                                          <p:spTgt spid="121859">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21859">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21859">
                                            <p:txEl>
                                              <p:pRg st="0" end="0"/>
                                            </p:txEl>
                                          </p:spTgt>
                                        </p:tgtEl>
                                      </p:cBhvr>
                                    </p:animEffect>
                                  </p:childTnLst>
                                </p:cTn>
                              </p:par>
                              <p:par>
                                <p:cTn id="24" presetID="55" presetClass="entr" presetSubtype="0" fill="hold" grpId="0" nodeType="withEffect">
                                  <p:stCondLst>
                                    <p:cond delay="0"/>
                                  </p:stCondLst>
                                  <p:childTnLst>
                                    <p:set>
                                      <p:cBhvr>
                                        <p:cTn id="25" dur="1" fill="hold">
                                          <p:stCondLst>
                                            <p:cond delay="0"/>
                                          </p:stCondLst>
                                        </p:cTn>
                                        <p:tgtEl>
                                          <p:spTgt spid="121859">
                                            <p:txEl>
                                              <p:pRg st="1" end="1"/>
                                            </p:txEl>
                                          </p:spTgt>
                                        </p:tgtEl>
                                        <p:attrNameLst>
                                          <p:attrName>style.visibility</p:attrName>
                                        </p:attrNameLst>
                                      </p:cBhvr>
                                      <p:to>
                                        <p:strVal val="visible"/>
                                      </p:to>
                                    </p:set>
                                    <p:anim calcmode="lin" valueType="num">
                                      <p:cBhvr>
                                        <p:cTn id="26" dur="1000" fill="hold"/>
                                        <p:tgtEl>
                                          <p:spTgt spid="121859">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121859">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121859">
                                            <p:txEl>
                                              <p:pRg st="1" end="1"/>
                                            </p:txEl>
                                          </p:spTgt>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121861"/>
                                        </p:tgtEl>
                                        <p:attrNameLst>
                                          <p:attrName>style.visibility</p:attrName>
                                        </p:attrNameLst>
                                      </p:cBhvr>
                                      <p:to>
                                        <p:strVal val="visible"/>
                                      </p:to>
                                    </p:set>
                                    <p:animEffect transition="in" filter="diamond(in)">
                                      <p:cBhvr>
                                        <p:cTn id="31" dur="2000"/>
                                        <p:tgtEl>
                                          <p:spTgt spid="12186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1" presetClass="entr" presetSubtype="1" fill="hold" nodeType="clickEffect">
                                  <p:stCondLst>
                                    <p:cond delay="0"/>
                                  </p:stCondLst>
                                  <p:childTnLst>
                                    <p:set>
                                      <p:cBhvr>
                                        <p:cTn id="35" dur="1" fill="hold">
                                          <p:stCondLst>
                                            <p:cond delay="0"/>
                                          </p:stCondLst>
                                        </p:cTn>
                                        <p:tgtEl>
                                          <p:spTgt spid="99335"/>
                                        </p:tgtEl>
                                        <p:attrNameLst>
                                          <p:attrName>style.visibility</p:attrName>
                                        </p:attrNameLst>
                                      </p:cBhvr>
                                      <p:to>
                                        <p:strVal val="visible"/>
                                      </p:to>
                                    </p:set>
                                    <p:animEffect transition="in" filter="wheel(1)">
                                      <p:cBhvr>
                                        <p:cTn id="36" dur="2000"/>
                                        <p:tgtEl>
                                          <p:spTgt spid="99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p:bldP spid="121859" grpId="0" build="p"/>
      <p:bldP spid="121860" grpId="0" animBg="1"/>
      <p:bldP spid="121861"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oter Placeholder 4">
            <a:extLst>
              <a:ext uri="{FF2B5EF4-FFF2-40B4-BE49-F238E27FC236}">
                <a16:creationId xmlns:a16="http://schemas.microsoft.com/office/drawing/2014/main" id="{3DBF4169-F334-A2EB-72B7-1E61774DEFCA}"/>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88067" name="Rectangle 2">
            <a:extLst>
              <a:ext uri="{FF2B5EF4-FFF2-40B4-BE49-F238E27FC236}">
                <a16:creationId xmlns:a16="http://schemas.microsoft.com/office/drawing/2014/main" id="{AA36FB88-2B2C-DF42-5AE0-DCC779B7D253}"/>
              </a:ext>
            </a:extLst>
          </p:cNvPr>
          <p:cNvSpPr>
            <a:spLocks noGrp="1" noChangeArrowheads="1"/>
          </p:cNvSpPr>
          <p:nvPr>
            <p:ph type="title"/>
          </p:nvPr>
        </p:nvSpPr>
        <p:spPr>
          <a:xfrm>
            <a:off x="1610987" y="388217"/>
            <a:ext cx="8596668" cy="762000"/>
          </a:xfrm>
        </p:spPr>
        <p:txBody>
          <a:bodyPr/>
          <a:lstStyle/>
          <a:p>
            <a:pPr algn="ctr" eaLnBrk="1" hangingPunct="1"/>
            <a:r>
              <a:rPr lang="en-US" altLang="en-US" sz="2200" dirty="0" err="1">
                <a:latin typeface="Times New Roman" panose="02020603050405020304" pitchFamily="18" charset="0"/>
              </a:rPr>
              <a:t>KẾT</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CẤU</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VÀ</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NỘI</a:t>
            </a:r>
            <a:r>
              <a:rPr lang="en-US" altLang="en-US" sz="2200" dirty="0">
                <a:latin typeface="Times New Roman" panose="02020603050405020304" pitchFamily="18" charset="0"/>
              </a:rPr>
              <a:t> DUNG </a:t>
            </a:r>
            <a:r>
              <a:rPr lang="en-US" altLang="en-US" sz="2200" dirty="0" err="1">
                <a:latin typeface="Times New Roman" panose="02020603050405020304" pitchFamily="18" charset="0"/>
              </a:rPr>
              <a:t>PHẢN</a:t>
            </a:r>
            <a:r>
              <a:rPr lang="en-US" altLang="en-US" sz="2200" dirty="0">
                <a:latin typeface="Times New Roman" panose="02020603050405020304" pitchFamily="18" charset="0"/>
              </a:rPr>
              <a:t> ÁNH </a:t>
            </a:r>
            <a:r>
              <a:rPr lang="en-US" altLang="en-US" sz="2200" dirty="0" err="1">
                <a:latin typeface="Times New Roman" panose="02020603050405020304" pitchFamily="18" charset="0"/>
              </a:rPr>
              <a:t>CỦA</a:t>
            </a:r>
            <a:br>
              <a:rPr lang="en-US" altLang="en-US" sz="2200" dirty="0">
                <a:latin typeface="Times New Roman" panose="02020603050405020304" pitchFamily="18" charset="0"/>
              </a:rPr>
            </a:br>
            <a:r>
              <a:rPr lang="en-US" altLang="en-US" sz="2200" dirty="0">
                <a:latin typeface="Times New Roman" panose="02020603050405020304" pitchFamily="18" charset="0"/>
              </a:rPr>
              <a:t>TÀI </a:t>
            </a:r>
            <a:r>
              <a:rPr lang="en-US" altLang="en-US" sz="2200" dirty="0" err="1">
                <a:latin typeface="Times New Roman" panose="02020603050405020304" pitchFamily="18" charset="0"/>
              </a:rPr>
              <a:t>KHOẢN</a:t>
            </a:r>
            <a:r>
              <a:rPr lang="en-US" altLang="en-US" sz="2200" dirty="0">
                <a:latin typeface="Times New Roman" panose="02020603050405020304" pitchFamily="18" charset="0"/>
              </a:rPr>
              <a:t> 331 - </a:t>
            </a:r>
            <a:r>
              <a:rPr lang="en-US" altLang="en-US" sz="2200" dirty="0" err="1">
                <a:latin typeface="Times New Roman" panose="02020603050405020304" pitchFamily="18" charset="0"/>
              </a:rPr>
              <a:t>PHẢI</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TRẢ</a:t>
            </a:r>
            <a:r>
              <a:rPr lang="en-US" altLang="en-US" sz="2200" dirty="0">
                <a:latin typeface="Times New Roman" panose="02020603050405020304" pitchFamily="18" charset="0"/>
              </a:rPr>
              <a:t> CHO </a:t>
            </a:r>
            <a:r>
              <a:rPr lang="en-US" altLang="en-US" sz="2200" dirty="0" err="1">
                <a:latin typeface="Times New Roman" panose="02020603050405020304" pitchFamily="18" charset="0"/>
              </a:rPr>
              <a:t>NGƯỜI</a:t>
            </a:r>
            <a:r>
              <a:rPr lang="en-US" altLang="en-US" sz="2200" dirty="0">
                <a:latin typeface="Times New Roman" panose="02020603050405020304" pitchFamily="18" charset="0"/>
              </a:rPr>
              <a:t> BÁN</a:t>
            </a:r>
          </a:p>
        </p:txBody>
      </p:sp>
      <p:sp>
        <p:nvSpPr>
          <p:cNvPr id="122883" name="Rectangle 3">
            <a:extLst>
              <a:ext uri="{FF2B5EF4-FFF2-40B4-BE49-F238E27FC236}">
                <a16:creationId xmlns:a16="http://schemas.microsoft.com/office/drawing/2014/main" id="{D6ACA060-AD39-551D-2A94-BEF6897D3614}"/>
              </a:ext>
            </a:extLst>
          </p:cNvPr>
          <p:cNvSpPr>
            <a:spLocks noGrp="1" noChangeArrowheads="1"/>
          </p:cNvSpPr>
          <p:nvPr>
            <p:ph type="body" idx="1"/>
          </p:nvPr>
        </p:nvSpPr>
        <p:spPr>
          <a:xfrm>
            <a:off x="1905000" y="1371600"/>
            <a:ext cx="8534400" cy="4724400"/>
          </a:xfrm>
        </p:spPr>
        <p:txBody>
          <a:bodyPr>
            <a:normAutofit lnSpcReduction="10000"/>
          </a:bodyPr>
          <a:lstStyle/>
          <a:p>
            <a:pPr marL="0" indent="0" algn="ctr">
              <a:lnSpc>
                <a:spcPct val="80000"/>
              </a:lnSpc>
              <a:buNone/>
            </a:pPr>
            <a:r>
              <a:rPr lang="en-US" altLang="en-US" sz="2600" b="1">
                <a:latin typeface="Times New Roman" panose="02020603050405020304" pitchFamily="18" charset="0"/>
              </a:rPr>
              <a:t>Bên Nợ:</a:t>
            </a:r>
            <a:endParaRPr lang="en-US" altLang="en-US" sz="2600">
              <a:latin typeface="Times New Roman" panose="02020603050405020304" pitchFamily="18" charset="0"/>
            </a:endParaRPr>
          </a:p>
          <a:p>
            <a:pPr marL="0" indent="0" algn="just">
              <a:lnSpc>
                <a:spcPct val="80000"/>
              </a:lnSpc>
              <a:buNone/>
            </a:pPr>
            <a:r>
              <a:rPr lang="en-US" altLang="en-US" sz="2600">
                <a:latin typeface="Times New Roman" panose="02020603050405020304" pitchFamily="18" charset="0"/>
              </a:rPr>
              <a:t>- Số tiền đã trả cho người bán vật tư, hàng hoá, người cung cấp dịch vụ, người nhận thầu xây lắp;</a:t>
            </a:r>
          </a:p>
          <a:p>
            <a:pPr marL="0" indent="0" algn="just">
              <a:lnSpc>
                <a:spcPct val="80000"/>
              </a:lnSpc>
              <a:buNone/>
            </a:pPr>
            <a:r>
              <a:rPr lang="en-US" altLang="en-US" sz="2600">
                <a:latin typeface="Times New Roman" panose="02020603050405020304" pitchFamily="18" charset="0"/>
              </a:rPr>
              <a:t>- Số tiền ứng trước cho người bán, người cung cấp, người nhận thầu xây lắp nhưng chưa nhận được vật tư, hàng hoá, dịch vụ, khối lượng sản phẩm xây lắp hoàn thành bàn giao;</a:t>
            </a:r>
          </a:p>
          <a:p>
            <a:pPr marL="0" indent="0" algn="just">
              <a:lnSpc>
                <a:spcPct val="80000"/>
              </a:lnSpc>
              <a:buNone/>
            </a:pPr>
            <a:r>
              <a:rPr lang="en-US" altLang="en-US" sz="2600">
                <a:latin typeface="Times New Roman" panose="02020603050405020304" pitchFamily="18" charset="0"/>
              </a:rPr>
              <a:t>- Số tiền người bán chấp thuận giảm giá hàng hoá hoặc dịch vụ đã giao theo hợp đồng;</a:t>
            </a:r>
          </a:p>
          <a:p>
            <a:pPr marL="0" indent="0" algn="just">
              <a:lnSpc>
                <a:spcPct val="80000"/>
              </a:lnSpc>
              <a:buNone/>
            </a:pPr>
            <a:r>
              <a:rPr lang="en-US" altLang="en-US" sz="2600">
                <a:latin typeface="Times New Roman" panose="02020603050405020304" pitchFamily="18" charset="0"/>
              </a:rPr>
              <a:t>- Chiết khấu thanh toán và chiết khấu thương mại được người bán chấp thuận cho doanh nghiệp giảm trừ vào nợ phải trả cho người bán;</a:t>
            </a:r>
          </a:p>
          <a:p>
            <a:pPr marL="0" indent="0" algn="just">
              <a:lnSpc>
                <a:spcPct val="80000"/>
              </a:lnSpc>
              <a:buNone/>
            </a:pPr>
            <a:r>
              <a:rPr lang="en-US" altLang="en-US" sz="2600">
                <a:latin typeface="Times New Roman" panose="02020603050405020304" pitchFamily="18" charset="0"/>
              </a:rPr>
              <a:t>- Giá trị vật tư, hàng hoá thiếu hụt, kém phẩm chất khi kiểm nhận và trả lại người bán.</a:t>
            </a:r>
            <a:endParaRPr lang="en-US" altLang="en-US" sz="2600" b="1">
              <a:latin typeface="Times New Roman" panose="02020603050405020304" pitchFamily="18" charset="0"/>
            </a:endParaRPr>
          </a:p>
        </p:txBody>
      </p:sp>
      <p:sp>
        <p:nvSpPr>
          <p:cNvPr id="122884" name="AutoShape 4">
            <a:extLst>
              <a:ext uri="{FF2B5EF4-FFF2-40B4-BE49-F238E27FC236}">
                <a16:creationId xmlns:a16="http://schemas.microsoft.com/office/drawing/2014/main" id="{ECAEF030-CCD3-1ADA-E592-92D388D39F52}"/>
              </a:ext>
            </a:extLst>
          </p:cNvPr>
          <p:cNvSpPr>
            <a:spLocks noChangeArrowheads="1"/>
          </p:cNvSpPr>
          <p:nvPr/>
        </p:nvSpPr>
        <p:spPr bwMode="auto">
          <a:xfrm>
            <a:off x="1905000" y="1371600"/>
            <a:ext cx="8534400" cy="4648200"/>
          </a:xfrm>
          <a:prstGeom prst="roundRect">
            <a:avLst>
              <a:gd name="adj" fmla="val 3620"/>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2884"/>
                                        </p:tgtEl>
                                        <p:attrNameLst>
                                          <p:attrName>style.visibility</p:attrName>
                                        </p:attrNameLst>
                                      </p:cBhvr>
                                      <p:to>
                                        <p:strVal val="visible"/>
                                      </p:to>
                                    </p:set>
                                    <p:animEffect transition="in" filter="diamond(in)">
                                      <p:cBhvr>
                                        <p:cTn id="7" dur="2000"/>
                                        <p:tgtEl>
                                          <p:spTgt spid="122884"/>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22883">
                                            <p:txEl>
                                              <p:pRg st="0" end="0"/>
                                            </p:txEl>
                                          </p:spTgt>
                                        </p:tgtEl>
                                        <p:attrNameLst>
                                          <p:attrName>style.visibility</p:attrName>
                                        </p:attrNameLst>
                                      </p:cBhvr>
                                      <p:to>
                                        <p:strVal val="visible"/>
                                      </p:to>
                                    </p:set>
                                    <p:anim calcmode="lin" valueType="num">
                                      <p:cBhvr>
                                        <p:cTn id="10" dur="1000" fill="hold"/>
                                        <p:tgtEl>
                                          <p:spTgt spid="122883">
                                            <p:txEl>
                                              <p:pRg st="0" end="0"/>
                                            </p:txEl>
                                          </p:spTgt>
                                        </p:tgtEl>
                                        <p:attrNameLst>
                                          <p:attrName>ppt_w</p:attrName>
                                        </p:attrNameLst>
                                      </p:cBhvr>
                                      <p:tavLst>
                                        <p:tav tm="0">
                                          <p:val>
                                            <p:strVal val="#ppt_w*0.70"/>
                                          </p:val>
                                        </p:tav>
                                        <p:tav tm="100000">
                                          <p:val>
                                            <p:strVal val="#ppt_w"/>
                                          </p:val>
                                        </p:tav>
                                      </p:tavLst>
                                    </p:anim>
                                    <p:anim calcmode="lin" valueType="num">
                                      <p:cBhvr>
                                        <p:cTn id="11" dur="1000" fill="hold"/>
                                        <p:tgtEl>
                                          <p:spTgt spid="122883">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122883">
                                            <p:txEl>
                                              <p:pRg st="0" end="0"/>
                                            </p:txEl>
                                          </p:spTgt>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22883">
                                            <p:txEl>
                                              <p:pRg st="1" end="1"/>
                                            </p:txEl>
                                          </p:spTgt>
                                        </p:tgtEl>
                                        <p:attrNameLst>
                                          <p:attrName>style.visibility</p:attrName>
                                        </p:attrNameLst>
                                      </p:cBhvr>
                                      <p:to>
                                        <p:strVal val="visible"/>
                                      </p:to>
                                    </p:set>
                                    <p:anim calcmode="lin" valueType="num">
                                      <p:cBhvr>
                                        <p:cTn id="15" dur="1000" fill="hold"/>
                                        <p:tgtEl>
                                          <p:spTgt spid="122883">
                                            <p:txEl>
                                              <p:pRg st="1" end="1"/>
                                            </p:txEl>
                                          </p:spTgt>
                                        </p:tgtEl>
                                        <p:attrNameLst>
                                          <p:attrName>ppt_w</p:attrName>
                                        </p:attrNameLst>
                                      </p:cBhvr>
                                      <p:tavLst>
                                        <p:tav tm="0">
                                          <p:val>
                                            <p:strVal val="#ppt_w*0.70"/>
                                          </p:val>
                                        </p:tav>
                                        <p:tav tm="100000">
                                          <p:val>
                                            <p:strVal val="#ppt_w"/>
                                          </p:val>
                                        </p:tav>
                                      </p:tavLst>
                                    </p:anim>
                                    <p:anim calcmode="lin" valueType="num">
                                      <p:cBhvr>
                                        <p:cTn id="16" dur="1000" fill="hold"/>
                                        <p:tgtEl>
                                          <p:spTgt spid="122883">
                                            <p:txEl>
                                              <p:pRg st="1" end="1"/>
                                            </p:txEl>
                                          </p:spTgt>
                                        </p:tgtEl>
                                        <p:attrNameLst>
                                          <p:attrName>ppt_h</p:attrName>
                                        </p:attrNameLst>
                                      </p:cBhvr>
                                      <p:tavLst>
                                        <p:tav tm="0">
                                          <p:val>
                                            <p:strVal val="#ppt_h"/>
                                          </p:val>
                                        </p:tav>
                                        <p:tav tm="100000">
                                          <p:val>
                                            <p:strVal val="#ppt_h"/>
                                          </p:val>
                                        </p:tav>
                                      </p:tavLst>
                                    </p:anim>
                                    <p:animEffect transition="in" filter="fade">
                                      <p:cBhvr>
                                        <p:cTn id="17" dur="1000"/>
                                        <p:tgtEl>
                                          <p:spTgt spid="122883">
                                            <p:txEl>
                                              <p:pRg st="1" end="1"/>
                                            </p:txEl>
                                          </p:spTgt>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22883">
                                            <p:txEl>
                                              <p:pRg st="2" end="2"/>
                                            </p:txEl>
                                          </p:spTgt>
                                        </p:tgtEl>
                                        <p:attrNameLst>
                                          <p:attrName>style.visibility</p:attrName>
                                        </p:attrNameLst>
                                      </p:cBhvr>
                                      <p:to>
                                        <p:strVal val="visible"/>
                                      </p:to>
                                    </p:set>
                                    <p:anim calcmode="lin" valueType="num">
                                      <p:cBhvr>
                                        <p:cTn id="20" dur="1000" fill="hold"/>
                                        <p:tgtEl>
                                          <p:spTgt spid="122883">
                                            <p:txEl>
                                              <p:pRg st="2" end="2"/>
                                            </p:txEl>
                                          </p:spTgt>
                                        </p:tgtEl>
                                        <p:attrNameLst>
                                          <p:attrName>ppt_w</p:attrName>
                                        </p:attrNameLst>
                                      </p:cBhvr>
                                      <p:tavLst>
                                        <p:tav tm="0">
                                          <p:val>
                                            <p:strVal val="#ppt_w*0.70"/>
                                          </p:val>
                                        </p:tav>
                                        <p:tav tm="100000">
                                          <p:val>
                                            <p:strVal val="#ppt_w"/>
                                          </p:val>
                                        </p:tav>
                                      </p:tavLst>
                                    </p:anim>
                                    <p:anim calcmode="lin" valueType="num">
                                      <p:cBhvr>
                                        <p:cTn id="21" dur="1000" fill="hold"/>
                                        <p:tgtEl>
                                          <p:spTgt spid="122883">
                                            <p:txEl>
                                              <p:pRg st="2" end="2"/>
                                            </p:txEl>
                                          </p:spTgt>
                                        </p:tgtEl>
                                        <p:attrNameLst>
                                          <p:attrName>ppt_h</p:attrName>
                                        </p:attrNameLst>
                                      </p:cBhvr>
                                      <p:tavLst>
                                        <p:tav tm="0">
                                          <p:val>
                                            <p:strVal val="#ppt_h"/>
                                          </p:val>
                                        </p:tav>
                                        <p:tav tm="100000">
                                          <p:val>
                                            <p:strVal val="#ppt_h"/>
                                          </p:val>
                                        </p:tav>
                                      </p:tavLst>
                                    </p:anim>
                                    <p:animEffect transition="in" filter="fade">
                                      <p:cBhvr>
                                        <p:cTn id="22" dur="1000"/>
                                        <p:tgtEl>
                                          <p:spTgt spid="122883">
                                            <p:txEl>
                                              <p:pRg st="2" end="2"/>
                                            </p:txEl>
                                          </p:spTgt>
                                        </p:tgtEl>
                                      </p:cBhvr>
                                    </p:animEffect>
                                  </p:childTnLst>
                                </p:cTn>
                              </p:par>
                              <p:par>
                                <p:cTn id="23" presetID="55" presetClass="entr" presetSubtype="0" fill="hold" grpId="0" nodeType="withEffect">
                                  <p:stCondLst>
                                    <p:cond delay="0"/>
                                  </p:stCondLst>
                                  <p:childTnLst>
                                    <p:set>
                                      <p:cBhvr>
                                        <p:cTn id="24" dur="1" fill="hold">
                                          <p:stCondLst>
                                            <p:cond delay="0"/>
                                          </p:stCondLst>
                                        </p:cTn>
                                        <p:tgtEl>
                                          <p:spTgt spid="122883">
                                            <p:txEl>
                                              <p:pRg st="3" end="3"/>
                                            </p:txEl>
                                          </p:spTgt>
                                        </p:tgtEl>
                                        <p:attrNameLst>
                                          <p:attrName>style.visibility</p:attrName>
                                        </p:attrNameLst>
                                      </p:cBhvr>
                                      <p:to>
                                        <p:strVal val="visible"/>
                                      </p:to>
                                    </p:set>
                                    <p:anim calcmode="lin" valueType="num">
                                      <p:cBhvr>
                                        <p:cTn id="25" dur="1000" fill="hold"/>
                                        <p:tgtEl>
                                          <p:spTgt spid="122883">
                                            <p:txEl>
                                              <p:pRg st="3" end="3"/>
                                            </p:txEl>
                                          </p:spTgt>
                                        </p:tgtEl>
                                        <p:attrNameLst>
                                          <p:attrName>ppt_w</p:attrName>
                                        </p:attrNameLst>
                                      </p:cBhvr>
                                      <p:tavLst>
                                        <p:tav tm="0">
                                          <p:val>
                                            <p:strVal val="#ppt_w*0.70"/>
                                          </p:val>
                                        </p:tav>
                                        <p:tav tm="100000">
                                          <p:val>
                                            <p:strVal val="#ppt_w"/>
                                          </p:val>
                                        </p:tav>
                                      </p:tavLst>
                                    </p:anim>
                                    <p:anim calcmode="lin" valueType="num">
                                      <p:cBhvr>
                                        <p:cTn id="26" dur="1000" fill="hold"/>
                                        <p:tgtEl>
                                          <p:spTgt spid="122883">
                                            <p:txEl>
                                              <p:pRg st="3" end="3"/>
                                            </p:txEl>
                                          </p:spTgt>
                                        </p:tgtEl>
                                        <p:attrNameLst>
                                          <p:attrName>ppt_h</p:attrName>
                                        </p:attrNameLst>
                                      </p:cBhvr>
                                      <p:tavLst>
                                        <p:tav tm="0">
                                          <p:val>
                                            <p:strVal val="#ppt_h"/>
                                          </p:val>
                                        </p:tav>
                                        <p:tav tm="100000">
                                          <p:val>
                                            <p:strVal val="#ppt_h"/>
                                          </p:val>
                                        </p:tav>
                                      </p:tavLst>
                                    </p:anim>
                                    <p:animEffect transition="in" filter="fade">
                                      <p:cBhvr>
                                        <p:cTn id="27" dur="1000"/>
                                        <p:tgtEl>
                                          <p:spTgt spid="122883">
                                            <p:txEl>
                                              <p:pRg st="3" end="3"/>
                                            </p:txEl>
                                          </p:spTgt>
                                        </p:tgtEl>
                                      </p:cBhvr>
                                    </p:animEffect>
                                  </p:childTnLst>
                                </p:cTn>
                              </p:par>
                              <p:par>
                                <p:cTn id="28" presetID="55" presetClass="entr" presetSubtype="0" fill="hold" grpId="0" nodeType="withEffect">
                                  <p:stCondLst>
                                    <p:cond delay="0"/>
                                  </p:stCondLst>
                                  <p:childTnLst>
                                    <p:set>
                                      <p:cBhvr>
                                        <p:cTn id="29" dur="1" fill="hold">
                                          <p:stCondLst>
                                            <p:cond delay="0"/>
                                          </p:stCondLst>
                                        </p:cTn>
                                        <p:tgtEl>
                                          <p:spTgt spid="122883">
                                            <p:txEl>
                                              <p:pRg st="4" end="4"/>
                                            </p:txEl>
                                          </p:spTgt>
                                        </p:tgtEl>
                                        <p:attrNameLst>
                                          <p:attrName>style.visibility</p:attrName>
                                        </p:attrNameLst>
                                      </p:cBhvr>
                                      <p:to>
                                        <p:strVal val="visible"/>
                                      </p:to>
                                    </p:set>
                                    <p:anim calcmode="lin" valueType="num">
                                      <p:cBhvr>
                                        <p:cTn id="30" dur="1000" fill="hold"/>
                                        <p:tgtEl>
                                          <p:spTgt spid="122883">
                                            <p:txEl>
                                              <p:pRg st="4" end="4"/>
                                            </p:txEl>
                                          </p:spTgt>
                                        </p:tgtEl>
                                        <p:attrNameLst>
                                          <p:attrName>ppt_w</p:attrName>
                                        </p:attrNameLst>
                                      </p:cBhvr>
                                      <p:tavLst>
                                        <p:tav tm="0">
                                          <p:val>
                                            <p:strVal val="#ppt_w*0.70"/>
                                          </p:val>
                                        </p:tav>
                                        <p:tav tm="100000">
                                          <p:val>
                                            <p:strVal val="#ppt_w"/>
                                          </p:val>
                                        </p:tav>
                                      </p:tavLst>
                                    </p:anim>
                                    <p:anim calcmode="lin" valueType="num">
                                      <p:cBhvr>
                                        <p:cTn id="31" dur="1000" fill="hold"/>
                                        <p:tgtEl>
                                          <p:spTgt spid="122883">
                                            <p:txEl>
                                              <p:pRg st="4" end="4"/>
                                            </p:txEl>
                                          </p:spTgt>
                                        </p:tgtEl>
                                        <p:attrNameLst>
                                          <p:attrName>ppt_h</p:attrName>
                                        </p:attrNameLst>
                                      </p:cBhvr>
                                      <p:tavLst>
                                        <p:tav tm="0">
                                          <p:val>
                                            <p:strVal val="#ppt_h"/>
                                          </p:val>
                                        </p:tav>
                                        <p:tav tm="100000">
                                          <p:val>
                                            <p:strVal val="#ppt_h"/>
                                          </p:val>
                                        </p:tav>
                                      </p:tavLst>
                                    </p:anim>
                                    <p:animEffect transition="in" filter="fade">
                                      <p:cBhvr>
                                        <p:cTn id="32" dur="1000"/>
                                        <p:tgtEl>
                                          <p:spTgt spid="122883">
                                            <p:txEl>
                                              <p:pRg st="4" end="4"/>
                                            </p:txEl>
                                          </p:spTgt>
                                        </p:tgtEl>
                                      </p:cBhvr>
                                    </p:animEffect>
                                  </p:childTnLst>
                                </p:cTn>
                              </p:par>
                              <p:par>
                                <p:cTn id="33" presetID="55" presetClass="entr" presetSubtype="0" fill="hold" grpId="0" nodeType="withEffect">
                                  <p:stCondLst>
                                    <p:cond delay="0"/>
                                  </p:stCondLst>
                                  <p:childTnLst>
                                    <p:set>
                                      <p:cBhvr>
                                        <p:cTn id="34" dur="1" fill="hold">
                                          <p:stCondLst>
                                            <p:cond delay="0"/>
                                          </p:stCondLst>
                                        </p:cTn>
                                        <p:tgtEl>
                                          <p:spTgt spid="122883">
                                            <p:txEl>
                                              <p:pRg st="5" end="5"/>
                                            </p:txEl>
                                          </p:spTgt>
                                        </p:tgtEl>
                                        <p:attrNameLst>
                                          <p:attrName>style.visibility</p:attrName>
                                        </p:attrNameLst>
                                      </p:cBhvr>
                                      <p:to>
                                        <p:strVal val="visible"/>
                                      </p:to>
                                    </p:set>
                                    <p:anim calcmode="lin" valueType="num">
                                      <p:cBhvr>
                                        <p:cTn id="35" dur="1000" fill="hold"/>
                                        <p:tgtEl>
                                          <p:spTgt spid="122883">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122883">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1228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p:bldP spid="122884"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oter Placeholder 4">
            <a:extLst>
              <a:ext uri="{FF2B5EF4-FFF2-40B4-BE49-F238E27FC236}">
                <a16:creationId xmlns:a16="http://schemas.microsoft.com/office/drawing/2014/main" id="{2A3C337D-B250-D2C2-35DE-B9ECBCBC50C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23907" name="Rectangle 3">
            <a:extLst>
              <a:ext uri="{FF2B5EF4-FFF2-40B4-BE49-F238E27FC236}">
                <a16:creationId xmlns:a16="http://schemas.microsoft.com/office/drawing/2014/main" id="{C1E63043-4F84-0CAC-48D3-32B5537AFEE6}"/>
              </a:ext>
            </a:extLst>
          </p:cNvPr>
          <p:cNvSpPr>
            <a:spLocks noGrp="1" noChangeArrowheads="1"/>
          </p:cNvSpPr>
          <p:nvPr>
            <p:ph type="body" idx="1"/>
          </p:nvPr>
        </p:nvSpPr>
        <p:spPr>
          <a:xfrm>
            <a:off x="1981200" y="1143000"/>
            <a:ext cx="8458200" cy="5334000"/>
          </a:xfrm>
        </p:spPr>
        <p:txBody>
          <a:bodyPr>
            <a:normAutofit lnSpcReduction="10000"/>
          </a:bodyPr>
          <a:lstStyle/>
          <a:p>
            <a:pPr marL="0" indent="0" algn="ctr">
              <a:lnSpc>
                <a:spcPct val="80000"/>
              </a:lnSpc>
              <a:buNone/>
            </a:pPr>
            <a:r>
              <a:rPr lang="en-US" altLang="en-US" sz="2600" b="1">
                <a:latin typeface="Times New Roman" panose="02020603050405020304" pitchFamily="18" charset="0"/>
              </a:rPr>
              <a:t>Bên Có:</a:t>
            </a:r>
            <a:endParaRPr lang="en-US" altLang="en-US" sz="2600">
              <a:latin typeface="Times New Roman" panose="02020603050405020304" pitchFamily="18" charset="0"/>
            </a:endParaRPr>
          </a:p>
          <a:p>
            <a:pPr marL="0" indent="0" algn="just">
              <a:lnSpc>
                <a:spcPct val="80000"/>
              </a:lnSpc>
              <a:buNone/>
            </a:pPr>
            <a:r>
              <a:rPr lang="en-US" altLang="en-US" sz="2600">
                <a:latin typeface="Times New Roman" panose="02020603050405020304" pitchFamily="18" charset="0"/>
              </a:rPr>
              <a:t>- Số tiền phải trả cho người bán vật tư, hàng hoá, người cung cấp dịch vụ và người nhận thầu xây lắp;</a:t>
            </a:r>
          </a:p>
          <a:p>
            <a:pPr marL="0" indent="0" algn="just">
              <a:lnSpc>
                <a:spcPct val="80000"/>
              </a:lnSpc>
              <a:buNone/>
            </a:pPr>
            <a:r>
              <a:rPr lang="en-US" altLang="en-US" sz="2600">
                <a:latin typeface="Times New Roman" panose="02020603050405020304" pitchFamily="18" charset="0"/>
              </a:rPr>
              <a:t>- Điều chỉnh số chênh lệch giữa giá tạm tính nhỏ hơn giá thực tế của số vật tư, hàng hoá, dịch vụ đã nhận, khi có hoá đơn hoặc thông báo giá chính thức.</a:t>
            </a:r>
            <a:endParaRPr lang="en-US" altLang="en-US" sz="2600" b="1">
              <a:latin typeface="Times New Roman" panose="02020603050405020304" pitchFamily="18" charset="0"/>
            </a:endParaRPr>
          </a:p>
          <a:p>
            <a:pPr marL="0" indent="0" algn="ctr">
              <a:lnSpc>
                <a:spcPct val="80000"/>
              </a:lnSpc>
              <a:buNone/>
            </a:pPr>
            <a:r>
              <a:rPr lang="en-US" altLang="en-US" sz="2600" b="1">
                <a:latin typeface="Times New Roman" panose="02020603050405020304" pitchFamily="18" charset="0"/>
              </a:rPr>
              <a:t>Số dư bên Có:</a:t>
            </a:r>
            <a:endParaRPr lang="en-US" altLang="en-US" sz="2600">
              <a:latin typeface="Times New Roman" panose="02020603050405020304" pitchFamily="18" charset="0"/>
            </a:endParaRPr>
          </a:p>
          <a:p>
            <a:pPr marL="0" indent="0" algn="just">
              <a:lnSpc>
                <a:spcPct val="80000"/>
              </a:lnSpc>
              <a:buNone/>
            </a:pPr>
            <a:r>
              <a:rPr lang="en-US" altLang="en-US" sz="2600">
                <a:latin typeface="Times New Roman" panose="02020603050405020304" pitchFamily="18" charset="0"/>
              </a:rPr>
              <a:t>Số tiền còn phải trả cho người bán, người cung cấp, người nhận thầu xây lắp.</a:t>
            </a:r>
          </a:p>
          <a:p>
            <a:pPr marL="0" indent="0" algn="ctr">
              <a:lnSpc>
                <a:spcPct val="80000"/>
              </a:lnSpc>
              <a:buNone/>
            </a:pPr>
            <a:r>
              <a:rPr lang="en-US" altLang="en-US" sz="2600" i="1">
                <a:latin typeface="Times New Roman" panose="02020603050405020304" pitchFamily="18" charset="0"/>
              </a:rPr>
              <a:t>Tài khoản này có thể có số dư bên Nợ. Số dư bên Nợ (nếu có) phản ánh số tiền đã ứng trước cho người bán hoặc số đã trả nhiều hơn số phải trả cho người bán theo chi tiết của từng đối tượng cụ thể. Khi lập Bảng Cân đối kế toán, phải lấy số dư chi tiết của từng đối tượng phản ánh ở Tài khoản này để ghi 2 chỉ tiêu bên “Tài sản” và bên “Nguồn vốn”.</a:t>
            </a:r>
          </a:p>
        </p:txBody>
      </p:sp>
      <p:sp>
        <p:nvSpPr>
          <p:cNvPr id="123908" name="AutoShape 4">
            <a:extLst>
              <a:ext uri="{FF2B5EF4-FFF2-40B4-BE49-F238E27FC236}">
                <a16:creationId xmlns:a16="http://schemas.microsoft.com/office/drawing/2014/main" id="{BD124E12-89FD-3FF3-1E38-37E09DA025C0}"/>
              </a:ext>
            </a:extLst>
          </p:cNvPr>
          <p:cNvSpPr>
            <a:spLocks noChangeArrowheads="1"/>
          </p:cNvSpPr>
          <p:nvPr/>
        </p:nvSpPr>
        <p:spPr bwMode="auto">
          <a:xfrm>
            <a:off x="1828800" y="1143000"/>
            <a:ext cx="8686800" cy="5334000"/>
          </a:xfrm>
          <a:prstGeom prst="roundRect">
            <a:avLst>
              <a:gd name="adj" fmla="val 10028"/>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4" name="Rectangle 2">
            <a:extLst>
              <a:ext uri="{FF2B5EF4-FFF2-40B4-BE49-F238E27FC236}">
                <a16:creationId xmlns:a16="http://schemas.microsoft.com/office/drawing/2014/main" id="{BB3328AE-55C8-B7C4-4056-5740BB85081B}"/>
              </a:ext>
            </a:extLst>
          </p:cNvPr>
          <p:cNvSpPr>
            <a:spLocks noGrp="1" noChangeArrowheads="1"/>
          </p:cNvSpPr>
          <p:nvPr>
            <p:ph type="title"/>
          </p:nvPr>
        </p:nvSpPr>
        <p:spPr>
          <a:xfrm>
            <a:off x="1610987" y="388217"/>
            <a:ext cx="8596668" cy="762000"/>
          </a:xfrm>
        </p:spPr>
        <p:txBody>
          <a:bodyPr/>
          <a:lstStyle/>
          <a:p>
            <a:pPr algn="ctr" eaLnBrk="1" hangingPunct="1"/>
            <a:r>
              <a:rPr lang="en-US" altLang="en-US" sz="2200" dirty="0" err="1">
                <a:latin typeface="Times New Roman" panose="02020603050405020304" pitchFamily="18" charset="0"/>
              </a:rPr>
              <a:t>KẾT</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CẤU</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VÀ</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NỘI</a:t>
            </a:r>
            <a:r>
              <a:rPr lang="en-US" altLang="en-US" sz="2200" dirty="0">
                <a:latin typeface="Times New Roman" panose="02020603050405020304" pitchFamily="18" charset="0"/>
              </a:rPr>
              <a:t> DUNG </a:t>
            </a:r>
            <a:r>
              <a:rPr lang="en-US" altLang="en-US" sz="2200" dirty="0" err="1">
                <a:latin typeface="Times New Roman" panose="02020603050405020304" pitchFamily="18" charset="0"/>
              </a:rPr>
              <a:t>PHẢN</a:t>
            </a:r>
            <a:r>
              <a:rPr lang="en-US" altLang="en-US" sz="2200" dirty="0">
                <a:latin typeface="Times New Roman" panose="02020603050405020304" pitchFamily="18" charset="0"/>
              </a:rPr>
              <a:t> ÁNH </a:t>
            </a:r>
            <a:r>
              <a:rPr lang="en-US" altLang="en-US" sz="2200" dirty="0" err="1">
                <a:latin typeface="Times New Roman" panose="02020603050405020304" pitchFamily="18" charset="0"/>
              </a:rPr>
              <a:t>CỦA</a:t>
            </a:r>
            <a:br>
              <a:rPr lang="en-US" altLang="en-US" sz="2200" dirty="0">
                <a:latin typeface="Times New Roman" panose="02020603050405020304" pitchFamily="18" charset="0"/>
              </a:rPr>
            </a:br>
            <a:r>
              <a:rPr lang="en-US" altLang="en-US" sz="2200" dirty="0">
                <a:latin typeface="Times New Roman" panose="02020603050405020304" pitchFamily="18" charset="0"/>
              </a:rPr>
              <a:t>TÀI </a:t>
            </a:r>
            <a:r>
              <a:rPr lang="en-US" altLang="en-US" sz="2200" dirty="0" err="1">
                <a:latin typeface="Times New Roman" panose="02020603050405020304" pitchFamily="18" charset="0"/>
              </a:rPr>
              <a:t>KHOẢN</a:t>
            </a:r>
            <a:r>
              <a:rPr lang="en-US" altLang="en-US" sz="2200" dirty="0">
                <a:latin typeface="Times New Roman" panose="02020603050405020304" pitchFamily="18" charset="0"/>
              </a:rPr>
              <a:t> 331 - </a:t>
            </a:r>
            <a:r>
              <a:rPr lang="en-US" altLang="en-US" sz="2200" dirty="0" err="1">
                <a:latin typeface="Times New Roman" panose="02020603050405020304" pitchFamily="18" charset="0"/>
              </a:rPr>
              <a:t>PHẢI</a:t>
            </a:r>
            <a:r>
              <a:rPr lang="en-US" altLang="en-US" sz="2200" dirty="0">
                <a:latin typeface="Times New Roman" panose="02020603050405020304" pitchFamily="18" charset="0"/>
              </a:rPr>
              <a:t> </a:t>
            </a:r>
            <a:r>
              <a:rPr lang="en-US" altLang="en-US" sz="2200" dirty="0" err="1">
                <a:latin typeface="Times New Roman" panose="02020603050405020304" pitchFamily="18" charset="0"/>
              </a:rPr>
              <a:t>TRẢ</a:t>
            </a:r>
            <a:r>
              <a:rPr lang="en-US" altLang="en-US" sz="2200" dirty="0">
                <a:latin typeface="Times New Roman" panose="02020603050405020304" pitchFamily="18" charset="0"/>
              </a:rPr>
              <a:t> CHO </a:t>
            </a:r>
            <a:r>
              <a:rPr lang="en-US" altLang="en-US" sz="2200" dirty="0" err="1">
                <a:latin typeface="Times New Roman" panose="02020603050405020304" pitchFamily="18" charset="0"/>
              </a:rPr>
              <a:t>NGƯỜI</a:t>
            </a:r>
            <a:r>
              <a:rPr lang="en-US" altLang="en-US" sz="2200" dirty="0">
                <a:latin typeface="Times New Roman" panose="02020603050405020304" pitchFamily="18" charset="0"/>
              </a:rPr>
              <a:t> BÁN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3908"/>
                                        </p:tgtEl>
                                        <p:attrNameLst>
                                          <p:attrName>style.visibility</p:attrName>
                                        </p:attrNameLst>
                                      </p:cBhvr>
                                      <p:to>
                                        <p:strVal val="visible"/>
                                      </p:to>
                                    </p:set>
                                    <p:animEffect transition="in" filter="diamond(in)">
                                      <p:cBhvr>
                                        <p:cTn id="7" dur="2000"/>
                                        <p:tgtEl>
                                          <p:spTgt spid="1239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123907">
                                            <p:txEl>
                                              <p:pRg st="0" end="0"/>
                                            </p:txEl>
                                          </p:spTgt>
                                        </p:tgtEl>
                                        <p:attrNameLst>
                                          <p:attrName>style.visibility</p:attrName>
                                        </p:attrNameLst>
                                      </p:cBhvr>
                                      <p:to>
                                        <p:strVal val="visible"/>
                                      </p:to>
                                    </p:set>
                                    <p:anim calcmode="lin" valueType="num">
                                      <p:cBhvr>
                                        <p:cTn id="12" dur="1000" fill="hold"/>
                                        <p:tgtEl>
                                          <p:spTgt spid="123907">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123907">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123907">
                                            <p:txEl>
                                              <p:pRg st="0" end="0"/>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123907">
                                            <p:txEl>
                                              <p:pRg st="1" end="1"/>
                                            </p:txEl>
                                          </p:spTgt>
                                        </p:tgtEl>
                                        <p:attrNameLst>
                                          <p:attrName>style.visibility</p:attrName>
                                        </p:attrNameLst>
                                      </p:cBhvr>
                                      <p:to>
                                        <p:strVal val="visible"/>
                                      </p:to>
                                    </p:set>
                                    <p:anim calcmode="lin" valueType="num">
                                      <p:cBhvr>
                                        <p:cTn id="17" dur="1000" fill="hold"/>
                                        <p:tgtEl>
                                          <p:spTgt spid="123907">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123907">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123907">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123907">
                                            <p:txEl>
                                              <p:pRg st="2" end="2"/>
                                            </p:txEl>
                                          </p:spTgt>
                                        </p:tgtEl>
                                        <p:attrNameLst>
                                          <p:attrName>style.visibility</p:attrName>
                                        </p:attrNameLst>
                                      </p:cBhvr>
                                      <p:to>
                                        <p:strVal val="visible"/>
                                      </p:to>
                                    </p:set>
                                    <p:anim calcmode="lin" valueType="num">
                                      <p:cBhvr>
                                        <p:cTn id="22" dur="1000" fill="hold"/>
                                        <p:tgtEl>
                                          <p:spTgt spid="123907">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123907">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123907">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5" presetClass="entr" presetSubtype="0" fill="hold" nodeType="clickEffect">
                                  <p:stCondLst>
                                    <p:cond delay="0"/>
                                  </p:stCondLst>
                                  <p:childTnLst>
                                    <p:set>
                                      <p:cBhvr>
                                        <p:cTn id="28" dur="1" fill="hold">
                                          <p:stCondLst>
                                            <p:cond delay="0"/>
                                          </p:stCondLst>
                                        </p:cTn>
                                        <p:tgtEl>
                                          <p:spTgt spid="123907">
                                            <p:txEl>
                                              <p:pRg st="3" end="3"/>
                                            </p:txEl>
                                          </p:spTgt>
                                        </p:tgtEl>
                                        <p:attrNameLst>
                                          <p:attrName>style.visibility</p:attrName>
                                        </p:attrNameLst>
                                      </p:cBhvr>
                                      <p:to>
                                        <p:strVal val="visible"/>
                                      </p:to>
                                    </p:set>
                                    <p:anim calcmode="lin" valueType="num">
                                      <p:cBhvr>
                                        <p:cTn id="29" dur="1000" fill="hold"/>
                                        <p:tgtEl>
                                          <p:spTgt spid="123907">
                                            <p:txEl>
                                              <p:pRg st="3" end="3"/>
                                            </p:txEl>
                                          </p:spTgt>
                                        </p:tgtEl>
                                        <p:attrNameLst>
                                          <p:attrName>ppt_w</p:attrName>
                                        </p:attrNameLst>
                                      </p:cBhvr>
                                      <p:tavLst>
                                        <p:tav tm="0">
                                          <p:val>
                                            <p:strVal val="#ppt_w*0.70"/>
                                          </p:val>
                                        </p:tav>
                                        <p:tav tm="100000">
                                          <p:val>
                                            <p:strVal val="#ppt_w"/>
                                          </p:val>
                                        </p:tav>
                                      </p:tavLst>
                                    </p:anim>
                                    <p:anim calcmode="lin" valueType="num">
                                      <p:cBhvr>
                                        <p:cTn id="30" dur="1000" fill="hold"/>
                                        <p:tgtEl>
                                          <p:spTgt spid="123907">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123907">
                                            <p:txEl>
                                              <p:pRg st="3" end="3"/>
                                            </p:txEl>
                                          </p:spTgt>
                                        </p:tgtEl>
                                      </p:cBhvr>
                                    </p:animEffect>
                                  </p:childTnLst>
                                </p:cTn>
                              </p:par>
                              <p:par>
                                <p:cTn id="32" presetID="55" presetClass="entr" presetSubtype="0" fill="hold" nodeType="withEffect">
                                  <p:stCondLst>
                                    <p:cond delay="0"/>
                                  </p:stCondLst>
                                  <p:childTnLst>
                                    <p:set>
                                      <p:cBhvr>
                                        <p:cTn id="33" dur="1" fill="hold">
                                          <p:stCondLst>
                                            <p:cond delay="0"/>
                                          </p:stCondLst>
                                        </p:cTn>
                                        <p:tgtEl>
                                          <p:spTgt spid="123907">
                                            <p:txEl>
                                              <p:pRg st="4" end="4"/>
                                            </p:txEl>
                                          </p:spTgt>
                                        </p:tgtEl>
                                        <p:attrNameLst>
                                          <p:attrName>style.visibility</p:attrName>
                                        </p:attrNameLst>
                                      </p:cBhvr>
                                      <p:to>
                                        <p:strVal val="visible"/>
                                      </p:to>
                                    </p:set>
                                    <p:anim calcmode="lin" valueType="num">
                                      <p:cBhvr>
                                        <p:cTn id="34" dur="1000" fill="hold"/>
                                        <p:tgtEl>
                                          <p:spTgt spid="123907">
                                            <p:txEl>
                                              <p:pRg st="4" end="4"/>
                                            </p:txEl>
                                          </p:spTgt>
                                        </p:tgtEl>
                                        <p:attrNameLst>
                                          <p:attrName>ppt_w</p:attrName>
                                        </p:attrNameLst>
                                      </p:cBhvr>
                                      <p:tavLst>
                                        <p:tav tm="0">
                                          <p:val>
                                            <p:strVal val="#ppt_w*0.70"/>
                                          </p:val>
                                        </p:tav>
                                        <p:tav tm="100000">
                                          <p:val>
                                            <p:strVal val="#ppt_w"/>
                                          </p:val>
                                        </p:tav>
                                      </p:tavLst>
                                    </p:anim>
                                    <p:anim calcmode="lin" valueType="num">
                                      <p:cBhvr>
                                        <p:cTn id="35" dur="1000" fill="hold"/>
                                        <p:tgtEl>
                                          <p:spTgt spid="123907">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123907">
                                            <p:txEl>
                                              <p:pRg st="4" end="4"/>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5" presetClass="entr" presetSubtype="0" fill="hold" nodeType="clickEffect">
                                  <p:stCondLst>
                                    <p:cond delay="0"/>
                                  </p:stCondLst>
                                  <p:childTnLst>
                                    <p:set>
                                      <p:cBhvr>
                                        <p:cTn id="40" dur="1" fill="hold">
                                          <p:stCondLst>
                                            <p:cond delay="0"/>
                                          </p:stCondLst>
                                        </p:cTn>
                                        <p:tgtEl>
                                          <p:spTgt spid="123907">
                                            <p:txEl>
                                              <p:pRg st="5" end="5"/>
                                            </p:txEl>
                                          </p:spTgt>
                                        </p:tgtEl>
                                        <p:attrNameLst>
                                          <p:attrName>style.visibility</p:attrName>
                                        </p:attrNameLst>
                                      </p:cBhvr>
                                      <p:to>
                                        <p:strVal val="visible"/>
                                      </p:to>
                                    </p:set>
                                    <p:anim calcmode="lin" valueType="num">
                                      <p:cBhvr>
                                        <p:cTn id="41" dur="1000" fill="hold"/>
                                        <p:tgtEl>
                                          <p:spTgt spid="123907">
                                            <p:txEl>
                                              <p:pRg st="5" end="5"/>
                                            </p:txEl>
                                          </p:spTgt>
                                        </p:tgtEl>
                                        <p:attrNameLst>
                                          <p:attrName>ppt_w</p:attrName>
                                        </p:attrNameLst>
                                      </p:cBhvr>
                                      <p:tavLst>
                                        <p:tav tm="0">
                                          <p:val>
                                            <p:strVal val="#ppt_w*0.70"/>
                                          </p:val>
                                        </p:tav>
                                        <p:tav tm="100000">
                                          <p:val>
                                            <p:strVal val="#ppt_w"/>
                                          </p:val>
                                        </p:tav>
                                      </p:tavLst>
                                    </p:anim>
                                    <p:anim calcmode="lin" valueType="num">
                                      <p:cBhvr>
                                        <p:cTn id="42" dur="1000" fill="hold"/>
                                        <p:tgtEl>
                                          <p:spTgt spid="123907">
                                            <p:txEl>
                                              <p:pRg st="5" end="5"/>
                                            </p:txEl>
                                          </p:spTgt>
                                        </p:tgtEl>
                                        <p:attrNameLst>
                                          <p:attrName>ppt_h</p:attrName>
                                        </p:attrNameLst>
                                      </p:cBhvr>
                                      <p:tavLst>
                                        <p:tav tm="0">
                                          <p:val>
                                            <p:strVal val="#ppt_h"/>
                                          </p:val>
                                        </p:tav>
                                        <p:tav tm="100000">
                                          <p:val>
                                            <p:strVal val="#ppt_h"/>
                                          </p:val>
                                        </p:tav>
                                      </p:tavLst>
                                    </p:anim>
                                    <p:animEffect transition="in" filter="fade">
                                      <p:cBhvr>
                                        <p:cTn id="43" dur="1000"/>
                                        <p:tgtEl>
                                          <p:spTgt spid="1239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8"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Footer Placeholder 4">
            <a:extLst>
              <a:ext uri="{FF2B5EF4-FFF2-40B4-BE49-F238E27FC236}">
                <a16:creationId xmlns:a16="http://schemas.microsoft.com/office/drawing/2014/main" id="{7C857958-E48F-253A-C399-CCC2307B1B3C}"/>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24930" name="Rectangle 2">
            <a:extLst>
              <a:ext uri="{FF2B5EF4-FFF2-40B4-BE49-F238E27FC236}">
                <a16:creationId xmlns:a16="http://schemas.microsoft.com/office/drawing/2014/main" id="{EEB14B38-A147-FD87-38C6-BF394037B226}"/>
              </a:ext>
            </a:extLst>
          </p:cNvPr>
          <p:cNvSpPr>
            <a:spLocks noChangeArrowheads="1"/>
          </p:cNvSpPr>
          <p:nvPr/>
        </p:nvSpPr>
        <p:spPr bwMode="auto">
          <a:xfrm>
            <a:off x="3422651" y="573524"/>
            <a:ext cx="5580063"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b="1" i="1" dirty="0">
                <a:latin typeface="Times New Roman" panose="02020603050405020304" pitchFamily="18" charset="0"/>
              </a:rPr>
              <a:t>2.4. </a:t>
            </a:r>
            <a:r>
              <a:rPr lang="en-US" altLang="en-US" b="1" i="1" dirty="0" err="1">
                <a:latin typeface="Times New Roman" panose="02020603050405020304" pitchFamily="18" charset="0"/>
              </a:rPr>
              <a:t>Kế</a:t>
            </a:r>
            <a:r>
              <a:rPr lang="en-US" altLang="en-US" b="1" i="1" dirty="0">
                <a:latin typeface="Times New Roman" panose="02020603050405020304" pitchFamily="18" charset="0"/>
              </a:rPr>
              <a:t> </a:t>
            </a:r>
            <a:r>
              <a:rPr lang="en-US" altLang="en-US" b="1" i="1" dirty="0" err="1">
                <a:latin typeface="Times New Roman" panose="02020603050405020304" pitchFamily="18" charset="0"/>
              </a:rPr>
              <a:t>toán</a:t>
            </a:r>
            <a:r>
              <a:rPr lang="en-US" altLang="en-US" b="1" i="1" dirty="0">
                <a:latin typeface="Times New Roman" panose="02020603050405020304" pitchFamily="18" charset="0"/>
              </a:rPr>
              <a:t> </a:t>
            </a:r>
            <a:r>
              <a:rPr lang="en-US" altLang="en-US" b="1" i="1" dirty="0" err="1">
                <a:latin typeface="Times New Roman" panose="02020603050405020304" pitchFamily="18" charset="0"/>
              </a:rPr>
              <a:t>các</a:t>
            </a:r>
            <a:r>
              <a:rPr lang="en-US" altLang="en-US" b="1" i="1" dirty="0">
                <a:latin typeface="Times New Roman" panose="02020603050405020304" pitchFamily="18" charset="0"/>
              </a:rPr>
              <a:t> </a:t>
            </a:r>
            <a:r>
              <a:rPr lang="en-US" altLang="en-US" b="1" i="1" dirty="0" err="1">
                <a:latin typeface="Times New Roman" panose="02020603050405020304" pitchFamily="18" charset="0"/>
              </a:rPr>
              <a:t>trường</a:t>
            </a:r>
            <a:r>
              <a:rPr lang="en-US" altLang="en-US" b="1" i="1" dirty="0">
                <a:latin typeface="Times New Roman" panose="02020603050405020304" pitchFamily="18" charset="0"/>
              </a:rPr>
              <a:t> </a:t>
            </a:r>
            <a:r>
              <a:rPr lang="en-US" altLang="en-US" b="1" i="1" dirty="0" err="1">
                <a:latin typeface="Times New Roman" panose="02020603050405020304" pitchFamily="18" charset="0"/>
              </a:rPr>
              <a:t>hợp</a:t>
            </a:r>
            <a:r>
              <a:rPr lang="en-US" altLang="en-US" b="1" i="1" dirty="0">
                <a:latin typeface="Times New Roman" panose="02020603050405020304" pitchFamily="18" charset="0"/>
              </a:rPr>
              <a:t> </a:t>
            </a:r>
            <a:r>
              <a:rPr lang="en-US" altLang="en-US" b="1" i="1" dirty="0" err="1">
                <a:latin typeface="Times New Roman" panose="02020603050405020304" pitchFamily="18" charset="0"/>
              </a:rPr>
              <a:t>chủ</a:t>
            </a:r>
            <a:r>
              <a:rPr lang="en-US" altLang="en-US" b="1" i="1" dirty="0">
                <a:latin typeface="Times New Roman" panose="02020603050405020304" pitchFamily="18" charset="0"/>
              </a:rPr>
              <a:t> </a:t>
            </a:r>
            <a:r>
              <a:rPr lang="en-US" altLang="en-US" b="1" i="1" dirty="0" err="1">
                <a:latin typeface="Times New Roman" panose="02020603050405020304" pitchFamily="18" charset="0"/>
              </a:rPr>
              <a:t>yếu</a:t>
            </a:r>
            <a:endParaRPr lang="en-US" altLang="en-US" b="1" i="1" dirty="0">
              <a:latin typeface="Times New Roman" panose="02020603050405020304" pitchFamily="18" charset="0"/>
            </a:endParaRPr>
          </a:p>
        </p:txBody>
      </p:sp>
      <p:sp>
        <p:nvSpPr>
          <p:cNvPr id="124931" name="Rectangle 3">
            <a:extLst>
              <a:ext uri="{FF2B5EF4-FFF2-40B4-BE49-F238E27FC236}">
                <a16:creationId xmlns:a16="http://schemas.microsoft.com/office/drawing/2014/main" id="{8574CE4C-2E6A-7D7E-4677-63BCA47EC9D9}"/>
              </a:ext>
            </a:extLst>
          </p:cNvPr>
          <p:cNvSpPr>
            <a:spLocks noChangeArrowheads="1"/>
          </p:cNvSpPr>
          <p:nvPr/>
        </p:nvSpPr>
        <p:spPr bwMode="auto">
          <a:xfrm>
            <a:off x="1905000" y="1452564"/>
            <a:ext cx="8458200"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2070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en-US" altLang="en-US" sz="2200" b="1" i="1" u="sng">
                <a:latin typeface="Times New Roman" panose="02020603050405020304" pitchFamily="18" charset="0"/>
                <a:cs typeface="Times New Roman" panose="02020603050405020304" pitchFamily="18" charset="0"/>
              </a:rPr>
              <a:t>Ví</a:t>
            </a:r>
            <a:r>
              <a:rPr lang="vi-VN" altLang="en-US" sz="2200" b="1" i="1" u="sng">
                <a:latin typeface="Times New Roman" panose="02020603050405020304" pitchFamily="18" charset="0"/>
                <a:cs typeface="Times New Roman" panose="02020603050405020304" pitchFamily="18" charset="0"/>
              </a:rPr>
              <a:t> dụ 1:</a:t>
            </a:r>
            <a:r>
              <a:rPr lang="vi-VN" altLang="en-US" sz="2200">
                <a:latin typeface="Times New Roman" panose="02020603050405020304" pitchFamily="18" charset="0"/>
                <a:cs typeface="Times New Roman" panose="02020603050405020304" pitchFamily="18" charset="0"/>
              </a:rPr>
              <a:t> Doanh nghiệp mua một tài sản cố định (dây chuyền sản xuất) dùng cho hoạt động sản xuất kinh doanh</a:t>
            </a:r>
            <a:r>
              <a:rPr lang="en-US" altLang="en-US" sz="2200">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tổng giá thanh toán trên hoá đơn của bên bán 4.200.000.000</a:t>
            </a:r>
            <a:r>
              <a:rPr lang="en-US" altLang="en-US" sz="2200">
                <a:latin typeface="Times New Roman" panose="02020603050405020304" pitchFamily="18" charset="0"/>
                <a:cs typeface="Times New Roman" panose="02020603050405020304" pitchFamily="18" charset="0"/>
              </a:rPr>
              <a:t>đ</a:t>
            </a:r>
            <a:r>
              <a:rPr lang="vi-VN" altLang="en-US" sz="2200">
                <a:latin typeface="Times New Roman" panose="02020603050405020304" pitchFamily="18" charset="0"/>
                <a:cs typeface="Times New Roman" panose="02020603050405020304" pitchFamily="18" charset="0"/>
              </a:rPr>
              <a:t>, thuế GTGT </a:t>
            </a:r>
            <a:r>
              <a:rPr lang="en-US" altLang="en-US" sz="2200">
                <a:latin typeface="Times New Roman" panose="02020603050405020304" pitchFamily="18" charset="0"/>
                <a:cs typeface="Times New Roman" panose="02020603050405020304" pitchFamily="18" charset="0"/>
              </a:rPr>
              <a:t>10 </a:t>
            </a:r>
            <a:r>
              <a:rPr lang="vi-VN" altLang="en-US" sz="2200">
                <a:latin typeface="Times New Roman" panose="02020603050405020304" pitchFamily="18" charset="0"/>
                <a:cs typeface="Times New Roman" panose="02020603050405020304" pitchFamily="18" charset="0"/>
              </a:rPr>
              <a:t>%. Tiền mua tài sản chưa thanh toán. Thuế trước bạ phải nộp 4.500.000đ, đã nộp bằng tiền mặt. Thời gian sau doanh nghiệp thanh toán cho người bán bằng tiền gửi ngân hàng, do thanh toán sớm trước thời hạn nên được hưởng chiết khấu thanh toán 1% và đã trừ luôn vào khoản nợ phải trả cho người bán.</a:t>
            </a:r>
          </a:p>
          <a:p>
            <a:pPr algn="just">
              <a:buFont typeface="Wingdings" panose="05000000000000000000" pitchFamily="2" charset="2"/>
              <a:buNone/>
            </a:pPr>
            <a:r>
              <a:rPr lang="en-US" altLang="en-US" sz="2200" b="1" i="1" u="sng">
                <a:latin typeface="Times New Roman" panose="02020603050405020304" pitchFamily="18" charset="0"/>
                <a:cs typeface="Times New Roman" panose="02020603050405020304" pitchFamily="18" charset="0"/>
              </a:rPr>
              <a:t>Ví</a:t>
            </a:r>
            <a:r>
              <a:rPr lang="vi-VN" altLang="en-US" sz="2200" b="1" i="1" u="sng">
                <a:latin typeface="Times New Roman" panose="02020603050405020304" pitchFamily="18" charset="0"/>
                <a:cs typeface="Times New Roman" panose="02020603050405020304" pitchFamily="18" charset="0"/>
              </a:rPr>
              <a:t> dụ 2:</a:t>
            </a:r>
            <a:r>
              <a:rPr lang="vi-VN" altLang="en-US" sz="2200">
                <a:latin typeface="Times New Roman" panose="02020603050405020304" pitchFamily="18" charset="0"/>
                <a:cs typeface="Times New Roman" panose="02020603050405020304" pitchFamily="18" charset="0"/>
              </a:rPr>
              <a:t> Doanh nghiệp mua một lô hàng theo hoá đơn GTGT, giá mua chưa thuế 245.000.000đ, thuế GTGT 10%. Tiền mua hàng chưa thanh toán. Số hàng mua chuyển về nhập kho đủ. Sau đó doanh nghiệp kiểm nhận lại số hàng mua trên phát hiện một số hàng trị giá 5.500.000đ (giá nhập kho) không đúng với phẩm chất, quy cách theo hợp đồng nên đã xuất trả lại bên bán và tính trừ luôn vào số nợ phải trả cho người bán.</a:t>
            </a:r>
          </a:p>
        </p:txBody>
      </p:sp>
      <p:sp>
        <p:nvSpPr>
          <p:cNvPr id="124932" name="AutoShape 4">
            <a:extLst>
              <a:ext uri="{FF2B5EF4-FFF2-40B4-BE49-F238E27FC236}">
                <a16:creationId xmlns:a16="http://schemas.microsoft.com/office/drawing/2014/main" id="{35804C33-A755-37A4-3398-501B4BE7A425}"/>
              </a:ext>
            </a:extLst>
          </p:cNvPr>
          <p:cNvSpPr>
            <a:spLocks noChangeArrowheads="1"/>
          </p:cNvSpPr>
          <p:nvPr/>
        </p:nvSpPr>
        <p:spPr bwMode="auto">
          <a:xfrm>
            <a:off x="1828800" y="1371600"/>
            <a:ext cx="8534400" cy="4724400"/>
          </a:xfrm>
          <a:prstGeom prst="roundRect">
            <a:avLst>
              <a:gd name="adj" fmla="val 41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24930">
                                            <p:txEl>
                                              <p:pRg st="0" end="0"/>
                                            </p:txEl>
                                          </p:spTgt>
                                        </p:tgtEl>
                                        <p:attrNameLst>
                                          <p:attrName>style.visibility</p:attrName>
                                        </p:attrNameLst>
                                      </p:cBhvr>
                                      <p:to>
                                        <p:strVal val="visible"/>
                                      </p:to>
                                    </p:set>
                                    <p:anim calcmode="lin" valueType="num">
                                      <p:cBhvr>
                                        <p:cTn id="7" dur="500" fill="hold"/>
                                        <p:tgtEl>
                                          <p:spTgt spid="12493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4930">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24930">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24930">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24932"/>
                                        </p:tgtEl>
                                        <p:attrNameLst>
                                          <p:attrName>style.visibility</p:attrName>
                                        </p:attrNameLst>
                                      </p:cBhvr>
                                      <p:to>
                                        <p:strVal val="visible"/>
                                      </p:to>
                                    </p:set>
                                    <p:animEffect transition="in" filter="diamond(in)">
                                      <p:cBhvr>
                                        <p:cTn id="15" dur="2000"/>
                                        <p:tgtEl>
                                          <p:spTgt spid="124932"/>
                                        </p:tgtEl>
                                      </p:cBhvr>
                                    </p:animEffect>
                                  </p:childTnLst>
                                </p:cTn>
                              </p:par>
                              <p:par>
                                <p:cTn id="16" presetID="20" presetClass="entr" presetSubtype="0" fill="hold" nodeType="withEffect">
                                  <p:stCondLst>
                                    <p:cond delay="0"/>
                                  </p:stCondLst>
                                  <p:childTnLst>
                                    <p:set>
                                      <p:cBhvr>
                                        <p:cTn id="17" dur="1" fill="hold">
                                          <p:stCondLst>
                                            <p:cond delay="0"/>
                                          </p:stCondLst>
                                        </p:cTn>
                                        <p:tgtEl>
                                          <p:spTgt spid="124931">
                                            <p:txEl>
                                              <p:pRg st="0" end="0"/>
                                            </p:txEl>
                                          </p:spTgt>
                                        </p:tgtEl>
                                        <p:attrNameLst>
                                          <p:attrName>style.visibility</p:attrName>
                                        </p:attrNameLst>
                                      </p:cBhvr>
                                      <p:to>
                                        <p:strVal val="visible"/>
                                      </p:to>
                                    </p:set>
                                    <p:animEffect transition="in" filter="wedge">
                                      <p:cBhvr>
                                        <p:cTn id="18" dur="2000"/>
                                        <p:tgtEl>
                                          <p:spTgt spid="124931">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0" presetClass="entr" presetSubtype="0" fill="hold" nodeType="clickEffect">
                                  <p:stCondLst>
                                    <p:cond delay="0"/>
                                  </p:stCondLst>
                                  <p:childTnLst>
                                    <p:set>
                                      <p:cBhvr>
                                        <p:cTn id="22" dur="1" fill="hold">
                                          <p:stCondLst>
                                            <p:cond delay="0"/>
                                          </p:stCondLst>
                                        </p:cTn>
                                        <p:tgtEl>
                                          <p:spTgt spid="124931">
                                            <p:txEl>
                                              <p:pRg st="1" end="1"/>
                                            </p:txEl>
                                          </p:spTgt>
                                        </p:tgtEl>
                                        <p:attrNameLst>
                                          <p:attrName>style.visibility</p:attrName>
                                        </p:attrNameLst>
                                      </p:cBhvr>
                                      <p:to>
                                        <p:strVal val="visible"/>
                                      </p:to>
                                    </p:set>
                                    <p:animEffect transition="in" filter="wedge">
                                      <p:cBhvr>
                                        <p:cTn id="23" dur="2000"/>
                                        <p:tgtEl>
                                          <p:spTgt spid="1249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2"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Footer Placeholder 4">
            <a:extLst>
              <a:ext uri="{FF2B5EF4-FFF2-40B4-BE49-F238E27FC236}">
                <a16:creationId xmlns:a16="http://schemas.microsoft.com/office/drawing/2014/main" id="{66A4906A-7084-8E28-7C2C-23629DA62E5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91139" name="Rectangle 2">
            <a:extLst>
              <a:ext uri="{FF2B5EF4-FFF2-40B4-BE49-F238E27FC236}">
                <a16:creationId xmlns:a16="http://schemas.microsoft.com/office/drawing/2014/main" id="{480E2B40-2FCC-B317-09B4-4DF3DD2CCF0E}"/>
              </a:ext>
            </a:extLst>
          </p:cNvPr>
          <p:cNvSpPr>
            <a:spLocks noChangeArrowheads="1"/>
          </p:cNvSpPr>
          <p:nvPr/>
        </p:nvSpPr>
        <p:spPr bwMode="auto">
          <a:xfrm>
            <a:off x="3422651" y="227014"/>
            <a:ext cx="5580063"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b="1" i="1">
                <a:solidFill>
                  <a:schemeClr val="bg1"/>
                </a:solidFill>
                <a:latin typeface="Times New Roman" panose="02020603050405020304" pitchFamily="18" charset="0"/>
              </a:rPr>
              <a:t>2.4. Kế toán các trường hợp chủ yếu</a:t>
            </a:r>
          </a:p>
        </p:txBody>
      </p:sp>
      <p:sp>
        <p:nvSpPr>
          <p:cNvPr id="124931" name="Rectangle 3">
            <a:extLst>
              <a:ext uri="{FF2B5EF4-FFF2-40B4-BE49-F238E27FC236}">
                <a16:creationId xmlns:a16="http://schemas.microsoft.com/office/drawing/2014/main" id="{8A04BB75-2DE8-7F9E-1CD6-E0043CB95EAE}"/>
              </a:ext>
            </a:extLst>
          </p:cNvPr>
          <p:cNvSpPr>
            <a:spLocks noChangeArrowheads="1"/>
          </p:cNvSpPr>
          <p:nvPr/>
        </p:nvSpPr>
        <p:spPr bwMode="auto">
          <a:xfrm>
            <a:off x="2514600" y="990601"/>
            <a:ext cx="6858000" cy="144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2070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en-US" altLang="en-US" sz="2200" b="1" i="1" u="sng">
                <a:latin typeface="Times New Roman" panose="02020603050405020304" pitchFamily="18" charset="0"/>
                <a:cs typeface="Times New Roman" panose="02020603050405020304" pitchFamily="18" charset="0"/>
              </a:rPr>
              <a:t>Ví</a:t>
            </a:r>
            <a:r>
              <a:rPr lang="vi-VN" altLang="en-US" sz="2200" b="1" i="1" u="sng">
                <a:latin typeface="Times New Roman" panose="02020603050405020304" pitchFamily="18" charset="0"/>
                <a:cs typeface="Times New Roman" panose="02020603050405020304" pitchFamily="18" charset="0"/>
              </a:rPr>
              <a:t> dụ 3:</a:t>
            </a:r>
            <a:r>
              <a:rPr lang="vi-VN" altLang="en-US" sz="2200">
                <a:latin typeface="Times New Roman" panose="02020603050405020304" pitchFamily="18" charset="0"/>
                <a:cs typeface="Times New Roman" panose="02020603050405020304" pitchFamily="18" charset="0"/>
              </a:rPr>
              <a:t> Cuối kỳ sau khi kiểm kê và đối chiếu toàn bộ số công nợ của doanh nghiệp, phát hiện một khoản nợ 15.000.000đ không tìm ra chủ nợ nên doanh nghiệp đã ghi nhận khoản nợ không tìm ra chủ nợ này vào thu nhập khác</a:t>
            </a:r>
          </a:p>
        </p:txBody>
      </p:sp>
      <p:sp>
        <p:nvSpPr>
          <p:cNvPr id="124932" name="AutoShape 4">
            <a:extLst>
              <a:ext uri="{FF2B5EF4-FFF2-40B4-BE49-F238E27FC236}">
                <a16:creationId xmlns:a16="http://schemas.microsoft.com/office/drawing/2014/main" id="{B56D7F8F-8D43-8D72-6DBA-E3009DD696B2}"/>
              </a:ext>
            </a:extLst>
          </p:cNvPr>
          <p:cNvSpPr>
            <a:spLocks noChangeArrowheads="1"/>
          </p:cNvSpPr>
          <p:nvPr/>
        </p:nvSpPr>
        <p:spPr bwMode="auto">
          <a:xfrm>
            <a:off x="2438400" y="914401"/>
            <a:ext cx="6934200" cy="1522413"/>
          </a:xfrm>
          <a:prstGeom prst="roundRect">
            <a:avLst>
              <a:gd name="adj" fmla="val 41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24933" name="Rectangle 5">
            <a:extLst>
              <a:ext uri="{FF2B5EF4-FFF2-40B4-BE49-F238E27FC236}">
                <a16:creationId xmlns:a16="http://schemas.microsoft.com/office/drawing/2014/main" id="{5E4359CA-A971-31CC-B793-2BFCB801968B}"/>
              </a:ext>
            </a:extLst>
          </p:cNvPr>
          <p:cNvSpPr>
            <a:spLocks noChangeArrowheads="1"/>
          </p:cNvSpPr>
          <p:nvPr/>
        </p:nvSpPr>
        <p:spPr bwMode="auto">
          <a:xfrm>
            <a:off x="2008188" y="3365501"/>
            <a:ext cx="2030412"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en-US" altLang="en-US" sz="2600" b="1" i="1" u="sng" dirty="0" err="1">
                <a:latin typeface="Times New Roman" panose="02020603050405020304" pitchFamily="18" charset="0"/>
                <a:cs typeface="Times New Roman" panose="02020603050405020304" pitchFamily="18" charset="0"/>
              </a:rPr>
              <a:t>Yêu</a:t>
            </a:r>
            <a:r>
              <a:rPr lang="en-US" altLang="en-US" sz="2600" b="1" i="1" u="sng" dirty="0">
                <a:latin typeface="Times New Roman" panose="02020603050405020304" pitchFamily="18" charset="0"/>
                <a:cs typeface="Times New Roman" panose="02020603050405020304" pitchFamily="18" charset="0"/>
              </a:rPr>
              <a:t> </a:t>
            </a:r>
            <a:r>
              <a:rPr lang="en-US" altLang="en-US" sz="2600" b="1" i="1" u="sng" dirty="0" err="1">
                <a:latin typeface="Times New Roman" panose="02020603050405020304" pitchFamily="18" charset="0"/>
                <a:cs typeface="Times New Roman" panose="02020603050405020304" pitchFamily="18" charset="0"/>
              </a:rPr>
              <a:t>cầu</a:t>
            </a:r>
            <a:r>
              <a:rPr lang="en-US" altLang="en-US" sz="2600" b="1" i="1" u="sng" dirty="0">
                <a:latin typeface="Times New Roman" panose="02020603050405020304" pitchFamily="18" charset="0"/>
                <a:cs typeface="Times New Roman" panose="02020603050405020304" pitchFamily="18" charset="0"/>
              </a:rPr>
              <a:t>:</a:t>
            </a:r>
            <a:r>
              <a:rPr lang="en-US" altLang="en-US" sz="2600" dirty="0">
                <a:latin typeface="Times New Roman" panose="02020603050405020304" pitchFamily="18" charset="0"/>
                <a:cs typeface="Times New Roman" panose="02020603050405020304" pitchFamily="18" charset="0"/>
              </a:rPr>
              <a:t>  Định </a:t>
            </a:r>
            <a:r>
              <a:rPr lang="en-US" altLang="en-US" sz="2600" dirty="0" err="1">
                <a:latin typeface="Times New Roman" panose="02020603050405020304" pitchFamily="18" charset="0"/>
                <a:cs typeface="Times New Roman" panose="02020603050405020304" pitchFamily="18" charset="0"/>
              </a:rPr>
              <a:t>khoản</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kế</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toán</a:t>
            </a:r>
            <a:endParaRPr lang="en-US" altLang="en-US" sz="2600" dirty="0">
              <a:latin typeface="Times New Roman" panose="02020603050405020304" pitchFamily="18" charset="0"/>
              <a:cs typeface="Times New Roman" panose="02020603050405020304" pitchFamily="18" charset="0"/>
            </a:endParaRPr>
          </a:p>
        </p:txBody>
      </p:sp>
      <p:sp>
        <p:nvSpPr>
          <p:cNvPr id="124934" name="AutoShape 6">
            <a:extLst>
              <a:ext uri="{FF2B5EF4-FFF2-40B4-BE49-F238E27FC236}">
                <a16:creationId xmlns:a16="http://schemas.microsoft.com/office/drawing/2014/main" id="{E4A04F29-EBED-AE64-BD5B-5BBB49A8B153}"/>
              </a:ext>
            </a:extLst>
          </p:cNvPr>
          <p:cNvSpPr>
            <a:spLocks noChangeArrowheads="1"/>
          </p:cNvSpPr>
          <p:nvPr/>
        </p:nvSpPr>
        <p:spPr bwMode="auto">
          <a:xfrm>
            <a:off x="1984376" y="3289301"/>
            <a:ext cx="2282825" cy="1522413"/>
          </a:xfrm>
          <a:prstGeom prst="roundRect">
            <a:avLst>
              <a:gd name="adj" fmla="val 19005"/>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pic>
        <p:nvPicPr>
          <p:cNvPr id="150530" name="Picture 2" descr="Nợ phải trả, hệ số nợ | Chứng khoán 123 - Hướng dẫn đầu tư chứng khoán,  phân tích cổ phiếu cùng chuyên gia">
            <a:extLst>
              <a:ext uri="{FF2B5EF4-FFF2-40B4-BE49-F238E27FC236}">
                <a16:creationId xmlns:a16="http://schemas.microsoft.com/office/drawing/2014/main" id="{8DDEFC85-2825-5FC3-905D-EF68EFDA7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743200"/>
            <a:ext cx="57150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4932"/>
                                        </p:tgtEl>
                                        <p:attrNameLst>
                                          <p:attrName>style.visibility</p:attrName>
                                        </p:attrNameLst>
                                      </p:cBhvr>
                                      <p:to>
                                        <p:strVal val="visible"/>
                                      </p:to>
                                    </p:set>
                                    <p:animEffect transition="in" filter="diamond(in)">
                                      <p:cBhvr>
                                        <p:cTn id="7" dur="2000"/>
                                        <p:tgtEl>
                                          <p:spTgt spid="124932"/>
                                        </p:tgtEl>
                                      </p:cBhvr>
                                    </p:animEffect>
                                  </p:childTnLst>
                                </p:cTn>
                              </p:par>
                              <p:par>
                                <p:cTn id="8" presetID="20" presetClass="entr" presetSubtype="0" fill="hold" nodeType="withEffect">
                                  <p:stCondLst>
                                    <p:cond delay="0"/>
                                  </p:stCondLst>
                                  <p:childTnLst>
                                    <p:set>
                                      <p:cBhvr>
                                        <p:cTn id="9" dur="1" fill="hold">
                                          <p:stCondLst>
                                            <p:cond delay="0"/>
                                          </p:stCondLst>
                                        </p:cTn>
                                        <p:tgtEl>
                                          <p:spTgt spid="124931">
                                            <p:txEl>
                                              <p:pRg st="0" end="0"/>
                                            </p:txEl>
                                          </p:spTgt>
                                        </p:tgtEl>
                                        <p:attrNameLst>
                                          <p:attrName>style.visibility</p:attrName>
                                        </p:attrNameLst>
                                      </p:cBhvr>
                                      <p:to>
                                        <p:strVal val="visible"/>
                                      </p:to>
                                    </p:set>
                                    <p:animEffect transition="in" filter="wedge">
                                      <p:cBhvr>
                                        <p:cTn id="10" dur="2000"/>
                                        <p:tgtEl>
                                          <p:spTgt spid="124931">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24933"/>
                                        </p:tgtEl>
                                        <p:attrNameLst>
                                          <p:attrName>style.visibility</p:attrName>
                                        </p:attrNameLst>
                                      </p:cBhvr>
                                      <p:to>
                                        <p:strVal val="visible"/>
                                      </p:to>
                                    </p:set>
                                    <p:animEffect transition="in" filter="diamond(in)">
                                      <p:cBhvr>
                                        <p:cTn id="15" dur="2000"/>
                                        <p:tgtEl>
                                          <p:spTgt spid="124933"/>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24934"/>
                                        </p:tgtEl>
                                        <p:attrNameLst>
                                          <p:attrName>style.visibility</p:attrName>
                                        </p:attrNameLst>
                                      </p:cBhvr>
                                      <p:to>
                                        <p:strVal val="visible"/>
                                      </p:to>
                                    </p:set>
                                    <p:animEffect transition="in" filter="diamond(in)">
                                      <p:cBhvr>
                                        <p:cTn id="18" dur="2000"/>
                                        <p:tgtEl>
                                          <p:spTgt spid="124934"/>
                                        </p:tgtEl>
                                      </p:cBhvr>
                                    </p:animEffect>
                                  </p:childTnLst>
                                </p:cTn>
                              </p:par>
                              <p:par>
                                <p:cTn id="19" presetID="21" presetClass="entr" presetSubtype="1" fill="hold" nodeType="withEffect">
                                  <p:stCondLst>
                                    <p:cond delay="0"/>
                                  </p:stCondLst>
                                  <p:childTnLst>
                                    <p:set>
                                      <p:cBhvr>
                                        <p:cTn id="20" dur="1" fill="hold">
                                          <p:stCondLst>
                                            <p:cond delay="0"/>
                                          </p:stCondLst>
                                        </p:cTn>
                                        <p:tgtEl>
                                          <p:spTgt spid="150530"/>
                                        </p:tgtEl>
                                        <p:attrNameLst>
                                          <p:attrName>style.visibility</p:attrName>
                                        </p:attrNameLst>
                                      </p:cBhvr>
                                      <p:to>
                                        <p:strVal val="visible"/>
                                      </p:to>
                                    </p:set>
                                    <p:animEffect transition="in" filter="wheel(1)">
                                      <p:cBhvr>
                                        <p:cTn id="21" dur="2000"/>
                                        <p:tgtEl>
                                          <p:spTgt spid="150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2" grpId="0" animBg="1"/>
      <p:bldP spid="124933" grpId="0"/>
      <p:bldP spid="124934"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oter Placeholder 4">
            <a:extLst>
              <a:ext uri="{FF2B5EF4-FFF2-40B4-BE49-F238E27FC236}">
                <a16:creationId xmlns:a16="http://schemas.microsoft.com/office/drawing/2014/main" id="{559195A1-5F02-B1B2-D084-3D147418E18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latin typeface="Times New Roman" panose="02020603050405020304" pitchFamily="18" charset="0"/>
                <a:cs typeface="Times New Roman" panose="02020603050405020304" pitchFamily="18" charset="0"/>
              </a:rPr>
              <a:t>www.themegallery.com</a:t>
            </a:r>
          </a:p>
        </p:txBody>
      </p:sp>
      <p:sp>
        <p:nvSpPr>
          <p:cNvPr id="125954" name="Rectangle 2">
            <a:extLst>
              <a:ext uri="{FF2B5EF4-FFF2-40B4-BE49-F238E27FC236}">
                <a16:creationId xmlns:a16="http://schemas.microsoft.com/office/drawing/2014/main" id="{AA64B444-ADBE-91FC-ED91-F86853469DEF}"/>
              </a:ext>
            </a:extLst>
          </p:cNvPr>
          <p:cNvSpPr>
            <a:spLocks noChangeArrowheads="1"/>
          </p:cNvSpPr>
          <p:nvPr/>
        </p:nvSpPr>
        <p:spPr bwMode="auto">
          <a:xfrm>
            <a:off x="4876801" y="828944"/>
            <a:ext cx="268054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r>
              <a:rPr lang="nb-NO" altLang="en-US" sz="3200" b="1" i="1" dirty="0">
                <a:latin typeface="Times New Roman" panose="02020603050405020304" pitchFamily="18" charset="0"/>
                <a:cs typeface="Times New Roman" panose="02020603050405020304" pitchFamily="18" charset="0"/>
              </a:rPr>
              <a:t>2.5. Sổ kế toán</a:t>
            </a:r>
            <a:endParaRPr lang="en-US" altLang="en-US" sz="3200" b="1" i="1" dirty="0">
              <a:latin typeface="Times New Roman" panose="02020603050405020304" pitchFamily="18" charset="0"/>
              <a:cs typeface="Times New Roman" panose="02020603050405020304" pitchFamily="18" charset="0"/>
            </a:endParaRPr>
          </a:p>
        </p:txBody>
      </p:sp>
      <p:sp>
        <p:nvSpPr>
          <p:cNvPr id="125955" name="AutoShape 3">
            <a:extLst>
              <a:ext uri="{FF2B5EF4-FFF2-40B4-BE49-F238E27FC236}">
                <a16:creationId xmlns:a16="http://schemas.microsoft.com/office/drawing/2014/main" id="{225151C9-BC70-0FD0-AD91-8DE4AB7206EC}"/>
              </a:ext>
            </a:extLst>
          </p:cNvPr>
          <p:cNvSpPr>
            <a:spLocks noChangeArrowheads="1"/>
          </p:cNvSpPr>
          <p:nvPr/>
        </p:nvSpPr>
        <p:spPr bwMode="gray">
          <a:xfrm>
            <a:off x="2590800" y="3733800"/>
            <a:ext cx="2438400" cy="19050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nb-NO" altLang="en-US" sz="2600" i="1" dirty="0">
                <a:latin typeface="Times New Roman" panose="02020603050405020304" pitchFamily="18" charset="0"/>
                <a:cs typeface="Times New Roman" panose="02020603050405020304" pitchFamily="18" charset="0"/>
              </a:rPr>
              <a:t>Sổ kế toán </a:t>
            </a:r>
          </a:p>
          <a:p>
            <a:pPr algn="ctr" eaLnBrk="1" hangingPunct="1">
              <a:spcBef>
                <a:spcPct val="0"/>
              </a:spcBef>
              <a:buClrTx/>
              <a:buFontTx/>
              <a:buNone/>
            </a:pPr>
            <a:r>
              <a:rPr lang="nb-NO" altLang="en-US" sz="2600" i="1" dirty="0">
                <a:latin typeface="Times New Roman" panose="02020603050405020304" pitchFamily="18" charset="0"/>
                <a:cs typeface="Times New Roman" panose="02020603050405020304" pitchFamily="18" charset="0"/>
              </a:rPr>
              <a:t>tổng hợp</a:t>
            </a:r>
            <a:r>
              <a:rPr lang="nb-NO" altLang="en-US" sz="2600" dirty="0">
                <a:latin typeface="Times New Roman" panose="02020603050405020304" pitchFamily="18" charset="0"/>
                <a:cs typeface="Times New Roman" panose="02020603050405020304" pitchFamily="18" charset="0"/>
              </a:rPr>
              <a:t>  </a:t>
            </a:r>
          </a:p>
        </p:txBody>
      </p:sp>
      <p:sp>
        <p:nvSpPr>
          <p:cNvPr id="125956" name="AutoShape 4">
            <a:extLst>
              <a:ext uri="{FF2B5EF4-FFF2-40B4-BE49-F238E27FC236}">
                <a16:creationId xmlns:a16="http://schemas.microsoft.com/office/drawing/2014/main" id="{E9D17588-4078-7728-46AD-A191B76B2018}"/>
              </a:ext>
            </a:extLst>
          </p:cNvPr>
          <p:cNvSpPr>
            <a:spLocks noChangeArrowheads="1"/>
          </p:cNvSpPr>
          <p:nvPr/>
        </p:nvSpPr>
        <p:spPr bwMode="gray">
          <a:xfrm>
            <a:off x="5065714" y="43195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Lập</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đăng</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ký</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chứng</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từ</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ghi</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sổ</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125957" name="AutoShape 5">
            <a:extLst>
              <a:ext uri="{FF2B5EF4-FFF2-40B4-BE49-F238E27FC236}">
                <a16:creationId xmlns:a16="http://schemas.microsoft.com/office/drawing/2014/main" id="{A445B353-F63B-10D4-AD46-8C6F99A1C633}"/>
              </a:ext>
            </a:extLst>
          </p:cNvPr>
          <p:cNvSpPr>
            <a:spLocks noChangeArrowheads="1"/>
          </p:cNvSpPr>
          <p:nvPr/>
        </p:nvSpPr>
        <p:spPr bwMode="gray">
          <a:xfrm>
            <a:off x="5065713" y="5138738"/>
            <a:ext cx="5135562" cy="80486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Lập</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cái</a:t>
            </a:r>
            <a:r>
              <a:rPr lang="en-US" altLang="en-US" sz="2400" b="1" dirty="0">
                <a:solidFill>
                  <a:schemeClr val="tx2"/>
                </a:solidFill>
                <a:latin typeface="Times New Roman" panose="02020603050405020304" pitchFamily="18" charset="0"/>
                <a:cs typeface="Times New Roman" panose="02020603050405020304" pitchFamily="18" charset="0"/>
              </a:rPr>
              <a:t> TK 331</a:t>
            </a:r>
          </a:p>
        </p:txBody>
      </p:sp>
      <p:sp>
        <p:nvSpPr>
          <p:cNvPr id="125958" name="AutoShape 6">
            <a:extLst>
              <a:ext uri="{FF2B5EF4-FFF2-40B4-BE49-F238E27FC236}">
                <a16:creationId xmlns:a16="http://schemas.microsoft.com/office/drawing/2014/main" id="{19516885-36D6-3AE0-5F8B-80E000ADFC52}"/>
              </a:ext>
            </a:extLst>
          </p:cNvPr>
          <p:cNvSpPr>
            <a:spLocks noChangeArrowheads="1"/>
          </p:cNvSpPr>
          <p:nvPr/>
        </p:nvSpPr>
        <p:spPr bwMode="gray">
          <a:xfrm>
            <a:off x="5026026" y="34290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Lập</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chứng</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từ</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ghi</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sổ</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125959" name="AutoShape 7">
            <a:extLst>
              <a:ext uri="{FF2B5EF4-FFF2-40B4-BE49-F238E27FC236}">
                <a16:creationId xmlns:a16="http://schemas.microsoft.com/office/drawing/2014/main" id="{9EF6DE11-6BB3-00C5-D6ED-11B7318BA851}"/>
              </a:ext>
            </a:extLst>
          </p:cNvPr>
          <p:cNvSpPr>
            <a:spLocks noChangeArrowheads="1"/>
          </p:cNvSpPr>
          <p:nvPr/>
        </p:nvSpPr>
        <p:spPr bwMode="gray">
          <a:xfrm>
            <a:off x="2590800" y="1676400"/>
            <a:ext cx="2438400" cy="12954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nb-NO" altLang="en-US" sz="2600" i="1" dirty="0">
                <a:latin typeface="Times New Roman" panose="02020603050405020304" pitchFamily="18" charset="0"/>
                <a:cs typeface="Times New Roman" panose="02020603050405020304" pitchFamily="18" charset="0"/>
              </a:rPr>
              <a:t>Sổ kế toán </a:t>
            </a:r>
          </a:p>
          <a:p>
            <a:pPr algn="ctr" eaLnBrk="1" hangingPunct="1">
              <a:spcBef>
                <a:spcPct val="0"/>
              </a:spcBef>
              <a:buClrTx/>
              <a:buFontTx/>
              <a:buNone/>
            </a:pPr>
            <a:r>
              <a:rPr lang="nb-NO" altLang="en-US" sz="2600" i="1" dirty="0">
                <a:latin typeface="Times New Roman" panose="02020603050405020304" pitchFamily="18" charset="0"/>
                <a:cs typeface="Times New Roman" panose="02020603050405020304" pitchFamily="18" charset="0"/>
              </a:rPr>
              <a:t>chi tiết</a:t>
            </a:r>
            <a:endParaRPr lang="nb-NO" altLang="en-US" sz="2600" dirty="0">
              <a:latin typeface="Times New Roman" panose="02020603050405020304" pitchFamily="18" charset="0"/>
              <a:cs typeface="Times New Roman" panose="02020603050405020304" pitchFamily="18" charset="0"/>
            </a:endParaRPr>
          </a:p>
        </p:txBody>
      </p:sp>
      <p:sp>
        <p:nvSpPr>
          <p:cNvPr id="125960" name="AutoShape 8">
            <a:extLst>
              <a:ext uri="{FF2B5EF4-FFF2-40B4-BE49-F238E27FC236}">
                <a16:creationId xmlns:a16="http://schemas.microsoft.com/office/drawing/2014/main" id="{693BC85B-63A9-6B78-7D80-0CB4980EE0DF}"/>
              </a:ext>
            </a:extLst>
          </p:cNvPr>
          <p:cNvSpPr>
            <a:spLocks noChangeArrowheads="1"/>
          </p:cNvSpPr>
          <p:nvPr/>
        </p:nvSpPr>
        <p:spPr bwMode="gray">
          <a:xfrm>
            <a:off x="5065714" y="1881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eaLnBrk="1" hangingPunct="1">
              <a:defRPr/>
            </a:pPr>
            <a:r>
              <a:rPr lang="vi-VN" sz="2400" b="1" dirty="0">
                <a:solidFill>
                  <a:schemeClr val="tx2"/>
                </a:solidFill>
                <a:latin typeface="Times New Roman" panose="02020603050405020304" pitchFamily="18" charset="0"/>
                <a:cs typeface="Times New Roman" panose="02020603050405020304" pitchFamily="18" charset="0"/>
              </a:rPr>
              <a:t>Sổ chi tiết thanh toán với người bán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25954"/>
                                        </p:tgtEl>
                                        <p:attrNameLst>
                                          <p:attrName>style.visibility</p:attrName>
                                        </p:attrNameLst>
                                      </p:cBhvr>
                                      <p:to>
                                        <p:strVal val="visible"/>
                                      </p:to>
                                    </p:set>
                                    <p:anim calcmode="lin" valueType="num">
                                      <p:cBhvr>
                                        <p:cTn id="7" dur="500" fill="hold"/>
                                        <p:tgtEl>
                                          <p:spTgt spid="125954"/>
                                        </p:tgtEl>
                                        <p:attrNameLst>
                                          <p:attrName>ppt_w</p:attrName>
                                        </p:attrNameLst>
                                      </p:cBhvr>
                                      <p:tavLst>
                                        <p:tav tm="0">
                                          <p:val>
                                            <p:fltVal val="0"/>
                                          </p:val>
                                        </p:tav>
                                        <p:tav tm="100000">
                                          <p:val>
                                            <p:strVal val="#ppt_w"/>
                                          </p:val>
                                        </p:tav>
                                      </p:tavLst>
                                    </p:anim>
                                    <p:anim calcmode="lin" valueType="num">
                                      <p:cBhvr>
                                        <p:cTn id="8" dur="500" fill="hold"/>
                                        <p:tgtEl>
                                          <p:spTgt spid="125954"/>
                                        </p:tgtEl>
                                        <p:attrNameLst>
                                          <p:attrName>ppt_h</p:attrName>
                                        </p:attrNameLst>
                                      </p:cBhvr>
                                      <p:tavLst>
                                        <p:tav tm="0">
                                          <p:val>
                                            <p:fltVal val="0"/>
                                          </p:val>
                                        </p:tav>
                                        <p:tav tm="100000">
                                          <p:val>
                                            <p:strVal val="#ppt_h"/>
                                          </p:val>
                                        </p:tav>
                                      </p:tavLst>
                                    </p:anim>
                                    <p:anim calcmode="lin" valueType="num">
                                      <p:cBhvr>
                                        <p:cTn id="9" dur="500" fill="hold"/>
                                        <p:tgtEl>
                                          <p:spTgt spid="125954"/>
                                        </p:tgtEl>
                                        <p:attrNameLst>
                                          <p:attrName>style.rotation</p:attrName>
                                        </p:attrNameLst>
                                      </p:cBhvr>
                                      <p:tavLst>
                                        <p:tav tm="0">
                                          <p:val>
                                            <p:fltVal val="360"/>
                                          </p:val>
                                        </p:tav>
                                        <p:tav tm="100000">
                                          <p:val>
                                            <p:fltVal val="0"/>
                                          </p:val>
                                        </p:tav>
                                      </p:tavLst>
                                    </p:anim>
                                    <p:animEffect transition="in" filter="fade">
                                      <p:cBhvr>
                                        <p:cTn id="10" dur="500"/>
                                        <p:tgtEl>
                                          <p:spTgt spid="12595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25959"/>
                                        </p:tgtEl>
                                        <p:attrNameLst>
                                          <p:attrName>style.visibility</p:attrName>
                                        </p:attrNameLst>
                                      </p:cBhvr>
                                      <p:to>
                                        <p:strVal val="visible"/>
                                      </p:to>
                                    </p:set>
                                    <p:anim calcmode="lin" valueType="num">
                                      <p:cBhvr additive="base">
                                        <p:cTn id="15" dur="500" fill="hold"/>
                                        <p:tgtEl>
                                          <p:spTgt spid="125959"/>
                                        </p:tgtEl>
                                        <p:attrNameLst>
                                          <p:attrName>ppt_x</p:attrName>
                                        </p:attrNameLst>
                                      </p:cBhvr>
                                      <p:tavLst>
                                        <p:tav tm="0">
                                          <p:val>
                                            <p:strVal val="0-#ppt_w/2"/>
                                          </p:val>
                                        </p:tav>
                                        <p:tav tm="100000">
                                          <p:val>
                                            <p:strVal val="#ppt_x"/>
                                          </p:val>
                                        </p:tav>
                                      </p:tavLst>
                                    </p:anim>
                                    <p:anim calcmode="lin" valueType="num">
                                      <p:cBhvr additive="base">
                                        <p:cTn id="16" dur="500" fill="hold"/>
                                        <p:tgtEl>
                                          <p:spTgt spid="12595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25960"/>
                                        </p:tgtEl>
                                        <p:attrNameLst>
                                          <p:attrName>style.visibility</p:attrName>
                                        </p:attrNameLst>
                                      </p:cBhvr>
                                      <p:to>
                                        <p:strVal val="visible"/>
                                      </p:to>
                                    </p:set>
                                    <p:anim calcmode="lin" valueType="num">
                                      <p:cBhvr additive="base">
                                        <p:cTn id="19" dur="500" fill="hold"/>
                                        <p:tgtEl>
                                          <p:spTgt spid="125960"/>
                                        </p:tgtEl>
                                        <p:attrNameLst>
                                          <p:attrName>ppt_x</p:attrName>
                                        </p:attrNameLst>
                                      </p:cBhvr>
                                      <p:tavLst>
                                        <p:tav tm="0">
                                          <p:val>
                                            <p:strVal val="1+#ppt_w/2"/>
                                          </p:val>
                                        </p:tav>
                                        <p:tav tm="100000">
                                          <p:val>
                                            <p:strVal val="#ppt_x"/>
                                          </p:val>
                                        </p:tav>
                                      </p:tavLst>
                                    </p:anim>
                                    <p:anim calcmode="lin" valueType="num">
                                      <p:cBhvr additive="base">
                                        <p:cTn id="20" dur="500" fill="hold"/>
                                        <p:tgtEl>
                                          <p:spTgt spid="12596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5955"/>
                                        </p:tgtEl>
                                        <p:attrNameLst>
                                          <p:attrName>style.visibility</p:attrName>
                                        </p:attrNameLst>
                                      </p:cBhvr>
                                      <p:to>
                                        <p:strVal val="visible"/>
                                      </p:to>
                                    </p:set>
                                    <p:anim calcmode="lin" valueType="num">
                                      <p:cBhvr additive="base">
                                        <p:cTn id="25" dur="500" fill="hold"/>
                                        <p:tgtEl>
                                          <p:spTgt spid="125955"/>
                                        </p:tgtEl>
                                        <p:attrNameLst>
                                          <p:attrName>ppt_x</p:attrName>
                                        </p:attrNameLst>
                                      </p:cBhvr>
                                      <p:tavLst>
                                        <p:tav tm="0">
                                          <p:val>
                                            <p:strVal val="0-#ppt_w/2"/>
                                          </p:val>
                                        </p:tav>
                                        <p:tav tm="100000">
                                          <p:val>
                                            <p:strVal val="#ppt_x"/>
                                          </p:val>
                                        </p:tav>
                                      </p:tavLst>
                                    </p:anim>
                                    <p:anim calcmode="lin" valueType="num">
                                      <p:cBhvr additive="base">
                                        <p:cTn id="26" dur="500" fill="hold"/>
                                        <p:tgtEl>
                                          <p:spTgt spid="125955"/>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25956"/>
                                        </p:tgtEl>
                                        <p:attrNameLst>
                                          <p:attrName>style.visibility</p:attrName>
                                        </p:attrNameLst>
                                      </p:cBhvr>
                                      <p:to>
                                        <p:strVal val="visible"/>
                                      </p:to>
                                    </p:set>
                                    <p:anim calcmode="lin" valueType="num">
                                      <p:cBhvr additive="base">
                                        <p:cTn id="29" dur="500" fill="hold"/>
                                        <p:tgtEl>
                                          <p:spTgt spid="125956"/>
                                        </p:tgtEl>
                                        <p:attrNameLst>
                                          <p:attrName>ppt_x</p:attrName>
                                        </p:attrNameLst>
                                      </p:cBhvr>
                                      <p:tavLst>
                                        <p:tav tm="0">
                                          <p:val>
                                            <p:strVal val="1+#ppt_w/2"/>
                                          </p:val>
                                        </p:tav>
                                        <p:tav tm="100000">
                                          <p:val>
                                            <p:strVal val="#ppt_x"/>
                                          </p:val>
                                        </p:tav>
                                      </p:tavLst>
                                    </p:anim>
                                    <p:anim calcmode="lin" valueType="num">
                                      <p:cBhvr additive="base">
                                        <p:cTn id="30" dur="500" fill="hold"/>
                                        <p:tgtEl>
                                          <p:spTgt spid="125956"/>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25957"/>
                                        </p:tgtEl>
                                        <p:attrNameLst>
                                          <p:attrName>style.visibility</p:attrName>
                                        </p:attrNameLst>
                                      </p:cBhvr>
                                      <p:to>
                                        <p:strVal val="visible"/>
                                      </p:to>
                                    </p:set>
                                    <p:anim calcmode="lin" valueType="num">
                                      <p:cBhvr additive="base">
                                        <p:cTn id="33" dur="500" fill="hold"/>
                                        <p:tgtEl>
                                          <p:spTgt spid="125957"/>
                                        </p:tgtEl>
                                        <p:attrNameLst>
                                          <p:attrName>ppt_x</p:attrName>
                                        </p:attrNameLst>
                                      </p:cBhvr>
                                      <p:tavLst>
                                        <p:tav tm="0">
                                          <p:val>
                                            <p:strVal val="1+#ppt_w/2"/>
                                          </p:val>
                                        </p:tav>
                                        <p:tav tm="100000">
                                          <p:val>
                                            <p:strVal val="#ppt_x"/>
                                          </p:val>
                                        </p:tav>
                                      </p:tavLst>
                                    </p:anim>
                                    <p:anim calcmode="lin" valueType="num">
                                      <p:cBhvr additive="base">
                                        <p:cTn id="34" dur="500" fill="hold"/>
                                        <p:tgtEl>
                                          <p:spTgt spid="125957"/>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25958"/>
                                        </p:tgtEl>
                                        <p:attrNameLst>
                                          <p:attrName>style.visibility</p:attrName>
                                        </p:attrNameLst>
                                      </p:cBhvr>
                                      <p:to>
                                        <p:strVal val="visible"/>
                                      </p:to>
                                    </p:set>
                                    <p:anim calcmode="lin" valueType="num">
                                      <p:cBhvr additive="base">
                                        <p:cTn id="37" dur="500" fill="hold"/>
                                        <p:tgtEl>
                                          <p:spTgt spid="125958"/>
                                        </p:tgtEl>
                                        <p:attrNameLst>
                                          <p:attrName>ppt_x</p:attrName>
                                        </p:attrNameLst>
                                      </p:cBhvr>
                                      <p:tavLst>
                                        <p:tav tm="0">
                                          <p:val>
                                            <p:strVal val="1+#ppt_w/2"/>
                                          </p:val>
                                        </p:tav>
                                        <p:tav tm="100000">
                                          <p:val>
                                            <p:strVal val="#ppt_x"/>
                                          </p:val>
                                        </p:tav>
                                      </p:tavLst>
                                    </p:anim>
                                    <p:anim calcmode="lin" valueType="num">
                                      <p:cBhvr additive="base">
                                        <p:cTn id="38" dur="500" fill="hold"/>
                                        <p:tgtEl>
                                          <p:spTgt spid="1259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p:bldP spid="125955" grpId="0" animBg="1"/>
      <p:bldP spid="125956" grpId="0" animBg="1"/>
      <p:bldP spid="125957" grpId="0" animBg="1"/>
      <p:bldP spid="125958" grpId="0" animBg="1"/>
      <p:bldP spid="125959" grpId="0" animBg="1"/>
      <p:bldP spid="125960"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Footer Placeholder 4">
            <a:extLst>
              <a:ext uri="{FF2B5EF4-FFF2-40B4-BE49-F238E27FC236}">
                <a16:creationId xmlns:a16="http://schemas.microsoft.com/office/drawing/2014/main" id="{2A69D88C-1FD2-7024-FA13-2D162A85C9C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26978" name="Rectangle 2">
            <a:extLst>
              <a:ext uri="{FF2B5EF4-FFF2-40B4-BE49-F238E27FC236}">
                <a16:creationId xmlns:a16="http://schemas.microsoft.com/office/drawing/2014/main" id="{B8B8DB2C-BC7E-22FF-36AA-40F1B8E57E98}"/>
              </a:ext>
            </a:extLst>
          </p:cNvPr>
          <p:cNvSpPr>
            <a:spLocks noChangeArrowheads="1"/>
          </p:cNvSpPr>
          <p:nvPr/>
        </p:nvSpPr>
        <p:spPr bwMode="auto">
          <a:xfrm>
            <a:off x="1905000" y="1258675"/>
            <a:ext cx="85090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buNone/>
            </a:pPr>
            <a:r>
              <a:rPr lang="pt-BR" sz="2400" b="1" i="1" dirty="0">
                <a:latin typeface="Times New Roman" panose="02020603050405020304" pitchFamily="18" charset="0"/>
                <a:cs typeface="Times New Roman" panose="02020603050405020304" pitchFamily="18" charset="0"/>
              </a:rPr>
              <a:t>3.1. Nội dung các khoản phải </a:t>
            </a:r>
            <a:r>
              <a:rPr lang="sv-SE" sz="2400" b="1" i="1" dirty="0">
                <a:latin typeface="Times New Roman" panose="02020603050405020304" pitchFamily="18" charset="0"/>
                <a:cs typeface="Times New Roman" panose="02020603050405020304" pitchFamily="18" charset="0"/>
              </a:rPr>
              <a:t>trả nội bộ, phải trả phải nộp khác</a:t>
            </a:r>
            <a:r>
              <a:rPr lang="en-US" sz="2400" i="1" dirty="0">
                <a:latin typeface="Times New Roman" panose="02020603050405020304" pitchFamily="18" charset="0"/>
                <a:cs typeface="Times New Roman" panose="02020603050405020304" pitchFamily="18" charset="0"/>
              </a:rPr>
              <a:t> </a:t>
            </a:r>
            <a:endParaRPr lang="pt-BR" sz="2400" i="1" dirty="0">
              <a:latin typeface="Times New Roman" panose="02020603050405020304" pitchFamily="18" charset="0"/>
              <a:cs typeface="Times New Roman" panose="02020603050405020304" pitchFamily="18" charset="0"/>
            </a:endParaRPr>
          </a:p>
        </p:txBody>
      </p:sp>
      <p:sp>
        <p:nvSpPr>
          <p:cNvPr id="126979" name="Rectangle 3">
            <a:extLst>
              <a:ext uri="{FF2B5EF4-FFF2-40B4-BE49-F238E27FC236}">
                <a16:creationId xmlns:a16="http://schemas.microsoft.com/office/drawing/2014/main" id="{52FCECEF-CE15-C1D3-4AF6-EE490A4DC781}"/>
              </a:ext>
            </a:extLst>
          </p:cNvPr>
          <p:cNvSpPr>
            <a:spLocks noChangeArrowheads="1"/>
          </p:cNvSpPr>
          <p:nvPr/>
        </p:nvSpPr>
        <p:spPr bwMode="auto">
          <a:xfrm>
            <a:off x="2819400" y="182881"/>
            <a:ext cx="6553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pt-BR" sz="2400" b="1" dirty="0">
                <a:latin typeface="Times New Roman" panose="02020603050405020304" pitchFamily="18" charset="0"/>
                <a:cs typeface="Times New Roman" panose="02020603050405020304" pitchFamily="18" charset="0"/>
              </a:rPr>
              <a:t>3. KẾ TOÁN CÁC KHOẢN PHẢI </a:t>
            </a:r>
            <a:r>
              <a:rPr lang="sv-SE" sz="2400" b="1" dirty="0">
                <a:latin typeface="Times New Roman" panose="02020603050405020304" pitchFamily="18" charset="0"/>
                <a:cs typeface="Times New Roman" panose="02020603050405020304" pitchFamily="18" charset="0"/>
              </a:rPr>
              <a:t>NỘI BỘ, </a:t>
            </a:r>
            <a:r>
              <a:rPr lang="pl-PL" sz="2400" b="1" dirty="0">
                <a:latin typeface="Times New Roman" panose="02020603050405020304" pitchFamily="18" charset="0"/>
                <a:cs typeface="Times New Roman" panose="02020603050405020304" pitchFamily="18" charset="0"/>
              </a:rPr>
              <a:t>PHẢI TRẢ PHẢI NỘP TRẢ KHÁC</a:t>
            </a:r>
            <a:r>
              <a:rPr lang="pl-PL"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126980" name="AutoShape 4">
            <a:extLst>
              <a:ext uri="{FF2B5EF4-FFF2-40B4-BE49-F238E27FC236}">
                <a16:creationId xmlns:a16="http://schemas.microsoft.com/office/drawing/2014/main" id="{07FB3A09-B2CF-BDC8-E589-1F1525431939}"/>
              </a:ext>
            </a:extLst>
          </p:cNvPr>
          <p:cNvSpPr>
            <a:spLocks noChangeArrowheads="1"/>
          </p:cNvSpPr>
          <p:nvPr/>
        </p:nvSpPr>
        <p:spPr bwMode="auto">
          <a:xfrm>
            <a:off x="1828800" y="1203961"/>
            <a:ext cx="8534400" cy="6858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26981" name="Rectangle 5">
            <a:extLst>
              <a:ext uri="{FF2B5EF4-FFF2-40B4-BE49-F238E27FC236}">
                <a16:creationId xmlns:a16="http://schemas.microsoft.com/office/drawing/2014/main" id="{245E415D-45F0-533A-33AC-43F037350988}"/>
              </a:ext>
            </a:extLst>
          </p:cNvPr>
          <p:cNvSpPr>
            <a:spLocks noChangeArrowheads="1"/>
          </p:cNvSpPr>
          <p:nvPr/>
        </p:nvSpPr>
        <p:spPr bwMode="auto">
          <a:xfrm>
            <a:off x="1676400" y="2299664"/>
            <a:ext cx="46482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lgn="ctr">
              <a:spcBef>
                <a:spcPct val="0"/>
              </a:spcBef>
              <a:buClrTx/>
              <a:buNone/>
            </a:pPr>
            <a:r>
              <a:rPr lang="sv-SE" altLang="en-US" sz="2200" dirty="0"/>
              <a:t> </a:t>
            </a:r>
            <a:r>
              <a:rPr lang="sv-SE" altLang="en-US" sz="2200" i="1" dirty="0">
                <a:latin typeface=".VnTime" pitchFamily="34" charset="0"/>
              </a:rPr>
              <a:t>* </a:t>
            </a:r>
            <a:r>
              <a:rPr lang="pt-BR" sz="2000" b="1" i="1" dirty="0">
                <a:latin typeface="Times New Roman" panose="02020603050405020304" pitchFamily="18" charset="0"/>
                <a:cs typeface="Times New Roman" panose="02020603050405020304" pitchFamily="18" charset="0"/>
              </a:rPr>
              <a:t>Nội dung các khoản phải </a:t>
            </a:r>
            <a:r>
              <a:rPr lang="sv-SE" sz="2000" b="1" i="1" dirty="0">
                <a:latin typeface="Times New Roman" panose="02020603050405020304" pitchFamily="18" charset="0"/>
                <a:cs typeface="Times New Roman" panose="02020603050405020304" pitchFamily="18" charset="0"/>
              </a:rPr>
              <a:t>trả nội bộ</a:t>
            </a:r>
            <a:r>
              <a:rPr lang="sv-SE" altLang="en-US" sz="2200" i="1" dirty="0">
                <a:latin typeface=".VnTime" pitchFamily="34" charset="0"/>
              </a:rPr>
              <a:t>:</a:t>
            </a:r>
            <a:r>
              <a:rPr lang="sv-SE" altLang="en-US" sz="2200" dirty="0">
                <a:latin typeface=".VnTime" pitchFamily="34" charset="0"/>
              </a:rPr>
              <a:t> </a:t>
            </a:r>
          </a:p>
          <a:p>
            <a:pPr algn="just" eaLnBrk="1" hangingPunct="1">
              <a:spcBef>
                <a:spcPct val="0"/>
              </a:spcBef>
              <a:buClrTx/>
              <a:buFontTx/>
              <a:buNone/>
            </a:pPr>
            <a:r>
              <a:rPr lang="en-US" altLang="en-US" sz="2200" dirty="0">
                <a:latin typeface="Times New Roman" panose="02020603050405020304" pitchFamily="18" charset="0"/>
                <a:cs typeface="Times New Roman" panose="02020603050405020304" pitchFamily="18" charset="0"/>
              </a:rPr>
              <a:t>	K</a:t>
            </a:r>
            <a:r>
              <a:rPr lang="vi-VN" altLang="en-US" sz="2200" dirty="0">
                <a:latin typeface="Times New Roman" panose="02020603050405020304" pitchFamily="18" charset="0"/>
                <a:cs typeface="Times New Roman" panose="02020603050405020304" pitchFamily="18" charset="0"/>
              </a:rPr>
              <a:t>hoản phải trả về vốn kinh doanh và các khoản đơn vị hạch toán phụ thuộc phải nộp doanh nghiệp, phải trả đơn vị hạch toán phụ thuộc khác; Các khoản doanh nghiệp phải cấp cho đơn vị hạch toán phụ thuộc. Các khoản phải trả, phải nộp có thể là quan hệ nhận tài sản, vốn, kinh phí, thanh toán vãng lai, chi hộ trả hộ, lãi vay, chênh lệch tỷ giá...;</a:t>
            </a:r>
            <a:endParaRPr lang="pl-PL" altLang="en-US" sz="2200" dirty="0">
              <a:latin typeface="Times New Roman" panose="02020603050405020304" pitchFamily="18" charset="0"/>
              <a:cs typeface="Times New Roman" panose="02020603050405020304" pitchFamily="18" charset="0"/>
            </a:endParaRPr>
          </a:p>
        </p:txBody>
      </p:sp>
      <p:sp>
        <p:nvSpPr>
          <p:cNvPr id="126982" name="AutoShape 6">
            <a:extLst>
              <a:ext uri="{FF2B5EF4-FFF2-40B4-BE49-F238E27FC236}">
                <a16:creationId xmlns:a16="http://schemas.microsoft.com/office/drawing/2014/main" id="{EEE7F6F7-6DD3-F7D6-EAFD-7DE3EB4DC1D5}"/>
              </a:ext>
            </a:extLst>
          </p:cNvPr>
          <p:cNvSpPr>
            <a:spLocks noChangeArrowheads="1"/>
          </p:cNvSpPr>
          <p:nvPr/>
        </p:nvSpPr>
        <p:spPr bwMode="auto">
          <a:xfrm>
            <a:off x="1676400" y="2286001"/>
            <a:ext cx="4648200" cy="3490913"/>
          </a:xfrm>
          <a:prstGeom prst="roundRect">
            <a:avLst>
              <a:gd name="adj" fmla="val 11449"/>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pic>
        <p:nvPicPr>
          <p:cNvPr id="104457" name="Picture 9" descr="Kế toán khoản phải trả nội bộ như thế nào? - SME.MISA.VN">
            <a:extLst>
              <a:ext uri="{FF2B5EF4-FFF2-40B4-BE49-F238E27FC236}">
                <a16:creationId xmlns:a16="http://schemas.microsoft.com/office/drawing/2014/main" id="{0A5E2D4C-A57B-68F5-9AF3-C9BE9EDD4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7314" y="1981200"/>
            <a:ext cx="400208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69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6980"/>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126978"/>
                                        </p:tgtEl>
                                        <p:attrNameLst>
                                          <p:attrName>style.visibility</p:attrName>
                                        </p:attrNameLst>
                                      </p:cBhvr>
                                      <p:to>
                                        <p:strVal val="visible"/>
                                      </p:to>
                                    </p:set>
                                  </p:childTnLst>
                                </p:cTn>
                              </p:par>
                              <p:par>
                                <p:cTn id="14" presetID="21" presetClass="entr" presetSubtype="1" fill="hold" nodeType="withEffect">
                                  <p:stCondLst>
                                    <p:cond delay="0"/>
                                  </p:stCondLst>
                                  <p:childTnLst>
                                    <p:set>
                                      <p:cBhvr>
                                        <p:cTn id="15" dur="1" fill="hold">
                                          <p:stCondLst>
                                            <p:cond delay="0"/>
                                          </p:stCondLst>
                                        </p:cTn>
                                        <p:tgtEl>
                                          <p:spTgt spid="104457"/>
                                        </p:tgtEl>
                                        <p:attrNameLst>
                                          <p:attrName>style.visibility</p:attrName>
                                        </p:attrNameLst>
                                      </p:cBhvr>
                                      <p:to>
                                        <p:strVal val="visible"/>
                                      </p:to>
                                    </p:set>
                                    <p:animEffect transition="in" filter="wheel(1)">
                                      <p:cBhvr>
                                        <p:cTn id="16" dur="2000"/>
                                        <p:tgtEl>
                                          <p:spTgt spid="10445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26981"/>
                                        </p:tgtEl>
                                        <p:attrNameLst>
                                          <p:attrName>style.visibility</p:attrName>
                                        </p:attrNameLst>
                                      </p:cBhvr>
                                      <p:to>
                                        <p:strVal val="visible"/>
                                      </p:to>
                                    </p:set>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499"/>
                                          </p:stCondLst>
                                        </p:cTn>
                                        <p:tgtEl>
                                          <p:spTgt spid="1269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autoUpdateAnimBg="0"/>
      <p:bldP spid="126979" grpId="0" autoUpdateAnimBg="0"/>
      <p:bldP spid="126980" grpId="0" animBg="1" autoUpdateAnimBg="0"/>
      <p:bldP spid="126981" grpId="0" autoUpdateAnimBg="0"/>
      <p:bldP spid="126982"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685800"/>
            <a:ext cx="7620000" cy="685800"/>
          </a:xfrm>
        </p:spPr>
        <p:txBody>
          <a:bodyPr>
            <a:normAutofit/>
          </a:bodyPr>
          <a:lstStyle/>
          <a:p>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1752601" y="1422400"/>
            <a:ext cx="8762999" cy="7620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35" name="Rectangle 2"/>
          <p:cNvSpPr txBox="1">
            <a:spLocks noChangeArrowheads="1"/>
          </p:cNvSpPr>
          <p:nvPr/>
        </p:nvSpPr>
        <p:spPr bwMode="auto">
          <a:xfrm>
            <a:off x="2413001" y="1422400"/>
            <a:ext cx="7023099"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a:br>
              <a:rPr lang="en-US" sz="2800" dirty="0">
                <a:latin typeface="Times New Roman" pitchFamily="18" charset="0"/>
                <a:cs typeface="Times New Roman" pitchFamily="18" charset="0"/>
              </a:rPr>
            </a:br>
            <a:r>
              <a:rPr lang="en-US" sz="2500" b="1" i="1" dirty="0">
                <a:latin typeface="Times New Roman" pitchFamily="18" charset="0"/>
                <a:cs typeface="Times New Roman" pitchFamily="18" charset="0"/>
              </a:rPr>
              <a:t>2.3.3.2. </a:t>
            </a:r>
            <a:r>
              <a:rPr lang="vi-VN" sz="2500" i="1" dirty="0">
                <a:latin typeface="Times New Roman" pitchFamily="18" charset="0"/>
                <a:cs typeface="Times New Roman" pitchFamily="18" charset="0"/>
              </a:rPr>
              <a:t>Kế toán giá vốn hàng bán theo phương thức bán hàng trực tiếp</a:t>
            </a:r>
            <a:endParaRPr lang="en-US" sz="2500" dirty="0">
              <a:latin typeface="Times New Roman" pitchFamily="18" charset="0"/>
              <a:cs typeface="Times New Roman" pitchFamily="18" charset="0"/>
            </a:endParaRPr>
          </a:p>
        </p:txBody>
      </p:sp>
      <p:sp>
        <p:nvSpPr>
          <p:cNvPr id="6" name="AutoShape 55"/>
          <p:cNvSpPr>
            <a:spLocks noChangeArrowheads="1"/>
          </p:cNvSpPr>
          <p:nvPr/>
        </p:nvSpPr>
        <p:spPr bwMode="auto">
          <a:xfrm>
            <a:off x="1752602" y="2413000"/>
            <a:ext cx="8762999" cy="31242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7" name="Rectangle 2"/>
          <p:cNvSpPr txBox="1">
            <a:spLocks noChangeArrowheads="1"/>
          </p:cNvSpPr>
          <p:nvPr/>
        </p:nvSpPr>
        <p:spPr bwMode="auto">
          <a:xfrm>
            <a:off x="1866900" y="2641600"/>
            <a:ext cx="8534399"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dirty="0" err="1">
                <a:solidFill>
                  <a:schemeClr val="tx1"/>
                </a:solidFill>
                <a:latin typeface="Times New Roman" pitchFamily="18" charset="0"/>
                <a:cs typeface="Times New Roman" pitchFamily="18" charset="0"/>
              </a:rPr>
              <a:t>Nội</a:t>
            </a:r>
            <a:r>
              <a:rPr lang="en-US" sz="2800" dirty="0">
                <a:solidFill>
                  <a:schemeClr val="tx1"/>
                </a:solidFill>
                <a:latin typeface="Times New Roman" pitchFamily="18" charset="0"/>
                <a:cs typeface="Times New Roman" pitchFamily="18" charset="0"/>
              </a:rPr>
              <a:t> dung:</a:t>
            </a:r>
            <a:r>
              <a:rPr lang="en-US" sz="2800" dirty="0">
                <a:latin typeface="Times New Roman" pitchFamily="18" charset="0"/>
                <a:cs typeface="Times New Roman" pitchFamily="18" charset="0"/>
              </a:rPr>
              <a:t> </a:t>
            </a:r>
            <a:r>
              <a:rPr lang="vi-VN" sz="2500" dirty="0">
                <a:solidFill>
                  <a:schemeClr val="tx1"/>
                </a:solidFill>
                <a:latin typeface="Times New Roman" pitchFamily="18" charset="0"/>
                <a:cs typeface="Times New Roman" pitchFamily="18" charset="0"/>
              </a:rPr>
              <a:t>Theo phương thức này, khi doanh nghiệp giao hàng hóa, thành phẩm hoặc lao vụ dịch vụ cho khách hàng, thì đồng thời được khách hàng thanh toán hoặc chấp nhận thanh toán ngay; có nghĩa là quá trình chuyển giao hàng và ghi nhận doanh thu diễn ra đồng thời với nhau, tức là đã bảo đảm các điều kiện ghi nhận doanh thu bán hàng.</a:t>
            </a:r>
            <a:endParaRPr lang="en-US" sz="2500" dirty="0">
              <a:solidFill>
                <a:schemeClr val="tx1"/>
              </a:solidFill>
              <a:latin typeface="Times New Roman" pitchFamily="18" charset="0"/>
              <a:cs typeface="Times New Roman" pitchFamily="18" charset="0"/>
            </a:endParaRPr>
          </a:p>
        </p:txBody>
      </p:sp>
      <p:sp>
        <p:nvSpPr>
          <p:cNvPr id="8" name="AutoShape 55"/>
          <p:cNvSpPr>
            <a:spLocks noChangeArrowheads="1"/>
          </p:cNvSpPr>
          <p:nvPr/>
        </p:nvSpPr>
        <p:spPr bwMode="auto">
          <a:xfrm>
            <a:off x="1780311" y="5727700"/>
            <a:ext cx="8762999" cy="8001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9" name="Rectangle 2"/>
          <p:cNvSpPr txBox="1">
            <a:spLocks noChangeArrowheads="1"/>
          </p:cNvSpPr>
          <p:nvPr/>
        </p:nvSpPr>
        <p:spPr bwMode="auto">
          <a:xfrm>
            <a:off x="1866900" y="5765800"/>
            <a:ext cx="8534399"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dirty="0">
                <a:solidFill>
                  <a:schemeClr val="tx1"/>
                </a:solidFill>
                <a:latin typeface="Times New Roman" pitchFamily="18" charset="0"/>
                <a:cs typeface="Times New Roman" pitchFamily="18" charset="0"/>
              </a:rPr>
              <a:t>TK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TK 632 “ </a:t>
            </a:r>
            <a:r>
              <a:rPr lang="en-US" sz="2800" dirty="0" err="1">
                <a:solidFill>
                  <a:schemeClr val="tx1"/>
                </a:solidFill>
                <a:latin typeface="Times New Roman" pitchFamily="18" charset="0"/>
                <a:cs typeface="Times New Roman" pitchFamily="18" charset="0"/>
              </a:rPr>
              <a:t>Giá</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vốn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bán</a:t>
            </a:r>
            <a:r>
              <a:rPr lang="en-US" sz="2800" i="1" dirty="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414629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7"/>
                                        </p:tgtEl>
                                        <p:attrNameLst>
                                          <p:attrName>style.visibility</p:attrName>
                                        </p:attrNameLst>
                                      </p:cBhvr>
                                      <p:to>
                                        <p:strVal val="visible"/>
                                      </p:to>
                                    </p:set>
                                    <p:anim calcmode="discrete" valueType="clr">
                                      <p:cBhvr override="childStyle">
                                        <p:cTn id="2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
                                        </p:tgtEl>
                                        <p:attrNameLst>
                                          <p:attrName>fillcolor</p:attrName>
                                        </p:attrNameLst>
                                      </p:cBhvr>
                                      <p:tavLst>
                                        <p:tav tm="0">
                                          <p:val>
                                            <p:clrVal>
                                              <a:schemeClr val="accent2"/>
                                            </p:clrVal>
                                          </p:val>
                                        </p:tav>
                                        <p:tav tm="50000">
                                          <p:val>
                                            <p:clrVal>
                                              <a:schemeClr val="hlink"/>
                                            </p:clrVal>
                                          </p:val>
                                        </p:tav>
                                      </p:tavLst>
                                    </p:anim>
                                    <p:set>
                                      <p:cBhvr>
                                        <p:cTn id="29" dur="80"/>
                                        <p:tgtEl>
                                          <p:spTgt spid="7"/>
                                        </p:tgtEl>
                                        <p:attrNameLst>
                                          <p:attrName>fill.type</p:attrName>
                                        </p:attrNameLst>
                                      </p:cBhvr>
                                      <p:to>
                                        <p:strVal val="solid"/>
                                      </p:to>
                                    </p:set>
                                  </p:childTnLst>
                                </p:cTn>
                              </p:par>
                              <p:par>
                                <p:cTn id="30" presetID="2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edge">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7" presetClass="entr" presetSubtype="0" fill="hold" grpId="0" nodeType="clickEffect">
                                  <p:stCondLst>
                                    <p:cond delay="0"/>
                                  </p:stCondLst>
                                  <p:iterate type="lt">
                                    <p:tmPct val="50000"/>
                                  </p:iterate>
                                  <p:childTnLst>
                                    <p:set>
                                      <p:cBhvr>
                                        <p:cTn id="36" dur="1" fill="hold">
                                          <p:stCondLst>
                                            <p:cond delay="0"/>
                                          </p:stCondLst>
                                        </p:cTn>
                                        <p:tgtEl>
                                          <p:spTgt spid="9"/>
                                        </p:tgtEl>
                                        <p:attrNameLst>
                                          <p:attrName>style.visibility</p:attrName>
                                        </p:attrNameLst>
                                      </p:cBhvr>
                                      <p:to>
                                        <p:strVal val="visible"/>
                                      </p:to>
                                    </p:set>
                                    <p:anim calcmode="discrete" valueType="clr">
                                      <p:cBhvr override="childStyle">
                                        <p:cTn id="3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9"/>
                                        </p:tgtEl>
                                        <p:attrNameLst>
                                          <p:attrName>fillcolor</p:attrName>
                                        </p:attrNameLst>
                                      </p:cBhvr>
                                      <p:tavLst>
                                        <p:tav tm="0">
                                          <p:val>
                                            <p:clrVal>
                                              <a:schemeClr val="accent2"/>
                                            </p:clrVal>
                                          </p:val>
                                        </p:tav>
                                        <p:tav tm="50000">
                                          <p:val>
                                            <p:clrVal>
                                              <a:schemeClr val="hlink"/>
                                            </p:clrVal>
                                          </p:val>
                                        </p:tav>
                                      </p:tavLst>
                                    </p:anim>
                                    <p:set>
                                      <p:cBhvr>
                                        <p:cTn id="39"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6" grpId="0" animBg="1"/>
      <p:bldP spid="7" grpId="0"/>
      <p:bldP spid="8" grpId="0" animBg="1"/>
      <p:bldP spid="9"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Footer Placeholder 4">
            <a:extLst>
              <a:ext uri="{FF2B5EF4-FFF2-40B4-BE49-F238E27FC236}">
                <a16:creationId xmlns:a16="http://schemas.microsoft.com/office/drawing/2014/main" id="{68C17E5F-4A7C-EF14-4EFB-F8B4DE6B176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94212" name="Rectangle 5">
            <a:extLst>
              <a:ext uri="{FF2B5EF4-FFF2-40B4-BE49-F238E27FC236}">
                <a16:creationId xmlns:a16="http://schemas.microsoft.com/office/drawing/2014/main" id="{893E5B17-353D-680B-3FB4-3F9AF4B3A280}"/>
              </a:ext>
            </a:extLst>
          </p:cNvPr>
          <p:cNvSpPr>
            <a:spLocks noChangeArrowheads="1"/>
          </p:cNvSpPr>
          <p:nvPr/>
        </p:nvSpPr>
        <p:spPr bwMode="auto">
          <a:xfrm>
            <a:off x="1905000" y="1089026"/>
            <a:ext cx="8229600" cy="507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lgn="ctr">
              <a:buFont typeface="Wingdings" panose="05000000000000000000" pitchFamily="2" charset="2"/>
              <a:buNone/>
            </a:pPr>
            <a:r>
              <a:rPr lang="en-US" altLang="en-US" sz="2000" i="1">
                <a:latin typeface="Times New Roman" panose="02020603050405020304" pitchFamily="18" charset="0"/>
                <a:cs typeface="Times New Roman" panose="02020603050405020304" pitchFamily="18" charset="0"/>
              </a:rPr>
              <a:t>* </a:t>
            </a:r>
            <a:r>
              <a:rPr lang="vi-VN" altLang="en-US" sz="2000" i="1">
                <a:latin typeface="Times New Roman" panose="02020603050405020304" pitchFamily="18" charset="0"/>
                <a:cs typeface="Times New Roman" panose="02020603050405020304" pitchFamily="18" charset="0"/>
              </a:rPr>
              <a:t>Nội dung các khoản phải trả, phải nộp khác</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Giá trị tài sản thừa ch­ưa xác định rõ nguyên nhân, còn chờ quyết định xử lý của cấp có thẩm quyền; Giá trị tài sản thừa phải trả cho cá nhân, tập thể (trong và ngoài đơn vị) theo quyết định của cấp có thẩm quyền ghi trong biên bản xử lý, nếu đã xác định đư­ợc nguyên nhân;</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Số tiền trích và thanh toán bảo hiểm xã hội, bảo hiểm y tế, bảo hiểm thất nghiệp và kinh phí công đoàn;</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Các khoản khấu trừ vào tiền l­ương của công nhân viên theo quyết định của toà án; </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Các khoản lợi nhuận, cổ tức, phải trả cho các chủ sở hữu; </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Vật tư, hàng hóa vay, m­ượn có tính chất tạm thời, các khoản nhận vốn góp hợp đồng hợp tác kinh doanh (BCC) không hình thành pháp nhân mới.</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Các khoản thu hộ bên thứ ba phải trả lại, các khoản tiền bên nhận ủy thác nhận từ bên giao uỷ thác để nộp các loại thuế xuất, nhập khẩu, thuế GTGT hàng nhập khẩu và để thanh toán hộ cho bên giao ủy thác;</a:t>
            </a:r>
            <a:endParaRPr lang="en-US" altLang="en-US" sz="2000">
              <a:latin typeface="Times New Roman" panose="02020603050405020304" pitchFamily="18" charset="0"/>
              <a:cs typeface="Times New Roman" panose="02020603050405020304" pitchFamily="18" charset="0"/>
            </a:endParaRPr>
          </a:p>
        </p:txBody>
      </p:sp>
      <p:sp>
        <p:nvSpPr>
          <p:cNvPr id="129030" name="AutoShape 6">
            <a:extLst>
              <a:ext uri="{FF2B5EF4-FFF2-40B4-BE49-F238E27FC236}">
                <a16:creationId xmlns:a16="http://schemas.microsoft.com/office/drawing/2014/main" id="{4889317E-C628-1CB8-2E8C-FFCFFA433E32}"/>
              </a:ext>
            </a:extLst>
          </p:cNvPr>
          <p:cNvSpPr>
            <a:spLocks noChangeArrowheads="1"/>
          </p:cNvSpPr>
          <p:nvPr/>
        </p:nvSpPr>
        <p:spPr bwMode="auto">
          <a:xfrm>
            <a:off x="1752600" y="1066800"/>
            <a:ext cx="8458200" cy="5099050"/>
          </a:xfrm>
          <a:prstGeom prst="roundRect">
            <a:avLst>
              <a:gd name="adj" fmla="val 2681"/>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 name="Rectangle 2">
            <a:extLst>
              <a:ext uri="{FF2B5EF4-FFF2-40B4-BE49-F238E27FC236}">
                <a16:creationId xmlns:a16="http://schemas.microsoft.com/office/drawing/2014/main" id="{C7A14C56-B663-4ED2-44AB-F2DFA09BE807}"/>
              </a:ext>
            </a:extLst>
          </p:cNvPr>
          <p:cNvSpPr>
            <a:spLocks noChangeArrowheads="1"/>
          </p:cNvSpPr>
          <p:nvPr/>
        </p:nvSpPr>
        <p:spPr bwMode="auto">
          <a:xfrm>
            <a:off x="1905000" y="305772"/>
            <a:ext cx="85090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buNone/>
            </a:pPr>
            <a:r>
              <a:rPr lang="pt-BR" sz="2400" b="1" i="1" dirty="0">
                <a:latin typeface="Times New Roman" panose="02020603050405020304" pitchFamily="18" charset="0"/>
                <a:cs typeface="Times New Roman" panose="02020603050405020304" pitchFamily="18" charset="0"/>
              </a:rPr>
              <a:t>3.1. Nội dung các khoản phải </a:t>
            </a:r>
            <a:r>
              <a:rPr lang="sv-SE" sz="2400" b="1" i="1" dirty="0">
                <a:latin typeface="Times New Roman" panose="02020603050405020304" pitchFamily="18" charset="0"/>
                <a:cs typeface="Times New Roman" panose="02020603050405020304" pitchFamily="18" charset="0"/>
              </a:rPr>
              <a:t>trả nội bộ, phải trả phải nộp khác</a:t>
            </a:r>
            <a:r>
              <a:rPr lang="en-US" sz="2400" i="1" dirty="0">
                <a:latin typeface="Times New Roman" panose="02020603050405020304" pitchFamily="18" charset="0"/>
                <a:cs typeface="Times New Roman" panose="02020603050405020304" pitchFamily="18" charset="0"/>
              </a:rPr>
              <a:t> </a:t>
            </a:r>
            <a:endParaRPr lang="pt-BR" sz="2400" i="1" dirty="0">
              <a:latin typeface="Times New Roman" panose="02020603050405020304" pitchFamily="18" charset="0"/>
              <a:cs typeface="Times New Roman" panose="02020603050405020304" pitchFamily="18" charset="0"/>
            </a:endParaRPr>
          </a:p>
        </p:txBody>
      </p:sp>
      <p:sp>
        <p:nvSpPr>
          <p:cNvPr id="3" name="AutoShape 4">
            <a:extLst>
              <a:ext uri="{FF2B5EF4-FFF2-40B4-BE49-F238E27FC236}">
                <a16:creationId xmlns:a16="http://schemas.microsoft.com/office/drawing/2014/main" id="{8631474A-97B4-0313-8642-E2B145EC37E0}"/>
              </a:ext>
            </a:extLst>
          </p:cNvPr>
          <p:cNvSpPr>
            <a:spLocks noChangeArrowheads="1"/>
          </p:cNvSpPr>
          <p:nvPr/>
        </p:nvSpPr>
        <p:spPr bwMode="auto">
          <a:xfrm>
            <a:off x="1828800" y="251058"/>
            <a:ext cx="8534400" cy="6858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9030"/>
                                        </p:tgtEl>
                                        <p:attrNameLst>
                                          <p:attrName>style.visibility</p:attrName>
                                        </p:attrNameLst>
                                      </p:cBhvr>
                                      <p:to>
                                        <p:strVal val="visible"/>
                                      </p:to>
                                    </p:set>
                                    <p:animEffect transition="in" filter="diamond(in)">
                                      <p:cBhvr>
                                        <p:cTn id="7" dur="2000"/>
                                        <p:tgtEl>
                                          <p:spTgt spid="12903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3"/>
                                        </p:tgtEl>
                                        <p:attrNameLst>
                                          <p:attrName>style.visibility</p:attrName>
                                        </p:attrNameLst>
                                      </p:cBhvr>
                                      <p:to>
                                        <p:strVal val="visible"/>
                                      </p:to>
                                    </p:se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0" grpId="0" animBg="1"/>
      <p:bldP spid="2" grpId="0" autoUpdateAnimBg="0"/>
      <p:bldP spid="3" grpId="0" animBg="1" autoUpdateAnimBg="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oter Placeholder 4">
            <a:extLst>
              <a:ext uri="{FF2B5EF4-FFF2-40B4-BE49-F238E27FC236}">
                <a16:creationId xmlns:a16="http://schemas.microsoft.com/office/drawing/2014/main" id="{A39A2167-BB08-B033-93C3-B98A76576779}"/>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95236" name="Rectangle 5">
            <a:extLst>
              <a:ext uri="{FF2B5EF4-FFF2-40B4-BE49-F238E27FC236}">
                <a16:creationId xmlns:a16="http://schemas.microsoft.com/office/drawing/2014/main" id="{E147DF1D-7042-3BFB-2396-080C2F442C86}"/>
              </a:ext>
            </a:extLst>
          </p:cNvPr>
          <p:cNvSpPr>
            <a:spLocks noChangeArrowheads="1"/>
          </p:cNvSpPr>
          <p:nvPr/>
        </p:nvSpPr>
        <p:spPr bwMode="auto">
          <a:xfrm>
            <a:off x="1905000" y="1273176"/>
            <a:ext cx="8458200" cy="470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lgn="ctr">
              <a:buFont typeface="Wingdings" panose="05000000000000000000" pitchFamily="2" charset="2"/>
              <a:buNone/>
            </a:pPr>
            <a:r>
              <a:rPr lang="en-US" altLang="en-US" sz="2000" i="1">
                <a:latin typeface="Times New Roman" panose="02020603050405020304" pitchFamily="18" charset="0"/>
                <a:cs typeface="Times New Roman" panose="02020603050405020304" pitchFamily="18" charset="0"/>
              </a:rPr>
              <a:t>* </a:t>
            </a:r>
            <a:r>
              <a:rPr lang="vi-VN" altLang="en-US" sz="2000" i="1">
                <a:latin typeface="Times New Roman" panose="02020603050405020304" pitchFamily="18" charset="0"/>
                <a:cs typeface="Times New Roman" panose="02020603050405020304" pitchFamily="18" charset="0"/>
              </a:rPr>
              <a:t>Nội dung các khoản phải trả, phải nộp khác</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Số tiền thu trư­ớc của khách hàng trong nhiều kỳ kế toán về cho thuê tài sản, cơ sở hạ tầng, khoản lãi nhận trước khi cho vay vốn hoặc mua các công cụ nợ (gọi là doanh thu nhận trư­ớc); Các khoản doanh thu, thu nhập chưa thực hiện.</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Khoản chênh lệch giữa giá bán trả chậm, trả góp theo cam kết với giá bán trả ngay.</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Số phải trả về tiền thu bán cổ phần thuộc vốn Nhà nước, khi cổ phần hóa doanh nghiệp có 100% vốn nhà nước.</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Khoản chênh lệch giá bán cao hơn giá trị còn lại của TSCĐ bán và thuê lại là thuê tài chính; Khoản chênh lệch giá bán cao hơn giá trị hợp lý của TSCĐ bán và thuê lại là thuê hoạt động.</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Các khoản phải trả, phải nộp khác, như phải trả để mua bảo hiểm hưu trí tự nguyện, bảo hiểm nhân thọ và các khoản hỗ trợ khác (ngoài lương) cho người lao động... </a:t>
            </a:r>
            <a:endParaRPr lang="en-US" altLang="en-US" sz="2000">
              <a:latin typeface="Times New Roman" panose="02020603050405020304" pitchFamily="18" charset="0"/>
              <a:cs typeface="Times New Roman" panose="02020603050405020304" pitchFamily="18" charset="0"/>
            </a:endParaRPr>
          </a:p>
        </p:txBody>
      </p:sp>
      <p:sp>
        <p:nvSpPr>
          <p:cNvPr id="129030" name="AutoShape 6">
            <a:extLst>
              <a:ext uri="{FF2B5EF4-FFF2-40B4-BE49-F238E27FC236}">
                <a16:creationId xmlns:a16="http://schemas.microsoft.com/office/drawing/2014/main" id="{E21FB82A-CF03-239E-5893-528C3BEE7471}"/>
              </a:ext>
            </a:extLst>
          </p:cNvPr>
          <p:cNvSpPr>
            <a:spLocks noChangeArrowheads="1"/>
          </p:cNvSpPr>
          <p:nvPr/>
        </p:nvSpPr>
        <p:spPr bwMode="auto">
          <a:xfrm>
            <a:off x="1828800" y="1273176"/>
            <a:ext cx="8574088" cy="4670425"/>
          </a:xfrm>
          <a:prstGeom prst="roundRect">
            <a:avLst>
              <a:gd name="adj" fmla="val 2681"/>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 name="Rectangle 2">
            <a:extLst>
              <a:ext uri="{FF2B5EF4-FFF2-40B4-BE49-F238E27FC236}">
                <a16:creationId xmlns:a16="http://schemas.microsoft.com/office/drawing/2014/main" id="{7D082EB6-91F4-7DDC-4535-27905BE34356}"/>
              </a:ext>
            </a:extLst>
          </p:cNvPr>
          <p:cNvSpPr>
            <a:spLocks noChangeArrowheads="1"/>
          </p:cNvSpPr>
          <p:nvPr/>
        </p:nvSpPr>
        <p:spPr bwMode="auto">
          <a:xfrm>
            <a:off x="1924250" y="507903"/>
            <a:ext cx="85090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buNone/>
            </a:pPr>
            <a:r>
              <a:rPr lang="pt-BR" sz="2400" b="1" i="1" dirty="0">
                <a:latin typeface="Times New Roman" panose="02020603050405020304" pitchFamily="18" charset="0"/>
                <a:cs typeface="Times New Roman" panose="02020603050405020304" pitchFamily="18" charset="0"/>
              </a:rPr>
              <a:t>3.1. Nội dung các khoản phải </a:t>
            </a:r>
            <a:r>
              <a:rPr lang="sv-SE" sz="2400" b="1" i="1" dirty="0">
                <a:latin typeface="Times New Roman" panose="02020603050405020304" pitchFamily="18" charset="0"/>
                <a:cs typeface="Times New Roman" panose="02020603050405020304" pitchFamily="18" charset="0"/>
              </a:rPr>
              <a:t>trả nội bộ, phải trả phải nộp khác</a:t>
            </a:r>
            <a:r>
              <a:rPr lang="en-US" sz="2400" i="1" dirty="0">
                <a:latin typeface="Times New Roman" panose="02020603050405020304" pitchFamily="18" charset="0"/>
                <a:cs typeface="Times New Roman" panose="02020603050405020304" pitchFamily="18" charset="0"/>
              </a:rPr>
              <a:t> </a:t>
            </a:r>
            <a:endParaRPr lang="pt-BR" sz="2400" i="1" dirty="0">
              <a:latin typeface="Times New Roman" panose="02020603050405020304" pitchFamily="18" charset="0"/>
              <a:cs typeface="Times New Roman" panose="02020603050405020304" pitchFamily="18" charset="0"/>
            </a:endParaRPr>
          </a:p>
        </p:txBody>
      </p:sp>
      <p:sp>
        <p:nvSpPr>
          <p:cNvPr id="3" name="AutoShape 4">
            <a:extLst>
              <a:ext uri="{FF2B5EF4-FFF2-40B4-BE49-F238E27FC236}">
                <a16:creationId xmlns:a16="http://schemas.microsoft.com/office/drawing/2014/main" id="{7A01614B-1789-7045-96D0-ED6649257718}"/>
              </a:ext>
            </a:extLst>
          </p:cNvPr>
          <p:cNvSpPr>
            <a:spLocks noChangeArrowheads="1"/>
          </p:cNvSpPr>
          <p:nvPr/>
        </p:nvSpPr>
        <p:spPr bwMode="auto">
          <a:xfrm>
            <a:off x="1848050" y="453189"/>
            <a:ext cx="8534400" cy="6858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9030"/>
                                        </p:tgtEl>
                                        <p:attrNameLst>
                                          <p:attrName>style.visibility</p:attrName>
                                        </p:attrNameLst>
                                      </p:cBhvr>
                                      <p:to>
                                        <p:strVal val="visible"/>
                                      </p:to>
                                    </p:set>
                                    <p:animEffect transition="in" filter="diamond(in)">
                                      <p:cBhvr>
                                        <p:cTn id="7" dur="2000"/>
                                        <p:tgtEl>
                                          <p:spTgt spid="12903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3"/>
                                        </p:tgtEl>
                                        <p:attrNameLst>
                                          <p:attrName>style.visibility</p:attrName>
                                        </p:attrNameLst>
                                      </p:cBhvr>
                                      <p:to>
                                        <p:strVal val="visible"/>
                                      </p:to>
                                    </p:se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0" grpId="0" animBg="1"/>
      <p:bldP spid="2" grpId="0" autoUpdateAnimBg="0"/>
      <p:bldP spid="3" grpId="0" animBg="1"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C7E0052F-1F2E-A5A6-2FB2-BD3CE8493DA2}"/>
              </a:ext>
            </a:extLst>
          </p:cNvPr>
          <p:cNvSpPr>
            <a:spLocks noChangeArrowheads="1"/>
          </p:cNvSpPr>
          <p:nvPr/>
        </p:nvSpPr>
        <p:spPr bwMode="auto">
          <a:xfrm>
            <a:off x="2819400" y="433137"/>
            <a:ext cx="6553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pt-BR" sz="2400" b="1" dirty="0">
                <a:latin typeface="Times New Roman" panose="02020603050405020304" pitchFamily="18" charset="0"/>
                <a:cs typeface="Times New Roman" panose="02020603050405020304" pitchFamily="18" charset="0"/>
              </a:rPr>
              <a:t>3. KẾ TOÁN CÁC KHOẢN PHẢI </a:t>
            </a:r>
            <a:r>
              <a:rPr lang="sv-SE" sz="2400" b="1" dirty="0">
                <a:latin typeface="Times New Roman" panose="02020603050405020304" pitchFamily="18" charset="0"/>
                <a:cs typeface="Times New Roman" panose="02020603050405020304" pitchFamily="18" charset="0"/>
              </a:rPr>
              <a:t>NỘI BỘ, </a:t>
            </a:r>
            <a:r>
              <a:rPr lang="pl-PL" sz="2400" b="1" dirty="0">
                <a:latin typeface="Times New Roman" panose="02020603050405020304" pitchFamily="18" charset="0"/>
                <a:cs typeface="Times New Roman" panose="02020603050405020304" pitchFamily="18" charset="0"/>
              </a:rPr>
              <a:t>PHẢI TRẢ PHẢI NỘP TRẢ KHÁC</a:t>
            </a:r>
            <a:r>
              <a:rPr lang="pl-PL"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13C52640-A0EF-8CF8-6991-2974B057F30B}"/>
              </a:ext>
            </a:extLst>
          </p:cNvPr>
          <p:cNvSpPr txBox="1"/>
          <p:nvPr/>
        </p:nvSpPr>
        <p:spPr>
          <a:xfrm>
            <a:off x="1980397" y="2081710"/>
            <a:ext cx="6097604" cy="2738507"/>
          </a:xfrm>
          <a:prstGeom prst="rect">
            <a:avLst/>
          </a:prstGeom>
          <a:noFill/>
        </p:spPr>
        <p:txBody>
          <a:bodyPr wrap="square">
            <a:spAutoFit/>
          </a:bodyPr>
          <a:lstStyle/>
          <a:p>
            <a:pPr algn="just">
              <a:lnSpc>
                <a:spcPts val="1900"/>
              </a:lnSpc>
              <a:spcBef>
                <a:spcPts val="600"/>
              </a:spcBef>
              <a:spcAft>
                <a:spcPts val="600"/>
              </a:spcAft>
              <a:buNone/>
              <a:tabLst>
                <a:tab pos="285750" algn="l"/>
              </a:tabLst>
            </a:pP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3.2.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kế</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toán</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180340" algn="just">
              <a:lnSpc>
                <a:spcPts val="1900"/>
              </a:lnSpc>
              <a:spcBef>
                <a:spcPts val="600"/>
              </a:spcBef>
              <a:spcAft>
                <a:spcPts val="600"/>
              </a:spcAft>
              <a:buNone/>
              <a:tabLst>
                <a:tab pos="285750" algn="l"/>
              </a:tabLs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Kế</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toán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indent="180340" algn="just">
              <a:lnSpc>
                <a:spcPts val="1900"/>
              </a:lnSpc>
              <a:spcBef>
                <a:spcPts val="600"/>
              </a:spcBef>
              <a:spcAft>
                <a:spcPts val="600"/>
              </a:spcAft>
              <a:buNone/>
              <a:tabLst>
                <a:tab pos="285750" algn="l"/>
              </a:tabLs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chi, </a:t>
            </a:r>
          </a:p>
          <a:p>
            <a:pPr indent="180340" algn="just">
              <a:lnSpc>
                <a:spcPts val="1900"/>
              </a:lnSpc>
              <a:spcBef>
                <a:spcPts val="600"/>
              </a:spcBef>
              <a:spcAft>
                <a:spcPts val="600"/>
              </a:spcAft>
              <a:buNone/>
              <a:tabLst>
                <a:tab pos="285750" algn="l"/>
              </a:tabLs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ngân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indent="180340" algn="just">
              <a:lnSpc>
                <a:spcPts val="1900"/>
              </a:lnSpc>
              <a:spcBef>
                <a:spcPts val="600"/>
              </a:spcBef>
              <a:spcAft>
                <a:spcPts val="600"/>
              </a:spcAft>
              <a:buNone/>
              <a:tabLst>
                <a:tab pos="285750" algn="l"/>
              </a:tabLs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thừa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thiếu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180340" algn="just">
              <a:lnSpc>
                <a:spcPts val="1900"/>
              </a:lnSpc>
              <a:spcBef>
                <a:spcPts val="600"/>
              </a:spcBef>
              <a:spcAft>
                <a:spcPts val="600"/>
              </a:spcAft>
              <a:buNone/>
              <a:tabLst>
                <a:tab pos="285750" algn="l"/>
              </a:tabLs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thừa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thiếu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180340" algn="just">
              <a:lnSpc>
                <a:spcPts val="1900"/>
              </a:lnSpc>
              <a:spcBef>
                <a:spcPts val="600"/>
              </a:spcBef>
              <a:spcAft>
                <a:spcPts val="600"/>
              </a:spcAft>
              <a:buNone/>
              <a:tabLst>
                <a:tab pos="285750" algn="l"/>
              </a:tabLs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thừa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thiếu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Footer Placeholder 4">
            <a:extLst>
              <a:ext uri="{FF2B5EF4-FFF2-40B4-BE49-F238E27FC236}">
                <a16:creationId xmlns:a16="http://schemas.microsoft.com/office/drawing/2014/main" id="{BC2DA385-1715-057D-708C-5415E1A50213}"/>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0051" name="Rectangle 3">
            <a:extLst>
              <a:ext uri="{FF2B5EF4-FFF2-40B4-BE49-F238E27FC236}">
                <a16:creationId xmlns:a16="http://schemas.microsoft.com/office/drawing/2014/main" id="{1C351743-9FD5-4F02-D670-CE71F5D81FEA}"/>
              </a:ext>
            </a:extLst>
          </p:cNvPr>
          <p:cNvSpPr>
            <a:spLocks noGrp="1" noChangeArrowheads="1"/>
          </p:cNvSpPr>
          <p:nvPr>
            <p:ph type="body" idx="1"/>
          </p:nvPr>
        </p:nvSpPr>
        <p:spPr>
          <a:xfrm>
            <a:off x="2514601" y="1981200"/>
            <a:ext cx="7408863" cy="1828800"/>
          </a:xfrm>
        </p:spPr>
        <p:txBody>
          <a:bodyPr>
            <a:normAutofit lnSpcReduction="10000"/>
          </a:bodyPr>
          <a:lstStyle/>
          <a:p>
            <a:pPr marL="0" indent="0" algn="ctr">
              <a:lnSpc>
                <a:spcPct val="80000"/>
              </a:lnSpc>
              <a:buNone/>
            </a:pPr>
            <a:r>
              <a:rPr lang="vi-VN" altLang="en-US" sz="2400">
                <a:latin typeface="Times New Roman" panose="02020603050405020304" pitchFamily="18" charset="0"/>
                <a:cs typeface="Times New Roman" panose="02020603050405020304" pitchFamily="18" charset="0"/>
              </a:rPr>
              <a:t>Tài khoản này dùng để phản ánh tình hình thanh toán các khoản phải trả giữa doanh nghiệp với các đơn vị trực thuộc không có tư cách pháp nhân hạch toán phụ thuộc có tổ chức công tác kế toán (sau đây gọi là đơn vị hạch toán phụ thuộc); Giữa các đơn vị hạch toán phụ thuộc của cùng một doanh nghiệp với nhau.</a:t>
            </a:r>
            <a:endParaRPr lang="en-US" altLang="en-US" sz="2400">
              <a:latin typeface="Times New Roman" panose="02020603050405020304" pitchFamily="18" charset="0"/>
              <a:cs typeface="Times New Roman" panose="02020603050405020304" pitchFamily="18" charset="0"/>
            </a:endParaRPr>
          </a:p>
        </p:txBody>
      </p:sp>
      <p:sp>
        <p:nvSpPr>
          <p:cNvPr id="130052" name="AutoShape 4">
            <a:extLst>
              <a:ext uri="{FF2B5EF4-FFF2-40B4-BE49-F238E27FC236}">
                <a16:creationId xmlns:a16="http://schemas.microsoft.com/office/drawing/2014/main" id="{A09A95E5-B176-A70A-630A-6686B7B4ECFA}"/>
              </a:ext>
            </a:extLst>
          </p:cNvPr>
          <p:cNvSpPr>
            <a:spLocks noChangeArrowheads="1"/>
          </p:cNvSpPr>
          <p:nvPr/>
        </p:nvSpPr>
        <p:spPr bwMode="gray">
          <a:xfrm>
            <a:off x="3429000" y="1066800"/>
            <a:ext cx="57912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nb-NO" altLang="en-US" b="1">
                <a:latin typeface="Times New Roman" panose="02020603050405020304" pitchFamily="18" charset="0"/>
                <a:cs typeface="Times New Roman" panose="02020603050405020304" pitchFamily="18" charset="0"/>
              </a:rPr>
              <a:t>TK 336 – Phải trả nội bộ</a:t>
            </a:r>
          </a:p>
        </p:txBody>
      </p:sp>
      <p:sp>
        <p:nvSpPr>
          <p:cNvPr id="130053" name="AutoShape 5">
            <a:extLst>
              <a:ext uri="{FF2B5EF4-FFF2-40B4-BE49-F238E27FC236}">
                <a16:creationId xmlns:a16="http://schemas.microsoft.com/office/drawing/2014/main" id="{755495FD-B50C-4836-7A19-9E08A138D262}"/>
              </a:ext>
            </a:extLst>
          </p:cNvPr>
          <p:cNvSpPr>
            <a:spLocks noChangeArrowheads="1"/>
          </p:cNvSpPr>
          <p:nvPr/>
        </p:nvSpPr>
        <p:spPr bwMode="auto">
          <a:xfrm>
            <a:off x="2438400" y="1905000"/>
            <a:ext cx="7543800" cy="1981200"/>
          </a:xfrm>
          <a:prstGeom prst="roundRect">
            <a:avLst>
              <a:gd name="adj" fmla="val 15463"/>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97286" name="Group 6">
            <a:extLst>
              <a:ext uri="{FF2B5EF4-FFF2-40B4-BE49-F238E27FC236}">
                <a16:creationId xmlns:a16="http://schemas.microsoft.com/office/drawing/2014/main" id="{D393F830-652F-DD5C-C4F7-5C4D25688EC7}"/>
              </a:ext>
            </a:extLst>
          </p:cNvPr>
          <p:cNvGrpSpPr>
            <a:grpSpLocks/>
          </p:cNvGrpSpPr>
          <p:nvPr/>
        </p:nvGrpSpPr>
        <p:grpSpPr bwMode="auto">
          <a:xfrm>
            <a:off x="3733800" y="3962400"/>
            <a:ext cx="5334000" cy="2514600"/>
            <a:chOff x="1392" y="2496"/>
            <a:chExt cx="3360" cy="1584"/>
          </a:xfrm>
        </p:grpSpPr>
        <p:sp>
          <p:nvSpPr>
            <p:cNvPr id="97288" name="Text Box 7">
              <a:extLst>
                <a:ext uri="{FF2B5EF4-FFF2-40B4-BE49-F238E27FC236}">
                  <a16:creationId xmlns:a16="http://schemas.microsoft.com/office/drawing/2014/main" id="{E0616768-C21B-A53F-3DC1-0E710524599D}"/>
                </a:ext>
              </a:extLst>
            </p:cNvPr>
            <p:cNvSpPr txBox="1">
              <a:spLocks noChangeArrowheads="1"/>
            </p:cNvSpPr>
            <p:nvPr/>
          </p:nvSpPr>
          <p:spPr bwMode="auto">
            <a:xfrm>
              <a:off x="2544" y="249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a:latin typeface="Times New Roman" panose="02020603050405020304" pitchFamily="18" charset="0"/>
                </a:rPr>
                <a:t>TK 336</a:t>
              </a:r>
            </a:p>
          </p:txBody>
        </p:sp>
        <p:grpSp>
          <p:nvGrpSpPr>
            <p:cNvPr id="97289" name="Group 8">
              <a:extLst>
                <a:ext uri="{FF2B5EF4-FFF2-40B4-BE49-F238E27FC236}">
                  <a16:creationId xmlns:a16="http://schemas.microsoft.com/office/drawing/2014/main" id="{49478B94-67AE-C5F4-3CB0-8826D82ABB29}"/>
                </a:ext>
              </a:extLst>
            </p:cNvPr>
            <p:cNvGrpSpPr>
              <a:grpSpLocks/>
            </p:cNvGrpSpPr>
            <p:nvPr/>
          </p:nvGrpSpPr>
          <p:grpSpPr bwMode="auto">
            <a:xfrm>
              <a:off x="1392" y="2784"/>
              <a:ext cx="3360" cy="1296"/>
              <a:chOff x="1392" y="2880"/>
              <a:chExt cx="3360" cy="1296"/>
            </a:xfrm>
          </p:grpSpPr>
          <p:grpSp>
            <p:nvGrpSpPr>
              <p:cNvPr id="97295" name="Group 6">
                <a:extLst>
                  <a:ext uri="{FF2B5EF4-FFF2-40B4-BE49-F238E27FC236}">
                    <a16:creationId xmlns:a16="http://schemas.microsoft.com/office/drawing/2014/main" id="{2538EBB0-ECE1-8F9E-D3AE-3274DBFFC0EE}"/>
                  </a:ext>
                </a:extLst>
              </p:cNvPr>
              <p:cNvGrpSpPr>
                <a:grpSpLocks/>
              </p:cNvGrpSpPr>
              <p:nvPr/>
            </p:nvGrpSpPr>
            <p:grpSpPr bwMode="auto">
              <a:xfrm>
                <a:off x="1392" y="2880"/>
                <a:ext cx="3264" cy="1296"/>
                <a:chOff x="1440" y="2352"/>
                <a:chExt cx="3456" cy="1536"/>
              </a:xfrm>
            </p:grpSpPr>
            <p:sp>
              <p:nvSpPr>
                <p:cNvPr id="97297" name="Line 4">
                  <a:extLst>
                    <a:ext uri="{FF2B5EF4-FFF2-40B4-BE49-F238E27FC236}">
                      <a16:creationId xmlns:a16="http://schemas.microsoft.com/office/drawing/2014/main" id="{E94184C6-351A-64C9-D41B-922D7D7062ED}"/>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97298" name="Line 5">
                  <a:extLst>
                    <a:ext uri="{FF2B5EF4-FFF2-40B4-BE49-F238E27FC236}">
                      <a16:creationId xmlns:a16="http://schemas.microsoft.com/office/drawing/2014/main" id="{A3909E53-4E56-AB68-CA5A-AE043C9AA690}"/>
                    </a:ext>
                  </a:extLst>
                </p:cNvPr>
                <p:cNvSpPr>
                  <a:spLocks noChangeShapeType="1"/>
                </p:cNvSpPr>
                <p:nvPr/>
              </p:nvSpPr>
              <p:spPr bwMode="auto">
                <a:xfrm>
                  <a:off x="3168"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97296" name="Line 8">
                <a:extLst>
                  <a:ext uri="{FF2B5EF4-FFF2-40B4-BE49-F238E27FC236}">
                    <a16:creationId xmlns:a16="http://schemas.microsoft.com/office/drawing/2014/main" id="{B11674FA-F3F0-BFCF-0D76-503D1AF61B23}"/>
                  </a:ext>
                </a:extLst>
              </p:cNvPr>
              <p:cNvSpPr>
                <a:spLocks noChangeShapeType="1"/>
              </p:cNvSpPr>
              <p:nvPr/>
            </p:nvSpPr>
            <p:spPr bwMode="auto">
              <a:xfrm>
                <a:off x="1440" y="3792"/>
                <a:ext cx="33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97290" name="Text Box 9">
              <a:extLst>
                <a:ext uri="{FF2B5EF4-FFF2-40B4-BE49-F238E27FC236}">
                  <a16:creationId xmlns:a16="http://schemas.microsoft.com/office/drawing/2014/main" id="{D831904E-5A4D-DD0B-1C94-275CFEAC79FE}"/>
                </a:ext>
              </a:extLst>
            </p:cNvPr>
            <p:cNvSpPr txBox="1">
              <a:spLocks noChangeArrowheads="1"/>
            </p:cNvSpPr>
            <p:nvPr/>
          </p:nvSpPr>
          <p:spPr bwMode="auto">
            <a:xfrm>
              <a:off x="3072" y="2832"/>
              <a:ext cx="13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SDĐK:</a:t>
              </a:r>
              <a:r>
                <a:rPr lang="en-US" altLang="en-US" sz="2400" b="1">
                  <a:latin typeface="Times New Roman" panose="02020603050405020304" pitchFamily="18" charset="0"/>
                </a:rPr>
                <a:t> XXX</a:t>
              </a:r>
            </a:p>
          </p:txBody>
        </p:sp>
        <p:sp>
          <p:nvSpPr>
            <p:cNvPr id="97291" name="Line 10">
              <a:extLst>
                <a:ext uri="{FF2B5EF4-FFF2-40B4-BE49-F238E27FC236}">
                  <a16:creationId xmlns:a16="http://schemas.microsoft.com/office/drawing/2014/main" id="{9E12189C-8BF6-DEB1-6D84-66B472CF14B3}"/>
                </a:ext>
              </a:extLst>
            </p:cNvPr>
            <p:cNvSpPr>
              <a:spLocks noChangeShapeType="1"/>
            </p:cNvSpPr>
            <p:nvPr/>
          </p:nvSpPr>
          <p:spPr bwMode="auto">
            <a:xfrm flipH="1">
              <a:off x="2352" y="3216"/>
              <a:ext cx="240" cy="336"/>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spAutoFit/>
            </a:bodyPr>
            <a:lstStyle/>
            <a:p>
              <a:endParaRPr lang="en-US"/>
            </a:p>
          </p:txBody>
        </p:sp>
        <p:sp>
          <p:nvSpPr>
            <p:cNvPr id="97292" name="Line 11">
              <a:extLst>
                <a:ext uri="{FF2B5EF4-FFF2-40B4-BE49-F238E27FC236}">
                  <a16:creationId xmlns:a16="http://schemas.microsoft.com/office/drawing/2014/main" id="{8E1259FD-C952-AFB7-4CFB-2E2BC6738086}"/>
                </a:ext>
              </a:extLst>
            </p:cNvPr>
            <p:cNvSpPr>
              <a:spLocks noChangeShapeType="1"/>
            </p:cNvSpPr>
            <p:nvPr/>
          </p:nvSpPr>
          <p:spPr bwMode="auto">
            <a:xfrm flipH="1" flipV="1">
              <a:off x="3456" y="3168"/>
              <a:ext cx="240"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spAutoFit/>
            </a:bodyPr>
            <a:lstStyle/>
            <a:p>
              <a:endParaRPr lang="en-US"/>
            </a:p>
          </p:txBody>
        </p:sp>
        <p:sp>
          <p:nvSpPr>
            <p:cNvPr id="97293" name="Text Box 13">
              <a:extLst>
                <a:ext uri="{FF2B5EF4-FFF2-40B4-BE49-F238E27FC236}">
                  <a16:creationId xmlns:a16="http://schemas.microsoft.com/office/drawing/2014/main" id="{4717D231-1C58-572A-108A-639603290FA4}"/>
                </a:ext>
              </a:extLst>
            </p:cNvPr>
            <p:cNvSpPr txBox="1">
              <a:spLocks noChangeArrowheads="1"/>
            </p:cNvSpPr>
            <p:nvPr/>
          </p:nvSpPr>
          <p:spPr bwMode="auto">
            <a:xfrm>
              <a:off x="1488" y="3696"/>
              <a:ext cx="13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SDCK:</a:t>
              </a:r>
              <a:r>
                <a:rPr lang="en-US" altLang="en-US" sz="2400" b="1">
                  <a:latin typeface="Times New Roman" panose="02020603050405020304" pitchFamily="18" charset="0"/>
                </a:rPr>
                <a:t> XXX</a:t>
              </a:r>
            </a:p>
          </p:txBody>
        </p:sp>
        <p:sp>
          <p:nvSpPr>
            <p:cNvPr id="97294" name="Text Box 13">
              <a:extLst>
                <a:ext uri="{FF2B5EF4-FFF2-40B4-BE49-F238E27FC236}">
                  <a16:creationId xmlns:a16="http://schemas.microsoft.com/office/drawing/2014/main" id="{ACD107B3-4E27-0F40-0CDE-AC9E111F8D14}"/>
                </a:ext>
              </a:extLst>
            </p:cNvPr>
            <p:cNvSpPr txBox="1">
              <a:spLocks noChangeArrowheads="1"/>
            </p:cNvSpPr>
            <p:nvPr/>
          </p:nvSpPr>
          <p:spPr bwMode="auto">
            <a:xfrm>
              <a:off x="3120" y="3696"/>
              <a:ext cx="13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SDCK:</a:t>
              </a:r>
              <a:r>
                <a:rPr lang="en-US" altLang="en-US" sz="2400" b="1">
                  <a:latin typeface="Times New Roman" panose="02020603050405020304" pitchFamily="18" charset="0"/>
                </a:rPr>
                <a:t> XXX</a:t>
              </a:r>
            </a:p>
          </p:txBody>
        </p:sp>
      </p:grpSp>
      <p:sp>
        <p:nvSpPr>
          <p:cNvPr id="97287" name="Rectangle 2">
            <a:extLst>
              <a:ext uri="{FF2B5EF4-FFF2-40B4-BE49-F238E27FC236}">
                <a16:creationId xmlns:a16="http://schemas.microsoft.com/office/drawing/2014/main" id="{6A748895-6BDD-1B27-56D2-3A92737FD252}"/>
              </a:ext>
            </a:extLst>
          </p:cNvPr>
          <p:cNvSpPr>
            <a:spLocks noGrp="1" noChangeArrowheads="1"/>
          </p:cNvSpPr>
          <p:nvPr>
            <p:ph type="title"/>
          </p:nvPr>
        </p:nvSpPr>
        <p:spPr>
          <a:xfrm>
            <a:off x="3505200" y="228601"/>
            <a:ext cx="5105400" cy="563563"/>
          </a:xfrm>
        </p:spPr>
        <p:txBody>
          <a:bodyPr/>
          <a:lstStyle/>
          <a:p>
            <a:pPr eaLnBrk="1" hangingPunct="1"/>
            <a:r>
              <a:rPr lang="en-US" altLang="en-US" sz="3000" i="1">
                <a:latin typeface="Times New Roman" panose="02020603050405020304" pitchFamily="18" charset="0"/>
                <a:cs typeface="Times New Roman" panose="02020603050405020304" pitchFamily="18" charset="0"/>
              </a:rPr>
              <a:t>3.3. Tài khoản chuyên dùng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0052"/>
                                        </p:tgtEl>
                                        <p:attrNameLst>
                                          <p:attrName>style.visibility</p:attrName>
                                        </p:attrNameLst>
                                      </p:cBhvr>
                                      <p:to>
                                        <p:strVal val="visible"/>
                                      </p:to>
                                    </p:set>
                                    <p:anim calcmode="lin" valueType="num">
                                      <p:cBhvr additive="base">
                                        <p:cTn id="7" dur="500" fill="hold"/>
                                        <p:tgtEl>
                                          <p:spTgt spid="130052"/>
                                        </p:tgtEl>
                                        <p:attrNameLst>
                                          <p:attrName>ppt_x</p:attrName>
                                        </p:attrNameLst>
                                      </p:cBhvr>
                                      <p:tavLst>
                                        <p:tav tm="0">
                                          <p:val>
                                            <p:strVal val="0-#ppt_w/2"/>
                                          </p:val>
                                        </p:tav>
                                        <p:tav tm="100000">
                                          <p:val>
                                            <p:strVal val="#ppt_x"/>
                                          </p:val>
                                        </p:tav>
                                      </p:tavLst>
                                    </p:anim>
                                    <p:anim calcmode="lin" valueType="num">
                                      <p:cBhvr additive="base">
                                        <p:cTn id="8" dur="500" fill="hold"/>
                                        <p:tgtEl>
                                          <p:spTgt spid="13005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130051">
                                            <p:txEl>
                                              <p:pRg st="0" end="0"/>
                                            </p:txEl>
                                          </p:spTgt>
                                        </p:tgtEl>
                                        <p:attrNameLst>
                                          <p:attrName>style.visibility</p:attrName>
                                        </p:attrNameLst>
                                      </p:cBhvr>
                                      <p:to>
                                        <p:strVal val="visible"/>
                                      </p:to>
                                    </p:set>
                                    <p:anim calcmode="lin" valueType="num">
                                      <p:cBhvr>
                                        <p:cTn id="13" dur="1000" fill="hold"/>
                                        <p:tgtEl>
                                          <p:spTgt spid="130051">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30051">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30051">
                                            <p:txEl>
                                              <p:pRg st="0" end="0"/>
                                            </p:txEl>
                                          </p:spTgt>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30053"/>
                                        </p:tgtEl>
                                        <p:attrNameLst>
                                          <p:attrName>style.visibility</p:attrName>
                                        </p:attrNameLst>
                                      </p:cBhvr>
                                      <p:to>
                                        <p:strVal val="visible"/>
                                      </p:to>
                                    </p:set>
                                    <p:animEffect transition="in" filter="diamond(in)">
                                      <p:cBhvr>
                                        <p:cTn id="18" dur="2000"/>
                                        <p:tgtEl>
                                          <p:spTgt spid="130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build="p"/>
      <p:bldP spid="130052" grpId="0" animBg="1"/>
      <p:bldP spid="130053"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Footer Placeholder 4">
            <a:extLst>
              <a:ext uri="{FF2B5EF4-FFF2-40B4-BE49-F238E27FC236}">
                <a16:creationId xmlns:a16="http://schemas.microsoft.com/office/drawing/2014/main" id="{974C11F9-9123-8D43-C8A2-DC32476A2F39}"/>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aphicFrame>
        <p:nvGraphicFramePr>
          <p:cNvPr id="131111" name="Group 39">
            <a:extLst>
              <a:ext uri="{FF2B5EF4-FFF2-40B4-BE49-F238E27FC236}">
                <a16:creationId xmlns:a16="http://schemas.microsoft.com/office/drawing/2014/main" id="{84B8850A-E9BA-008D-3B86-671334AB98BE}"/>
              </a:ext>
            </a:extLst>
          </p:cNvPr>
          <p:cNvGraphicFramePr>
            <a:graphicFrameLocks noGrp="1"/>
          </p:cNvGraphicFramePr>
          <p:nvPr/>
        </p:nvGraphicFramePr>
        <p:xfrm>
          <a:off x="1676400" y="1828801"/>
          <a:ext cx="8839200" cy="4557713"/>
        </p:xfrm>
        <a:graphic>
          <a:graphicData uri="http://schemas.openxmlformats.org/drawingml/2006/table">
            <a:tbl>
              <a:tblPr/>
              <a:tblGrid>
                <a:gridCol w="4649788">
                  <a:extLst>
                    <a:ext uri="{9D8B030D-6E8A-4147-A177-3AD203B41FA5}">
                      <a16:colId xmlns:a16="http://schemas.microsoft.com/office/drawing/2014/main" val="20000"/>
                    </a:ext>
                  </a:extLst>
                </a:gridCol>
                <a:gridCol w="4189412">
                  <a:extLst>
                    <a:ext uri="{9D8B030D-6E8A-4147-A177-3AD203B41FA5}">
                      <a16:colId xmlns:a16="http://schemas.microsoft.com/office/drawing/2014/main" val="20001"/>
                    </a:ext>
                  </a:extLst>
                </a:gridCol>
              </a:tblGrid>
              <a:tr h="3353769">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marL="461963"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algn="just"/>
                      <a:r>
                        <a:rPr lang="vi-VN" sz="2000" kern="1200" dirty="0">
                          <a:solidFill>
                            <a:schemeClr val="tx1"/>
                          </a:solidFill>
                          <a:effectLst/>
                          <a:latin typeface="Times New Roman" panose="02020603050405020304" pitchFamily="18" charset="0"/>
                          <a:ea typeface="+mn-ea"/>
                          <a:cs typeface="Times New Roman" panose="02020603050405020304" pitchFamily="18" charset="0"/>
                        </a:rPr>
                        <a:t>- Số tiền đã trả cho đơn vị hạch toán phụ thuộc;</a:t>
                      </a:r>
                      <a:endParaRPr lang="en-US" sz="2000" kern="1200" dirty="0">
                        <a:solidFill>
                          <a:schemeClr val="tx1"/>
                        </a:solidFill>
                        <a:effectLst/>
                        <a:latin typeface="Times New Roman" panose="02020603050405020304" pitchFamily="18" charset="0"/>
                        <a:ea typeface="+mn-ea"/>
                        <a:cs typeface="Times New Roman" panose="02020603050405020304" pitchFamily="18" charset="0"/>
                      </a:endParaRPr>
                    </a:p>
                    <a:p>
                      <a:pPr algn="just"/>
                      <a:r>
                        <a:rPr lang="vi-VN" sz="2000" kern="1200" dirty="0">
                          <a:solidFill>
                            <a:schemeClr val="tx1"/>
                          </a:solidFill>
                          <a:effectLst/>
                          <a:latin typeface="Times New Roman" panose="02020603050405020304" pitchFamily="18" charset="0"/>
                          <a:ea typeface="+mn-ea"/>
                          <a:cs typeface="Times New Roman" panose="02020603050405020304" pitchFamily="18" charset="0"/>
                        </a:rPr>
                        <a:t>- Số tiền đơn vị hạch toán phụ thuộc đã nộp doanh nghiệp; </a:t>
                      </a:r>
                      <a:endParaRPr lang="en-US" sz="2000" kern="1200" dirty="0">
                        <a:solidFill>
                          <a:schemeClr val="tx1"/>
                        </a:solidFill>
                        <a:effectLst/>
                        <a:latin typeface="Times New Roman" panose="02020603050405020304" pitchFamily="18" charset="0"/>
                        <a:ea typeface="+mn-ea"/>
                        <a:cs typeface="Times New Roman" panose="02020603050405020304" pitchFamily="18" charset="0"/>
                      </a:endParaRPr>
                    </a:p>
                    <a:p>
                      <a:pPr algn="just"/>
                      <a:r>
                        <a:rPr lang="vi-VN" sz="2000" kern="1200" dirty="0">
                          <a:solidFill>
                            <a:schemeClr val="tx1"/>
                          </a:solidFill>
                          <a:effectLst/>
                          <a:latin typeface="Times New Roman" panose="02020603050405020304" pitchFamily="18" charset="0"/>
                          <a:ea typeface="+mn-ea"/>
                          <a:cs typeface="Times New Roman" panose="02020603050405020304" pitchFamily="18" charset="0"/>
                        </a:rPr>
                        <a:t>- Số tiền đã trả các khoản mà các đơn vị nội bộ chi hộ, hoặc thu hộ đơn vị nội bộ;</a:t>
                      </a:r>
                      <a:endParaRPr lang="en-US" sz="2000" kern="1200" dirty="0">
                        <a:solidFill>
                          <a:schemeClr val="tx1"/>
                        </a:solidFill>
                        <a:effectLst/>
                        <a:latin typeface="Times New Roman" panose="02020603050405020304" pitchFamily="18" charset="0"/>
                        <a:ea typeface="+mn-ea"/>
                        <a:cs typeface="Times New Roman" panose="02020603050405020304" pitchFamily="18" charset="0"/>
                      </a:endParaRPr>
                    </a:p>
                    <a:p>
                      <a:pPr algn="just"/>
                      <a:r>
                        <a:rPr lang="vi-VN" sz="2000" kern="1200" dirty="0">
                          <a:solidFill>
                            <a:schemeClr val="tx1"/>
                          </a:solidFill>
                          <a:effectLst/>
                          <a:latin typeface="Times New Roman" panose="02020603050405020304" pitchFamily="18" charset="0"/>
                          <a:ea typeface="+mn-ea"/>
                          <a:cs typeface="Times New Roman" panose="02020603050405020304" pitchFamily="18" charset="0"/>
                        </a:rPr>
                        <a:t>- Bù trừ các khoản phải thu với các khoản phải trả của cùng một đơn vị có quan hệ thanh toán.</a:t>
                      </a:r>
                      <a:endParaRPr lang="en-US" sz="2000" kern="1200" dirty="0">
                        <a:solidFill>
                          <a:schemeClr val="tx1"/>
                        </a:solidFill>
                        <a:effectLst/>
                        <a:latin typeface="Times New Roman" panose="02020603050405020304" pitchFamily="18" charset="0"/>
                        <a:ea typeface="+mn-ea"/>
                        <a:cs typeface="Times New Roman" panose="02020603050405020304" pitchFamily="18" charset="0"/>
                      </a:endParaRPr>
                    </a:p>
                  </a:txBody>
                  <a:tcPr marT="45712" marB="45712" horzOverflow="overflow">
                    <a:lnL cap="flat">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marL="1235075" indent="-381000" algn="l">
                        <a:spcBef>
                          <a:spcPct val="20000"/>
                        </a:spcBef>
                        <a:buClr>
                          <a:schemeClr val="accent1"/>
                        </a:buClr>
                        <a:buFont typeface="Wingdings" pitchFamily="2" charset="2"/>
                        <a:defRPr sz="2000">
                          <a:solidFill>
                            <a:schemeClr val="tx1"/>
                          </a:solidFill>
                          <a:latin typeface="Arial" pitchFamily="34" charset="0"/>
                        </a:defRPr>
                      </a:lvl2pPr>
                      <a:lvl3pPr marL="1358900" indent="-342900" algn="l">
                        <a:spcBef>
                          <a:spcPct val="20000"/>
                        </a:spcBef>
                        <a:buClr>
                          <a:schemeClr val="tx1"/>
                        </a:buClr>
                        <a:defRPr>
                          <a:solidFill>
                            <a:schemeClr val="tx1"/>
                          </a:solidFill>
                          <a:latin typeface="Arial" pitchFamily="34" charset="0"/>
                        </a:defRPr>
                      </a:lvl3pPr>
                      <a:lvl4pPr marL="1778000" indent="-304800" algn="l">
                        <a:spcBef>
                          <a:spcPct val="20000"/>
                        </a:spcBef>
                        <a:defRPr sz="1600">
                          <a:solidFill>
                            <a:schemeClr val="tx1"/>
                          </a:solidFill>
                          <a:latin typeface="Arial" pitchFamily="34" charset="0"/>
                        </a:defRPr>
                      </a:lvl4pPr>
                      <a:lvl5pPr marL="2197100" indent="-304800" algn="l">
                        <a:spcBef>
                          <a:spcPct val="20000"/>
                        </a:spcBef>
                        <a:defRPr sz="1600">
                          <a:solidFill>
                            <a:schemeClr val="tx1"/>
                          </a:solidFill>
                          <a:latin typeface="Arial" pitchFamily="34" charset="0"/>
                        </a:defRPr>
                      </a:lvl5pPr>
                      <a:lvl6pPr marL="2654300" indent="-304800" fontAlgn="base">
                        <a:spcBef>
                          <a:spcPct val="20000"/>
                        </a:spcBef>
                        <a:spcAft>
                          <a:spcPct val="0"/>
                        </a:spcAft>
                        <a:defRPr sz="1600">
                          <a:solidFill>
                            <a:schemeClr val="tx1"/>
                          </a:solidFill>
                          <a:latin typeface="Arial" pitchFamily="34" charset="0"/>
                        </a:defRPr>
                      </a:lvl6pPr>
                      <a:lvl7pPr marL="3111500" indent="-304800" fontAlgn="base">
                        <a:spcBef>
                          <a:spcPct val="20000"/>
                        </a:spcBef>
                        <a:spcAft>
                          <a:spcPct val="0"/>
                        </a:spcAft>
                        <a:defRPr sz="1600">
                          <a:solidFill>
                            <a:schemeClr val="tx1"/>
                          </a:solidFill>
                          <a:latin typeface="Arial" pitchFamily="34" charset="0"/>
                        </a:defRPr>
                      </a:lvl7pPr>
                      <a:lvl8pPr marL="3568700" indent="-304800" fontAlgn="base">
                        <a:spcBef>
                          <a:spcPct val="20000"/>
                        </a:spcBef>
                        <a:spcAft>
                          <a:spcPct val="0"/>
                        </a:spcAft>
                        <a:defRPr sz="1600">
                          <a:solidFill>
                            <a:schemeClr val="tx1"/>
                          </a:solidFill>
                          <a:latin typeface="Arial" pitchFamily="34" charset="0"/>
                        </a:defRPr>
                      </a:lvl8pPr>
                      <a:lvl9pPr marL="4025900" indent="-304800" fontAlgn="base">
                        <a:spcBef>
                          <a:spcPct val="20000"/>
                        </a:spcBef>
                        <a:spcAft>
                          <a:spcPct val="0"/>
                        </a:spcAft>
                        <a:defRPr sz="1600">
                          <a:solidFill>
                            <a:schemeClr val="tx1"/>
                          </a:solidFill>
                          <a:latin typeface="Arial" pitchFamily="34" charset="0"/>
                        </a:defRPr>
                      </a:lvl9pPr>
                    </a:lstStyle>
                    <a:p>
                      <a:pPr algn="just"/>
                      <a:r>
                        <a:rPr lang="vi-VN" sz="2000" kern="1200" dirty="0">
                          <a:solidFill>
                            <a:schemeClr val="tx1"/>
                          </a:solidFill>
                          <a:effectLst/>
                          <a:latin typeface="Times New Roman" panose="02020603050405020304" pitchFamily="18" charset="0"/>
                          <a:ea typeface="+mn-ea"/>
                          <a:cs typeface="Times New Roman" panose="02020603050405020304" pitchFamily="18" charset="0"/>
                        </a:rPr>
                        <a:t>- Số vốn kinh doanh của đơn vị hạch toán phụ thuộc được doanh nghiệp cấp</a:t>
                      </a:r>
                      <a:endParaRPr lang="en-US" sz="2000" kern="1200" dirty="0">
                        <a:solidFill>
                          <a:schemeClr val="tx1"/>
                        </a:solidFill>
                        <a:effectLst/>
                        <a:latin typeface="Times New Roman" panose="02020603050405020304" pitchFamily="18" charset="0"/>
                        <a:ea typeface="+mn-ea"/>
                        <a:cs typeface="Times New Roman" panose="02020603050405020304" pitchFamily="18" charset="0"/>
                      </a:endParaRPr>
                    </a:p>
                    <a:p>
                      <a:pPr algn="just"/>
                      <a:r>
                        <a:rPr lang="vi-VN" sz="2000" kern="1200" dirty="0">
                          <a:solidFill>
                            <a:schemeClr val="tx1"/>
                          </a:solidFill>
                          <a:effectLst/>
                          <a:latin typeface="Times New Roman" panose="02020603050405020304" pitchFamily="18" charset="0"/>
                          <a:ea typeface="+mn-ea"/>
                          <a:cs typeface="Times New Roman" panose="02020603050405020304" pitchFamily="18" charset="0"/>
                        </a:rPr>
                        <a:t>- Số tiền đơn vị hạch toán phụ thuộc phải nộp doanh nghiệp;</a:t>
                      </a:r>
                      <a:endParaRPr lang="en-US" sz="2000" kern="1200" dirty="0">
                        <a:solidFill>
                          <a:schemeClr val="tx1"/>
                        </a:solidFill>
                        <a:effectLst/>
                        <a:latin typeface="Times New Roman" panose="02020603050405020304" pitchFamily="18" charset="0"/>
                        <a:ea typeface="+mn-ea"/>
                        <a:cs typeface="Times New Roman" panose="02020603050405020304" pitchFamily="18" charset="0"/>
                      </a:endParaRPr>
                    </a:p>
                    <a:p>
                      <a:pPr algn="just"/>
                      <a:r>
                        <a:rPr lang="vi-VN" sz="2000" kern="1200" dirty="0">
                          <a:solidFill>
                            <a:schemeClr val="tx1"/>
                          </a:solidFill>
                          <a:effectLst/>
                          <a:latin typeface="Times New Roman" panose="02020603050405020304" pitchFamily="18" charset="0"/>
                          <a:ea typeface="+mn-ea"/>
                          <a:cs typeface="Times New Roman" panose="02020603050405020304" pitchFamily="18" charset="0"/>
                        </a:rPr>
                        <a:t>- Số tiền phải trả cho đơn vị hạch toán phụ thuộc;</a:t>
                      </a:r>
                      <a:endParaRPr lang="en-US" sz="2000" kern="1200" dirty="0">
                        <a:solidFill>
                          <a:schemeClr val="tx1"/>
                        </a:solidFill>
                        <a:effectLst/>
                        <a:latin typeface="Times New Roman" panose="02020603050405020304" pitchFamily="18" charset="0"/>
                        <a:ea typeface="+mn-ea"/>
                        <a:cs typeface="Times New Roman" panose="02020603050405020304" pitchFamily="18" charset="0"/>
                      </a:endParaRPr>
                    </a:p>
                    <a:p>
                      <a:pPr algn="just"/>
                      <a:r>
                        <a:rPr lang="vi-VN" sz="2000" kern="1200" dirty="0">
                          <a:solidFill>
                            <a:schemeClr val="tx1"/>
                          </a:solidFill>
                          <a:effectLst/>
                          <a:latin typeface="Times New Roman" panose="02020603050405020304" pitchFamily="18" charset="0"/>
                          <a:ea typeface="+mn-ea"/>
                          <a:cs typeface="Times New Roman" panose="02020603050405020304" pitchFamily="18" charset="0"/>
                        </a:rPr>
                        <a:t>- Số tiền phải trả cho các đơn vị khác trong nội bộ về các khoản đã được đơn vị khác chi hộ và các khoản thu hộ đơn vị khác.</a:t>
                      </a:r>
                      <a:endParaRPr lang="en-US" sz="2000" kern="1200" dirty="0">
                        <a:solidFill>
                          <a:schemeClr val="tx1"/>
                        </a:solidFill>
                        <a:effectLst/>
                        <a:latin typeface="Times New Roman" panose="02020603050405020304" pitchFamily="18" charset="0"/>
                        <a:ea typeface="+mn-ea"/>
                        <a:cs typeface="Times New Roman" panose="02020603050405020304" pitchFamily="18" charset="0"/>
                      </a:endParaRPr>
                    </a:p>
                  </a:txBody>
                  <a:tcPr marT="45712" marB="45712" anchor="ctr" horzOverflow="overflow">
                    <a:lnL w="28575"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03944">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2" marB="45712" horzOverflow="overflow">
                    <a:lnL cap="flat">
                      <a:noFill/>
                    </a:lnL>
                    <a:lnR w="285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algn="just"/>
                      <a:r>
                        <a:rPr lang="vi-VN" sz="2000" b="1" u="sng" kern="1200" dirty="0">
                          <a:solidFill>
                            <a:schemeClr val="tx1"/>
                          </a:solidFill>
                          <a:effectLst/>
                          <a:latin typeface="Times New Roman" panose="02020603050405020304" pitchFamily="18" charset="0"/>
                          <a:ea typeface="+mn-ea"/>
                          <a:cs typeface="Times New Roman" panose="02020603050405020304" pitchFamily="18" charset="0"/>
                        </a:rPr>
                        <a:t>Số dư:</a:t>
                      </a:r>
                      <a:r>
                        <a:rPr lang="vi-VN"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vi-VN" sz="2000" b="0" kern="1200" dirty="0">
                          <a:solidFill>
                            <a:schemeClr val="tx1"/>
                          </a:solidFill>
                          <a:effectLst/>
                          <a:latin typeface="Times New Roman" panose="02020603050405020304" pitchFamily="18" charset="0"/>
                          <a:ea typeface="+mn-ea"/>
                          <a:cs typeface="Times New Roman" panose="02020603050405020304" pitchFamily="18" charset="0"/>
                        </a:rPr>
                        <a:t>Số tiền còn phải trả, phải nộp cho doanh nghiệp và các đơn vị trong nội bộ doanh nghiệp.</a:t>
                      </a:r>
                      <a:endParaRPr lang="en-US" sz="20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T="45712" marB="45712" horzOverflow="overflow">
                    <a:lnL w="28575" cap="flat" cmpd="sng" algn="ctr">
                      <a:solidFill>
                        <a:schemeClr val="tx1"/>
                      </a:solidFill>
                      <a:prstDash val="solid"/>
                      <a:round/>
                      <a:headEnd type="none" w="med" len="med"/>
                      <a:tailEnd type="none" w="med" len="med"/>
                    </a:lnL>
                    <a:lnR cap="flat">
                      <a:noFill/>
                    </a:lnR>
                    <a:lnT w="3175" cap="flat" cmpd="sng" algn="ctr">
                      <a:solidFill>
                        <a:schemeClr val="tx1"/>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31089" name="Rectangle 17">
            <a:extLst>
              <a:ext uri="{FF2B5EF4-FFF2-40B4-BE49-F238E27FC236}">
                <a16:creationId xmlns:a16="http://schemas.microsoft.com/office/drawing/2014/main" id="{12E309D7-8C76-1D25-A34F-CDF8E98ECDFE}"/>
              </a:ext>
            </a:extLst>
          </p:cNvPr>
          <p:cNvSpPr>
            <a:spLocks noChangeArrowheads="1"/>
          </p:cNvSpPr>
          <p:nvPr/>
        </p:nvSpPr>
        <p:spPr bwMode="auto">
          <a:xfrm>
            <a:off x="3810000" y="1309689"/>
            <a:ext cx="51054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en-US" altLang="en-US" sz="2400" b="1">
                <a:latin typeface="Times New Roman" panose="02020603050405020304" pitchFamily="18" charset="0"/>
                <a:cs typeface="Times New Roman" panose="02020603050405020304" pitchFamily="18" charset="0"/>
              </a:rPr>
              <a:t>TK 336 " Phải trả nội bộ"</a:t>
            </a:r>
            <a:endParaRPr lang="en-US" altLang="en-US" sz="2400">
              <a:latin typeface="Times New Roman" panose="02020603050405020304" pitchFamily="18" charset="0"/>
            </a:endParaRPr>
          </a:p>
        </p:txBody>
      </p:sp>
      <p:sp>
        <p:nvSpPr>
          <p:cNvPr id="98316" name="Rectangle 2">
            <a:extLst>
              <a:ext uri="{FF2B5EF4-FFF2-40B4-BE49-F238E27FC236}">
                <a16:creationId xmlns:a16="http://schemas.microsoft.com/office/drawing/2014/main" id="{8C8C9289-3148-3CCD-BE43-132D4095D8B0}"/>
              </a:ext>
            </a:extLst>
          </p:cNvPr>
          <p:cNvSpPr>
            <a:spLocks noGrp="1" noChangeArrowheads="1"/>
          </p:cNvSpPr>
          <p:nvPr>
            <p:ph type="title"/>
          </p:nvPr>
        </p:nvSpPr>
        <p:spPr>
          <a:xfrm>
            <a:off x="3505200" y="228601"/>
            <a:ext cx="5105400" cy="563563"/>
          </a:xfrm>
        </p:spPr>
        <p:txBody>
          <a:bodyPr/>
          <a:lstStyle/>
          <a:p>
            <a:pPr eaLnBrk="1" hangingPunct="1"/>
            <a:r>
              <a:rPr lang="en-US" altLang="en-US" sz="3000" i="1">
                <a:latin typeface="Times New Roman" panose="02020603050405020304" pitchFamily="18" charset="0"/>
                <a:cs typeface="Times New Roman" panose="02020603050405020304" pitchFamily="18" charset="0"/>
              </a:rPr>
              <a:t>3.3. Tài khoản chuyên dùng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131111"/>
                                        </p:tgtEl>
                                        <p:attrNameLst>
                                          <p:attrName>style.visibility</p:attrName>
                                        </p:attrNameLst>
                                      </p:cBhvr>
                                      <p:to>
                                        <p:strVal val="visible"/>
                                      </p:to>
                                    </p:set>
                                    <p:animEffect transition="in" filter="slide(fromBottom)">
                                      <p:cBhvr>
                                        <p:cTn id="7" dur="500"/>
                                        <p:tgtEl>
                                          <p:spTgt spid="131111"/>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31089"/>
                                        </p:tgtEl>
                                        <p:attrNameLst>
                                          <p:attrName>style.visibility</p:attrName>
                                        </p:attrNameLst>
                                      </p:cBhvr>
                                      <p:to>
                                        <p:strVal val="visible"/>
                                      </p:to>
                                    </p:set>
                                    <p:animEffect transition="in" filter="slide(fromBottom)">
                                      <p:cBhvr>
                                        <p:cTn id="10" dur="500"/>
                                        <p:tgtEl>
                                          <p:spTgt spid="131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89"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Footer Placeholder 4">
            <a:extLst>
              <a:ext uri="{FF2B5EF4-FFF2-40B4-BE49-F238E27FC236}">
                <a16:creationId xmlns:a16="http://schemas.microsoft.com/office/drawing/2014/main" id="{87C73C34-8C70-8106-2509-9F8483EFDF13}"/>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 name="Rectangle 1">
            <a:extLst>
              <a:ext uri="{FF2B5EF4-FFF2-40B4-BE49-F238E27FC236}">
                <a16:creationId xmlns:a16="http://schemas.microsoft.com/office/drawing/2014/main" id="{932DEA67-8DA1-B1C1-EE01-023C1BD75C0B}"/>
              </a:ext>
            </a:extLst>
          </p:cNvPr>
          <p:cNvSpPr>
            <a:spLocks noChangeArrowheads="1"/>
          </p:cNvSpPr>
          <p:nvPr/>
        </p:nvSpPr>
        <p:spPr bwMode="auto">
          <a:xfrm>
            <a:off x="1828800" y="1143001"/>
            <a:ext cx="85344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sz="2200" i="1">
                <a:latin typeface="Times New Roman" panose="02020603050405020304" pitchFamily="18" charset="0"/>
                <a:cs typeface="Times New Roman" panose="02020603050405020304" pitchFamily="18" charset="0"/>
              </a:rPr>
              <a:t>	</a:t>
            </a:r>
            <a:r>
              <a:rPr lang="vi-VN" altLang="en-US" sz="2200" i="1">
                <a:latin typeface="Times New Roman" panose="02020603050405020304" pitchFamily="18" charset="0"/>
                <a:cs typeface="Times New Roman" panose="02020603050405020304" pitchFamily="18" charset="0"/>
              </a:rPr>
              <a:t>* Tài khoản 336 - Phải trả nội bộ, có 4 tài khoản cấp 2: </a:t>
            </a:r>
            <a:endParaRPr lang="en-US" altLang="en-US" sz="22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vi-VN" altLang="en-US" sz="2200">
                <a:latin typeface="Times New Roman" panose="02020603050405020304" pitchFamily="18" charset="0"/>
                <a:cs typeface="Times New Roman" panose="02020603050405020304" pitchFamily="18" charset="0"/>
              </a:rPr>
              <a:t>- </a:t>
            </a:r>
            <a:r>
              <a:rPr lang="vi-VN" altLang="en-US" sz="2200" i="1">
                <a:latin typeface="Times New Roman" panose="02020603050405020304" pitchFamily="18" charset="0"/>
                <a:cs typeface="Times New Roman" panose="02020603050405020304" pitchFamily="18" charset="0"/>
              </a:rPr>
              <a:t>Tài khoản 3361 - Phải trả nội bộ về vốn kinh doanh:</a:t>
            </a:r>
            <a:r>
              <a:rPr lang="vi-VN" altLang="en-US" sz="2200">
                <a:latin typeface="Times New Roman" panose="02020603050405020304" pitchFamily="18" charset="0"/>
                <a:cs typeface="Times New Roman" panose="02020603050405020304" pitchFamily="18" charset="0"/>
              </a:rPr>
              <a:t> Tài khoản này chỉ mở ở đơn vị cấp dưới không có tư cách pháp nhân hạch toán phụ thuộc để phản ánh số vốn kinh doanh được doanh nghiệp cấp trên giao. </a:t>
            </a:r>
            <a:endParaRPr lang="en-US" altLang="en-US" sz="22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vi-VN" altLang="en-US" sz="2200">
                <a:latin typeface="Times New Roman" panose="02020603050405020304" pitchFamily="18" charset="0"/>
                <a:cs typeface="Times New Roman" panose="02020603050405020304" pitchFamily="18" charset="0"/>
              </a:rPr>
              <a:t>Tài khoản này không phản ánh số vốn của các công ty con hoặc đơn vị có bản chất là công ty con (các đơn vị trực thuộc có tư cách pháp nhân hạch toán độc lập) nhận góp từ công ty mẹ. </a:t>
            </a:r>
            <a:endParaRPr lang="en-US" altLang="en-US" sz="22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vi-VN" altLang="en-US" sz="2200" i="1">
                <a:latin typeface="Times New Roman" panose="02020603050405020304" pitchFamily="18" charset="0"/>
                <a:cs typeface="Times New Roman" panose="02020603050405020304" pitchFamily="18" charset="0"/>
              </a:rPr>
              <a:t>- Tài khoản 3362 - Phải trả nội bộ về chênh lệch tỷ giá</a:t>
            </a:r>
            <a:r>
              <a:rPr lang="vi-VN" altLang="en-US" sz="2200">
                <a:latin typeface="Times New Roman" panose="02020603050405020304" pitchFamily="18" charset="0"/>
                <a:cs typeface="Times New Roman" panose="02020603050405020304" pitchFamily="18" charset="0"/>
              </a:rPr>
              <a:t>: Tài khoản này chỉ mở ở  BQLDA trực thuộc doanh nghiệp là Chủ đầu tư, dùng để phản ánh khoản chênh lệch tỷ giá phát sinh phải trả doanh nghiệp.</a:t>
            </a:r>
            <a:endParaRPr lang="en-US" altLang="en-US" sz="22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vi-VN" altLang="en-US" sz="2200" i="1">
                <a:latin typeface="Times New Roman" panose="02020603050405020304" pitchFamily="18" charset="0"/>
                <a:cs typeface="Times New Roman" panose="02020603050405020304" pitchFamily="18" charset="0"/>
              </a:rPr>
              <a:t>- Tài khoản 3363 -  Phải trả nội bộ về chi phí đi vay đủ điều kiện được vốn hóa</a:t>
            </a:r>
            <a:r>
              <a:rPr lang="vi-VN" altLang="en-US" sz="2200">
                <a:latin typeface="Times New Roman" panose="02020603050405020304" pitchFamily="18" charset="0"/>
                <a:cs typeface="Times New Roman" panose="02020603050405020304" pitchFamily="18" charset="0"/>
              </a:rPr>
              <a:t>: Tài khoản này chỉ mở ở BQLDA trực thuộc doanh nghiệp là Chủ đầu tư, dùng để phản ánh khoản chi phí đi vay được vốn hóa phát sinh phải chuyển cho doanh nghiệp .</a:t>
            </a:r>
            <a:endParaRPr lang="en-US" altLang="en-US" sz="22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vi-VN" altLang="en-US" sz="2200">
                <a:latin typeface="Times New Roman" panose="02020603050405020304" pitchFamily="18" charset="0"/>
                <a:cs typeface="Times New Roman" panose="02020603050405020304" pitchFamily="18" charset="0"/>
              </a:rPr>
              <a:t>- </a:t>
            </a:r>
            <a:r>
              <a:rPr lang="vi-VN" altLang="en-US" sz="2200" i="1">
                <a:latin typeface="Times New Roman" panose="02020603050405020304" pitchFamily="18" charset="0"/>
                <a:cs typeface="Times New Roman" panose="02020603050405020304" pitchFamily="18" charset="0"/>
              </a:rPr>
              <a:t>Tài khoản 3368 - Phải trả nội bộ khác:</a:t>
            </a:r>
            <a:r>
              <a:rPr lang="vi-VN" altLang="en-US" sz="2200">
                <a:latin typeface="Times New Roman" panose="02020603050405020304" pitchFamily="18" charset="0"/>
                <a:cs typeface="Times New Roman" panose="02020603050405020304" pitchFamily="18" charset="0"/>
              </a:rPr>
              <a:t> Phản ánh tất cả các khoản phải trả khác giữa các đơn vị nội bộ trong cùng một doanh nghiệp.</a:t>
            </a:r>
            <a:endParaRPr lang="en-US" altLang="en-US" sz="2200">
              <a:latin typeface="Times New Roman" panose="02020603050405020304" pitchFamily="18" charset="0"/>
              <a:cs typeface="Times New Roman" panose="02020603050405020304" pitchFamily="18" charset="0"/>
            </a:endParaRPr>
          </a:p>
        </p:txBody>
      </p:sp>
      <p:sp>
        <p:nvSpPr>
          <p:cNvPr id="99332" name="Rectangle 2">
            <a:extLst>
              <a:ext uri="{FF2B5EF4-FFF2-40B4-BE49-F238E27FC236}">
                <a16:creationId xmlns:a16="http://schemas.microsoft.com/office/drawing/2014/main" id="{D1ED899B-0775-F3A1-6DB3-3BB048767F18}"/>
              </a:ext>
            </a:extLst>
          </p:cNvPr>
          <p:cNvSpPr>
            <a:spLocks noGrp="1" noChangeArrowheads="1"/>
          </p:cNvSpPr>
          <p:nvPr>
            <p:ph type="title"/>
          </p:nvPr>
        </p:nvSpPr>
        <p:spPr>
          <a:xfrm>
            <a:off x="3505200" y="228601"/>
            <a:ext cx="5105400" cy="563563"/>
          </a:xfrm>
        </p:spPr>
        <p:txBody>
          <a:bodyPr/>
          <a:lstStyle/>
          <a:p>
            <a:pPr eaLnBrk="1" hangingPunct="1"/>
            <a:r>
              <a:rPr lang="en-US" altLang="en-US" sz="3000" i="1">
                <a:latin typeface="Times New Roman" panose="02020603050405020304" pitchFamily="18" charset="0"/>
                <a:cs typeface="Times New Roman" panose="02020603050405020304" pitchFamily="18" charset="0"/>
              </a:rPr>
              <a:t>3.3. Tài khoản chuyên dùng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ooter Placeholder 4">
            <a:extLst>
              <a:ext uri="{FF2B5EF4-FFF2-40B4-BE49-F238E27FC236}">
                <a16:creationId xmlns:a16="http://schemas.microsoft.com/office/drawing/2014/main" id="{0FDB6D21-0534-C3F2-2902-1EDB232072DC}"/>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0355" name="Rectangle 2">
            <a:extLst>
              <a:ext uri="{FF2B5EF4-FFF2-40B4-BE49-F238E27FC236}">
                <a16:creationId xmlns:a16="http://schemas.microsoft.com/office/drawing/2014/main" id="{07556093-1D55-3777-8E34-55DB44B552A9}"/>
              </a:ext>
            </a:extLst>
          </p:cNvPr>
          <p:cNvSpPr>
            <a:spLocks noGrp="1" noChangeArrowheads="1"/>
          </p:cNvSpPr>
          <p:nvPr>
            <p:ph type="title"/>
          </p:nvPr>
        </p:nvSpPr>
        <p:spPr>
          <a:xfrm>
            <a:off x="3505200" y="228601"/>
            <a:ext cx="5105400" cy="563563"/>
          </a:xfrm>
        </p:spPr>
        <p:txBody>
          <a:bodyPr/>
          <a:lstStyle/>
          <a:p>
            <a:pPr eaLnBrk="1" hangingPunct="1"/>
            <a:r>
              <a:rPr lang="en-US" altLang="en-US" sz="3000" i="1">
                <a:latin typeface="Times New Roman" panose="02020603050405020304" pitchFamily="18" charset="0"/>
                <a:cs typeface="Times New Roman" panose="02020603050405020304" pitchFamily="18" charset="0"/>
              </a:rPr>
              <a:t>3.3. Tài khoản chuyên dùng</a:t>
            </a:r>
          </a:p>
        </p:txBody>
      </p:sp>
      <p:sp>
        <p:nvSpPr>
          <p:cNvPr id="132100" name="AutoShape 4">
            <a:extLst>
              <a:ext uri="{FF2B5EF4-FFF2-40B4-BE49-F238E27FC236}">
                <a16:creationId xmlns:a16="http://schemas.microsoft.com/office/drawing/2014/main" id="{6F0012A3-332D-81BC-7076-A3739CA2B736}"/>
              </a:ext>
            </a:extLst>
          </p:cNvPr>
          <p:cNvSpPr>
            <a:spLocks noChangeArrowheads="1"/>
          </p:cNvSpPr>
          <p:nvPr/>
        </p:nvSpPr>
        <p:spPr bwMode="gray">
          <a:xfrm>
            <a:off x="3429000" y="1524000"/>
            <a:ext cx="57912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b="1">
                <a:latin typeface="Times New Roman" panose="02020603050405020304" pitchFamily="18" charset="0"/>
                <a:cs typeface="Times New Roman" panose="02020603050405020304" pitchFamily="18" charset="0"/>
              </a:rPr>
              <a:t>TK 338 – Phải trả, phải nộp khác </a:t>
            </a:r>
          </a:p>
        </p:txBody>
      </p:sp>
      <p:grpSp>
        <p:nvGrpSpPr>
          <p:cNvPr id="109573" name="Group 6">
            <a:extLst>
              <a:ext uri="{FF2B5EF4-FFF2-40B4-BE49-F238E27FC236}">
                <a16:creationId xmlns:a16="http://schemas.microsoft.com/office/drawing/2014/main" id="{FC845CD0-5E3A-774F-718D-EDD3878E6DF8}"/>
              </a:ext>
            </a:extLst>
          </p:cNvPr>
          <p:cNvGrpSpPr>
            <a:grpSpLocks/>
          </p:cNvGrpSpPr>
          <p:nvPr/>
        </p:nvGrpSpPr>
        <p:grpSpPr bwMode="auto">
          <a:xfrm>
            <a:off x="3733800" y="3276600"/>
            <a:ext cx="5334000" cy="2514600"/>
            <a:chOff x="1392" y="2496"/>
            <a:chExt cx="3360" cy="1584"/>
          </a:xfrm>
        </p:grpSpPr>
        <p:sp>
          <p:nvSpPr>
            <p:cNvPr id="100359" name="Text Box 7">
              <a:extLst>
                <a:ext uri="{FF2B5EF4-FFF2-40B4-BE49-F238E27FC236}">
                  <a16:creationId xmlns:a16="http://schemas.microsoft.com/office/drawing/2014/main" id="{CB909DEB-3118-B747-1C03-727CE9D7073F}"/>
                </a:ext>
              </a:extLst>
            </p:cNvPr>
            <p:cNvSpPr txBox="1">
              <a:spLocks noChangeArrowheads="1"/>
            </p:cNvSpPr>
            <p:nvPr/>
          </p:nvSpPr>
          <p:spPr bwMode="auto">
            <a:xfrm>
              <a:off x="2544" y="249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a:latin typeface="Times New Roman" panose="02020603050405020304" pitchFamily="18" charset="0"/>
                </a:rPr>
                <a:t>TK 338</a:t>
              </a:r>
            </a:p>
          </p:txBody>
        </p:sp>
        <p:grpSp>
          <p:nvGrpSpPr>
            <p:cNvPr id="100360" name="Group 8">
              <a:extLst>
                <a:ext uri="{FF2B5EF4-FFF2-40B4-BE49-F238E27FC236}">
                  <a16:creationId xmlns:a16="http://schemas.microsoft.com/office/drawing/2014/main" id="{EE3F542D-9CA8-02B1-1D77-7D440E8BFA15}"/>
                </a:ext>
              </a:extLst>
            </p:cNvPr>
            <p:cNvGrpSpPr>
              <a:grpSpLocks/>
            </p:cNvGrpSpPr>
            <p:nvPr/>
          </p:nvGrpSpPr>
          <p:grpSpPr bwMode="auto">
            <a:xfrm>
              <a:off x="1392" y="2784"/>
              <a:ext cx="3360" cy="1296"/>
              <a:chOff x="1392" y="2880"/>
              <a:chExt cx="3360" cy="1296"/>
            </a:xfrm>
          </p:grpSpPr>
          <p:grpSp>
            <p:nvGrpSpPr>
              <p:cNvPr id="100366" name="Group 6">
                <a:extLst>
                  <a:ext uri="{FF2B5EF4-FFF2-40B4-BE49-F238E27FC236}">
                    <a16:creationId xmlns:a16="http://schemas.microsoft.com/office/drawing/2014/main" id="{7E01964E-6F10-C1E3-23DD-38A4579C86C0}"/>
                  </a:ext>
                </a:extLst>
              </p:cNvPr>
              <p:cNvGrpSpPr>
                <a:grpSpLocks/>
              </p:cNvGrpSpPr>
              <p:nvPr/>
            </p:nvGrpSpPr>
            <p:grpSpPr bwMode="auto">
              <a:xfrm>
                <a:off x="1392" y="2880"/>
                <a:ext cx="3264" cy="1296"/>
                <a:chOff x="1440" y="2352"/>
                <a:chExt cx="3456" cy="1536"/>
              </a:xfrm>
            </p:grpSpPr>
            <p:sp>
              <p:nvSpPr>
                <p:cNvPr id="100368" name="Line 4">
                  <a:extLst>
                    <a:ext uri="{FF2B5EF4-FFF2-40B4-BE49-F238E27FC236}">
                      <a16:creationId xmlns:a16="http://schemas.microsoft.com/office/drawing/2014/main" id="{18AF199B-C5B8-500D-ADAF-B9E9A66FD36E}"/>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00369" name="Line 5">
                  <a:extLst>
                    <a:ext uri="{FF2B5EF4-FFF2-40B4-BE49-F238E27FC236}">
                      <a16:creationId xmlns:a16="http://schemas.microsoft.com/office/drawing/2014/main" id="{5653BEE5-745E-D56E-FEBF-2D01F0608190}"/>
                    </a:ext>
                  </a:extLst>
                </p:cNvPr>
                <p:cNvSpPr>
                  <a:spLocks noChangeShapeType="1"/>
                </p:cNvSpPr>
                <p:nvPr/>
              </p:nvSpPr>
              <p:spPr bwMode="auto">
                <a:xfrm>
                  <a:off x="3168"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00367" name="Line 8">
                <a:extLst>
                  <a:ext uri="{FF2B5EF4-FFF2-40B4-BE49-F238E27FC236}">
                    <a16:creationId xmlns:a16="http://schemas.microsoft.com/office/drawing/2014/main" id="{A49A2BCB-D425-1A99-77DD-EBE0CB8313AA}"/>
                  </a:ext>
                </a:extLst>
              </p:cNvPr>
              <p:cNvSpPr>
                <a:spLocks noChangeShapeType="1"/>
              </p:cNvSpPr>
              <p:nvPr/>
            </p:nvSpPr>
            <p:spPr bwMode="auto">
              <a:xfrm>
                <a:off x="1440" y="3792"/>
                <a:ext cx="33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00361" name="Text Box 9">
              <a:extLst>
                <a:ext uri="{FF2B5EF4-FFF2-40B4-BE49-F238E27FC236}">
                  <a16:creationId xmlns:a16="http://schemas.microsoft.com/office/drawing/2014/main" id="{551B588E-4B19-0FA6-7451-EA851E3E46B9}"/>
                </a:ext>
              </a:extLst>
            </p:cNvPr>
            <p:cNvSpPr txBox="1">
              <a:spLocks noChangeArrowheads="1"/>
            </p:cNvSpPr>
            <p:nvPr/>
          </p:nvSpPr>
          <p:spPr bwMode="auto">
            <a:xfrm>
              <a:off x="3072" y="2832"/>
              <a:ext cx="13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SDĐK:</a:t>
              </a:r>
              <a:r>
                <a:rPr lang="en-US" altLang="en-US" sz="2400" b="1">
                  <a:latin typeface="Times New Roman" panose="02020603050405020304" pitchFamily="18" charset="0"/>
                </a:rPr>
                <a:t> XXX</a:t>
              </a:r>
            </a:p>
          </p:txBody>
        </p:sp>
        <p:sp>
          <p:nvSpPr>
            <p:cNvPr id="100362" name="Line 10">
              <a:extLst>
                <a:ext uri="{FF2B5EF4-FFF2-40B4-BE49-F238E27FC236}">
                  <a16:creationId xmlns:a16="http://schemas.microsoft.com/office/drawing/2014/main" id="{F3CDF57E-2C83-DAA9-3285-42AC9CB6A67F}"/>
                </a:ext>
              </a:extLst>
            </p:cNvPr>
            <p:cNvSpPr>
              <a:spLocks noChangeShapeType="1"/>
            </p:cNvSpPr>
            <p:nvPr/>
          </p:nvSpPr>
          <p:spPr bwMode="auto">
            <a:xfrm flipH="1">
              <a:off x="2352" y="3216"/>
              <a:ext cx="240" cy="336"/>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00363" name="Line 11">
              <a:extLst>
                <a:ext uri="{FF2B5EF4-FFF2-40B4-BE49-F238E27FC236}">
                  <a16:creationId xmlns:a16="http://schemas.microsoft.com/office/drawing/2014/main" id="{99DF4C6A-4B73-6C1C-92DA-80032394C9D2}"/>
                </a:ext>
              </a:extLst>
            </p:cNvPr>
            <p:cNvSpPr>
              <a:spLocks noChangeShapeType="1"/>
            </p:cNvSpPr>
            <p:nvPr/>
          </p:nvSpPr>
          <p:spPr bwMode="auto">
            <a:xfrm flipH="1" flipV="1">
              <a:off x="3456" y="3168"/>
              <a:ext cx="240"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00364" name="Text Box 13">
              <a:extLst>
                <a:ext uri="{FF2B5EF4-FFF2-40B4-BE49-F238E27FC236}">
                  <a16:creationId xmlns:a16="http://schemas.microsoft.com/office/drawing/2014/main" id="{4CC04F81-A11C-A861-D297-DCEBFB7C3C9A}"/>
                </a:ext>
              </a:extLst>
            </p:cNvPr>
            <p:cNvSpPr txBox="1">
              <a:spLocks noChangeArrowheads="1"/>
            </p:cNvSpPr>
            <p:nvPr/>
          </p:nvSpPr>
          <p:spPr bwMode="auto">
            <a:xfrm>
              <a:off x="1488" y="3696"/>
              <a:ext cx="13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SDCK:</a:t>
              </a:r>
              <a:r>
                <a:rPr lang="en-US" altLang="en-US" sz="2400" b="1">
                  <a:latin typeface="Times New Roman" panose="02020603050405020304" pitchFamily="18" charset="0"/>
                </a:rPr>
                <a:t> XXX</a:t>
              </a:r>
            </a:p>
          </p:txBody>
        </p:sp>
        <p:sp>
          <p:nvSpPr>
            <p:cNvPr id="100365" name="Text Box 13">
              <a:extLst>
                <a:ext uri="{FF2B5EF4-FFF2-40B4-BE49-F238E27FC236}">
                  <a16:creationId xmlns:a16="http://schemas.microsoft.com/office/drawing/2014/main" id="{58DF129F-2CD8-1918-C044-2D8F9F9CC53C}"/>
                </a:ext>
              </a:extLst>
            </p:cNvPr>
            <p:cNvSpPr txBox="1">
              <a:spLocks noChangeArrowheads="1"/>
            </p:cNvSpPr>
            <p:nvPr/>
          </p:nvSpPr>
          <p:spPr bwMode="auto">
            <a:xfrm>
              <a:off x="3120" y="3696"/>
              <a:ext cx="13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u="sng">
                  <a:latin typeface="Times New Roman" panose="02020603050405020304" pitchFamily="18" charset="0"/>
                </a:rPr>
                <a:t>SDCK:</a:t>
              </a:r>
              <a:r>
                <a:rPr lang="en-US" altLang="en-US" sz="2400" b="1">
                  <a:latin typeface="Times New Roman" panose="02020603050405020304" pitchFamily="18" charset="0"/>
                </a:rPr>
                <a:t> XXX</a:t>
              </a:r>
            </a:p>
          </p:txBody>
        </p:sp>
      </p:grpSp>
      <p:sp>
        <p:nvSpPr>
          <p:cNvPr id="132115" name="Rectangle 19">
            <a:extLst>
              <a:ext uri="{FF2B5EF4-FFF2-40B4-BE49-F238E27FC236}">
                <a16:creationId xmlns:a16="http://schemas.microsoft.com/office/drawing/2014/main" id="{004614B3-E732-CB7D-4B5A-DC651721B0DE}"/>
              </a:ext>
            </a:extLst>
          </p:cNvPr>
          <p:cNvSpPr>
            <a:spLocks noChangeArrowheads="1"/>
          </p:cNvSpPr>
          <p:nvPr/>
        </p:nvSpPr>
        <p:spPr bwMode="auto">
          <a:xfrm>
            <a:off x="4114800" y="2514601"/>
            <a:ext cx="44196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sz="3200" b="1">
                <a:latin typeface="Times New Roman" panose="02020603050405020304" pitchFamily="18" charset="0"/>
                <a:cs typeface="Times New Roman" panose="02020603050405020304" pitchFamily="18" charset="0"/>
              </a:rPr>
              <a:t>(Đã nghiên cứu ở </a:t>
            </a:r>
            <a:r>
              <a:rPr lang="en-US" altLang="en-US" sz="3200" b="1">
                <a:latin typeface="Times New Roman" panose="02020603050405020304" pitchFamily="18" charset="0"/>
                <a:cs typeface="Times New Roman" panose="02020603050405020304" pitchFamily="18" charset="0"/>
              </a:rPr>
              <a:t>Bài 5</a:t>
            </a:r>
            <a:r>
              <a:rPr lang="vi-VN" altLang="en-US" sz="3200" b="1">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2100"/>
                                        </p:tgtEl>
                                        <p:attrNameLst>
                                          <p:attrName>style.visibility</p:attrName>
                                        </p:attrNameLst>
                                      </p:cBhvr>
                                      <p:to>
                                        <p:strVal val="visible"/>
                                      </p:to>
                                    </p:set>
                                    <p:anim calcmode="lin" valueType="num">
                                      <p:cBhvr additive="base">
                                        <p:cTn id="7" dur="500" fill="hold"/>
                                        <p:tgtEl>
                                          <p:spTgt spid="132100"/>
                                        </p:tgtEl>
                                        <p:attrNameLst>
                                          <p:attrName>ppt_x</p:attrName>
                                        </p:attrNameLst>
                                      </p:cBhvr>
                                      <p:tavLst>
                                        <p:tav tm="0">
                                          <p:val>
                                            <p:strVal val="0-#ppt_w/2"/>
                                          </p:val>
                                        </p:tav>
                                        <p:tav tm="100000">
                                          <p:val>
                                            <p:strVal val="#ppt_x"/>
                                          </p:val>
                                        </p:tav>
                                      </p:tavLst>
                                    </p:anim>
                                    <p:anim calcmode="lin" valueType="num">
                                      <p:cBhvr additive="base">
                                        <p:cTn id="8" dur="500" fill="hold"/>
                                        <p:tgtEl>
                                          <p:spTgt spid="132100"/>
                                        </p:tgtEl>
                                        <p:attrNameLst>
                                          <p:attrName>ppt_y</p:attrName>
                                        </p:attrNameLst>
                                      </p:cBhvr>
                                      <p:tavLst>
                                        <p:tav tm="0">
                                          <p:val>
                                            <p:strVal val="#ppt_y"/>
                                          </p:val>
                                        </p:tav>
                                        <p:tav tm="100000">
                                          <p:val>
                                            <p:strVal val="#ppt_y"/>
                                          </p:val>
                                        </p:tav>
                                      </p:tavLst>
                                    </p:anim>
                                  </p:childTnLst>
                                </p:cTn>
                              </p:par>
                              <p:par>
                                <p:cTn id="9" presetID="49" presetClass="entr" presetSubtype="0" decel="100000" fill="hold" grpId="0" nodeType="withEffect">
                                  <p:stCondLst>
                                    <p:cond delay="0"/>
                                  </p:stCondLst>
                                  <p:childTnLst>
                                    <p:set>
                                      <p:cBhvr>
                                        <p:cTn id="10" dur="1" fill="hold">
                                          <p:stCondLst>
                                            <p:cond delay="0"/>
                                          </p:stCondLst>
                                        </p:cTn>
                                        <p:tgtEl>
                                          <p:spTgt spid="132115"/>
                                        </p:tgtEl>
                                        <p:attrNameLst>
                                          <p:attrName>style.visibility</p:attrName>
                                        </p:attrNameLst>
                                      </p:cBhvr>
                                      <p:to>
                                        <p:strVal val="visible"/>
                                      </p:to>
                                    </p:set>
                                    <p:anim calcmode="lin" valueType="num">
                                      <p:cBhvr>
                                        <p:cTn id="11" dur="500" fill="hold"/>
                                        <p:tgtEl>
                                          <p:spTgt spid="132115"/>
                                        </p:tgtEl>
                                        <p:attrNameLst>
                                          <p:attrName>ppt_w</p:attrName>
                                        </p:attrNameLst>
                                      </p:cBhvr>
                                      <p:tavLst>
                                        <p:tav tm="0">
                                          <p:val>
                                            <p:fltVal val="0"/>
                                          </p:val>
                                        </p:tav>
                                        <p:tav tm="100000">
                                          <p:val>
                                            <p:strVal val="#ppt_w"/>
                                          </p:val>
                                        </p:tav>
                                      </p:tavLst>
                                    </p:anim>
                                    <p:anim calcmode="lin" valueType="num">
                                      <p:cBhvr>
                                        <p:cTn id="12" dur="500" fill="hold"/>
                                        <p:tgtEl>
                                          <p:spTgt spid="132115"/>
                                        </p:tgtEl>
                                        <p:attrNameLst>
                                          <p:attrName>ppt_h</p:attrName>
                                        </p:attrNameLst>
                                      </p:cBhvr>
                                      <p:tavLst>
                                        <p:tav tm="0">
                                          <p:val>
                                            <p:fltVal val="0"/>
                                          </p:val>
                                        </p:tav>
                                        <p:tav tm="100000">
                                          <p:val>
                                            <p:strVal val="#ppt_h"/>
                                          </p:val>
                                        </p:tav>
                                      </p:tavLst>
                                    </p:anim>
                                    <p:anim calcmode="lin" valueType="num">
                                      <p:cBhvr>
                                        <p:cTn id="13" dur="500" fill="hold"/>
                                        <p:tgtEl>
                                          <p:spTgt spid="132115"/>
                                        </p:tgtEl>
                                        <p:attrNameLst>
                                          <p:attrName>style.rotation</p:attrName>
                                        </p:attrNameLst>
                                      </p:cBhvr>
                                      <p:tavLst>
                                        <p:tav tm="0">
                                          <p:val>
                                            <p:fltVal val="360"/>
                                          </p:val>
                                        </p:tav>
                                        <p:tav tm="100000">
                                          <p:val>
                                            <p:fltVal val="0"/>
                                          </p:val>
                                        </p:tav>
                                      </p:tavLst>
                                    </p:anim>
                                    <p:animEffect transition="in" filter="fade">
                                      <p:cBhvr>
                                        <p:cTn id="14" dur="500"/>
                                        <p:tgtEl>
                                          <p:spTgt spid="132115"/>
                                        </p:tgtEl>
                                      </p:cBhvr>
                                    </p:animEffect>
                                  </p:childTnLst>
                                </p:cTn>
                              </p:par>
                              <p:par>
                                <p:cTn id="15" presetID="21" presetClass="entr" presetSubtype="1" fill="hold" nodeType="withEffect">
                                  <p:stCondLst>
                                    <p:cond delay="0"/>
                                  </p:stCondLst>
                                  <p:childTnLst>
                                    <p:set>
                                      <p:cBhvr>
                                        <p:cTn id="16" dur="1" fill="hold">
                                          <p:stCondLst>
                                            <p:cond delay="0"/>
                                          </p:stCondLst>
                                        </p:cTn>
                                        <p:tgtEl>
                                          <p:spTgt spid="109573"/>
                                        </p:tgtEl>
                                        <p:attrNameLst>
                                          <p:attrName>style.visibility</p:attrName>
                                        </p:attrNameLst>
                                      </p:cBhvr>
                                      <p:to>
                                        <p:strVal val="visible"/>
                                      </p:to>
                                    </p:set>
                                    <p:animEffect transition="in" filter="wheel(1)">
                                      <p:cBhvr>
                                        <p:cTn id="17" dur="2000"/>
                                        <p:tgtEl>
                                          <p:spTgt spid="109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0" grpId="0" animBg="1"/>
      <p:bldP spid="132115"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Footer Placeholder 4">
            <a:extLst>
              <a:ext uri="{FF2B5EF4-FFF2-40B4-BE49-F238E27FC236}">
                <a16:creationId xmlns:a16="http://schemas.microsoft.com/office/drawing/2014/main" id="{13DA9064-6109-AC03-8FE8-6E6CFC7C2960}"/>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3122" name="Rectangle 2">
            <a:extLst>
              <a:ext uri="{FF2B5EF4-FFF2-40B4-BE49-F238E27FC236}">
                <a16:creationId xmlns:a16="http://schemas.microsoft.com/office/drawing/2014/main" id="{6CD3D331-2BE5-3F3A-B2C6-F431365EC222}"/>
              </a:ext>
            </a:extLst>
          </p:cNvPr>
          <p:cNvSpPr>
            <a:spLocks noChangeArrowheads="1"/>
          </p:cNvSpPr>
          <p:nvPr/>
        </p:nvSpPr>
        <p:spPr bwMode="auto">
          <a:xfrm>
            <a:off x="3344864" y="227014"/>
            <a:ext cx="573563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b="1" i="1" dirty="0">
                <a:latin typeface="Times New Roman" panose="02020603050405020304" pitchFamily="18" charset="0"/>
              </a:rPr>
              <a:t>3.4. </a:t>
            </a:r>
            <a:r>
              <a:rPr lang="en-US" altLang="en-US" b="1" i="1" dirty="0" err="1">
                <a:latin typeface="Times New Roman" panose="02020603050405020304" pitchFamily="18" charset="0"/>
              </a:rPr>
              <a:t>Kế</a:t>
            </a:r>
            <a:r>
              <a:rPr lang="en-US" altLang="en-US" b="1" i="1" dirty="0">
                <a:latin typeface="Times New Roman" panose="02020603050405020304" pitchFamily="18" charset="0"/>
              </a:rPr>
              <a:t> </a:t>
            </a:r>
            <a:r>
              <a:rPr lang="en-US" altLang="en-US" b="1" i="1" dirty="0" err="1">
                <a:latin typeface="Times New Roman" panose="02020603050405020304" pitchFamily="18" charset="0"/>
              </a:rPr>
              <a:t>toán</a:t>
            </a:r>
            <a:r>
              <a:rPr lang="en-US" altLang="en-US" b="1" i="1" dirty="0">
                <a:latin typeface="Times New Roman" panose="02020603050405020304" pitchFamily="18" charset="0"/>
              </a:rPr>
              <a:t> </a:t>
            </a:r>
            <a:r>
              <a:rPr lang="en-US" altLang="en-US" b="1" i="1" dirty="0" err="1">
                <a:latin typeface="Times New Roman" panose="02020603050405020304" pitchFamily="18" charset="0"/>
              </a:rPr>
              <a:t>các</a:t>
            </a:r>
            <a:r>
              <a:rPr lang="en-US" altLang="en-US" b="1" i="1" dirty="0">
                <a:latin typeface="Times New Roman" panose="02020603050405020304" pitchFamily="18" charset="0"/>
              </a:rPr>
              <a:t> </a:t>
            </a:r>
            <a:r>
              <a:rPr lang="en-US" altLang="en-US" b="1" i="1" dirty="0" err="1">
                <a:latin typeface="Times New Roman" panose="02020603050405020304" pitchFamily="18" charset="0"/>
              </a:rPr>
              <a:t>trường</a:t>
            </a:r>
            <a:r>
              <a:rPr lang="en-US" altLang="en-US" b="1" i="1" dirty="0">
                <a:latin typeface="Times New Roman" panose="02020603050405020304" pitchFamily="18" charset="0"/>
              </a:rPr>
              <a:t> </a:t>
            </a:r>
            <a:r>
              <a:rPr lang="en-US" altLang="en-US" b="1" i="1" dirty="0" err="1">
                <a:latin typeface="Times New Roman" panose="02020603050405020304" pitchFamily="18" charset="0"/>
              </a:rPr>
              <a:t>hợp</a:t>
            </a:r>
            <a:r>
              <a:rPr lang="en-US" altLang="en-US" b="1" i="1" dirty="0">
                <a:latin typeface="Times New Roman" panose="02020603050405020304" pitchFamily="18" charset="0"/>
              </a:rPr>
              <a:t> </a:t>
            </a:r>
            <a:r>
              <a:rPr lang="en-US" altLang="en-US" b="1" i="1" dirty="0" err="1">
                <a:latin typeface="Times New Roman" panose="02020603050405020304" pitchFamily="18" charset="0"/>
              </a:rPr>
              <a:t>chủ</a:t>
            </a:r>
            <a:r>
              <a:rPr lang="en-US" altLang="en-US" b="1" i="1" dirty="0">
                <a:latin typeface="Times New Roman" panose="02020603050405020304" pitchFamily="18" charset="0"/>
              </a:rPr>
              <a:t> </a:t>
            </a:r>
            <a:r>
              <a:rPr lang="en-US" altLang="en-US" b="1" i="1" dirty="0" err="1">
                <a:latin typeface="Times New Roman" panose="02020603050405020304" pitchFamily="18" charset="0"/>
              </a:rPr>
              <a:t>yếu</a:t>
            </a:r>
            <a:endParaRPr lang="en-US" altLang="en-US" b="1" i="1" dirty="0">
              <a:latin typeface="Times New Roman" panose="02020603050405020304" pitchFamily="18" charset="0"/>
            </a:endParaRPr>
          </a:p>
        </p:txBody>
      </p:sp>
      <p:sp>
        <p:nvSpPr>
          <p:cNvPr id="133123" name="Rectangle 3">
            <a:extLst>
              <a:ext uri="{FF2B5EF4-FFF2-40B4-BE49-F238E27FC236}">
                <a16:creationId xmlns:a16="http://schemas.microsoft.com/office/drawing/2014/main" id="{F5198774-0EDB-7A75-2316-45A3ADF920C4}"/>
              </a:ext>
            </a:extLst>
          </p:cNvPr>
          <p:cNvSpPr>
            <a:spLocks noChangeArrowheads="1"/>
          </p:cNvSpPr>
          <p:nvPr/>
        </p:nvSpPr>
        <p:spPr bwMode="auto">
          <a:xfrm>
            <a:off x="1905000" y="1193800"/>
            <a:ext cx="8466138" cy="504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2070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400" b="1" i="1" u="sng">
                <a:latin typeface="Times New Roman" panose="02020603050405020304" pitchFamily="18" charset="0"/>
                <a:cs typeface="Times New Roman" panose="02020603050405020304" pitchFamily="18" charset="0"/>
              </a:rPr>
              <a:t>VD1:</a:t>
            </a:r>
            <a:r>
              <a:rPr lang="vi-VN" altLang="en-US" sz="2400">
                <a:latin typeface="Times New Roman" panose="02020603050405020304" pitchFamily="18" charset="0"/>
                <a:cs typeface="Times New Roman" panose="02020603050405020304" pitchFamily="18" charset="0"/>
              </a:rPr>
              <a:t> Tại doanh nghiệp A trực thuộc Tổng công ty B, có tình hình như sau:</a:t>
            </a: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1. Doanh nghiệp thông qua Tổng công ty mua một số công cụ dụng cụ</a:t>
            </a:r>
            <a:r>
              <a:rPr lang="en-US" altLang="en-US" sz="2400">
                <a:latin typeface="Times New Roman" panose="02020603050405020304" pitchFamily="18" charset="0"/>
                <a:cs typeface="Times New Roman" panose="02020603050405020304" pitchFamily="18" charset="0"/>
              </a:rPr>
              <a:t>,</a:t>
            </a:r>
            <a:r>
              <a:rPr lang="vi-VN" altLang="en-US" sz="2400">
                <a:latin typeface="Times New Roman" panose="02020603050405020304" pitchFamily="18" charset="0"/>
                <a:cs typeface="Times New Roman" panose="02020603050405020304" pitchFamily="18" charset="0"/>
              </a:rPr>
              <a:t> trị giá 31.500.000đ (đã bao gồm thuế GTGT 5%) và đã được Tổng công ty thanh toán hộ tiền mua hàng. Sau đó một thời gian doanh nghiệp xuất quỹ trả lại cho Tổng công ty số tiền đã thanh toán hộ.</a:t>
            </a: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2. Định kỳ</a:t>
            </a:r>
            <a:r>
              <a:rPr lang="en-US" altLang="en-US" sz="2400">
                <a:latin typeface="Times New Roman" panose="02020603050405020304" pitchFamily="18" charset="0"/>
                <a:cs typeface="Times New Roman" panose="02020603050405020304" pitchFamily="18" charset="0"/>
              </a:rPr>
              <a:t>,</a:t>
            </a:r>
            <a:r>
              <a:rPr lang="vi-VN" altLang="en-US" sz="2400">
                <a:latin typeface="Times New Roman" panose="02020603050405020304" pitchFamily="18" charset="0"/>
                <a:cs typeface="Times New Roman" panose="02020603050405020304" pitchFamily="18" charset="0"/>
              </a:rPr>
              <a:t> phải nộp chi phí quản lý và các quỹ theo qui định cho Tổng công ty. Kỳ này doanh nghiệp tính phải nộp chi phí quản lý cho </a:t>
            </a:r>
            <a:r>
              <a:rPr lang="en-US" altLang="en-US" sz="2400">
                <a:latin typeface="Times New Roman" panose="02020603050405020304" pitchFamily="18" charset="0"/>
                <a:cs typeface="Times New Roman" panose="02020603050405020304" pitchFamily="18" charset="0"/>
              </a:rPr>
              <a:t>Tổng </a:t>
            </a:r>
            <a:r>
              <a:rPr lang="vi-VN" altLang="en-US" sz="2400">
                <a:latin typeface="Times New Roman" panose="02020603050405020304" pitchFamily="18" charset="0"/>
                <a:cs typeface="Times New Roman" panose="02020603050405020304" pitchFamily="18" charset="0"/>
              </a:rPr>
              <a:t>công ty số tiền</a:t>
            </a:r>
            <a:r>
              <a:rPr lang="en-US" altLang="en-US" sz="2400">
                <a:latin typeface="Times New Roman" panose="02020603050405020304" pitchFamily="18" charset="0"/>
                <a:cs typeface="Times New Roman" panose="02020603050405020304" pitchFamily="18" charset="0"/>
              </a:rPr>
              <a:t>:</a:t>
            </a:r>
            <a:r>
              <a:rPr lang="vi-VN" altLang="en-US" sz="2400">
                <a:latin typeface="Times New Roman" panose="02020603050405020304" pitchFamily="18" charset="0"/>
                <a:cs typeface="Times New Roman" panose="02020603050405020304" pitchFamily="18" charset="0"/>
              </a:rPr>
              <a:t> 3.250.000đ</a:t>
            </a:r>
            <a:r>
              <a:rPr lang="en-US" altLang="en-US" sz="2400">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và nộp vào quỹ đầu tư phát triển 7.556.000đ, quỹ khen thưởng, phúc lợi 2.500.000đ. Sau đó doanh nghiệp trích tiền gửi ngân hàng để nộp số tiền trên cho Tổng công ty (Ngân hàng đã báo)</a:t>
            </a:r>
          </a:p>
        </p:txBody>
      </p:sp>
      <p:sp>
        <p:nvSpPr>
          <p:cNvPr id="133124" name="AutoShape 4">
            <a:extLst>
              <a:ext uri="{FF2B5EF4-FFF2-40B4-BE49-F238E27FC236}">
                <a16:creationId xmlns:a16="http://schemas.microsoft.com/office/drawing/2014/main" id="{25521350-DF41-8195-D6DA-54DBCDA6EC7D}"/>
              </a:ext>
            </a:extLst>
          </p:cNvPr>
          <p:cNvSpPr>
            <a:spLocks noChangeArrowheads="1"/>
          </p:cNvSpPr>
          <p:nvPr/>
        </p:nvSpPr>
        <p:spPr bwMode="auto">
          <a:xfrm>
            <a:off x="1828800" y="1295400"/>
            <a:ext cx="8686800" cy="4972050"/>
          </a:xfrm>
          <a:prstGeom prst="roundRect">
            <a:avLst>
              <a:gd name="adj" fmla="val 41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33122">
                                            <p:txEl>
                                              <p:pRg st="0" end="0"/>
                                            </p:txEl>
                                          </p:spTgt>
                                        </p:tgtEl>
                                        <p:attrNameLst>
                                          <p:attrName>style.visibility</p:attrName>
                                        </p:attrNameLst>
                                      </p:cBhvr>
                                      <p:to>
                                        <p:strVal val="visible"/>
                                      </p:to>
                                    </p:set>
                                    <p:anim calcmode="lin" valueType="num">
                                      <p:cBhvr>
                                        <p:cTn id="7" dur="500" fill="hold"/>
                                        <p:tgtEl>
                                          <p:spTgt spid="13312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3122">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33122">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33122">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33124"/>
                                        </p:tgtEl>
                                        <p:attrNameLst>
                                          <p:attrName>style.visibility</p:attrName>
                                        </p:attrNameLst>
                                      </p:cBhvr>
                                      <p:to>
                                        <p:strVal val="visible"/>
                                      </p:to>
                                    </p:set>
                                    <p:animEffect transition="in" filter="diamond(in)">
                                      <p:cBhvr>
                                        <p:cTn id="15" dur="2000"/>
                                        <p:tgtEl>
                                          <p:spTgt spid="133124"/>
                                        </p:tgtEl>
                                      </p:cBhvr>
                                    </p:animEffect>
                                  </p:childTnLst>
                                </p:cTn>
                              </p:par>
                              <p:par>
                                <p:cTn id="16" presetID="20" presetClass="entr" presetSubtype="0" fill="hold" nodeType="withEffect">
                                  <p:stCondLst>
                                    <p:cond delay="0"/>
                                  </p:stCondLst>
                                  <p:childTnLst>
                                    <p:set>
                                      <p:cBhvr>
                                        <p:cTn id="17" dur="1" fill="hold">
                                          <p:stCondLst>
                                            <p:cond delay="0"/>
                                          </p:stCondLst>
                                        </p:cTn>
                                        <p:tgtEl>
                                          <p:spTgt spid="133123">
                                            <p:txEl>
                                              <p:pRg st="0" end="0"/>
                                            </p:txEl>
                                          </p:spTgt>
                                        </p:tgtEl>
                                        <p:attrNameLst>
                                          <p:attrName>style.visibility</p:attrName>
                                        </p:attrNameLst>
                                      </p:cBhvr>
                                      <p:to>
                                        <p:strVal val="visible"/>
                                      </p:to>
                                    </p:set>
                                    <p:animEffect transition="in" filter="wedge">
                                      <p:cBhvr>
                                        <p:cTn id="18" dur="2000"/>
                                        <p:tgtEl>
                                          <p:spTgt spid="133123">
                                            <p:txEl>
                                              <p:pRg st="0" end="0"/>
                                            </p:txEl>
                                          </p:spTgt>
                                        </p:tgtEl>
                                      </p:cBhvr>
                                    </p:animEffect>
                                  </p:childTnLst>
                                </p:cTn>
                              </p:par>
                              <p:par>
                                <p:cTn id="19" presetID="20" presetClass="entr" presetSubtype="0" fill="hold" nodeType="withEffect">
                                  <p:stCondLst>
                                    <p:cond delay="0"/>
                                  </p:stCondLst>
                                  <p:childTnLst>
                                    <p:set>
                                      <p:cBhvr>
                                        <p:cTn id="20" dur="1" fill="hold">
                                          <p:stCondLst>
                                            <p:cond delay="0"/>
                                          </p:stCondLst>
                                        </p:cTn>
                                        <p:tgtEl>
                                          <p:spTgt spid="133123">
                                            <p:txEl>
                                              <p:pRg st="1" end="1"/>
                                            </p:txEl>
                                          </p:spTgt>
                                        </p:tgtEl>
                                        <p:attrNameLst>
                                          <p:attrName>style.visibility</p:attrName>
                                        </p:attrNameLst>
                                      </p:cBhvr>
                                      <p:to>
                                        <p:strVal val="visible"/>
                                      </p:to>
                                    </p:set>
                                    <p:animEffect transition="in" filter="wedge">
                                      <p:cBhvr>
                                        <p:cTn id="21" dur="2000"/>
                                        <p:tgtEl>
                                          <p:spTgt spid="133123">
                                            <p:txEl>
                                              <p:pRg st="1" end="1"/>
                                            </p:txEl>
                                          </p:spTgt>
                                        </p:tgtEl>
                                      </p:cBhvr>
                                    </p:animEffect>
                                  </p:childTnLst>
                                </p:cTn>
                              </p:par>
                              <p:par>
                                <p:cTn id="22" presetID="20" presetClass="entr" presetSubtype="0" fill="hold" nodeType="withEffect">
                                  <p:stCondLst>
                                    <p:cond delay="0"/>
                                  </p:stCondLst>
                                  <p:childTnLst>
                                    <p:set>
                                      <p:cBhvr>
                                        <p:cTn id="23" dur="1" fill="hold">
                                          <p:stCondLst>
                                            <p:cond delay="0"/>
                                          </p:stCondLst>
                                        </p:cTn>
                                        <p:tgtEl>
                                          <p:spTgt spid="133123">
                                            <p:txEl>
                                              <p:pRg st="2" end="2"/>
                                            </p:txEl>
                                          </p:spTgt>
                                        </p:tgtEl>
                                        <p:attrNameLst>
                                          <p:attrName>style.visibility</p:attrName>
                                        </p:attrNameLst>
                                      </p:cBhvr>
                                      <p:to>
                                        <p:strVal val="visible"/>
                                      </p:to>
                                    </p:set>
                                    <p:animEffect transition="in" filter="wedge">
                                      <p:cBhvr>
                                        <p:cTn id="24" dur="2000"/>
                                        <p:tgtEl>
                                          <p:spTgt spid="133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4"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oter Placeholder 4">
            <a:extLst>
              <a:ext uri="{FF2B5EF4-FFF2-40B4-BE49-F238E27FC236}">
                <a16:creationId xmlns:a16="http://schemas.microsoft.com/office/drawing/2014/main" id="{8FA06F11-FA4B-70DD-A182-530D723607D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2403" name="Rectangle 2">
            <a:extLst>
              <a:ext uri="{FF2B5EF4-FFF2-40B4-BE49-F238E27FC236}">
                <a16:creationId xmlns:a16="http://schemas.microsoft.com/office/drawing/2014/main" id="{1CB0C4FE-FF4A-DFA9-2EA7-F4E7B721B45D}"/>
              </a:ext>
            </a:extLst>
          </p:cNvPr>
          <p:cNvSpPr>
            <a:spLocks noChangeArrowheads="1"/>
          </p:cNvSpPr>
          <p:nvPr/>
        </p:nvSpPr>
        <p:spPr bwMode="auto">
          <a:xfrm>
            <a:off x="3344864" y="669776"/>
            <a:ext cx="573563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b="1" i="1" dirty="0">
                <a:latin typeface="Times New Roman" panose="02020603050405020304" pitchFamily="18" charset="0"/>
              </a:rPr>
              <a:t>3.4. </a:t>
            </a:r>
            <a:r>
              <a:rPr lang="en-US" altLang="en-US" b="1" i="1" dirty="0" err="1">
                <a:latin typeface="Times New Roman" panose="02020603050405020304" pitchFamily="18" charset="0"/>
              </a:rPr>
              <a:t>Kế</a:t>
            </a:r>
            <a:r>
              <a:rPr lang="en-US" altLang="en-US" b="1" i="1" dirty="0">
                <a:latin typeface="Times New Roman" panose="02020603050405020304" pitchFamily="18" charset="0"/>
              </a:rPr>
              <a:t> </a:t>
            </a:r>
            <a:r>
              <a:rPr lang="en-US" altLang="en-US" b="1" i="1" dirty="0" err="1">
                <a:latin typeface="Times New Roman" panose="02020603050405020304" pitchFamily="18" charset="0"/>
              </a:rPr>
              <a:t>toán</a:t>
            </a:r>
            <a:r>
              <a:rPr lang="en-US" altLang="en-US" b="1" i="1" dirty="0">
                <a:latin typeface="Times New Roman" panose="02020603050405020304" pitchFamily="18" charset="0"/>
              </a:rPr>
              <a:t> </a:t>
            </a:r>
            <a:r>
              <a:rPr lang="en-US" altLang="en-US" b="1" i="1" dirty="0" err="1">
                <a:latin typeface="Times New Roman" panose="02020603050405020304" pitchFamily="18" charset="0"/>
              </a:rPr>
              <a:t>các</a:t>
            </a:r>
            <a:r>
              <a:rPr lang="en-US" altLang="en-US" b="1" i="1" dirty="0">
                <a:latin typeface="Times New Roman" panose="02020603050405020304" pitchFamily="18" charset="0"/>
              </a:rPr>
              <a:t> </a:t>
            </a:r>
            <a:r>
              <a:rPr lang="en-US" altLang="en-US" b="1" i="1" dirty="0" err="1">
                <a:latin typeface="Times New Roman" panose="02020603050405020304" pitchFamily="18" charset="0"/>
              </a:rPr>
              <a:t>trường</a:t>
            </a:r>
            <a:r>
              <a:rPr lang="en-US" altLang="en-US" b="1" i="1" dirty="0">
                <a:latin typeface="Times New Roman" panose="02020603050405020304" pitchFamily="18" charset="0"/>
              </a:rPr>
              <a:t> </a:t>
            </a:r>
            <a:r>
              <a:rPr lang="en-US" altLang="en-US" b="1" i="1" dirty="0" err="1">
                <a:latin typeface="Times New Roman" panose="02020603050405020304" pitchFamily="18" charset="0"/>
              </a:rPr>
              <a:t>hợp</a:t>
            </a:r>
            <a:r>
              <a:rPr lang="en-US" altLang="en-US" b="1" i="1" dirty="0">
                <a:latin typeface="Times New Roman" panose="02020603050405020304" pitchFamily="18" charset="0"/>
              </a:rPr>
              <a:t> </a:t>
            </a:r>
            <a:r>
              <a:rPr lang="en-US" altLang="en-US" b="1" i="1" dirty="0" err="1">
                <a:latin typeface="Times New Roman" panose="02020603050405020304" pitchFamily="18" charset="0"/>
              </a:rPr>
              <a:t>chủ</a:t>
            </a:r>
            <a:r>
              <a:rPr lang="en-US" altLang="en-US" b="1" i="1" dirty="0">
                <a:latin typeface="Times New Roman" panose="02020603050405020304" pitchFamily="18" charset="0"/>
              </a:rPr>
              <a:t> </a:t>
            </a:r>
            <a:r>
              <a:rPr lang="en-US" altLang="en-US" b="1" i="1" dirty="0" err="1">
                <a:latin typeface="Times New Roman" panose="02020603050405020304" pitchFamily="18" charset="0"/>
              </a:rPr>
              <a:t>yếu</a:t>
            </a:r>
            <a:endParaRPr lang="en-US" altLang="en-US" b="1" i="1" dirty="0">
              <a:latin typeface="Times New Roman" panose="02020603050405020304" pitchFamily="18" charset="0"/>
            </a:endParaRPr>
          </a:p>
        </p:txBody>
      </p:sp>
      <p:sp>
        <p:nvSpPr>
          <p:cNvPr id="134147" name="Rectangle 3">
            <a:extLst>
              <a:ext uri="{FF2B5EF4-FFF2-40B4-BE49-F238E27FC236}">
                <a16:creationId xmlns:a16="http://schemas.microsoft.com/office/drawing/2014/main" id="{509681A5-8638-D297-0DDF-7F61C05D8778}"/>
              </a:ext>
            </a:extLst>
          </p:cNvPr>
          <p:cNvSpPr>
            <a:spLocks noChangeArrowheads="1"/>
          </p:cNvSpPr>
          <p:nvPr/>
        </p:nvSpPr>
        <p:spPr bwMode="auto">
          <a:xfrm>
            <a:off x="1752600" y="1481139"/>
            <a:ext cx="8686800"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2070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b="1" i="1" u="sng">
                <a:latin typeface="Times New Roman" panose="02020603050405020304" pitchFamily="18" charset="0"/>
                <a:cs typeface="Times New Roman" panose="02020603050405020304" pitchFamily="18" charset="0"/>
              </a:rPr>
              <a:t>VD2:</a:t>
            </a:r>
            <a:r>
              <a:rPr lang="vi-VN" altLang="en-US" sz="2200">
                <a:latin typeface="Times New Roman" panose="02020603050405020304" pitchFamily="18" charset="0"/>
                <a:cs typeface="Times New Roman" panose="02020603050405020304" pitchFamily="18" charset="0"/>
              </a:rPr>
              <a:t> Tại Công ty A có nhiều đơn vị trực thuộc, có tình hình như sau:</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1. Công ty thông qua đơn vị trực thuộc A mua một TSCĐ hữu hình (Dây truyền sản xuất), trị giá 200.000.000đ thuế GTGT 5%. Đơn vị A đã thanh toán tiền mua TSCĐ hộ công ty. Thời gian sau khi đã nhận được TSCĐ đơn vị A bàn giao công ty trích tiền gửi ngân hàng trả lại tiền đơn vị A đã thanh toán hộ.</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2. Cuối năm Công ty tính số tiền phải cấp cho các đơn vị trực thuộc về các quỹ 100.000.000đ, trong đó quỹ đầu tư phát triển 35.000.000đ, quỹ dự phòng tài chính 25.000.000đ, quỹ khen thưởng, phúc lợi 40.000.000đ (trong đó quỹ khen thưởng 22.000.000đ, quỹ phúc lợi 18.000.000đ). Sau đó, kế toán xuất quỹ để cấp tiền cho các đơn vị.</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3. Công ty có một số đơn vị làm ăn không có lãi công ty phải cấp bù lỗ về hoạt động kinh doanh cho các đơn vị đó 46.000.000đ</a:t>
            </a:r>
          </a:p>
        </p:txBody>
      </p:sp>
      <p:sp>
        <p:nvSpPr>
          <p:cNvPr id="134148" name="AutoShape 4">
            <a:extLst>
              <a:ext uri="{FF2B5EF4-FFF2-40B4-BE49-F238E27FC236}">
                <a16:creationId xmlns:a16="http://schemas.microsoft.com/office/drawing/2014/main" id="{4C56DB16-BB60-3172-7401-D0264D3CC0D3}"/>
              </a:ext>
            </a:extLst>
          </p:cNvPr>
          <p:cNvSpPr>
            <a:spLocks noChangeArrowheads="1"/>
          </p:cNvSpPr>
          <p:nvPr/>
        </p:nvSpPr>
        <p:spPr bwMode="auto">
          <a:xfrm>
            <a:off x="1676400" y="1409700"/>
            <a:ext cx="8839200" cy="4914900"/>
          </a:xfrm>
          <a:prstGeom prst="roundRect">
            <a:avLst>
              <a:gd name="adj" fmla="val 41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4148"/>
                                        </p:tgtEl>
                                        <p:attrNameLst>
                                          <p:attrName>style.visibility</p:attrName>
                                        </p:attrNameLst>
                                      </p:cBhvr>
                                      <p:to>
                                        <p:strVal val="visible"/>
                                      </p:to>
                                    </p:set>
                                    <p:animEffect transition="in" filter="diamond(in)">
                                      <p:cBhvr>
                                        <p:cTn id="7" dur="2000"/>
                                        <p:tgtEl>
                                          <p:spTgt spid="134148"/>
                                        </p:tgtEl>
                                      </p:cBhvr>
                                    </p:animEffect>
                                  </p:childTnLst>
                                </p:cTn>
                              </p:par>
                              <p:par>
                                <p:cTn id="8" presetID="20" presetClass="entr" presetSubtype="0" fill="hold" nodeType="withEffect">
                                  <p:stCondLst>
                                    <p:cond delay="0"/>
                                  </p:stCondLst>
                                  <p:childTnLst>
                                    <p:set>
                                      <p:cBhvr>
                                        <p:cTn id="9" dur="1" fill="hold">
                                          <p:stCondLst>
                                            <p:cond delay="0"/>
                                          </p:stCondLst>
                                        </p:cTn>
                                        <p:tgtEl>
                                          <p:spTgt spid="134147">
                                            <p:txEl>
                                              <p:pRg st="0" end="0"/>
                                            </p:txEl>
                                          </p:spTgt>
                                        </p:tgtEl>
                                        <p:attrNameLst>
                                          <p:attrName>style.visibility</p:attrName>
                                        </p:attrNameLst>
                                      </p:cBhvr>
                                      <p:to>
                                        <p:strVal val="visible"/>
                                      </p:to>
                                    </p:set>
                                    <p:animEffect transition="in" filter="wedge">
                                      <p:cBhvr>
                                        <p:cTn id="10" dur="2000"/>
                                        <p:tgtEl>
                                          <p:spTgt spid="134147">
                                            <p:txEl>
                                              <p:pRg st="0" end="0"/>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134147">
                                            <p:txEl>
                                              <p:pRg st="1" end="1"/>
                                            </p:txEl>
                                          </p:spTgt>
                                        </p:tgtEl>
                                        <p:attrNameLst>
                                          <p:attrName>style.visibility</p:attrName>
                                        </p:attrNameLst>
                                      </p:cBhvr>
                                      <p:to>
                                        <p:strVal val="visible"/>
                                      </p:to>
                                    </p:set>
                                    <p:animEffect transition="in" filter="wedge">
                                      <p:cBhvr>
                                        <p:cTn id="13" dur="2000"/>
                                        <p:tgtEl>
                                          <p:spTgt spid="134147">
                                            <p:txEl>
                                              <p:pRg st="1" end="1"/>
                                            </p:txEl>
                                          </p:spTgt>
                                        </p:tgtEl>
                                      </p:cBhvr>
                                    </p:animEffect>
                                  </p:childTnLst>
                                </p:cTn>
                              </p:par>
                              <p:par>
                                <p:cTn id="14" presetID="20" presetClass="entr" presetSubtype="0" fill="hold" nodeType="withEffect">
                                  <p:stCondLst>
                                    <p:cond delay="0"/>
                                  </p:stCondLst>
                                  <p:childTnLst>
                                    <p:set>
                                      <p:cBhvr>
                                        <p:cTn id="15" dur="1" fill="hold">
                                          <p:stCondLst>
                                            <p:cond delay="0"/>
                                          </p:stCondLst>
                                        </p:cTn>
                                        <p:tgtEl>
                                          <p:spTgt spid="134147">
                                            <p:txEl>
                                              <p:pRg st="2" end="2"/>
                                            </p:txEl>
                                          </p:spTgt>
                                        </p:tgtEl>
                                        <p:attrNameLst>
                                          <p:attrName>style.visibility</p:attrName>
                                        </p:attrNameLst>
                                      </p:cBhvr>
                                      <p:to>
                                        <p:strVal val="visible"/>
                                      </p:to>
                                    </p:set>
                                    <p:animEffect transition="in" filter="wedge">
                                      <p:cBhvr>
                                        <p:cTn id="16" dur="2000"/>
                                        <p:tgtEl>
                                          <p:spTgt spid="134147">
                                            <p:txEl>
                                              <p:pRg st="2" end="2"/>
                                            </p:txEl>
                                          </p:spTgt>
                                        </p:tgtEl>
                                      </p:cBhvr>
                                    </p:animEffect>
                                  </p:childTnLst>
                                </p:cTn>
                              </p:par>
                              <p:par>
                                <p:cTn id="17" presetID="20" presetClass="entr" presetSubtype="0" fill="hold" nodeType="withEffect">
                                  <p:stCondLst>
                                    <p:cond delay="0"/>
                                  </p:stCondLst>
                                  <p:childTnLst>
                                    <p:set>
                                      <p:cBhvr>
                                        <p:cTn id="18" dur="1" fill="hold">
                                          <p:stCondLst>
                                            <p:cond delay="0"/>
                                          </p:stCondLst>
                                        </p:cTn>
                                        <p:tgtEl>
                                          <p:spTgt spid="134147">
                                            <p:txEl>
                                              <p:pRg st="3" end="3"/>
                                            </p:txEl>
                                          </p:spTgt>
                                        </p:tgtEl>
                                        <p:attrNameLst>
                                          <p:attrName>style.visibility</p:attrName>
                                        </p:attrNameLst>
                                      </p:cBhvr>
                                      <p:to>
                                        <p:strVal val="visible"/>
                                      </p:to>
                                    </p:set>
                                    <p:animEffect transition="in" filter="wedge">
                                      <p:cBhvr>
                                        <p:cTn id="19" dur="2000"/>
                                        <p:tgtEl>
                                          <p:spTgt spid="134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8"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Footer Placeholder 4">
            <a:extLst>
              <a:ext uri="{FF2B5EF4-FFF2-40B4-BE49-F238E27FC236}">
                <a16:creationId xmlns:a16="http://schemas.microsoft.com/office/drawing/2014/main" id="{EC8F61F4-7435-E74F-4DE5-5A41BF5C0F1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3427" name="Rectangle 2">
            <a:extLst>
              <a:ext uri="{FF2B5EF4-FFF2-40B4-BE49-F238E27FC236}">
                <a16:creationId xmlns:a16="http://schemas.microsoft.com/office/drawing/2014/main" id="{34AA0E36-9C8A-24C7-3234-A672A2891945}"/>
              </a:ext>
            </a:extLst>
          </p:cNvPr>
          <p:cNvSpPr>
            <a:spLocks noChangeArrowheads="1"/>
          </p:cNvSpPr>
          <p:nvPr/>
        </p:nvSpPr>
        <p:spPr bwMode="auto">
          <a:xfrm>
            <a:off x="3344864" y="448395"/>
            <a:ext cx="573563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b="1" i="1" dirty="0">
                <a:latin typeface="Times New Roman" panose="02020603050405020304" pitchFamily="18" charset="0"/>
              </a:rPr>
              <a:t>3.4. </a:t>
            </a:r>
            <a:r>
              <a:rPr lang="en-US" altLang="en-US" b="1" i="1" dirty="0" err="1">
                <a:latin typeface="Times New Roman" panose="02020603050405020304" pitchFamily="18" charset="0"/>
              </a:rPr>
              <a:t>Kế</a:t>
            </a:r>
            <a:r>
              <a:rPr lang="en-US" altLang="en-US" b="1" i="1" dirty="0">
                <a:latin typeface="Times New Roman" panose="02020603050405020304" pitchFamily="18" charset="0"/>
              </a:rPr>
              <a:t> </a:t>
            </a:r>
            <a:r>
              <a:rPr lang="en-US" altLang="en-US" b="1" i="1" dirty="0" err="1">
                <a:latin typeface="Times New Roman" panose="02020603050405020304" pitchFamily="18" charset="0"/>
              </a:rPr>
              <a:t>toán</a:t>
            </a:r>
            <a:r>
              <a:rPr lang="en-US" altLang="en-US" b="1" i="1" dirty="0">
                <a:latin typeface="Times New Roman" panose="02020603050405020304" pitchFamily="18" charset="0"/>
              </a:rPr>
              <a:t> </a:t>
            </a:r>
            <a:r>
              <a:rPr lang="en-US" altLang="en-US" b="1" i="1" dirty="0" err="1">
                <a:latin typeface="Times New Roman" panose="02020603050405020304" pitchFamily="18" charset="0"/>
              </a:rPr>
              <a:t>các</a:t>
            </a:r>
            <a:r>
              <a:rPr lang="en-US" altLang="en-US" b="1" i="1" dirty="0">
                <a:latin typeface="Times New Roman" panose="02020603050405020304" pitchFamily="18" charset="0"/>
              </a:rPr>
              <a:t> </a:t>
            </a:r>
            <a:r>
              <a:rPr lang="en-US" altLang="en-US" b="1" i="1" dirty="0" err="1">
                <a:latin typeface="Times New Roman" panose="02020603050405020304" pitchFamily="18" charset="0"/>
              </a:rPr>
              <a:t>trường</a:t>
            </a:r>
            <a:r>
              <a:rPr lang="en-US" altLang="en-US" b="1" i="1" dirty="0">
                <a:latin typeface="Times New Roman" panose="02020603050405020304" pitchFamily="18" charset="0"/>
              </a:rPr>
              <a:t> </a:t>
            </a:r>
            <a:r>
              <a:rPr lang="en-US" altLang="en-US" b="1" i="1" dirty="0" err="1">
                <a:latin typeface="Times New Roman" panose="02020603050405020304" pitchFamily="18" charset="0"/>
              </a:rPr>
              <a:t>hợp</a:t>
            </a:r>
            <a:r>
              <a:rPr lang="en-US" altLang="en-US" b="1" i="1" dirty="0">
                <a:latin typeface="Times New Roman" panose="02020603050405020304" pitchFamily="18" charset="0"/>
              </a:rPr>
              <a:t> </a:t>
            </a:r>
            <a:r>
              <a:rPr lang="en-US" altLang="en-US" b="1" i="1" dirty="0" err="1">
                <a:latin typeface="Times New Roman" panose="02020603050405020304" pitchFamily="18" charset="0"/>
              </a:rPr>
              <a:t>chủ</a:t>
            </a:r>
            <a:r>
              <a:rPr lang="en-US" altLang="en-US" b="1" i="1" dirty="0">
                <a:latin typeface="Times New Roman" panose="02020603050405020304" pitchFamily="18" charset="0"/>
              </a:rPr>
              <a:t> </a:t>
            </a:r>
            <a:r>
              <a:rPr lang="en-US" altLang="en-US" b="1" i="1" dirty="0" err="1">
                <a:latin typeface="Times New Roman" panose="02020603050405020304" pitchFamily="18" charset="0"/>
              </a:rPr>
              <a:t>yếu</a:t>
            </a:r>
            <a:endParaRPr lang="en-US" altLang="en-US" b="1" i="1" dirty="0">
              <a:latin typeface="Times New Roman" panose="02020603050405020304" pitchFamily="18" charset="0"/>
            </a:endParaRPr>
          </a:p>
        </p:txBody>
      </p:sp>
      <p:sp>
        <p:nvSpPr>
          <p:cNvPr id="135171" name="Rectangle 3">
            <a:extLst>
              <a:ext uri="{FF2B5EF4-FFF2-40B4-BE49-F238E27FC236}">
                <a16:creationId xmlns:a16="http://schemas.microsoft.com/office/drawing/2014/main" id="{1FEC96A4-F356-2E2F-45B0-B4A2DCF6C791}"/>
              </a:ext>
            </a:extLst>
          </p:cNvPr>
          <p:cNvSpPr>
            <a:spLocks noChangeArrowheads="1"/>
          </p:cNvSpPr>
          <p:nvPr/>
        </p:nvSpPr>
        <p:spPr bwMode="auto">
          <a:xfrm>
            <a:off x="1676400" y="1619251"/>
            <a:ext cx="8763000" cy="19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115888">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2070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2400" b="1" i="1" u="sng">
                <a:latin typeface="Times New Roman" panose="02020603050405020304" pitchFamily="18" charset="0"/>
              </a:rPr>
              <a:t>VD 3</a:t>
            </a:r>
            <a:r>
              <a:rPr lang="pt-BR" altLang="en-US" sz="2400" b="1" u="sng">
                <a:latin typeface="Times New Roman" panose="02020603050405020304" pitchFamily="18" charset="0"/>
              </a:rPr>
              <a:t>:</a:t>
            </a:r>
            <a:r>
              <a:rPr lang="pt-BR" altLang="en-US" sz="2400">
                <a:latin typeface="Times New Roman" panose="02020603050405020304" pitchFamily="18" charset="0"/>
              </a:rPr>
              <a:t> Trích BHYT, BHTN, BHXH, KPCĐ vào chi phí theo quy định 23.5%. Biết rằng tiền lương phải trả cho nhân viên bộ phận bán hàng là 65.000.000đ, bộ phận quản lý DN là 35.000.000đ. Đồng thời khấu trừ vào tiền lương của công nhân viên là 10.5% theo chế độ quy định. Sau đó xuất quỹ tiền mặt trả lương cho công nhân viên.</a:t>
            </a:r>
            <a:endParaRPr lang="en-US" altLang="en-US" sz="2400">
              <a:latin typeface="Times New Roman" panose="02020603050405020304" pitchFamily="18" charset="0"/>
            </a:endParaRPr>
          </a:p>
        </p:txBody>
      </p:sp>
      <p:sp>
        <p:nvSpPr>
          <p:cNvPr id="135172" name="AutoShape 4">
            <a:extLst>
              <a:ext uri="{FF2B5EF4-FFF2-40B4-BE49-F238E27FC236}">
                <a16:creationId xmlns:a16="http://schemas.microsoft.com/office/drawing/2014/main" id="{03EBF5DE-7B12-840B-7A09-56C54F82BDFE}"/>
              </a:ext>
            </a:extLst>
          </p:cNvPr>
          <p:cNvSpPr>
            <a:spLocks noChangeArrowheads="1"/>
          </p:cNvSpPr>
          <p:nvPr/>
        </p:nvSpPr>
        <p:spPr bwMode="auto">
          <a:xfrm>
            <a:off x="1600200" y="1447800"/>
            <a:ext cx="8991600" cy="2362200"/>
          </a:xfrm>
          <a:prstGeom prst="roundRect">
            <a:avLst>
              <a:gd name="adj" fmla="val 41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35173" name="Rectangle 5">
            <a:extLst>
              <a:ext uri="{FF2B5EF4-FFF2-40B4-BE49-F238E27FC236}">
                <a16:creationId xmlns:a16="http://schemas.microsoft.com/office/drawing/2014/main" id="{8F21FD9D-27E1-AAFF-401C-8546194AE21A}"/>
              </a:ext>
            </a:extLst>
          </p:cNvPr>
          <p:cNvSpPr>
            <a:spLocks noChangeArrowheads="1"/>
          </p:cNvSpPr>
          <p:nvPr/>
        </p:nvSpPr>
        <p:spPr bwMode="auto">
          <a:xfrm>
            <a:off x="3352800" y="4616450"/>
            <a:ext cx="5791200"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en-US" altLang="en-US" sz="3000" b="1" i="1" u="sng">
                <a:latin typeface="Times New Roman" panose="02020603050405020304" pitchFamily="18" charset="0"/>
                <a:cs typeface="Times New Roman" panose="02020603050405020304" pitchFamily="18" charset="0"/>
              </a:rPr>
              <a:t>Yêu cầu:</a:t>
            </a:r>
            <a:r>
              <a:rPr lang="en-US" altLang="en-US" sz="3000">
                <a:latin typeface="Times New Roman" panose="02020603050405020304" pitchFamily="18" charset="0"/>
                <a:cs typeface="Times New Roman" panose="02020603050405020304" pitchFamily="18" charset="0"/>
              </a:rPr>
              <a:t>  Định khoản kế toán</a:t>
            </a:r>
          </a:p>
        </p:txBody>
      </p:sp>
      <p:sp>
        <p:nvSpPr>
          <p:cNvPr id="135174" name="AutoShape 6">
            <a:extLst>
              <a:ext uri="{FF2B5EF4-FFF2-40B4-BE49-F238E27FC236}">
                <a16:creationId xmlns:a16="http://schemas.microsoft.com/office/drawing/2014/main" id="{BE5EF08B-4C8A-DCE5-6466-226C521B6CCF}"/>
              </a:ext>
            </a:extLst>
          </p:cNvPr>
          <p:cNvSpPr>
            <a:spLocks noChangeArrowheads="1"/>
          </p:cNvSpPr>
          <p:nvPr/>
        </p:nvSpPr>
        <p:spPr bwMode="auto">
          <a:xfrm>
            <a:off x="3352800" y="4572000"/>
            <a:ext cx="5943600" cy="762000"/>
          </a:xfrm>
          <a:prstGeom prst="roundRect">
            <a:avLst>
              <a:gd name="adj" fmla="val 6921"/>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5172"/>
                                        </p:tgtEl>
                                        <p:attrNameLst>
                                          <p:attrName>style.visibility</p:attrName>
                                        </p:attrNameLst>
                                      </p:cBhvr>
                                      <p:to>
                                        <p:strVal val="visible"/>
                                      </p:to>
                                    </p:set>
                                    <p:animEffect transition="in" filter="diamond(in)">
                                      <p:cBhvr>
                                        <p:cTn id="7" dur="2000"/>
                                        <p:tgtEl>
                                          <p:spTgt spid="135172"/>
                                        </p:tgtEl>
                                      </p:cBhvr>
                                    </p:animEffect>
                                  </p:childTnLst>
                                </p:cTn>
                              </p:par>
                              <p:par>
                                <p:cTn id="8" presetID="20" presetClass="entr" presetSubtype="0" fill="hold" nodeType="withEffect">
                                  <p:stCondLst>
                                    <p:cond delay="0"/>
                                  </p:stCondLst>
                                  <p:childTnLst>
                                    <p:set>
                                      <p:cBhvr>
                                        <p:cTn id="9" dur="1" fill="hold">
                                          <p:stCondLst>
                                            <p:cond delay="0"/>
                                          </p:stCondLst>
                                        </p:cTn>
                                        <p:tgtEl>
                                          <p:spTgt spid="135171">
                                            <p:txEl>
                                              <p:pRg st="0" end="0"/>
                                            </p:txEl>
                                          </p:spTgt>
                                        </p:tgtEl>
                                        <p:attrNameLst>
                                          <p:attrName>style.visibility</p:attrName>
                                        </p:attrNameLst>
                                      </p:cBhvr>
                                      <p:to>
                                        <p:strVal val="visible"/>
                                      </p:to>
                                    </p:set>
                                    <p:animEffect transition="in" filter="wedge">
                                      <p:cBhvr>
                                        <p:cTn id="10" dur="2000"/>
                                        <p:tgtEl>
                                          <p:spTgt spid="135171">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35173"/>
                                        </p:tgtEl>
                                        <p:attrNameLst>
                                          <p:attrName>style.visibility</p:attrName>
                                        </p:attrNameLst>
                                      </p:cBhvr>
                                      <p:to>
                                        <p:strVal val="visible"/>
                                      </p:to>
                                    </p:set>
                                    <p:animEffect transition="in" filter="diamond(in)">
                                      <p:cBhvr>
                                        <p:cTn id="15" dur="2000"/>
                                        <p:tgtEl>
                                          <p:spTgt spid="135173"/>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35174"/>
                                        </p:tgtEl>
                                        <p:attrNameLst>
                                          <p:attrName>style.visibility</p:attrName>
                                        </p:attrNameLst>
                                      </p:cBhvr>
                                      <p:to>
                                        <p:strVal val="visible"/>
                                      </p:to>
                                    </p:set>
                                    <p:animEffect transition="in" filter="diamond(in)">
                                      <p:cBhvr>
                                        <p:cTn id="18" dur="2000"/>
                                        <p:tgtEl>
                                          <p:spTgt spid="135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2" grpId="0" animBg="1"/>
      <p:bldP spid="135173" grpId="0"/>
      <p:bldP spid="13517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46100"/>
            <a:ext cx="7917346"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651505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Footer Placeholder 4">
            <a:extLst>
              <a:ext uri="{FF2B5EF4-FFF2-40B4-BE49-F238E27FC236}">
                <a16:creationId xmlns:a16="http://schemas.microsoft.com/office/drawing/2014/main" id="{6B19588B-42B3-BCC3-78DF-91426D577BB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6194" name="Rectangle 2">
            <a:extLst>
              <a:ext uri="{FF2B5EF4-FFF2-40B4-BE49-F238E27FC236}">
                <a16:creationId xmlns:a16="http://schemas.microsoft.com/office/drawing/2014/main" id="{208A38D2-D802-3590-E3FA-F78042BD061C}"/>
              </a:ext>
            </a:extLst>
          </p:cNvPr>
          <p:cNvSpPr>
            <a:spLocks noChangeArrowheads="1"/>
          </p:cNvSpPr>
          <p:nvPr/>
        </p:nvSpPr>
        <p:spPr bwMode="auto">
          <a:xfrm>
            <a:off x="4876801" y="578685"/>
            <a:ext cx="2525713"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sz="3000" b="1" i="1" dirty="0">
                <a:latin typeface="Times New Roman" panose="02020603050405020304" pitchFamily="18" charset="0"/>
                <a:cs typeface="Times New Roman" panose="02020603050405020304" pitchFamily="18" charset="0"/>
              </a:rPr>
              <a:t>3.5. Sổ kế toán</a:t>
            </a:r>
            <a:endParaRPr lang="en-US" altLang="en-US" sz="3000" b="1" i="1" dirty="0">
              <a:latin typeface="Times New Roman" panose="02020603050405020304" pitchFamily="18" charset="0"/>
              <a:cs typeface="Times New Roman" panose="02020603050405020304" pitchFamily="18" charset="0"/>
            </a:endParaRPr>
          </a:p>
        </p:txBody>
      </p:sp>
      <p:sp>
        <p:nvSpPr>
          <p:cNvPr id="136195" name="AutoShape 3">
            <a:extLst>
              <a:ext uri="{FF2B5EF4-FFF2-40B4-BE49-F238E27FC236}">
                <a16:creationId xmlns:a16="http://schemas.microsoft.com/office/drawing/2014/main" id="{5EF700B1-45C3-CE1E-E855-544D7897D766}"/>
              </a:ext>
            </a:extLst>
          </p:cNvPr>
          <p:cNvSpPr>
            <a:spLocks noChangeArrowheads="1"/>
          </p:cNvSpPr>
          <p:nvPr/>
        </p:nvSpPr>
        <p:spPr bwMode="gray">
          <a:xfrm>
            <a:off x="1828800" y="3733800"/>
            <a:ext cx="3200400" cy="19050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tổng hợp</a:t>
            </a:r>
            <a:r>
              <a:rPr lang="nb-NO" altLang="en-US">
                <a:latin typeface="Times New Roman" panose="02020603050405020304" pitchFamily="18" charset="0"/>
                <a:cs typeface="Times New Roman" panose="02020603050405020304" pitchFamily="18" charset="0"/>
              </a:rPr>
              <a:t>  </a:t>
            </a:r>
          </a:p>
        </p:txBody>
      </p:sp>
      <p:sp>
        <p:nvSpPr>
          <p:cNvPr id="136196" name="AutoShape 4">
            <a:extLst>
              <a:ext uri="{FF2B5EF4-FFF2-40B4-BE49-F238E27FC236}">
                <a16:creationId xmlns:a16="http://schemas.microsoft.com/office/drawing/2014/main" id="{CD94BB1A-71DE-77F5-5080-B8B7BC0872F6}"/>
              </a:ext>
            </a:extLst>
          </p:cNvPr>
          <p:cNvSpPr>
            <a:spLocks noChangeArrowheads="1"/>
          </p:cNvSpPr>
          <p:nvPr/>
        </p:nvSpPr>
        <p:spPr bwMode="gray">
          <a:xfrm>
            <a:off x="5065714" y="43195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endParaRPr lang="en-US" sz="2400" b="1" dirty="0">
              <a:latin typeface="Times New Roman" panose="02020603050405020304" pitchFamily="18" charset="0"/>
              <a:cs typeface="Times New Roman" panose="02020603050405020304" pitchFamily="18" charset="0"/>
            </a:endParaRPr>
          </a:p>
        </p:txBody>
      </p:sp>
      <p:sp>
        <p:nvSpPr>
          <p:cNvPr id="136197" name="AutoShape 5">
            <a:extLst>
              <a:ext uri="{FF2B5EF4-FFF2-40B4-BE49-F238E27FC236}">
                <a16:creationId xmlns:a16="http://schemas.microsoft.com/office/drawing/2014/main" id="{A5E3240E-3002-7970-E137-955651D632C2}"/>
              </a:ext>
            </a:extLst>
          </p:cNvPr>
          <p:cNvSpPr>
            <a:spLocks noChangeArrowheads="1"/>
          </p:cNvSpPr>
          <p:nvPr/>
        </p:nvSpPr>
        <p:spPr bwMode="gray">
          <a:xfrm>
            <a:off x="5065713" y="5138738"/>
            <a:ext cx="5135562" cy="80486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cái</a:t>
            </a:r>
            <a:r>
              <a:rPr lang="en-US" sz="2400" b="1" dirty="0">
                <a:latin typeface="Times New Roman" panose="02020603050405020304" pitchFamily="18" charset="0"/>
                <a:cs typeface="Times New Roman" panose="02020603050405020304" pitchFamily="18" charset="0"/>
              </a:rPr>
              <a:t> TK 336, </a:t>
            </a:r>
            <a:r>
              <a:rPr lang="en-US" sz="2400" b="1" dirty="0" err="1">
                <a:latin typeface="Times New Roman" panose="02020603050405020304" pitchFamily="18" charset="0"/>
                <a:cs typeface="Times New Roman" panose="02020603050405020304" pitchFamily="18" charset="0"/>
              </a:rPr>
              <a:t>TK338</a:t>
            </a:r>
            <a:endParaRPr lang="en-US" sz="2400" b="1" dirty="0">
              <a:latin typeface="Times New Roman" panose="02020603050405020304" pitchFamily="18" charset="0"/>
              <a:cs typeface="Times New Roman" panose="02020603050405020304" pitchFamily="18" charset="0"/>
            </a:endParaRPr>
          </a:p>
        </p:txBody>
      </p:sp>
      <p:sp>
        <p:nvSpPr>
          <p:cNvPr id="136198" name="AutoShape 6">
            <a:extLst>
              <a:ext uri="{FF2B5EF4-FFF2-40B4-BE49-F238E27FC236}">
                <a16:creationId xmlns:a16="http://schemas.microsoft.com/office/drawing/2014/main" id="{CD8ECF19-0ADF-3928-EB95-4B1CE633DFC7}"/>
              </a:ext>
            </a:extLst>
          </p:cNvPr>
          <p:cNvSpPr>
            <a:spLocks noChangeArrowheads="1"/>
          </p:cNvSpPr>
          <p:nvPr/>
        </p:nvSpPr>
        <p:spPr bwMode="gray">
          <a:xfrm>
            <a:off x="5026026" y="34290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endParaRPr lang="en-US" sz="2400" b="1" dirty="0">
              <a:latin typeface="Times New Roman" panose="02020603050405020304" pitchFamily="18" charset="0"/>
              <a:cs typeface="Times New Roman" panose="02020603050405020304" pitchFamily="18" charset="0"/>
            </a:endParaRPr>
          </a:p>
        </p:txBody>
      </p:sp>
      <p:sp>
        <p:nvSpPr>
          <p:cNvPr id="136199" name="AutoShape 7">
            <a:extLst>
              <a:ext uri="{FF2B5EF4-FFF2-40B4-BE49-F238E27FC236}">
                <a16:creationId xmlns:a16="http://schemas.microsoft.com/office/drawing/2014/main" id="{40EBDB1E-EF28-3352-0D34-14039D17C055}"/>
              </a:ext>
            </a:extLst>
          </p:cNvPr>
          <p:cNvSpPr>
            <a:spLocks noChangeArrowheads="1"/>
          </p:cNvSpPr>
          <p:nvPr/>
        </p:nvSpPr>
        <p:spPr bwMode="gray">
          <a:xfrm>
            <a:off x="2057400" y="1676400"/>
            <a:ext cx="2971800" cy="12954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chi tiết</a:t>
            </a:r>
            <a:endParaRPr lang="nb-NO" altLang="en-US">
              <a:latin typeface="Times New Roman" panose="02020603050405020304" pitchFamily="18" charset="0"/>
              <a:cs typeface="Times New Roman" panose="02020603050405020304" pitchFamily="18" charset="0"/>
            </a:endParaRPr>
          </a:p>
        </p:txBody>
      </p:sp>
      <p:sp>
        <p:nvSpPr>
          <p:cNvPr id="136200" name="AutoShape 8">
            <a:extLst>
              <a:ext uri="{FF2B5EF4-FFF2-40B4-BE49-F238E27FC236}">
                <a16:creationId xmlns:a16="http://schemas.microsoft.com/office/drawing/2014/main" id="{934CEB1D-F13C-9570-9E8D-4D7EA2A1E095}"/>
              </a:ext>
            </a:extLst>
          </p:cNvPr>
          <p:cNvSpPr>
            <a:spLocks noChangeArrowheads="1"/>
          </p:cNvSpPr>
          <p:nvPr/>
        </p:nvSpPr>
        <p:spPr bwMode="gray">
          <a:xfrm>
            <a:off x="5065714" y="1881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defRPr/>
            </a:pP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chi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TK (TK 336, TK 338)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36194"/>
                                        </p:tgtEl>
                                        <p:attrNameLst>
                                          <p:attrName>style.visibility</p:attrName>
                                        </p:attrNameLst>
                                      </p:cBhvr>
                                      <p:to>
                                        <p:strVal val="visible"/>
                                      </p:to>
                                    </p:set>
                                    <p:anim calcmode="lin" valueType="num">
                                      <p:cBhvr>
                                        <p:cTn id="7" dur="500" fill="hold"/>
                                        <p:tgtEl>
                                          <p:spTgt spid="136194"/>
                                        </p:tgtEl>
                                        <p:attrNameLst>
                                          <p:attrName>ppt_w</p:attrName>
                                        </p:attrNameLst>
                                      </p:cBhvr>
                                      <p:tavLst>
                                        <p:tav tm="0">
                                          <p:val>
                                            <p:fltVal val="0"/>
                                          </p:val>
                                        </p:tav>
                                        <p:tav tm="100000">
                                          <p:val>
                                            <p:strVal val="#ppt_w"/>
                                          </p:val>
                                        </p:tav>
                                      </p:tavLst>
                                    </p:anim>
                                    <p:anim calcmode="lin" valueType="num">
                                      <p:cBhvr>
                                        <p:cTn id="8" dur="500" fill="hold"/>
                                        <p:tgtEl>
                                          <p:spTgt spid="136194"/>
                                        </p:tgtEl>
                                        <p:attrNameLst>
                                          <p:attrName>ppt_h</p:attrName>
                                        </p:attrNameLst>
                                      </p:cBhvr>
                                      <p:tavLst>
                                        <p:tav tm="0">
                                          <p:val>
                                            <p:fltVal val="0"/>
                                          </p:val>
                                        </p:tav>
                                        <p:tav tm="100000">
                                          <p:val>
                                            <p:strVal val="#ppt_h"/>
                                          </p:val>
                                        </p:tav>
                                      </p:tavLst>
                                    </p:anim>
                                    <p:anim calcmode="lin" valueType="num">
                                      <p:cBhvr>
                                        <p:cTn id="9" dur="500" fill="hold"/>
                                        <p:tgtEl>
                                          <p:spTgt spid="136194"/>
                                        </p:tgtEl>
                                        <p:attrNameLst>
                                          <p:attrName>style.rotation</p:attrName>
                                        </p:attrNameLst>
                                      </p:cBhvr>
                                      <p:tavLst>
                                        <p:tav tm="0">
                                          <p:val>
                                            <p:fltVal val="360"/>
                                          </p:val>
                                        </p:tav>
                                        <p:tav tm="100000">
                                          <p:val>
                                            <p:fltVal val="0"/>
                                          </p:val>
                                        </p:tav>
                                      </p:tavLst>
                                    </p:anim>
                                    <p:animEffect transition="in" filter="fade">
                                      <p:cBhvr>
                                        <p:cTn id="10" dur="500"/>
                                        <p:tgtEl>
                                          <p:spTgt spid="13619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36199"/>
                                        </p:tgtEl>
                                        <p:attrNameLst>
                                          <p:attrName>style.visibility</p:attrName>
                                        </p:attrNameLst>
                                      </p:cBhvr>
                                      <p:to>
                                        <p:strVal val="visible"/>
                                      </p:to>
                                    </p:set>
                                    <p:anim calcmode="lin" valueType="num">
                                      <p:cBhvr additive="base">
                                        <p:cTn id="15" dur="500" fill="hold"/>
                                        <p:tgtEl>
                                          <p:spTgt spid="136199"/>
                                        </p:tgtEl>
                                        <p:attrNameLst>
                                          <p:attrName>ppt_x</p:attrName>
                                        </p:attrNameLst>
                                      </p:cBhvr>
                                      <p:tavLst>
                                        <p:tav tm="0">
                                          <p:val>
                                            <p:strVal val="0-#ppt_w/2"/>
                                          </p:val>
                                        </p:tav>
                                        <p:tav tm="100000">
                                          <p:val>
                                            <p:strVal val="#ppt_x"/>
                                          </p:val>
                                        </p:tav>
                                      </p:tavLst>
                                    </p:anim>
                                    <p:anim calcmode="lin" valueType="num">
                                      <p:cBhvr additive="base">
                                        <p:cTn id="16" dur="500" fill="hold"/>
                                        <p:tgtEl>
                                          <p:spTgt spid="13619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36200"/>
                                        </p:tgtEl>
                                        <p:attrNameLst>
                                          <p:attrName>style.visibility</p:attrName>
                                        </p:attrNameLst>
                                      </p:cBhvr>
                                      <p:to>
                                        <p:strVal val="visible"/>
                                      </p:to>
                                    </p:set>
                                    <p:anim calcmode="lin" valueType="num">
                                      <p:cBhvr additive="base">
                                        <p:cTn id="19" dur="500" fill="hold"/>
                                        <p:tgtEl>
                                          <p:spTgt spid="136200"/>
                                        </p:tgtEl>
                                        <p:attrNameLst>
                                          <p:attrName>ppt_x</p:attrName>
                                        </p:attrNameLst>
                                      </p:cBhvr>
                                      <p:tavLst>
                                        <p:tav tm="0">
                                          <p:val>
                                            <p:strVal val="1+#ppt_w/2"/>
                                          </p:val>
                                        </p:tav>
                                        <p:tav tm="100000">
                                          <p:val>
                                            <p:strVal val="#ppt_x"/>
                                          </p:val>
                                        </p:tav>
                                      </p:tavLst>
                                    </p:anim>
                                    <p:anim calcmode="lin" valueType="num">
                                      <p:cBhvr additive="base">
                                        <p:cTn id="20" dur="500" fill="hold"/>
                                        <p:tgtEl>
                                          <p:spTgt spid="13620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6195"/>
                                        </p:tgtEl>
                                        <p:attrNameLst>
                                          <p:attrName>style.visibility</p:attrName>
                                        </p:attrNameLst>
                                      </p:cBhvr>
                                      <p:to>
                                        <p:strVal val="visible"/>
                                      </p:to>
                                    </p:set>
                                    <p:anim calcmode="lin" valueType="num">
                                      <p:cBhvr additive="base">
                                        <p:cTn id="25" dur="500" fill="hold"/>
                                        <p:tgtEl>
                                          <p:spTgt spid="136195"/>
                                        </p:tgtEl>
                                        <p:attrNameLst>
                                          <p:attrName>ppt_x</p:attrName>
                                        </p:attrNameLst>
                                      </p:cBhvr>
                                      <p:tavLst>
                                        <p:tav tm="0">
                                          <p:val>
                                            <p:strVal val="0-#ppt_w/2"/>
                                          </p:val>
                                        </p:tav>
                                        <p:tav tm="100000">
                                          <p:val>
                                            <p:strVal val="#ppt_x"/>
                                          </p:val>
                                        </p:tav>
                                      </p:tavLst>
                                    </p:anim>
                                    <p:anim calcmode="lin" valueType="num">
                                      <p:cBhvr additive="base">
                                        <p:cTn id="26" dur="500" fill="hold"/>
                                        <p:tgtEl>
                                          <p:spTgt spid="136195"/>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36196"/>
                                        </p:tgtEl>
                                        <p:attrNameLst>
                                          <p:attrName>style.visibility</p:attrName>
                                        </p:attrNameLst>
                                      </p:cBhvr>
                                      <p:to>
                                        <p:strVal val="visible"/>
                                      </p:to>
                                    </p:set>
                                    <p:anim calcmode="lin" valueType="num">
                                      <p:cBhvr additive="base">
                                        <p:cTn id="29" dur="500" fill="hold"/>
                                        <p:tgtEl>
                                          <p:spTgt spid="136196"/>
                                        </p:tgtEl>
                                        <p:attrNameLst>
                                          <p:attrName>ppt_x</p:attrName>
                                        </p:attrNameLst>
                                      </p:cBhvr>
                                      <p:tavLst>
                                        <p:tav tm="0">
                                          <p:val>
                                            <p:strVal val="1+#ppt_w/2"/>
                                          </p:val>
                                        </p:tav>
                                        <p:tav tm="100000">
                                          <p:val>
                                            <p:strVal val="#ppt_x"/>
                                          </p:val>
                                        </p:tav>
                                      </p:tavLst>
                                    </p:anim>
                                    <p:anim calcmode="lin" valueType="num">
                                      <p:cBhvr additive="base">
                                        <p:cTn id="30" dur="500" fill="hold"/>
                                        <p:tgtEl>
                                          <p:spTgt spid="136196"/>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36197"/>
                                        </p:tgtEl>
                                        <p:attrNameLst>
                                          <p:attrName>style.visibility</p:attrName>
                                        </p:attrNameLst>
                                      </p:cBhvr>
                                      <p:to>
                                        <p:strVal val="visible"/>
                                      </p:to>
                                    </p:set>
                                    <p:anim calcmode="lin" valueType="num">
                                      <p:cBhvr additive="base">
                                        <p:cTn id="33" dur="500" fill="hold"/>
                                        <p:tgtEl>
                                          <p:spTgt spid="136197"/>
                                        </p:tgtEl>
                                        <p:attrNameLst>
                                          <p:attrName>ppt_x</p:attrName>
                                        </p:attrNameLst>
                                      </p:cBhvr>
                                      <p:tavLst>
                                        <p:tav tm="0">
                                          <p:val>
                                            <p:strVal val="1+#ppt_w/2"/>
                                          </p:val>
                                        </p:tav>
                                        <p:tav tm="100000">
                                          <p:val>
                                            <p:strVal val="#ppt_x"/>
                                          </p:val>
                                        </p:tav>
                                      </p:tavLst>
                                    </p:anim>
                                    <p:anim calcmode="lin" valueType="num">
                                      <p:cBhvr additive="base">
                                        <p:cTn id="34" dur="500" fill="hold"/>
                                        <p:tgtEl>
                                          <p:spTgt spid="136197"/>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36198"/>
                                        </p:tgtEl>
                                        <p:attrNameLst>
                                          <p:attrName>style.visibility</p:attrName>
                                        </p:attrNameLst>
                                      </p:cBhvr>
                                      <p:to>
                                        <p:strVal val="visible"/>
                                      </p:to>
                                    </p:set>
                                    <p:anim calcmode="lin" valueType="num">
                                      <p:cBhvr additive="base">
                                        <p:cTn id="37" dur="500" fill="hold"/>
                                        <p:tgtEl>
                                          <p:spTgt spid="136198"/>
                                        </p:tgtEl>
                                        <p:attrNameLst>
                                          <p:attrName>ppt_x</p:attrName>
                                        </p:attrNameLst>
                                      </p:cBhvr>
                                      <p:tavLst>
                                        <p:tav tm="0">
                                          <p:val>
                                            <p:strVal val="1+#ppt_w/2"/>
                                          </p:val>
                                        </p:tav>
                                        <p:tav tm="100000">
                                          <p:val>
                                            <p:strVal val="#ppt_x"/>
                                          </p:val>
                                        </p:tav>
                                      </p:tavLst>
                                    </p:anim>
                                    <p:anim calcmode="lin" valueType="num">
                                      <p:cBhvr additive="base">
                                        <p:cTn id="38" dur="500" fill="hold"/>
                                        <p:tgtEl>
                                          <p:spTgt spid="136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p:bldP spid="136195" grpId="0" animBg="1"/>
      <p:bldP spid="136196" grpId="0" animBg="1"/>
      <p:bldP spid="136197" grpId="0" animBg="1"/>
      <p:bldP spid="136198" grpId="0" animBg="1"/>
      <p:bldP spid="136199" grpId="0" animBg="1"/>
      <p:bldP spid="136200"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Footer Placeholder 4">
            <a:extLst>
              <a:ext uri="{FF2B5EF4-FFF2-40B4-BE49-F238E27FC236}">
                <a16:creationId xmlns:a16="http://schemas.microsoft.com/office/drawing/2014/main" id="{7DD7F923-6B43-1B5A-3EE4-809A07070B2E}"/>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7218" name="Rectangle 2">
            <a:extLst>
              <a:ext uri="{FF2B5EF4-FFF2-40B4-BE49-F238E27FC236}">
                <a16:creationId xmlns:a16="http://schemas.microsoft.com/office/drawing/2014/main" id="{BAB345C2-7E88-25C3-12E2-0A17B49B5015}"/>
              </a:ext>
            </a:extLst>
          </p:cNvPr>
          <p:cNvSpPr>
            <a:spLocks noChangeArrowheads="1"/>
          </p:cNvSpPr>
          <p:nvPr/>
        </p:nvSpPr>
        <p:spPr bwMode="auto">
          <a:xfrm>
            <a:off x="1560514" y="1658938"/>
            <a:ext cx="3062287"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lgn="ctr">
              <a:buFont typeface="Wingdings" panose="05000000000000000000" pitchFamily="2" charset="2"/>
              <a:buNone/>
            </a:pPr>
            <a:r>
              <a:rPr lang="pt-BR" altLang="en-US" sz="2200" b="1" i="1">
                <a:latin typeface="Times New Roman" panose="02020603050405020304" pitchFamily="18" charset="0"/>
                <a:cs typeface="Times New Roman" panose="02020603050405020304" pitchFamily="18" charset="0"/>
              </a:rPr>
              <a:t>4.1. Nội dung </a:t>
            </a:r>
            <a:r>
              <a:rPr lang="pl-PL" altLang="en-US" sz="2200" b="1" i="1">
                <a:latin typeface="Times New Roman" panose="02020603050405020304" pitchFamily="18" charset="0"/>
                <a:cs typeface="Times New Roman" panose="02020603050405020304" pitchFamily="18" charset="0"/>
              </a:rPr>
              <a:t>nghiệp vụ </a:t>
            </a:r>
            <a:endParaRPr lang="en-US" altLang="en-US" sz="2200" b="1" i="1">
              <a:latin typeface="Times New Roman" panose="02020603050405020304" pitchFamily="18" charset="0"/>
              <a:cs typeface="Times New Roman" panose="02020603050405020304" pitchFamily="18" charset="0"/>
            </a:endParaRPr>
          </a:p>
          <a:p>
            <a:pPr algn="ctr">
              <a:buFont typeface="Wingdings" panose="05000000000000000000" pitchFamily="2" charset="2"/>
              <a:buNone/>
            </a:pPr>
            <a:r>
              <a:rPr lang="pl-PL" altLang="en-US" sz="2200" b="1" i="1">
                <a:latin typeface="Times New Roman" panose="02020603050405020304" pitchFamily="18" charset="0"/>
                <a:cs typeface="Times New Roman" panose="02020603050405020304" pitchFamily="18" charset="0"/>
              </a:rPr>
              <a:t>thanh toán thuế và </a:t>
            </a:r>
            <a:endParaRPr lang="en-US" altLang="en-US" sz="2200" b="1" i="1">
              <a:latin typeface="Times New Roman" panose="02020603050405020304" pitchFamily="18" charset="0"/>
              <a:cs typeface="Times New Roman" panose="02020603050405020304" pitchFamily="18" charset="0"/>
            </a:endParaRPr>
          </a:p>
          <a:p>
            <a:pPr algn="ctr">
              <a:buFont typeface="Wingdings" panose="05000000000000000000" pitchFamily="2" charset="2"/>
              <a:buNone/>
            </a:pPr>
            <a:r>
              <a:rPr lang="pl-PL" altLang="en-US" sz="2200" b="1" i="1">
                <a:latin typeface="Times New Roman" panose="02020603050405020304" pitchFamily="18" charset="0"/>
                <a:cs typeface="Times New Roman" panose="02020603050405020304" pitchFamily="18" charset="0"/>
              </a:rPr>
              <a:t>các khoản phải nộp </a:t>
            </a:r>
            <a:endParaRPr lang="en-US" altLang="en-US" sz="2200" b="1" i="1">
              <a:latin typeface="Times New Roman" panose="02020603050405020304" pitchFamily="18" charset="0"/>
              <a:cs typeface="Times New Roman" panose="02020603050405020304" pitchFamily="18" charset="0"/>
            </a:endParaRPr>
          </a:p>
          <a:p>
            <a:pPr algn="ctr">
              <a:buFont typeface="Wingdings" panose="05000000000000000000" pitchFamily="2" charset="2"/>
              <a:buNone/>
            </a:pPr>
            <a:r>
              <a:rPr lang="vi-VN" altLang="en-US" sz="2200" b="1" i="1">
                <a:latin typeface="Times New Roman" panose="02020603050405020304" pitchFamily="18" charset="0"/>
                <a:cs typeface="Times New Roman" panose="02020603050405020304" pitchFamily="18" charset="0"/>
              </a:rPr>
              <a:t>Nhà nước</a:t>
            </a:r>
            <a:r>
              <a:rPr lang="en-US" altLang="en-US" sz="2200" i="1">
                <a:latin typeface="Times New Roman" panose="02020603050405020304" pitchFamily="18" charset="0"/>
                <a:cs typeface="Times New Roman" panose="02020603050405020304" pitchFamily="18" charset="0"/>
              </a:rPr>
              <a:t> </a:t>
            </a:r>
            <a:endParaRPr lang="pt-BR" altLang="en-US" sz="2200" i="1">
              <a:latin typeface="Times New Roman" panose="02020603050405020304" pitchFamily="18" charset="0"/>
              <a:cs typeface="Times New Roman" panose="02020603050405020304" pitchFamily="18" charset="0"/>
            </a:endParaRPr>
          </a:p>
        </p:txBody>
      </p:sp>
      <p:sp>
        <p:nvSpPr>
          <p:cNvPr id="137219" name="Rectangle 3">
            <a:extLst>
              <a:ext uri="{FF2B5EF4-FFF2-40B4-BE49-F238E27FC236}">
                <a16:creationId xmlns:a16="http://schemas.microsoft.com/office/drawing/2014/main" id="{DE426C0F-0D7D-BCB4-6536-78DEE065B513}"/>
              </a:ext>
            </a:extLst>
          </p:cNvPr>
          <p:cNvSpPr>
            <a:spLocks noChangeArrowheads="1"/>
          </p:cNvSpPr>
          <p:nvPr/>
        </p:nvSpPr>
        <p:spPr bwMode="auto">
          <a:xfrm>
            <a:off x="2819400" y="365760"/>
            <a:ext cx="6553200"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en-US" altLang="en-US" sz="2200" b="1" dirty="0">
                <a:latin typeface="Times New Roman" panose="02020603050405020304" pitchFamily="18" charset="0"/>
                <a:cs typeface="Times New Roman" panose="02020603050405020304" pitchFamily="18" charset="0"/>
              </a:rPr>
              <a:t>4</a:t>
            </a:r>
            <a:r>
              <a:rPr lang="vi-VN" altLang="en-US" sz="2200" b="1" dirty="0">
                <a:latin typeface="Times New Roman" panose="02020603050405020304" pitchFamily="18" charset="0"/>
                <a:cs typeface="Times New Roman" panose="02020603050405020304" pitchFamily="18" charset="0"/>
              </a:rPr>
              <a:t>. KẾ TOÁN NGHIỆP VỤ THANH TOÁN THUẾ VÀ CÁC KHOẢN PHẢI NỘP NHÀ NƯỚC</a:t>
            </a:r>
            <a:endParaRPr lang="en-US" altLang="en-US" sz="2200" b="1" dirty="0">
              <a:latin typeface="Times New Roman" panose="02020603050405020304" pitchFamily="18" charset="0"/>
              <a:cs typeface="Times New Roman" panose="02020603050405020304" pitchFamily="18" charset="0"/>
            </a:endParaRPr>
          </a:p>
        </p:txBody>
      </p:sp>
      <p:sp>
        <p:nvSpPr>
          <p:cNvPr id="137220" name="AutoShape 4">
            <a:extLst>
              <a:ext uri="{FF2B5EF4-FFF2-40B4-BE49-F238E27FC236}">
                <a16:creationId xmlns:a16="http://schemas.microsoft.com/office/drawing/2014/main" id="{E605D2F6-DD13-3F9F-637D-DD07C112B50D}"/>
              </a:ext>
            </a:extLst>
          </p:cNvPr>
          <p:cNvSpPr>
            <a:spLocks noChangeArrowheads="1"/>
          </p:cNvSpPr>
          <p:nvPr/>
        </p:nvSpPr>
        <p:spPr bwMode="auto">
          <a:xfrm>
            <a:off x="1600200" y="1658938"/>
            <a:ext cx="2895600" cy="16510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37221" name="Rectangle 5">
            <a:extLst>
              <a:ext uri="{FF2B5EF4-FFF2-40B4-BE49-F238E27FC236}">
                <a16:creationId xmlns:a16="http://schemas.microsoft.com/office/drawing/2014/main" id="{58422390-29D1-C6DA-89F4-54F11E89451C}"/>
              </a:ext>
            </a:extLst>
          </p:cNvPr>
          <p:cNvSpPr>
            <a:spLocks noChangeArrowheads="1"/>
          </p:cNvSpPr>
          <p:nvPr/>
        </p:nvSpPr>
        <p:spPr bwMode="auto">
          <a:xfrm>
            <a:off x="4572000" y="1362026"/>
            <a:ext cx="585628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lgn="just" eaLnBrk="1" hangingPunct="1">
              <a:spcBef>
                <a:spcPct val="0"/>
              </a:spcBef>
              <a:buClrTx/>
              <a:buFontTx/>
              <a:buNone/>
            </a:pPr>
            <a:r>
              <a:rPr lang="sv-SE" altLang="en-US" sz="1800"/>
              <a:t> </a:t>
            </a:r>
            <a:r>
              <a:rPr lang="es-ES" altLang="en-US" sz="2400">
                <a:latin typeface="Times New Roman" panose="02020603050405020304" pitchFamily="18" charset="0"/>
              </a:rPr>
              <a:t>Quan hệ thanh toán giữa DN với Ngân sách Nhà nước bao gồm các khoản thuế giá trị gia tăng, thuế thu ngập doanh nghiệp, thuế tài nguyên, thuế nhà đất, và các loại thuế, phí, lệ phí, trợ  cấp, trợ giá mà doanh nghiệp phải nộp vào ngân sách nhà nước.</a:t>
            </a:r>
            <a:endParaRPr lang="pl-PL" altLang="en-US" sz="2400">
              <a:latin typeface="Times New Roman" panose="02020603050405020304" pitchFamily="18" charset="0"/>
            </a:endParaRPr>
          </a:p>
        </p:txBody>
      </p:sp>
      <p:sp>
        <p:nvSpPr>
          <p:cNvPr id="137222" name="AutoShape 6">
            <a:extLst>
              <a:ext uri="{FF2B5EF4-FFF2-40B4-BE49-F238E27FC236}">
                <a16:creationId xmlns:a16="http://schemas.microsoft.com/office/drawing/2014/main" id="{0C17B24D-BAE9-38B6-AACD-95380BA52D1D}"/>
              </a:ext>
            </a:extLst>
          </p:cNvPr>
          <p:cNvSpPr>
            <a:spLocks noChangeArrowheads="1"/>
          </p:cNvSpPr>
          <p:nvPr/>
        </p:nvSpPr>
        <p:spPr bwMode="auto">
          <a:xfrm>
            <a:off x="4572000" y="1371600"/>
            <a:ext cx="5943600" cy="2438400"/>
          </a:xfrm>
          <a:prstGeom prst="roundRect">
            <a:avLst>
              <a:gd name="adj" fmla="val 11968"/>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137223" name="Group 7">
            <a:extLst>
              <a:ext uri="{FF2B5EF4-FFF2-40B4-BE49-F238E27FC236}">
                <a16:creationId xmlns:a16="http://schemas.microsoft.com/office/drawing/2014/main" id="{26065A7E-845D-AC70-60F5-3EABB77BF0CA}"/>
              </a:ext>
            </a:extLst>
          </p:cNvPr>
          <p:cNvGrpSpPr>
            <a:grpSpLocks/>
          </p:cNvGrpSpPr>
          <p:nvPr/>
        </p:nvGrpSpPr>
        <p:grpSpPr bwMode="auto">
          <a:xfrm>
            <a:off x="2362200" y="3786188"/>
            <a:ext cx="2590800" cy="2386012"/>
            <a:chOff x="720" y="2016"/>
            <a:chExt cx="1632" cy="1503"/>
          </a:xfrm>
        </p:grpSpPr>
        <p:sp>
          <p:nvSpPr>
            <p:cNvPr id="137224" name="AutoShape 8">
              <a:extLst>
                <a:ext uri="{FF2B5EF4-FFF2-40B4-BE49-F238E27FC236}">
                  <a16:creationId xmlns:a16="http://schemas.microsoft.com/office/drawing/2014/main" id="{4C435E64-E5C4-30E9-68FF-2201245F2465}"/>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37225" name="Oval 9">
              <a:extLst>
                <a:ext uri="{FF2B5EF4-FFF2-40B4-BE49-F238E27FC236}">
                  <a16:creationId xmlns:a16="http://schemas.microsoft.com/office/drawing/2014/main" id="{1822FD09-BB82-21BA-7061-8508D05BF889}"/>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a:defRPr/>
              </a:pPr>
              <a:r>
                <a:rPr lang="en-US" sz="2400" b="1" i="1" dirty="0">
                  <a:latin typeface="Times New Roman" panose="02020603050405020304" pitchFamily="18" charset="0"/>
                  <a:cs typeface="Times New Roman" panose="02020603050405020304" pitchFamily="18" charset="0"/>
                </a:rPr>
                <a:t>4.2. </a:t>
              </a:r>
            </a:p>
            <a:p>
              <a:pPr>
                <a:defRPr/>
              </a:pPr>
              <a:r>
                <a:rPr lang="en-US" sz="2400" b="1" i="1" dirty="0" err="1">
                  <a:latin typeface="Times New Roman" panose="02020603050405020304" pitchFamily="18" charset="0"/>
                  <a:cs typeface="Times New Roman" panose="02020603050405020304" pitchFamily="18" charset="0"/>
                </a:rPr>
                <a:t>Chứng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từ</a:t>
              </a:r>
              <a:r>
                <a:rPr lang="en-US" sz="2400" b="1" i="1" dirty="0">
                  <a:latin typeface="Times New Roman" panose="02020603050405020304" pitchFamily="18" charset="0"/>
                  <a:cs typeface="Times New Roman" panose="02020603050405020304" pitchFamily="18" charset="0"/>
                </a:rPr>
                <a:t> </a:t>
              </a:r>
            </a:p>
            <a:p>
              <a:pPr>
                <a:defRPr/>
              </a:pPr>
              <a:r>
                <a:rPr lang="en-US" sz="2400" b="1" i="1" dirty="0" err="1">
                  <a:latin typeface="Times New Roman" panose="02020603050405020304" pitchFamily="18" charset="0"/>
                  <a:cs typeface="Times New Roman" panose="02020603050405020304" pitchFamily="18" charset="0"/>
                </a:rPr>
                <a:t>kế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p>
          </p:txBody>
        </p:sp>
      </p:grpSp>
      <p:sp>
        <p:nvSpPr>
          <p:cNvPr id="137226" name="AutoShape 10">
            <a:extLst>
              <a:ext uri="{FF2B5EF4-FFF2-40B4-BE49-F238E27FC236}">
                <a16:creationId xmlns:a16="http://schemas.microsoft.com/office/drawing/2014/main" id="{AD73CB80-EBCF-4025-C29A-5BB3B28826AF}"/>
              </a:ext>
            </a:extLst>
          </p:cNvPr>
          <p:cNvSpPr>
            <a:spLocks noChangeArrowheads="1"/>
          </p:cNvSpPr>
          <p:nvPr/>
        </p:nvSpPr>
        <p:spPr bwMode="gray">
          <a:xfrm>
            <a:off x="4953000" y="4192588"/>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defRPr/>
            </a:pPr>
            <a:r>
              <a:rPr lang="pt-BR" sz="2400" b="1" dirty="0">
                <a:latin typeface="Times New Roman" panose="02020603050405020304" pitchFamily="18" charset="0"/>
                <a:cs typeface="Times New Roman" panose="02020603050405020304" pitchFamily="18" charset="0"/>
              </a:rPr>
              <a:t>Giấy thông báo thuế</a:t>
            </a:r>
            <a:endParaRPr lang="en-US" sz="2400" dirty="0">
              <a:latin typeface="Times New Roman" panose="02020603050405020304" pitchFamily="18" charset="0"/>
              <a:cs typeface="Times New Roman" panose="02020603050405020304" pitchFamily="18" charset="0"/>
            </a:endParaRPr>
          </a:p>
        </p:txBody>
      </p:sp>
      <p:sp>
        <p:nvSpPr>
          <p:cNvPr id="137227" name="AutoShape 11">
            <a:extLst>
              <a:ext uri="{FF2B5EF4-FFF2-40B4-BE49-F238E27FC236}">
                <a16:creationId xmlns:a16="http://schemas.microsoft.com/office/drawing/2014/main" id="{224D1E7F-2E4E-26B4-AD90-2F060524C27B}"/>
              </a:ext>
            </a:extLst>
          </p:cNvPr>
          <p:cNvSpPr>
            <a:spLocks noChangeArrowheads="1"/>
          </p:cNvSpPr>
          <p:nvPr/>
        </p:nvSpPr>
        <p:spPr bwMode="gray">
          <a:xfrm>
            <a:off x="4953000" y="5183188"/>
            <a:ext cx="49164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defRPr/>
            </a:pPr>
            <a:r>
              <a:rPr lang="pt-BR" sz="2400" b="1" dirty="0">
                <a:latin typeface="Times New Roman" panose="02020603050405020304" pitchFamily="18" charset="0"/>
                <a:cs typeface="Times New Roman" panose="02020603050405020304" pitchFamily="18" charset="0"/>
              </a:rPr>
              <a:t>Phiếu chi, giấy báo Nợ...</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37219"/>
                                        </p:tgtEl>
                                        <p:attrNameLst>
                                          <p:attrName>style.visibility</p:attrName>
                                        </p:attrNameLst>
                                      </p:cBhvr>
                                      <p:to>
                                        <p:strVal val="visible"/>
                                      </p:to>
                                    </p:set>
                                    <p:anim calcmode="lin" valueType="num">
                                      <p:cBhvr>
                                        <p:cTn id="7" dur="500" fill="hold"/>
                                        <p:tgtEl>
                                          <p:spTgt spid="137219"/>
                                        </p:tgtEl>
                                        <p:attrNameLst>
                                          <p:attrName>ppt_w</p:attrName>
                                        </p:attrNameLst>
                                      </p:cBhvr>
                                      <p:tavLst>
                                        <p:tav tm="0">
                                          <p:val>
                                            <p:fltVal val="0"/>
                                          </p:val>
                                        </p:tav>
                                        <p:tav tm="100000">
                                          <p:val>
                                            <p:strVal val="#ppt_w"/>
                                          </p:val>
                                        </p:tav>
                                      </p:tavLst>
                                    </p:anim>
                                    <p:anim calcmode="lin" valueType="num">
                                      <p:cBhvr>
                                        <p:cTn id="8" dur="500" fill="hold"/>
                                        <p:tgtEl>
                                          <p:spTgt spid="137219"/>
                                        </p:tgtEl>
                                        <p:attrNameLst>
                                          <p:attrName>ppt_h</p:attrName>
                                        </p:attrNameLst>
                                      </p:cBhvr>
                                      <p:tavLst>
                                        <p:tav tm="0">
                                          <p:val>
                                            <p:fltVal val="0"/>
                                          </p:val>
                                        </p:tav>
                                        <p:tav tm="100000">
                                          <p:val>
                                            <p:strVal val="#ppt_h"/>
                                          </p:val>
                                        </p:tav>
                                      </p:tavLst>
                                    </p:anim>
                                    <p:anim calcmode="lin" valueType="num">
                                      <p:cBhvr>
                                        <p:cTn id="9" dur="500" fill="hold"/>
                                        <p:tgtEl>
                                          <p:spTgt spid="137219"/>
                                        </p:tgtEl>
                                        <p:attrNameLst>
                                          <p:attrName>style.rotation</p:attrName>
                                        </p:attrNameLst>
                                      </p:cBhvr>
                                      <p:tavLst>
                                        <p:tav tm="0">
                                          <p:val>
                                            <p:fltVal val="360"/>
                                          </p:val>
                                        </p:tav>
                                        <p:tav tm="100000">
                                          <p:val>
                                            <p:fltVal val="0"/>
                                          </p:val>
                                        </p:tav>
                                      </p:tavLst>
                                    </p:anim>
                                    <p:animEffect transition="in" filter="fade">
                                      <p:cBhvr>
                                        <p:cTn id="10" dur="500"/>
                                        <p:tgtEl>
                                          <p:spTgt spid="13721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37220"/>
                                        </p:tgtEl>
                                        <p:attrNameLst>
                                          <p:attrName>style.visibility</p:attrName>
                                        </p:attrNameLst>
                                      </p:cBhvr>
                                      <p:to>
                                        <p:strVal val="visible"/>
                                      </p:to>
                                    </p:set>
                                    <p:animEffect transition="in" filter="diamond(in)">
                                      <p:cBhvr>
                                        <p:cTn id="15" dur="2000"/>
                                        <p:tgtEl>
                                          <p:spTgt spid="137220"/>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37218"/>
                                        </p:tgtEl>
                                        <p:attrNameLst>
                                          <p:attrName>style.visibility</p:attrName>
                                        </p:attrNameLst>
                                      </p:cBhvr>
                                      <p:to>
                                        <p:strVal val="visible"/>
                                      </p:to>
                                    </p:set>
                                    <p:animEffect transition="in" filter="diamond(in)">
                                      <p:cBhvr>
                                        <p:cTn id="18" dur="2000"/>
                                        <p:tgtEl>
                                          <p:spTgt spid="13721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5" presetClass="entr" presetSubtype="0" fill="hold" nodeType="clickEffect">
                                  <p:stCondLst>
                                    <p:cond delay="0"/>
                                  </p:stCondLst>
                                  <p:childTnLst>
                                    <p:set>
                                      <p:cBhvr>
                                        <p:cTn id="22" dur="1" fill="hold">
                                          <p:stCondLst>
                                            <p:cond delay="0"/>
                                          </p:stCondLst>
                                        </p:cTn>
                                        <p:tgtEl>
                                          <p:spTgt spid="137221">
                                            <p:txEl>
                                              <p:pRg st="0" end="0"/>
                                            </p:txEl>
                                          </p:spTgt>
                                        </p:tgtEl>
                                        <p:attrNameLst>
                                          <p:attrName>style.visibility</p:attrName>
                                        </p:attrNameLst>
                                      </p:cBhvr>
                                      <p:to>
                                        <p:strVal val="visible"/>
                                      </p:to>
                                    </p:set>
                                    <p:anim calcmode="lin" valueType="num">
                                      <p:cBhvr>
                                        <p:cTn id="23" dur="1000" fill="hold"/>
                                        <p:tgtEl>
                                          <p:spTgt spid="137221">
                                            <p:txEl>
                                              <p:pRg st="0" end="0"/>
                                            </p:txEl>
                                          </p:spTgt>
                                        </p:tgtEl>
                                        <p:attrNameLst>
                                          <p:attrName>ppt_w</p:attrName>
                                        </p:attrNameLst>
                                      </p:cBhvr>
                                      <p:tavLst>
                                        <p:tav tm="0">
                                          <p:val>
                                            <p:strVal val="#ppt_w*0.70"/>
                                          </p:val>
                                        </p:tav>
                                        <p:tav tm="100000">
                                          <p:val>
                                            <p:strVal val="#ppt_w"/>
                                          </p:val>
                                        </p:tav>
                                      </p:tavLst>
                                    </p:anim>
                                    <p:anim calcmode="lin" valueType="num">
                                      <p:cBhvr>
                                        <p:cTn id="24" dur="1000" fill="hold"/>
                                        <p:tgtEl>
                                          <p:spTgt spid="137221">
                                            <p:txEl>
                                              <p:pRg st="0" end="0"/>
                                            </p:txEl>
                                          </p:spTgt>
                                        </p:tgtEl>
                                        <p:attrNameLst>
                                          <p:attrName>ppt_h</p:attrName>
                                        </p:attrNameLst>
                                      </p:cBhvr>
                                      <p:tavLst>
                                        <p:tav tm="0">
                                          <p:val>
                                            <p:strVal val="#ppt_h"/>
                                          </p:val>
                                        </p:tav>
                                        <p:tav tm="100000">
                                          <p:val>
                                            <p:strVal val="#ppt_h"/>
                                          </p:val>
                                        </p:tav>
                                      </p:tavLst>
                                    </p:anim>
                                    <p:animEffect transition="in" filter="fade">
                                      <p:cBhvr>
                                        <p:cTn id="25" dur="1000"/>
                                        <p:tgtEl>
                                          <p:spTgt spid="137221">
                                            <p:txEl>
                                              <p:pRg st="0" end="0"/>
                                            </p:txEl>
                                          </p:spTgt>
                                        </p:tgtEl>
                                      </p:cBhvr>
                                    </p:animEffect>
                                  </p:childTnLst>
                                </p:cTn>
                              </p:par>
                              <p:par>
                                <p:cTn id="26" presetID="55" presetClass="entr" presetSubtype="0" fill="hold" grpId="0" nodeType="withEffect">
                                  <p:stCondLst>
                                    <p:cond delay="0"/>
                                  </p:stCondLst>
                                  <p:childTnLst>
                                    <p:set>
                                      <p:cBhvr>
                                        <p:cTn id="27" dur="1" fill="hold">
                                          <p:stCondLst>
                                            <p:cond delay="0"/>
                                          </p:stCondLst>
                                        </p:cTn>
                                        <p:tgtEl>
                                          <p:spTgt spid="137222"/>
                                        </p:tgtEl>
                                        <p:attrNameLst>
                                          <p:attrName>style.visibility</p:attrName>
                                        </p:attrNameLst>
                                      </p:cBhvr>
                                      <p:to>
                                        <p:strVal val="visible"/>
                                      </p:to>
                                    </p:set>
                                    <p:anim calcmode="lin" valueType="num">
                                      <p:cBhvr>
                                        <p:cTn id="28" dur="1000" fill="hold"/>
                                        <p:tgtEl>
                                          <p:spTgt spid="137222"/>
                                        </p:tgtEl>
                                        <p:attrNameLst>
                                          <p:attrName>ppt_w</p:attrName>
                                        </p:attrNameLst>
                                      </p:cBhvr>
                                      <p:tavLst>
                                        <p:tav tm="0">
                                          <p:val>
                                            <p:strVal val="#ppt_w*0.70"/>
                                          </p:val>
                                        </p:tav>
                                        <p:tav tm="100000">
                                          <p:val>
                                            <p:strVal val="#ppt_w"/>
                                          </p:val>
                                        </p:tav>
                                      </p:tavLst>
                                    </p:anim>
                                    <p:anim calcmode="lin" valueType="num">
                                      <p:cBhvr>
                                        <p:cTn id="29" dur="1000" fill="hold"/>
                                        <p:tgtEl>
                                          <p:spTgt spid="137222"/>
                                        </p:tgtEl>
                                        <p:attrNameLst>
                                          <p:attrName>ppt_h</p:attrName>
                                        </p:attrNameLst>
                                      </p:cBhvr>
                                      <p:tavLst>
                                        <p:tav tm="0">
                                          <p:val>
                                            <p:strVal val="#ppt_h"/>
                                          </p:val>
                                        </p:tav>
                                        <p:tav tm="100000">
                                          <p:val>
                                            <p:strVal val="#ppt_h"/>
                                          </p:val>
                                        </p:tav>
                                      </p:tavLst>
                                    </p:anim>
                                    <p:animEffect transition="in" filter="fade">
                                      <p:cBhvr>
                                        <p:cTn id="30" dur="1000"/>
                                        <p:tgtEl>
                                          <p:spTgt spid="13722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137223"/>
                                        </p:tgtEl>
                                        <p:attrNameLst>
                                          <p:attrName>style.visibility</p:attrName>
                                        </p:attrNameLst>
                                      </p:cBhvr>
                                      <p:to>
                                        <p:strVal val="visible"/>
                                      </p:to>
                                    </p:set>
                                    <p:anim calcmode="lin" valueType="num">
                                      <p:cBhvr additive="base">
                                        <p:cTn id="35" dur="500" fill="hold"/>
                                        <p:tgtEl>
                                          <p:spTgt spid="137223"/>
                                        </p:tgtEl>
                                        <p:attrNameLst>
                                          <p:attrName>ppt_x</p:attrName>
                                        </p:attrNameLst>
                                      </p:cBhvr>
                                      <p:tavLst>
                                        <p:tav tm="0">
                                          <p:val>
                                            <p:strVal val="0-#ppt_w/2"/>
                                          </p:val>
                                        </p:tav>
                                        <p:tav tm="100000">
                                          <p:val>
                                            <p:strVal val="#ppt_x"/>
                                          </p:val>
                                        </p:tav>
                                      </p:tavLst>
                                    </p:anim>
                                    <p:anim calcmode="lin" valueType="num">
                                      <p:cBhvr additive="base">
                                        <p:cTn id="36" dur="500" fill="hold"/>
                                        <p:tgtEl>
                                          <p:spTgt spid="137223"/>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137226"/>
                                        </p:tgtEl>
                                        <p:attrNameLst>
                                          <p:attrName>style.visibility</p:attrName>
                                        </p:attrNameLst>
                                      </p:cBhvr>
                                      <p:to>
                                        <p:strVal val="visible"/>
                                      </p:to>
                                    </p:set>
                                    <p:anim calcmode="lin" valueType="num">
                                      <p:cBhvr additive="base">
                                        <p:cTn id="41" dur="500" fill="hold"/>
                                        <p:tgtEl>
                                          <p:spTgt spid="137226"/>
                                        </p:tgtEl>
                                        <p:attrNameLst>
                                          <p:attrName>ppt_x</p:attrName>
                                        </p:attrNameLst>
                                      </p:cBhvr>
                                      <p:tavLst>
                                        <p:tav tm="0">
                                          <p:val>
                                            <p:strVal val="1+#ppt_w/2"/>
                                          </p:val>
                                        </p:tav>
                                        <p:tav tm="100000">
                                          <p:val>
                                            <p:strVal val="#ppt_x"/>
                                          </p:val>
                                        </p:tav>
                                      </p:tavLst>
                                    </p:anim>
                                    <p:anim calcmode="lin" valueType="num">
                                      <p:cBhvr additive="base">
                                        <p:cTn id="42" dur="500" fill="hold"/>
                                        <p:tgtEl>
                                          <p:spTgt spid="137226"/>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137227"/>
                                        </p:tgtEl>
                                        <p:attrNameLst>
                                          <p:attrName>style.visibility</p:attrName>
                                        </p:attrNameLst>
                                      </p:cBhvr>
                                      <p:to>
                                        <p:strVal val="visible"/>
                                      </p:to>
                                    </p:set>
                                    <p:anim calcmode="lin" valueType="num">
                                      <p:cBhvr additive="base">
                                        <p:cTn id="45" dur="500" fill="hold"/>
                                        <p:tgtEl>
                                          <p:spTgt spid="137227"/>
                                        </p:tgtEl>
                                        <p:attrNameLst>
                                          <p:attrName>ppt_x</p:attrName>
                                        </p:attrNameLst>
                                      </p:cBhvr>
                                      <p:tavLst>
                                        <p:tav tm="0">
                                          <p:val>
                                            <p:strVal val="1+#ppt_w/2"/>
                                          </p:val>
                                        </p:tav>
                                        <p:tav tm="100000">
                                          <p:val>
                                            <p:strVal val="#ppt_x"/>
                                          </p:val>
                                        </p:tav>
                                      </p:tavLst>
                                    </p:anim>
                                    <p:anim calcmode="lin" valueType="num">
                                      <p:cBhvr additive="base">
                                        <p:cTn id="46" dur="500" fill="hold"/>
                                        <p:tgtEl>
                                          <p:spTgt spid="1372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p:bldP spid="137219" grpId="0"/>
      <p:bldP spid="137220" grpId="0" animBg="1"/>
      <p:bldP spid="137222" grpId="0" animBg="1"/>
      <p:bldP spid="137226" grpId="0" animBg="1"/>
      <p:bldP spid="137227"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Footer Placeholder 4">
            <a:extLst>
              <a:ext uri="{FF2B5EF4-FFF2-40B4-BE49-F238E27FC236}">
                <a16:creationId xmlns:a16="http://schemas.microsoft.com/office/drawing/2014/main" id="{23373066-1877-E1AD-F92E-8786F446F9C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8242" name="Rectangle 2">
            <a:extLst>
              <a:ext uri="{FF2B5EF4-FFF2-40B4-BE49-F238E27FC236}">
                <a16:creationId xmlns:a16="http://schemas.microsoft.com/office/drawing/2014/main" id="{3C5FE531-92C9-94D2-4544-B6DD84EC3376}"/>
              </a:ext>
            </a:extLst>
          </p:cNvPr>
          <p:cNvSpPr>
            <a:spLocks noGrp="1" noChangeArrowheads="1"/>
          </p:cNvSpPr>
          <p:nvPr>
            <p:ph type="title"/>
          </p:nvPr>
        </p:nvSpPr>
        <p:spPr>
          <a:xfrm>
            <a:off x="3886200" y="893548"/>
            <a:ext cx="5105400" cy="563563"/>
          </a:xfrm>
        </p:spPr>
        <p:txBody>
          <a:bodyPr>
            <a:normAutofit fontScale="90000"/>
          </a:bodyPr>
          <a:lstStyle/>
          <a:p>
            <a:pPr eaLnBrk="1" hangingPunct="1"/>
            <a:r>
              <a:rPr lang="pt-BR" altLang="en-US" sz="3200" i="1" dirty="0">
                <a:latin typeface="Times New Roman" panose="02020603050405020304" pitchFamily="18" charset="0"/>
                <a:cs typeface="Times New Roman" panose="02020603050405020304" pitchFamily="18" charset="0"/>
              </a:rPr>
              <a:t>4.3. Tài khoản chuyên dùng</a:t>
            </a:r>
            <a:endParaRPr lang="en-US" altLang="en-US" sz="3200" i="1" dirty="0">
              <a:latin typeface="Times New Roman" panose="02020603050405020304" pitchFamily="18" charset="0"/>
              <a:cs typeface="Times New Roman" panose="02020603050405020304" pitchFamily="18" charset="0"/>
            </a:endParaRPr>
          </a:p>
        </p:txBody>
      </p:sp>
      <p:sp>
        <p:nvSpPr>
          <p:cNvPr id="138243" name="Rectangle 3">
            <a:extLst>
              <a:ext uri="{FF2B5EF4-FFF2-40B4-BE49-F238E27FC236}">
                <a16:creationId xmlns:a16="http://schemas.microsoft.com/office/drawing/2014/main" id="{74B16ACA-78E5-D096-B556-91ADDA0356C8}"/>
              </a:ext>
            </a:extLst>
          </p:cNvPr>
          <p:cNvSpPr>
            <a:spLocks noGrp="1" noChangeArrowheads="1"/>
          </p:cNvSpPr>
          <p:nvPr>
            <p:ph type="body" idx="1"/>
          </p:nvPr>
        </p:nvSpPr>
        <p:spPr>
          <a:xfrm>
            <a:off x="1981200" y="2971800"/>
            <a:ext cx="8229600" cy="1905000"/>
          </a:xfrm>
        </p:spPr>
        <p:txBody>
          <a:bodyPr/>
          <a:lstStyle/>
          <a:p>
            <a:pPr marL="0" indent="0" algn="ctr">
              <a:buNone/>
            </a:pPr>
            <a:r>
              <a:rPr lang="en-US" altLang="en-US">
                <a:latin typeface="Times New Roman" panose="02020603050405020304" pitchFamily="18" charset="0"/>
              </a:rPr>
              <a:t>Tài khoản này dùng để phản ánh quan hệ giữa doanh nghiệp với Nhà nước về các khoản thuế, phí, lệ phí và các khoản khác phải nộp, đã nộp, còn phải nộp vào Ngân sách Nhà nước trong kỳ kế toán năm. </a:t>
            </a:r>
          </a:p>
        </p:txBody>
      </p:sp>
      <p:sp>
        <p:nvSpPr>
          <p:cNvPr id="138244" name="AutoShape 4">
            <a:extLst>
              <a:ext uri="{FF2B5EF4-FFF2-40B4-BE49-F238E27FC236}">
                <a16:creationId xmlns:a16="http://schemas.microsoft.com/office/drawing/2014/main" id="{EC8DCD53-920E-DAE9-19F3-DC86EA9FB787}"/>
              </a:ext>
            </a:extLst>
          </p:cNvPr>
          <p:cNvSpPr>
            <a:spLocks noChangeArrowheads="1"/>
          </p:cNvSpPr>
          <p:nvPr/>
        </p:nvSpPr>
        <p:spPr bwMode="gray">
          <a:xfrm>
            <a:off x="2209800" y="1752600"/>
            <a:ext cx="7772400" cy="990600"/>
          </a:xfrm>
          <a:prstGeom prst="roundRect">
            <a:avLst>
              <a:gd name="adj" fmla="val 50000"/>
            </a:avLst>
          </a:prstGeom>
          <a:solidFill>
            <a:srgbClr val="99CC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buFont typeface="Wingdings" panose="05000000000000000000" pitchFamily="2" charset="2"/>
              <a:buNone/>
            </a:pPr>
            <a:r>
              <a:rPr lang="en-US" altLang="en-US" b="1">
                <a:latin typeface="Times New Roman" panose="02020603050405020304" pitchFamily="18" charset="0"/>
              </a:rPr>
              <a:t>TK 333 – Thuế và các khoản phải nộp Nhà nước</a:t>
            </a:r>
          </a:p>
        </p:txBody>
      </p:sp>
      <p:sp>
        <p:nvSpPr>
          <p:cNvPr id="138245" name="AutoShape 5">
            <a:extLst>
              <a:ext uri="{FF2B5EF4-FFF2-40B4-BE49-F238E27FC236}">
                <a16:creationId xmlns:a16="http://schemas.microsoft.com/office/drawing/2014/main" id="{C2B0051D-A988-432D-6FA5-6AFE64F28F63}"/>
              </a:ext>
            </a:extLst>
          </p:cNvPr>
          <p:cNvSpPr>
            <a:spLocks noChangeArrowheads="1"/>
          </p:cNvSpPr>
          <p:nvPr/>
        </p:nvSpPr>
        <p:spPr bwMode="auto">
          <a:xfrm>
            <a:off x="2133600" y="2971800"/>
            <a:ext cx="8001000" cy="1905000"/>
          </a:xfrm>
          <a:prstGeom prst="roundRect">
            <a:avLst>
              <a:gd name="adj" fmla="val 11968"/>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38242"/>
                                        </p:tgtEl>
                                        <p:attrNameLst>
                                          <p:attrName>style.visibility</p:attrName>
                                        </p:attrNameLst>
                                      </p:cBhvr>
                                      <p:to>
                                        <p:strVal val="visible"/>
                                      </p:to>
                                    </p:set>
                                    <p:anim calcmode="lin" valueType="num">
                                      <p:cBhvr>
                                        <p:cTn id="7" dur="500" fill="hold"/>
                                        <p:tgtEl>
                                          <p:spTgt spid="138242"/>
                                        </p:tgtEl>
                                        <p:attrNameLst>
                                          <p:attrName>ppt_w</p:attrName>
                                        </p:attrNameLst>
                                      </p:cBhvr>
                                      <p:tavLst>
                                        <p:tav tm="0">
                                          <p:val>
                                            <p:fltVal val="0"/>
                                          </p:val>
                                        </p:tav>
                                        <p:tav tm="100000">
                                          <p:val>
                                            <p:strVal val="#ppt_w"/>
                                          </p:val>
                                        </p:tav>
                                      </p:tavLst>
                                    </p:anim>
                                    <p:anim calcmode="lin" valueType="num">
                                      <p:cBhvr>
                                        <p:cTn id="8" dur="500" fill="hold"/>
                                        <p:tgtEl>
                                          <p:spTgt spid="138242"/>
                                        </p:tgtEl>
                                        <p:attrNameLst>
                                          <p:attrName>ppt_h</p:attrName>
                                        </p:attrNameLst>
                                      </p:cBhvr>
                                      <p:tavLst>
                                        <p:tav tm="0">
                                          <p:val>
                                            <p:fltVal val="0"/>
                                          </p:val>
                                        </p:tav>
                                        <p:tav tm="100000">
                                          <p:val>
                                            <p:strVal val="#ppt_h"/>
                                          </p:val>
                                        </p:tav>
                                      </p:tavLst>
                                    </p:anim>
                                    <p:anim calcmode="lin" valueType="num">
                                      <p:cBhvr>
                                        <p:cTn id="9" dur="500" fill="hold"/>
                                        <p:tgtEl>
                                          <p:spTgt spid="138242"/>
                                        </p:tgtEl>
                                        <p:attrNameLst>
                                          <p:attrName>style.rotation</p:attrName>
                                        </p:attrNameLst>
                                      </p:cBhvr>
                                      <p:tavLst>
                                        <p:tav tm="0">
                                          <p:val>
                                            <p:fltVal val="360"/>
                                          </p:val>
                                        </p:tav>
                                        <p:tav tm="100000">
                                          <p:val>
                                            <p:fltVal val="0"/>
                                          </p:val>
                                        </p:tav>
                                      </p:tavLst>
                                    </p:anim>
                                    <p:animEffect transition="in" filter="fade">
                                      <p:cBhvr>
                                        <p:cTn id="10" dur="500"/>
                                        <p:tgtEl>
                                          <p:spTgt spid="13824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138244"/>
                                        </p:tgtEl>
                                        <p:attrNameLst>
                                          <p:attrName>style.visibility</p:attrName>
                                        </p:attrNameLst>
                                      </p:cBhvr>
                                      <p:to>
                                        <p:strVal val="visible"/>
                                      </p:to>
                                    </p:set>
                                    <p:anim calcmode="lin" valueType="num">
                                      <p:cBhvr additive="base">
                                        <p:cTn id="15" dur="500" fill="hold"/>
                                        <p:tgtEl>
                                          <p:spTgt spid="138244"/>
                                        </p:tgtEl>
                                        <p:attrNameLst>
                                          <p:attrName>ppt_x</p:attrName>
                                        </p:attrNameLst>
                                      </p:cBhvr>
                                      <p:tavLst>
                                        <p:tav tm="0">
                                          <p:val>
                                            <p:strVal val="1+#ppt_w/2"/>
                                          </p:val>
                                        </p:tav>
                                        <p:tav tm="100000">
                                          <p:val>
                                            <p:strVal val="#ppt_x"/>
                                          </p:val>
                                        </p:tav>
                                      </p:tavLst>
                                    </p:anim>
                                    <p:anim calcmode="lin" valueType="num">
                                      <p:cBhvr additive="base">
                                        <p:cTn id="16" dur="500" fill="hold"/>
                                        <p:tgtEl>
                                          <p:spTgt spid="138244"/>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38243">
                                            <p:txEl>
                                              <p:pRg st="0" end="0"/>
                                            </p:txEl>
                                          </p:spTgt>
                                        </p:tgtEl>
                                        <p:attrNameLst>
                                          <p:attrName>style.visibility</p:attrName>
                                        </p:attrNameLst>
                                      </p:cBhvr>
                                      <p:to>
                                        <p:strVal val="visible"/>
                                      </p:to>
                                    </p:set>
                                    <p:anim calcmode="lin" valueType="num">
                                      <p:cBhvr>
                                        <p:cTn id="21" dur="1000" fill="hold"/>
                                        <p:tgtEl>
                                          <p:spTgt spid="138243">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38243">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38243">
                                            <p:txEl>
                                              <p:pRg st="0" end="0"/>
                                            </p:txEl>
                                          </p:spTgt>
                                        </p:tgtEl>
                                      </p:cBhvr>
                                    </p:animEffect>
                                  </p:childTnLst>
                                </p:cTn>
                              </p:par>
                              <p:par>
                                <p:cTn id="24" presetID="55" presetClass="entr" presetSubtype="0" fill="hold" nodeType="withEffect">
                                  <p:stCondLst>
                                    <p:cond delay="0"/>
                                  </p:stCondLst>
                                  <p:childTnLst>
                                    <p:set>
                                      <p:cBhvr>
                                        <p:cTn id="25" dur="1" fill="hold">
                                          <p:stCondLst>
                                            <p:cond delay="0"/>
                                          </p:stCondLst>
                                        </p:cTn>
                                        <p:tgtEl>
                                          <p:spTgt spid="138245"/>
                                        </p:tgtEl>
                                        <p:attrNameLst>
                                          <p:attrName>style.visibility</p:attrName>
                                        </p:attrNameLst>
                                      </p:cBhvr>
                                      <p:to>
                                        <p:strVal val="visible"/>
                                      </p:to>
                                    </p:set>
                                    <p:anim calcmode="lin" valueType="num">
                                      <p:cBhvr>
                                        <p:cTn id="26" dur="1000" fill="hold"/>
                                        <p:tgtEl>
                                          <p:spTgt spid="138245"/>
                                        </p:tgtEl>
                                        <p:attrNameLst>
                                          <p:attrName>ppt_w</p:attrName>
                                        </p:attrNameLst>
                                      </p:cBhvr>
                                      <p:tavLst>
                                        <p:tav tm="0">
                                          <p:val>
                                            <p:strVal val="#ppt_w*0.70"/>
                                          </p:val>
                                        </p:tav>
                                        <p:tav tm="100000">
                                          <p:val>
                                            <p:strVal val="#ppt_w"/>
                                          </p:val>
                                        </p:tav>
                                      </p:tavLst>
                                    </p:anim>
                                    <p:anim calcmode="lin" valueType="num">
                                      <p:cBhvr>
                                        <p:cTn id="27" dur="1000" fill="hold"/>
                                        <p:tgtEl>
                                          <p:spTgt spid="138245"/>
                                        </p:tgtEl>
                                        <p:attrNameLst>
                                          <p:attrName>ppt_h</p:attrName>
                                        </p:attrNameLst>
                                      </p:cBhvr>
                                      <p:tavLst>
                                        <p:tav tm="0">
                                          <p:val>
                                            <p:strVal val="#ppt_h"/>
                                          </p:val>
                                        </p:tav>
                                        <p:tav tm="100000">
                                          <p:val>
                                            <p:strVal val="#ppt_h"/>
                                          </p:val>
                                        </p:tav>
                                      </p:tavLst>
                                    </p:anim>
                                    <p:animEffect transition="in" filter="fade">
                                      <p:cBhvr>
                                        <p:cTn id="28" dur="1000"/>
                                        <p:tgtEl>
                                          <p:spTgt spid="138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build="p"/>
      <p:bldP spid="138244"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Footer Placeholder 4">
            <a:extLst>
              <a:ext uri="{FF2B5EF4-FFF2-40B4-BE49-F238E27FC236}">
                <a16:creationId xmlns:a16="http://schemas.microsoft.com/office/drawing/2014/main" id="{3D64BA19-3BFD-DD5D-6231-AE7B7EE6AE7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9266" name="Rectangle 2">
            <a:extLst>
              <a:ext uri="{FF2B5EF4-FFF2-40B4-BE49-F238E27FC236}">
                <a16:creationId xmlns:a16="http://schemas.microsoft.com/office/drawing/2014/main" id="{4AC91BD2-402A-3BAF-8C73-B040B5EAA6A8}"/>
              </a:ext>
            </a:extLst>
          </p:cNvPr>
          <p:cNvSpPr>
            <a:spLocks noGrp="1" noChangeArrowheads="1"/>
          </p:cNvSpPr>
          <p:nvPr>
            <p:ph type="title"/>
          </p:nvPr>
        </p:nvSpPr>
        <p:spPr>
          <a:xfrm>
            <a:off x="2286000" y="152400"/>
            <a:ext cx="7924800" cy="762000"/>
          </a:xfrm>
        </p:spPr>
        <p:txBody>
          <a:bodyPr/>
          <a:lstStyle/>
          <a:p>
            <a:pPr algn="ctr" eaLnBrk="1" hangingPunct="1"/>
            <a:r>
              <a:rPr lang="en-US" altLang="en-US" sz="2000" dirty="0" err="1">
                <a:latin typeface="Times New Roman" panose="02020603050405020304" pitchFamily="18" charset="0"/>
              </a:rPr>
              <a:t>KẾT</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CẤU</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VÀ</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NỘI</a:t>
            </a:r>
            <a:r>
              <a:rPr lang="en-US" altLang="en-US" sz="2000" dirty="0">
                <a:latin typeface="Times New Roman" panose="02020603050405020304" pitchFamily="18" charset="0"/>
              </a:rPr>
              <a:t> DUNG </a:t>
            </a:r>
            <a:r>
              <a:rPr lang="en-US" altLang="en-US" sz="2000" dirty="0" err="1">
                <a:latin typeface="Times New Roman" panose="02020603050405020304" pitchFamily="18" charset="0"/>
              </a:rPr>
              <a:t>PHẢN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ẢNH</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CỦA</a:t>
            </a:r>
            <a:br>
              <a:rPr lang="en-US" altLang="en-US" sz="2000" dirty="0">
                <a:latin typeface="Times New Roman" panose="02020603050405020304" pitchFamily="18" charset="0"/>
              </a:rPr>
            </a:br>
            <a:r>
              <a:rPr lang="en-US" altLang="en-US" sz="2000" dirty="0">
                <a:latin typeface="Times New Roman" panose="02020603050405020304" pitchFamily="18" charset="0"/>
              </a:rPr>
              <a:t>TÀI </a:t>
            </a:r>
            <a:r>
              <a:rPr lang="en-US" altLang="en-US" sz="2000" dirty="0" err="1">
                <a:latin typeface="Times New Roman" panose="02020603050405020304" pitchFamily="18" charset="0"/>
              </a:rPr>
              <a:t>KHOẢN</a:t>
            </a:r>
            <a:r>
              <a:rPr lang="en-US" altLang="en-US" sz="2000" dirty="0">
                <a:latin typeface="Times New Roman" panose="02020603050405020304" pitchFamily="18" charset="0"/>
              </a:rPr>
              <a:t> 333 - </a:t>
            </a:r>
            <a:r>
              <a:rPr lang="en-US" altLang="en-US" sz="2000" dirty="0" err="1">
                <a:latin typeface="Times New Roman" panose="02020603050405020304" pitchFamily="18" charset="0"/>
              </a:rPr>
              <a:t>THUẾ</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VÀ</a:t>
            </a:r>
            <a:r>
              <a:rPr lang="en-US" altLang="en-US" sz="2000" dirty="0">
                <a:latin typeface="Times New Roman" panose="02020603050405020304" pitchFamily="18" charset="0"/>
              </a:rPr>
              <a:t> CÁC </a:t>
            </a:r>
            <a:r>
              <a:rPr lang="en-US" altLang="en-US" sz="2000" dirty="0" err="1">
                <a:latin typeface="Times New Roman" panose="02020603050405020304" pitchFamily="18" charset="0"/>
              </a:rPr>
              <a:t>KHOẢN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PHẢI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NỘP</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NHÀ</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NƯỚC</a:t>
            </a:r>
            <a:endParaRPr lang="en-US" altLang="en-US" sz="2000" dirty="0">
              <a:latin typeface="Times New Roman" panose="02020603050405020304" pitchFamily="18" charset="0"/>
            </a:endParaRPr>
          </a:p>
        </p:txBody>
      </p:sp>
      <p:sp>
        <p:nvSpPr>
          <p:cNvPr id="139267" name="Rectangle 3">
            <a:extLst>
              <a:ext uri="{FF2B5EF4-FFF2-40B4-BE49-F238E27FC236}">
                <a16:creationId xmlns:a16="http://schemas.microsoft.com/office/drawing/2014/main" id="{F39D2E11-B3F8-AE29-3CDD-835CC40FBD91}"/>
              </a:ext>
            </a:extLst>
          </p:cNvPr>
          <p:cNvSpPr>
            <a:spLocks noGrp="1" noChangeArrowheads="1"/>
          </p:cNvSpPr>
          <p:nvPr>
            <p:ph type="body" idx="1"/>
          </p:nvPr>
        </p:nvSpPr>
        <p:spPr>
          <a:xfrm>
            <a:off x="1752600" y="1066800"/>
            <a:ext cx="8750300" cy="4953000"/>
          </a:xfrm>
        </p:spPr>
        <p:txBody>
          <a:bodyPr>
            <a:normAutofit fontScale="92500"/>
          </a:bodyPr>
          <a:lstStyle/>
          <a:p>
            <a:pPr marL="0" indent="0" algn="ctr">
              <a:lnSpc>
                <a:spcPct val="80000"/>
              </a:lnSpc>
              <a:buNone/>
            </a:pPr>
            <a:r>
              <a:rPr lang="en-US" altLang="en-US" sz="2400" b="1">
                <a:latin typeface="Times New Roman" panose="02020603050405020304" pitchFamily="18" charset="0"/>
              </a:rPr>
              <a:t>Bên Nợ:</a:t>
            </a:r>
            <a:endParaRPr lang="en-US" altLang="en-US" sz="2400">
              <a:latin typeface="Times New Roman" panose="02020603050405020304" pitchFamily="18" charset="0"/>
            </a:endParaRPr>
          </a:p>
          <a:p>
            <a:pPr marL="0" indent="0" algn="just">
              <a:lnSpc>
                <a:spcPct val="80000"/>
              </a:lnSpc>
              <a:buNone/>
            </a:pPr>
            <a:r>
              <a:rPr lang="en-US" altLang="en-US" sz="2200">
                <a:latin typeface="Times New Roman" panose="02020603050405020304" pitchFamily="18" charset="0"/>
              </a:rPr>
              <a:t>- Số thuế GTGT đã được khấu trừ trong kỳ;</a:t>
            </a:r>
          </a:p>
          <a:p>
            <a:pPr marL="0" indent="0" algn="just">
              <a:lnSpc>
                <a:spcPct val="80000"/>
              </a:lnSpc>
              <a:buNone/>
            </a:pPr>
            <a:r>
              <a:rPr lang="en-US" altLang="en-US" sz="2200">
                <a:latin typeface="Times New Roman" panose="02020603050405020304" pitchFamily="18" charset="0"/>
              </a:rPr>
              <a:t>- Số thuế, phí, lệ phí và các khoản phải nộp, đã nộp vào Ngân sách Nhà nước;</a:t>
            </a:r>
          </a:p>
          <a:p>
            <a:pPr marL="0" indent="0" algn="just">
              <a:lnSpc>
                <a:spcPct val="80000"/>
              </a:lnSpc>
              <a:buNone/>
            </a:pPr>
            <a:r>
              <a:rPr lang="en-US" altLang="en-US" sz="2200">
                <a:latin typeface="Times New Roman" panose="02020603050405020304" pitchFamily="18" charset="0"/>
              </a:rPr>
              <a:t>- Số thuế được giảm trừ vào số thuế phải nộp;</a:t>
            </a:r>
          </a:p>
          <a:p>
            <a:pPr marL="0" indent="0" algn="just">
              <a:lnSpc>
                <a:spcPct val="80000"/>
              </a:lnSpc>
              <a:buNone/>
            </a:pPr>
            <a:r>
              <a:rPr lang="en-US" altLang="en-US" sz="2200">
                <a:latin typeface="Times New Roman" panose="02020603050405020304" pitchFamily="18" charset="0"/>
              </a:rPr>
              <a:t>- Số thuế GTGT của hàng bán bị trả lại, bị giảm giá. </a:t>
            </a:r>
            <a:endParaRPr lang="en-US" altLang="en-US" sz="2200" b="1">
              <a:latin typeface="Times New Roman" panose="02020603050405020304" pitchFamily="18" charset="0"/>
            </a:endParaRPr>
          </a:p>
          <a:p>
            <a:pPr marL="0" indent="0" algn="ctr">
              <a:lnSpc>
                <a:spcPct val="80000"/>
              </a:lnSpc>
              <a:buNone/>
            </a:pPr>
            <a:r>
              <a:rPr lang="en-US" altLang="en-US" sz="2400" b="1">
                <a:latin typeface="Times New Roman" panose="02020603050405020304" pitchFamily="18" charset="0"/>
              </a:rPr>
              <a:t>Bên Có:</a:t>
            </a:r>
          </a:p>
          <a:p>
            <a:pPr marL="0" indent="0" algn="just">
              <a:lnSpc>
                <a:spcPct val="80000"/>
              </a:lnSpc>
              <a:buNone/>
            </a:pPr>
            <a:r>
              <a:rPr lang="en-US" altLang="en-US" sz="2200">
                <a:latin typeface="Times New Roman" panose="02020603050405020304" pitchFamily="18" charset="0"/>
              </a:rPr>
              <a:t>- Số thuế GTGT đầu ra và số thuế GTGT hàng nhập khẩu phải nộp;</a:t>
            </a:r>
          </a:p>
          <a:p>
            <a:pPr marL="0" indent="0" algn="just">
              <a:lnSpc>
                <a:spcPct val="80000"/>
              </a:lnSpc>
              <a:buNone/>
            </a:pPr>
            <a:r>
              <a:rPr lang="en-US" altLang="en-US" sz="2200">
                <a:latin typeface="Times New Roman" panose="02020603050405020304" pitchFamily="18" charset="0"/>
              </a:rPr>
              <a:t>- Số thuế, phí, lệ phí và các khoản khác phải nộp vào Ngân sách Nhà nước.</a:t>
            </a:r>
            <a:endParaRPr lang="en-US" altLang="en-US" sz="2200" b="1">
              <a:latin typeface="Times New Roman" panose="02020603050405020304" pitchFamily="18" charset="0"/>
            </a:endParaRPr>
          </a:p>
          <a:p>
            <a:pPr marL="0" indent="0" algn="ctr">
              <a:lnSpc>
                <a:spcPct val="80000"/>
              </a:lnSpc>
              <a:buNone/>
            </a:pPr>
            <a:r>
              <a:rPr lang="en-US" altLang="en-US" sz="2400" b="1">
                <a:latin typeface="Times New Roman" panose="02020603050405020304" pitchFamily="18" charset="0"/>
              </a:rPr>
              <a:t>Số dư bên Có:</a:t>
            </a:r>
          </a:p>
          <a:p>
            <a:pPr marL="0" indent="0" algn="just">
              <a:lnSpc>
                <a:spcPct val="80000"/>
              </a:lnSpc>
              <a:buNone/>
            </a:pPr>
            <a:r>
              <a:rPr lang="en-US" altLang="en-US" sz="2200">
                <a:latin typeface="Times New Roman" panose="02020603050405020304" pitchFamily="18" charset="0"/>
              </a:rPr>
              <a:t>Số thuế, phí, lệ phí và các khoản khác còn phải nộp vào ngân sách Nhà nước. </a:t>
            </a:r>
          </a:p>
          <a:p>
            <a:pPr marL="0" indent="0" algn="just">
              <a:lnSpc>
                <a:spcPct val="80000"/>
              </a:lnSpc>
              <a:buNone/>
            </a:pPr>
            <a:r>
              <a:rPr lang="en-US" altLang="en-US" sz="2200" i="1">
                <a:latin typeface="Times New Roman" panose="02020603050405020304" pitchFamily="18" charset="0"/>
              </a:rPr>
              <a:t>Trong trường hợp cá biệt, TK 333 có thể có số dư bên Nợ. Số dư Nợ (nếu có) của TK 333 phản ánh số thuế và các khoản đã nộp lớn hơn số thuế và các khoản phải nộp cho Nhà nước, hoặc có thể phản ánh số thuế đã nộp được xét miễn hoặc giảm cho thoái thu nhưng chưa thực hiện việc thoái thu.</a:t>
            </a:r>
          </a:p>
        </p:txBody>
      </p:sp>
      <p:sp>
        <p:nvSpPr>
          <p:cNvPr id="139268" name="AutoShape 4">
            <a:extLst>
              <a:ext uri="{FF2B5EF4-FFF2-40B4-BE49-F238E27FC236}">
                <a16:creationId xmlns:a16="http://schemas.microsoft.com/office/drawing/2014/main" id="{07379C10-F857-2C71-C564-A118167CD753}"/>
              </a:ext>
            </a:extLst>
          </p:cNvPr>
          <p:cNvSpPr>
            <a:spLocks noChangeArrowheads="1"/>
          </p:cNvSpPr>
          <p:nvPr/>
        </p:nvSpPr>
        <p:spPr bwMode="auto">
          <a:xfrm>
            <a:off x="1600200" y="1066800"/>
            <a:ext cx="8991600" cy="5257800"/>
          </a:xfrm>
          <a:prstGeom prst="roundRect">
            <a:avLst>
              <a:gd name="adj" fmla="val 6412"/>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9266"/>
                                        </p:tgtEl>
                                        <p:attrNameLst>
                                          <p:attrName>style.visibility</p:attrName>
                                        </p:attrNameLst>
                                      </p:cBhvr>
                                      <p:to>
                                        <p:strVal val="visible"/>
                                      </p:to>
                                    </p:set>
                                    <p:anim calcmode="discrete" valueType="clr">
                                      <p:cBhvr override="childStyle">
                                        <p:cTn id="7" dur="80"/>
                                        <p:tgtEl>
                                          <p:spTgt spid="13926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9266"/>
                                        </p:tgtEl>
                                        <p:attrNameLst>
                                          <p:attrName>fillcolor</p:attrName>
                                        </p:attrNameLst>
                                      </p:cBhvr>
                                      <p:tavLst>
                                        <p:tav tm="0">
                                          <p:val>
                                            <p:clrVal>
                                              <a:schemeClr val="accent2"/>
                                            </p:clrVal>
                                          </p:val>
                                        </p:tav>
                                        <p:tav tm="50000">
                                          <p:val>
                                            <p:clrVal>
                                              <a:schemeClr val="hlink"/>
                                            </p:clrVal>
                                          </p:val>
                                        </p:tav>
                                      </p:tavLst>
                                    </p:anim>
                                    <p:set>
                                      <p:cBhvr>
                                        <p:cTn id="9" dur="80"/>
                                        <p:tgtEl>
                                          <p:spTgt spid="13926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139267">
                                            <p:txEl>
                                              <p:pRg st="0" end="0"/>
                                            </p:txEl>
                                          </p:spTgt>
                                        </p:tgtEl>
                                        <p:attrNameLst>
                                          <p:attrName>style.visibility</p:attrName>
                                        </p:attrNameLst>
                                      </p:cBhvr>
                                      <p:to>
                                        <p:strVal val="visible"/>
                                      </p:to>
                                    </p:set>
                                    <p:anim calcmode="lin" valueType="num">
                                      <p:cBhvr>
                                        <p:cTn id="14" dur="1000" fill="hold"/>
                                        <p:tgtEl>
                                          <p:spTgt spid="139267">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13926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39267">
                                            <p:txEl>
                                              <p:pRg st="0" end="0"/>
                                            </p:txEl>
                                          </p:spTgt>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39268"/>
                                        </p:tgtEl>
                                        <p:attrNameLst>
                                          <p:attrName>style.visibility</p:attrName>
                                        </p:attrNameLst>
                                      </p:cBhvr>
                                      <p:to>
                                        <p:strVal val="visible"/>
                                      </p:to>
                                    </p:set>
                                    <p:anim calcmode="lin" valueType="num">
                                      <p:cBhvr>
                                        <p:cTn id="19" dur="1000" fill="hold"/>
                                        <p:tgtEl>
                                          <p:spTgt spid="139268"/>
                                        </p:tgtEl>
                                        <p:attrNameLst>
                                          <p:attrName>ppt_w</p:attrName>
                                        </p:attrNameLst>
                                      </p:cBhvr>
                                      <p:tavLst>
                                        <p:tav tm="0">
                                          <p:val>
                                            <p:strVal val="#ppt_w*0.70"/>
                                          </p:val>
                                        </p:tav>
                                        <p:tav tm="100000">
                                          <p:val>
                                            <p:strVal val="#ppt_w"/>
                                          </p:val>
                                        </p:tav>
                                      </p:tavLst>
                                    </p:anim>
                                    <p:anim calcmode="lin" valueType="num">
                                      <p:cBhvr>
                                        <p:cTn id="20" dur="1000" fill="hold"/>
                                        <p:tgtEl>
                                          <p:spTgt spid="139268"/>
                                        </p:tgtEl>
                                        <p:attrNameLst>
                                          <p:attrName>ppt_h</p:attrName>
                                        </p:attrNameLst>
                                      </p:cBhvr>
                                      <p:tavLst>
                                        <p:tav tm="0">
                                          <p:val>
                                            <p:strVal val="#ppt_h"/>
                                          </p:val>
                                        </p:tav>
                                        <p:tav tm="100000">
                                          <p:val>
                                            <p:strVal val="#ppt_h"/>
                                          </p:val>
                                        </p:tav>
                                      </p:tavLst>
                                    </p:anim>
                                    <p:animEffect transition="in" filter="fade">
                                      <p:cBhvr>
                                        <p:cTn id="21" dur="1000"/>
                                        <p:tgtEl>
                                          <p:spTgt spid="139268"/>
                                        </p:tgtEl>
                                      </p:cBhvr>
                                    </p:animEffect>
                                  </p:childTnLst>
                                </p:cTn>
                              </p:par>
                              <p:par>
                                <p:cTn id="22" presetID="55" presetClass="entr" presetSubtype="0" fill="hold" nodeType="withEffect">
                                  <p:stCondLst>
                                    <p:cond delay="0"/>
                                  </p:stCondLst>
                                  <p:childTnLst>
                                    <p:set>
                                      <p:cBhvr>
                                        <p:cTn id="23" dur="1" fill="hold">
                                          <p:stCondLst>
                                            <p:cond delay="0"/>
                                          </p:stCondLst>
                                        </p:cTn>
                                        <p:tgtEl>
                                          <p:spTgt spid="139267">
                                            <p:txEl>
                                              <p:pRg st="1" end="1"/>
                                            </p:txEl>
                                          </p:spTgt>
                                        </p:tgtEl>
                                        <p:attrNameLst>
                                          <p:attrName>style.visibility</p:attrName>
                                        </p:attrNameLst>
                                      </p:cBhvr>
                                      <p:to>
                                        <p:strVal val="visible"/>
                                      </p:to>
                                    </p:set>
                                    <p:anim calcmode="lin" valueType="num">
                                      <p:cBhvr>
                                        <p:cTn id="24" dur="1000" fill="hold"/>
                                        <p:tgtEl>
                                          <p:spTgt spid="139267">
                                            <p:txEl>
                                              <p:pRg st="1" end="1"/>
                                            </p:txEl>
                                          </p:spTgt>
                                        </p:tgtEl>
                                        <p:attrNameLst>
                                          <p:attrName>ppt_w</p:attrName>
                                        </p:attrNameLst>
                                      </p:cBhvr>
                                      <p:tavLst>
                                        <p:tav tm="0">
                                          <p:val>
                                            <p:strVal val="#ppt_w*0.70"/>
                                          </p:val>
                                        </p:tav>
                                        <p:tav tm="100000">
                                          <p:val>
                                            <p:strVal val="#ppt_w"/>
                                          </p:val>
                                        </p:tav>
                                      </p:tavLst>
                                    </p:anim>
                                    <p:anim calcmode="lin" valueType="num">
                                      <p:cBhvr>
                                        <p:cTn id="25" dur="1000" fill="hold"/>
                                        <p:tgtEl>
                                          <p:spTgt spid="139267">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139267">
                                            <p:txEl>
                                              <p:pRg st="1" end="1"/>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139267">
                                            <p:txEl>
                                              <p:pRg st="2" end="2"/>
                                            </p:txEl>
                                          </p:spTgt>
                                        </p:tgtEl>
                                        <p:attrNameLst>
                                          <p:attrName>style.visibility</p:attrName>
                                        </p:attrNameLst>
                                      </p:cBhvr>
                                      <p:to>
                                        <p:strVal val="visible"/>
                                      </p:to>
                                    </p:set>
                                    <p:anim calcmode="lin" valueType="num">
                                      <p:cBhvr>
                                        <p:cTn id="29" dur="1000" fill="hold"/>
                                        <p:tgtEl>
                                          <p:spTgt spid="139267">
                                            <p:txEl>
                                              <p:pRg st="2" end="2"/>
                                            </p:txEl>
                                          </p:spTgt>
                                        </p:tgtEl>
                                        <p:attrNameLst>
                                          <p:attrName>ppt_w</p:attrName>
                                        </p:attrNameLst>
                                      </p:cBhvr>
                                      <p:tavLst>
                                        <p:tav tm="0">
                                          <p:val>
                                            <p:strVal val="#ppt_w*0.70"/>
                                          </p:val>
                                        </p:tav>
                                        <p:tav tm="100000">
                                          <p:val>
                                            <p:strVal val="#ppt_w"/>
                                          </p:val>
                                        </p:tav>
                                      </p:tavLst>
                                    </p:anim>
                                    <p:anim calcmode="lin" valueType="num">
                                      <p:cBhvr>
                                        <p:cTn id="30" dur="1000" fill="hold"/>
                                        <p:tgtEl>
                                          <p:spTgt spid="139267">
                                            <p:txEl>
                                              <p:pRg st="2" end="2"/>
                                            </p:txEl>
                                          </p:spTgt>
                                        </p:tgtEl>
                                        <p:attrNameLst>
                                          <p:attrName>ppt_h</p:attrName>
                                        </p:attrNameLst>
                                      </p:cBhvr>
                                      <p:tavLst>
                                        <p:tav tm="0">
                                          <p:val>
                                            <p:strVal val="#ppt_h"/>
                                          </p:val>
                                        </p:tav>
                                        <p:tav tm="100000">
                                          <p:val>
                                            <p:strVal val="#ppt_h"/>
                                          </p:val>
                                        </p:tav>
                                      </p:tavLst>
                                    </p:anim>
                                    <p:animEffect transition="in" filter="fade">
                                      <p:cBhvr>
                                        <p:cTn id="31" dur="1000"/>
                                        <p:tgtEl>
                                          <p:spTgt spid="139267">
                                            <p:txEl>
                                              <p:pRg st="2" end="2"/>
                                            </p:txEl>
                                          </p:spTgt>
                                        </p:tgtEl>
                                      </p:cBhvr>
                                    </p:animEffect>
                                  </p:childTnLst>
                                </p:cTn>
                              </p:par>
                              <p:par>
                                <p:cTn id="32" presetID="55" presetClass="entr" presetSubtype="0" fill="hold" nodeType="withEffect">
                                  <p:stCondLst>
                                    <p:cond delay="0"/>
                                  </p:stCondLst>
                                  <p:childTnLst>
                                    <p:set>
                                      <p:cBhvr>
                                        <p:cTn id="33" dur="1" fill="hold">
                                          <p:stCondLst>
                                            <p:cond delay="0"/>
                                          </p:stCondLst>
                                        </p:cTn>
                                        <p:tgtEl>
                                          <p:spTgt spid="139267">
                                            <p:txEl>
                                              <p:pRg st="3" end="3"/>
                                            </p:txEl>
                                          </p:spTgt>
                                        </p:tgtEl>
                                        <p:attrNameLst>
                                          <p:attrName>style.visibility</p:attrName>
                                        </p:attrNameLst>
                                      </p:cBhvr>
                                      <p:to>
                                        <p:strVal val="visible"/>
                                      </p:to>
                                    </p:set>
                                    <p:anim calcmode="lin" valueType="num">
                                      <p:cBhvr>
                                        <p:cTn id="34" dur="1000" fill="hold"/>
                                        <p:tgtEl>
                                          <p:spTgt spid="139267">
                                            <p:txEl>
                                              <p:pRg st="3" end="3"/>
                                            </p:txEl>
                                          </p:spTgt>
                                        </p:tgtEl>
                                        <p:attrNameLst>
                                          <p:attrName>ppt_w</p:attrName>
                                        </p:attrNameLst>
                                      </p:cBhvr>
                                      <p:tavLst>
                                        <p:tav tm="0">
                                          <p:val>
                                            <p:strVal val="#ppt_w*0.70"/>
                                          </p:val>
                                        </p:tav>
                                        <p:tav tm="100000">
                                          <p:val>
                                            <p:strVal val="#ppt_w"/>
                                          </p:val>
                                        </p:tav>
                                      </p:tavLst>
                                    </p:anim>
                                    <p:anim calcmode="lin" valueType="num">
                                      <p:cBhvr>
                                        <p:cTn id="35" dur="1000" fill="hold"/>
                                        <p:tgtEl>
                                          <p:spTgt spid="139267">
                                            <p:txEl>
                                              <p:pRg st="3" end="3"/>
                                            </p:txEl>
                                          </p:spTgt>
                                        </p:tgtEl>
                                        <p:attrNameLst>
                                          <p:attrName>ppt_h</p:attrName>
                                        </p:attrNameLst>
                                      </p:cBhvr>
                                      <p:tavLst>
                                        <p:tav tm="0">
                                          <p:val>
                                            <p:strVal val="#ppt_h"/>
                                          </p:val>
                                        </p:tav>
                                        <p:tav tm="100000">
                                          <p:val>
                                            <p:strVal val="#ppt_h"/>
                                          </p:val>
                                        </p:tav>
                                      </p:tavLst>
                                    </p:anim>
                                    <p:animEffect transition="in" filter="fade">
                                      <p:cBhvr>
                                        <p:cTn id="36" dur="1000"/>
                                        <p:tgtEl>
                                          <p:spTgt spid="139267">
                                            <p:txEl>
                                              <p:pRg st="3" end="3"/>
                                            </p:txEl>
                                          </p:spTgt>
                                        </p:tgtEl>
                                      </p:cBhvr>
                                    </p:animEffect>
                                  </p:childTnLst>
                                </p:cTn>
                              </p:par>
                              <p:par>
                                <p:cTn id="37" presetID="55" presetClass="entr" presetSubtype="0" fill="hold" nodeType="withEffect">
                                  <p:stCondLst>
                                    <p:cond delay="0"/>
                                  </p:stCondLst>
                                  <p:childTnLst>
                                    <p:set>
                                      <p:cBhvr>
                                        <p:cTn id="38" dur="1" fill="hold">
                                          <p:stCondLst>
                                            <p:cond delay="0"/>
                                          </p:stCondLst>
                                        </p:cTn>
                                        <p:tgtEl>
                                          <p:spTgt spid="139267">
                                            <p:txEl>
                                              <p:pRg st="4" end="4"/>
                                            </p:txEl>
                                          </p:spTgt>
                                        </p:tgtEl>
                                        <p:attrNameLst>
                                          <p:attrName>style.visibility</p:attrName>
                                        </p:attrNameLst>
                                      </p:cBhvr>
                                      <p:to>
                                        <p:strVal val="visible"/>
                                      </p:to>
                                    </p:set>
                                    <p:anim calcmode="lin" valueType="num">
                                      <p:cBhvr>
                                        <p:cTn id="39" dur="1000" fill="hold"/>
                                        <p:tgtEl>
                                          <p:spTgt spid="139267">
                                            <p:txEl>
                                              <p:pRg st="4" end="4"/>
                                            </p:txEl>
                                          </p:spTgt>
                                        </p:tgtEl>
                                        <p:attrNameLst>
                                          <p:attrName>ppt_w</p:attrName>
                                        </p:attrNameLst>
                                      </p:cBhvr>
                                      <p:tavLst>
                                        <p:tav tm="0">
                                          <p:val>
                                            <p:strVal val="#ppt_w*0.70"/>
                                          </p:val>
                                        </p:tav>
                                        <p:tav tm="100000">
                                          <p:val>
                                            <p:strVal val="#ppt_w"/>
                                          </p:val>
                                        </p:tav>
                                      </p:tavLst>
                                    </p:anim>
                                    <p:anim calcmode="lin" valueType="num">
                                      <p:cBhvr>
                                        <p:cTn id="40" dur="1000" fill="hold"/>
                                        <p:tgtEl>
                                          <p:spTgt spid="139267">
                                            <p:txEl>
                                              <p:pRg st="4" end="4"/>
                                            </p:txEl>
                                          </p:spTgt>
                                        </p:tgtEl>
                                        <p:attrNameLst>
                                          <p:attrName>ppt_h</p:attrName>
                                        </p:attrNameLst>
                                      </p:cBhvr>
                                      <p:tavLst>
                                        <p:tav tm="0">
                                          <p:val>
                                            <p:strVal val="#ppt_h"/>
                                          </p:val>
                                        </p:tav>
                                        <p:tav tm="100000">
                                          <p:val>
                                            <p:strVal val="#ppt_h"/>
                                          </p:val>
                                        </p:tav>
                                      </p:tavLst>
                                    </p:anim>
                                    <p:animEffect transition="in" filter="fade">
                                      <p:cBhvr>
                                        <p:cTn id="41" dur="1000"/>
                                        <p:tgtEl>
                                          <p:spTgt spid="139267">
                                            <p:txEl>
                                              <p:pRg st="4" end="4"/>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5" presetClass="entr" presetSubtype="0" fill="hold" nodeType="clickEffect">
                                  <p:stCondLst>
                                    <p:cond delay="0"/>
                                  </p:stCondLst>
                                  <p:childTnLst>
                                    <p:set>
                                      <p:cBhvr>
                                        <p:cTn id="45" dur="1" fill="hold">
                                          <p:stCondLst>
                                            <p:cond delay="0"/>
                                          </p:stCondLst>
                                        </p:cTn>
                                        <p:tgtEl>
                                          <p:spTgt spid="139267">
                                            <p:txEl>
                                              <p:pRg st="5" end="5"/>
                                            </p:txEl>
                                          </p:spTgt>
                                        </p:tgtEl>
                                        <p:attrNameLst>
                                          <p:attrName>style.visibility</p:attrName>
                                        </p:attrNameLst>
                                      </p:cBhvr>
                                      <p:to>
                                        <p:strVal val="visible"/>
                                      </p:to>
                                    </p:set>
                                    <p:anim calcmode="lin" valueType="num">
                                      <p:cBhvr>
                                        <p:cTn id="46" dur="1000" fill="hold"/>
                                        <p:tgtEl>
                                          <p:spTgt spid="139267">
                                            <p:txEl>
                                              <p:pRg st="5" end="5"/>
                                            </p:txEl>
                                          </p:spTgt>
                                        </p:tgtEl>
                                        <p:attrNameLst>
                                          <p:attrName>ppt_w</p:attrName>
                                        </p:attrNameLst>
                                      </p:cBhvr>
                                      <p:tavLst>
                                        <p:tav tm="0">
                                          <p:val>
                                            <p:strVal val="#ppt_w*0.70"/>
                                          </p:val>
                                        </p:tav>
                                        <p:tav tm="100000">
                                          <p:val>
                                            <p:strVal val="#ppt_w"/>
                                          </p:val>
                                        </p:tav>
                                      </p:tavLst>
                                    </p:anim>
                                    <p:anim calcmode="lin" valueType="num">
                                      <p:cBhvr>
                                        <p:cTn id="47" dur="1000" fill="hold"/>
                                        <p:tgtEl>
                                          <p:spTgt spid="139267">
                                            <p:txEl>
                                              <p:pRg st="5" end="5"/>
                                            </p:txEl>
                                          </p:spTgt>
                                        </p:tgtEl>
                                        <p:attrNameLst>
                                          <p:attrName>ppt_h</p:attrName>
                                        </p:attrNameLst>
                                      </p:cBhvr>
                                      <p:tavLst>
                                        <p:tav tm="0">
                                          <p:val>
                                            <p:strVal val="#ppt_h"/>
                                          </p:val>
                                        </p:tav>
                                        <p:tav tm="100000">
                                          <p:val>
                                            <p:strVal val="#ppt_h"/>
                                          </p:val>
                                        </p:tav>
                                      </p:tavLst>
                                    </p:anim>
                                    <p:animEffect transition="in" filter="fade">
                                      <p:cBhvr>
                                        <p:cTn id="48" dur="1000"/>
                                        <p:tgtEl>
                                          <p:spTgt spid="139267">
                                            <p:txEl>
                                              <p:pRg st="5" end="5"/>
                                            </p:txEl>
                                          </p:spTgt>
                                        </p:tgtEl>
                                      </p:cBhvr>
                                    </p:animEffect>
                                  </p:childTnLst>
                                </p:cTn>
                              </p:par>
                              <p:par>
                                <p:cTn id="49" presetID="55" presetClass="entr" presetSubtype="0" fill="hold" nodeType="withEffect">
                                  <p:stCondLst>
                                    <p:cond delay="0"/>
                                  </p:stCondLst>
                                  <p:childTnLst>
                                    <p:set>
                                      <p:cBhvr>
                                        <p:cTn id="50" dur="1" fill="hold">
                                          <p:stCondLst>
                                            <p:cond delay="0"/>
                                          </p:stCondLst>
                                        </p:cTn>
                                        <p:tgtEl>
                                          <p:spTgt spid="139267">
                                            <p:txEl>
                                              <p:pRg st="6" end="6"/>
                                            </p:txEl>
                                          </p:spTgt>
                                        </p:tgtEl>
                                        <p:attrNameLst>
                                          <p:attrName>style.visibility</p:attrName>
                                        </p:attrNameLst>
                                      </p:cBhvr>
                                      <p:to>
                                        <p:strVal val="visible"/>
                                      </p:to>
                                    </p:set>
                                    <p:anim calcmode="lin" valueType="num">
                                      <p:cBhvr>
                                        <p:cTn id="51" dur="1000" fill="hold"/>
                                        <p:tgtEl>
                                          <p:spTgt spid="139267">
                                            <p:txEl>
                                              <p:pRg st="6" end="6"/>
                                            </p:txEl>
                                          </p:spTgt>
                                        </p:tgtEl>
                                        <p:attrNameLst>
                                          <p:attrName>ppt_w</p:attrName>
                                        </p:attrNameLst>
                                      </p:cBhvr>
                                      <p:tavLst>
                                        <p:tav tm="0">
                                          <p:val>
                                            <p:strVal val="#ppt_w*0.70"/>
                                          </p:val>
                                        </p:tav>
                                        <p:tav tm="100000">
                                          <p:val>
                                            <p:strVal val="#ppt_w"/>
                                          </p:val>
                                        </p:tav>
                                      </p:tavLst>
                                    </p:anim>
                                    <p:anim calcmode="lin" valueType="num">
                                      <p:cBhvr>
                                        <p:cTn id="52" dur="1000" fill="hold"/>
                                        <p:tgtEl>
                                          <p:spTgt spid="139267">
                                            <p:txEl>
                                              <p:pRg st="6" end="6"/>
                                            </p:txEl>
                                          </p:spTgt>
                                        </p:tgtEl>
                                        <p:attrNameLst>
                                          <p:attrName>ppt_h</p:attrName>
                                        </p:attrNameLst>
                                      </p:cBhvr>
                                      <p:tavLst>
                                        <p:tav tm="0">
                                          <p:val>
                                            <p:strVal val="#ppt_h"/>
                                          </p:val>
                                        </p:tav>
                                        <p:tav tm="100000">
                                          <p:val>
                                            <p:strVal val="#ppt_h"/>
                                          </p:val>
                                        </p:tav>
                                      </p:tavLst>
                                    </p:anim>
                                    <p:animEffect transition="in" filter="fade">
                                      <p:cBhvr>
                                        <p:cTn id="53" dur="1000"/>
                                        <p:tgtEl>
                                          <p:spTgt spid="139267">
                                            <p:txEl>
                                              <p:pRg st="6" end="6"/>
                                            </p:txEl>
                                          </p:spTgt>
                                        </p:tgtEl>
                                      </p:cBhvr>
                                    </p:animEffect>
                                  </p:childTnLst>
                                </p:cTn>
                              </p:par>
                              <p:par>
                                <p:cTn id="54" presetID="55" presetClass="entr" presetSubtype="0" fill="hold" nodeType="withEffect">
                                  <p:stCondLst>
                                    <p:cond delay="0"/>
                                  </p:stCondLst>
                                  <p:childTnLst>
                                    <p:set>
                                      <p:cBhvr>
                                        <p:cTn id="55" dur="1" fill="hold">
                                          <p:stCondLst>
                                            <p:cond delay="0"/>
                                          </p:stCondLst>
                                        </p:cTn>
                                        <p:tgtEl>
                                          <p:spTgt spid="139267">
                                            <p:txEl>
                                              <p:pRg st="7" end="7"/>
                                            </p:txEl>
                                          </p:spTgt>
                                        </p:tgtEl>
                                        <p:attrNameLst>
                                          <p:attrName>style.visibility</p:attrName>
                                        </p:attrNameLst>
                                      </p:cBhvr>
                                      <p:to>
                                        <p:strVal val="visible"/>
                                      </p:to>
                                    </p:set>
                                    <p:anim calcmode="lin" valueType="num">
                                      <p:cBhvr>
                                        <p:cTn id="56" dur="1000" fill="hold"/>
                                        <p:tgtEl>
                                          <p:spTgt spid="139267">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139267">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139267">
                                            <p:txEl>
                                              <p:pRg st="7" end="7"/>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5" presetClass="entr" presetSubtype="0" fill="hold" nodeType="clickEffect">
                                  <p:stCondLst>
                                    <p:cond delay="0"/>
                                  </p:stCondLst>
                                  <p:childTnLst>
                                    <p:set>
                                      <p:cBhvr>
                                        <p:cTn id="62" dur="1" fill="hold">
                                          <p:stCondLst>
                                            <p:cond delay="0"/>
                                          </p:stCondLst>
                                        </p:cTn>
                                        <p:tgtEl>
                                          <p:spTgt spid="139267">
                                            <p:txEl>
                                              <p:pRg st="8" end="8"/>
                                            </p:txEl>
                                          </p:spTgt>
                                        </p:tgtEl>
                                        <p:attrNameLst>
                                          <p:attrName>style.visibility</p:attrName>
                                        </p:attrNameLst>
                                      </p:cBhvr>
                                      <p:to>
                                        <p:strVal val="visible"/>
                                      </p:to>
                                    </p:set>
                                    <p:anim calcmode="lin" valueType="num">
                                      <p:cBhvr>
                                        <p:cTn id="63" dur="1000" fill="hold"/>
                                        <p:tgtEl>
                                          <p:spTgt spid="139267">
                                            <p:txEl>
                                              <p:pRg st="8" end="8"/>
                                            </p:txEl>
                                          </p:spTgt>
                                        </p:tgtEl>
                                        <p:attrNameLst>
                                          <p:attrName>ppt_w</p:attrName>
                                        </p:attrNameLst>
                                      </p:cBhvr>
                                      <p:tavLst>
                                        <p:tav tm="0">
                                          <p:val>
                                            <p:strVal val="#ppt_w*0.70"/>
                                          </p:val>
                                        </p:tav>
                                        <p:tav tm="100000">
                                          <p:val>
                                            <p:strVal val="#ppt_w"/>
                                          </p:val>
                                        </p:tav>
                                      </p:tavLst>
                                    </p:anim>
                                    <p:anim calcmode="lin" valueType="num">
                                      <p:cBhvr>
                                        <p:cTn id="64" dur="1000" fill="hold"/>
                                        <p:tgtEl>
                                          <p:spTgt spid="139267">
                                            <p:txEl>
                                              <p:pRg st="8" end="8"/>
                                            </p:txEl>
                                          </p:spTgt>
                                        </p:tgtEl>
                                        <p:attrNameLst>
                                          <p:attrName>ppt_h</p:attrName>
                                        </p:attrNameLst>
                                      </p:cBhvr>
                                      <p:tavLst>
                                        <p:tav tm="0">
                                          <p:val>
                                            <p:strVal val="#ppt_h"/>
                                          </p:val>
                                        </p:tav>
                                        <p:tav tm="100000">
                                          <p:val>
                                            <p:strVal val="#ppt_h"/>
                                          </p:val>
                                        </p:tav>
                                      </p:tavLst>
                                    </p:anim>
                                    <p:animEffect transition="in" filter="fade">
                                      <p:cBhvr>
                                        <p:cTn id="65" dur="1000"/>
                                        <p:tgtEl>
                                          <p:spTgt spid="139267">
                                            <p:txEl>
                                              <p:pRg st="8" end="8"/>
                                            </p:txEl>
                                          </p:spTgt>
                                        </p:tgtEl>
                                      </p:cBhvr>
                                    </p:animEffect>
                                  </p:childTnLst>
                                </p:cTn>
                              </p:par>
                              <p:par>
                                <p:cTn id="66" presetID="55" presetClass="entr" presetSubtype="0" fill="hold" nodeType="withEffect">
                                  <p:stCondLst>
                                    <p:cond delay="0"/>
                                  </p:stCondLst>
                                  <p:childTnLst>
                                    <p:set>
                                      <p:cBhvr>
                                        <p:cTn id="67" dur="1" fill="hold">
                                          <p:stCondLst>
                                            <p:cond delay="0"/>
                                          </p:stCondLst>
                                        </p:cTn>
                                        <p:tgtEl>
                                          <p:spTgt spid="139267">
                                            <p:txEl>
                                              <p:pRg st="9" end="9"/>
                                            </p:txEl>
                                          </p:spTgt>
                                        </p:tgtEl>
                                        <p:attrNameLst>
                                          <p:attrName>style.visibility</p:attrName>
                                        </p:attrNameLst>
                                      </p:cBhvr>
                                      <p:to>
                                        <p:strVal val="visible"/>
                                      </p:to>
                                    </p:set>
                                    <p:anim calcmode="lin" valueType="num">
                                      <p:cBhvr>
                                        <p:cTn id="68" dur="1000" fill="hold"/>
                                        <p:tgtEl>
                                          <p:spTgt spid="139267">
                                            <p:txEl>
                                              <p:pRg st="9" end="9"/>
                                            </p:txEl>
                                          </p:spTgt>
                                        </p:tgtEl>
                                        <p:attrNameLst>
                                          <p:attrName>ppt_w</p:attrName>
                                        </p:attrNameLst>
                                      </p:cBhvr>
                                      <p:tavLst>
                                        <p:tav tm="0">
                                          <p:val>
                                            <p:strVal val="#ppt_w*0.70"/>
                                          </p:val>
                                        </p:tav>
                                        <p:tav tm="100000">
                                          <p:val>
                                            <p:strVal val="#ppt_w"/>
                                          </p:val>
                                        </p:tav>
                                      </p:tavLst>
                                    </p:anim>
                                    <p:anim calcmode="lin" valueType="num">
                                      <p:cBhvr>
                                        <p:cTn id="69" dur="1000" fill="hold"/>
                                        <p:tgtEl>
                                          <p:spTgt spid="139267">
                                            <p:txEl>
                                              <p:pRg st="9" end="9"/>
                                            </p:txEl>
                                          </p:spTgt>
                                        </p:tgtEl>
                                        <p:attrNameLst>
                                          <p:attrName>ppt_h</p:attrName>
                                        </p:attrNameLst>
                                      </p:cBhvr>
                                      <p:tavLst>
                                        <p:tav tm="0">
                                          <p:val>
                                            <p:strVal val="#ppt_h"/>
                                          </p:val>
                                        </p:tav>
                                        <p:tav tm="100000">
                                          <p:val>
                                            <p:strVal val="#ppt_h"/>
                                          </p:val>
                                        </p:tav>
                                      </p:tavLst>
                                    </p:anim>
                                    <p:animEffect transition="in" filter="fade">
                                      <p:cBhvr>
                                        <p:cTn id="70" dur="1000"/>
                                        <p:tgtEl>
                                          <p:spTgt spid="139267">
                                            <p:txEl>
                                              <p:pRg st="9" end="9"/>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5" presetClass="entr" presetSubtype="0" fill="hold" nodeType="clickEffect">
                                  <p:stCondLst>
                                    <p:cond delay="0"/>
                                  </p:stCondLst>
                                  <p:childTnLst>
                                    <p:set>
                                      <p:cBhvr>
                                        <p:cTn id="74" dur="1" fill="hold">
                                          <p:stCondLst>
                                            <p:cond delay="0"/>
                                          </p:stCondLst>
                                        </p:cTn>
                                        <p:tgtEl>
                                          <p:spTgt spid="139267">
                                            <p:txEl>
                                              <p:pRg st="10" end="10"/>
                                            </p:txEl>
                                          </p:spTgt>
                                        </p:tgtEl>
                                        <p:attrNameLst>
                                          <p:attrName>style.visibility</p:attrName>
                                        </p:attrNameLst>
                                      </p:cBhvr>
                                      <p:to>
                                        <p:strVal val="visible"/>
                                      </p:to>
                                    </p:set>
                                    <p:anim calcmode="lin" valueType="num">
                                      <p:cBhvr>
                                        <p:cTn id="75" dur="1000" fill="hold"/>
                                        <p:tgtEl>
                                          <p:spTgt spid="139267">
                                            <p:txEl>
                                              <p:pRg st="10" end="10"/>
                                            </p:txEl>
                                          </p:spTgt>
                                        </p:tgtEl>
                                        <p:attrNameLst>
                                          <p:attrName>ppt_w</p:attrName>
                                        </p:attrNameLst>
                                      </p:cBhvr>
                                      <p:tavLst>
                                        <p:tav tm="0">
                                          <p:val>
                                            <p:strVal val="#ppt_w*0.70"/>
                                          </p:val>
                                        </p:tav>
                                        <p:tav tm="100000">
                                          <p:val>
                                            <p:strVal val="#ppt_w"/>
                                          </p:val>
                                        </p:tav>
                                      </p:tavLst>
                                    </p:anim>
                                    <p:anim calcmode="lin" valueType="num">
                                      <p:cBhvr>
                                        <p:cTn id="76" dur="1000" fill="hold"/>
                                        <p:tgtEl>
                                          <p:spTgt spid="139267">
                                            <p:txEl>
                                              <p:pRg st="10" end="10"/>
                                            </p:txEl>
                                          </p:spTgt>
                                        </p:tgtEl>
                                        <p:attrNameLst>
                                          <p:attrName>ppt_h</p:attrName>
                                        </p:attrNameLst>
                                      </p:cBhvr>
                                      <p:tavLst>
                                        <p:tav tm="0">
                                          <p:val>
                                            <p:strVal val="#ppt_h"/>
                                          </p:val>
                                        </p:tav>
                                        <p:tav tm="100000">
                                          <p:val>
                                            <p:strVal val="#ppt_h"/>
                                          </p:val>
                                        </p:tav>
                                      </p:tavLst>
                                    </p:anim>
                                    <p:animEffect transition="in" filter="fade">
                                      <p:cBhvr>
                                        <p:cTn id="77" dur="1000"/>
                                        <p:tgtEl>
                                          <p:spTgt spid="1392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p:bldP spid="139268"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Footer Placeholder 4">
            <a:extLst>
              <a:ext uri="{FF2B5EF4-FFF2-40B4-BE49-F238E27FC236}">
                <a16:creationId xmlns:a16="http://schemas.microsoft.com/office/drawing/2014/main" id="{688C0C15-0CB3-B2E8-6F19-23297F6D7709}"/>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40291" name="Rectangle 3">
            <a:extLst>
              <a:ext uri="{FF2B5EF4-FFF2-40B4-BE49-F238E27FC236}">
                <a16:creationId xmlns:a16="http://schemas.microsoft.com/office/drawing/2014/main" id="{9B909E65-FC65-DA7E-51DC-86C69A29CAB8}"/>
              </a:ext>
            </a:extLst>
          </p:cNvPr>
          <p:cNvSpPr>
            <a:spLocks noGrp="1" noChangeArrowheads="1"/>
          </p:cNvSpPr>
          <p:nvPr>
            <p:ph type="body" idx="1"/>
          </p:nvPr>
        </p:nvSpPr>
        <p:spPr>
          <a:xfrm>
            <a:off x="1600201" y="1295400"/>
            <a:ext cx="8905875" cy="5029200"/>
          </a:xfrm>
        </p:spPr>
        <p:txBody>
          <a:bodyPr>
            <a:normAutofit lnSpcReduction="10000"/>
          </a:bodyPr>
          <a:lstStyle/>
          <a:p>
            <a:pPr marL="0" indent="231775" algn="just">
              <a:lnSpc>
                <a:spcPct val="80000"/>
              </a:lnSpc>
              <a:buNone/>
            </a:pPr>
            <a:r>
              <a:rPr lang="en-US" altLang="en-US" sz="2400" b="1">
                <a:latin typeface="Times New Roman" panose="02020603050405020304" pitchFamily="18" charset="0"/>
              </a:rPr>
              <a:t>TK 333 - Thuế và các khoản phải nộp Nhà nước, có 9 TK cấp 2:</a:t>
            </a:r>
            <a:endParaRPr lang="en-US" altLang="en-US" sz="2400">
              <a:latin typeface="Times New Roman" panose="02020603050405020304" pitchFamily="18" charset="0"/>
            </a:endParaRPr>
          </a:p>
          <a:p>
            <a:pPr marL="0" indent="231775" algn="just">
              <a:lnSpc>
                <a:spcPct val="80000"/>
              </a:lnSpc>
              <a:buNone/>
            </a:pPr>
            <a:r>
              <a:rPr lang="en-US" altLang="en-US" sz="2200" b="1">
                <a:latin typeface="Times New Roman" panose="02020603050405020304" pitchFamily="18" charset="0"/>
              </a:rPr>
              <a:t>- </a:t>
            </a:r>
            <a:r>
              <a:rPr lang="en-US" altLang="en-US" sz="2200" b="1" i="1">
                <a:latin typeface="Times New Roman" panose="02020603050405020304" pitchFamily="18" charset="0"/>
              </a:rPr>
              <a:t>Tài khoản </a:t>
            </a:r>
            <a:r>
              <a:rPr lang="en-US" altLang="en-US" sz="2200" b="1" i="1">
                <a:latin typeface="Times New Roman" panose="02020603050405020304" pitchFamily="18" charset="0"/>
                <a:hlinkClick r:id="" action="ppaction://noaction"/>
              </a:rPr>
              <a:t>3331</a:t>
            </a:r>
            <a:r>
              <a:rPr lang="en-US" altLang="en-US" sz="2200" b="1" i="1">
                <a:latin typeface="Times New Roman" panose="02020603050405020304" pitchFamily="18" charset="0"/>
              </a:rPr>
              <a:t> - Thuế giá trị gia tăng phải nộp</a:t>
            </a:r>
          </a:p>
          <a:p>
            <a:pPr marL="0" indent="231775" algn="just">
              <a:lnSpc>
                <a:spcPct val="80000"/>
              </a:lnSpc>
              <a:buNone/>
            </a:pPr>
            <a:r>
              <a:rPr lang="en-US" altLang="en-US" sz="2200">
                <a:latin typeface="Times New Roman" panose="02020603050405020304" pitchFamily="18" charset="0"/>
              </a:rPr>
              <a:t>Tài khoản 3331 có 2 tài khoản cấp 3:</a:t>
            </a:r>
          </a:p>
          <a:p>
            <a:pPr marL="0" indent="231775" algn="just">
              <a:lnSpc>
                <a:spcPct val="80000"/>
              </a:lnSpc>
              <a:buNone/>
            </a:pPr>
            <a:r>
              <a:rPr lang="en-US" altLang="en-US" sz="2200" i="1">
                <a:latin typeface="Times New Roman" panose="02020603050405020304" pitchFamily="18" charset="0"/>
              </a:rPr>
              <a:t>+ Tài khoản </a:t>
            </a:r>
            <a:r>
              <a:rPr lang="en-US" altLang="en-US" sz="2200" i="1">
                <a:latin typeface="Times New Roman" panose="02020603050405020304" pitchFamily="18" charset="0"/>
                <a:hlinkClick r:id="" action="ppaction://noaction"/>
              </a:rPr>
              <a:t>33311</a:t>
            </a:r>
            <a:r>
              <a:rPr lang="en-US" altLang="en-US" sz="2200" i="1">
                <a:latin typeface="Times New Roman" panose="02020603050405020304" pitchFamily="18" charset="0"/>
              </a:rPr>
              <a:t> - Thuế giá trị gia tăng đầu ra: </a:t>
            </a:r>
            <a:r>
              <a:rPr lang="en-US" altLang="en-US" sz="2200">
                <a:latin typeface="Times New Roman" panose="02020603050405020304" pitchFamily="18" charset="0"/>
              </a:rPr>
              <a:t>Dùng để phản ánh số thuế GTGT đầu ra, số thuế GTGT đầu vào đã khấu trừ, số thuế GTGT của hàng bán bị trả lại, bị giảm giá, số thuế GTGT phải nộp, đã nộp, còn phải nộp của sản phẩm, hàng hoá, dịch vụ tiêu thụ trong kỳ.</a:t>
            </a:r>
          </a:p>
          <a:p>
            <a:pPr marL="0" indent="231775" algn="just">
              <a:lnSpc>
                <a:spcPct val="80000"/>
              </a:lnSpc>
              <a:buNone/>
            </a:pPr>
            <a:r>
              <a:rPr lang="en-US" altLang="en-US" sz="2200" i="1">
                <a:latin typeface="Times New Roman" panose="02020603050405020304" pitchFamily="18" charset="0"/>
              </a:rPr>
              <a:t>+ Tài khoản </a:t>
            </a:r>
            <a:r>
              <a:rPr lang="en-US" altLang="en-US" sz="2200" i="1">
                <a:latin typeface="Times New Roman" panose="02020603050405020304" pitchFamily="18" charset="0"/>
                <a:hlinkClick r:id="" action="ppaction://noaction"/>
              </a:rPr>
              <a:t>33312</a:t>
            </a:r>
            <a:r>
              <a:rPr lang="en-US" altLang="en-US" sz="2200" i="1">
                <a:latin typeface="Times New Roman" panose="02020603050405020304" pitchFamily="18" charset="0"/>
              </a:rPr>
              <a:t> - Thuế GTGT hàng nhập khẩu: </a:t>
            </a:r>
            <a:r>
              <a:rPr lang="en-US" altLang="en-US" sz="2200">
                <a:latin typeface="Times New Roman" panose="02020603050405020304" pitchFamily="18" charset="0"/>
              </a:rPr>
              <a:t>Dùng để phản ánh số thuế GTGT của hàng nhập khẩu phải nộp, đã nộp, còn phải nộp vào Ngân sách Nhà nước.  </a:t>
            </a:r>
          </a:p>
          <a:p>
            <a:pPr marL="0" indent="231775" algn="just">
              <a:lnSpc>
                <a:spcPct val="80000"/>
              </a:lnSpc>
              <a:buNone/>
            </a:pPr>
            <a:r>
              <a:rPr lang="en-US" altLang="en-US" sz="2200" b="1" i="1">
                <a:latin typeface="Times New Roman" panose="02020603050405020304" pitchFamily="18" charset="0"/>
              </a:rPr>
              <a:t>- Tài khoản </a:t>
            </a:r>
            <a:r>
              <a:rPr lang="en-US" altLang="en-US" sz="2200" b="1" i="1">
                <a:latin typeface="Times New Roman" panose="02020603050405020304" pitchFamily="18" charset="0"/>
                <a:hlinkClick r:id="" action="ppaction://noaction"/>
              </a:rPr>
              <a:t>3332</a:t>
            </a:r>
            <a:r>
              <a:rPr lang="en-US" altLang="en-US" sz="2200" b="1" i="1">
                <a:latin typeface="Times New Roman" panose="02020603050405020304" pitchFamily="18" charset="0"/>
              </a:rPr>
              <a:t> - Thuế tiêu thụ đặc biệt:</a:t>
            </a:r>
            <a:r>
              <a:rPr lang="en-US" altLang="en-US" sz="2200" i="1">
                <a:latin typeface="Times New Roman" panose="02020603050405020304" pitchFamily="18" charset="0"/>
              </a:rPr>
              <a:t> </a:t>
            </a:r>
            <a:r>
              <a:rPr lang="en-US" altLang="en-US" sz="2200">
                <a:latin typeface="Times New Roman" panose="02020603050405020304" pitchFamily="18" charset="0"/>
              </a:rPr>
              <a:t>Phản ánh số thuế tiêu thụ đặc biệt phải nộp, đã nộp và còn phải nộp vào Ngân sách Nhà nước. </a:t>
            </a:r>
          </a:p>
          <a:p>
            <a:pPr marL="0" indent="231775" algn="just">
              <a:lnSpc>
                <a:spcPct val="80000"/>
              </a:lnSpc>
              <a:buNone/>
            </a:pPr>
            <a:r>
              <a:rPr lang="en-US" altLang="en-US" sz="2200" b="1">
                <a:latin typeface="Times New Roman" panose="02020603050405020304" pitchFamily="18" charset="0"/>
              </a:rPr>
              <a:t>- </a:t>
            </a:r>
            <a:r>
              <a:rPr lang="en-US" altLang="en-US" sz="2200" b="1" i="1">
                <a:latin typeface="Times New Roman" panose="02020603050405020304" pitchFamily="18" charset="0"/>
              </a:rPr>
              <a:t>Tài khoản </a:t>
            </a:r>
            <a:r>
              <a:rPr lang="en-US" altLang="en-US" sz="2200" b="1" i="1" u="sng">
                <a:solidFill>
                  <a:schemeClr val="accent1"/>
                </a:solidFill>
                <a:latin typeface="Times New Roman" panose="02020603050405020304" pitchFamily="18" charset="0"/>
              </a:rPr>
              <a:t>3333</a:t>
            </a:r>
            <a:r>
              <a:rPr lang="en-US" altLang="en-US" sz="2200" b="1" i="1">
                <a:latin typeface="Times New Roman" panose="02020603050405020304" pitchFamily="18" charset="0"/>
              </a:rPr>
              <a:t> - Thuế xuất, nhập khẩu:</a:t>
            </a:r>
            <a:r>
              <a:rPr lang="en-US" altLang="en-US" sz="2200" i="1">
                <a:latin typeface="Times New Roman" panose="02020603050405020304" pitchFamily="18" charset="0"/>
              </a:rPr>
              <a:t> </a:t>
            </a:r>
            <a:r>
              <a:rPr lang="en-US" altLang="en-US" sz="2200">
                <a:latin typeface="Times New Roman" panose="02020603050405020304" pitchFamily="18" charset="0"/>
              </a:rPr>
              <a:t>Phản ánh số </a:t>
            </a:r>
            <a:r>
              <a:rPr lang="en-US" altLang="en-US" sz="2200">
                <a:latin typeface="Times New Roman" panose="02020603050405020304" pitchFamily="18" charset="0"/>
                <a:hlinkClick r:id="" action="ppaction://noaction"/>
              </a:rPr>
              <a:t>thuế xuất khẩu</a:t>
            </a:r>
            <a:r>
              <a:rPr lang="en-US" altLang="en-US" sz="2200">
                <a:latin typeface="Times New Roman" panose="02020603050405020304" pitchFamily="18" charset="0"/>
              </a:rPr>
              <a:t>, </a:t>
            </a:r>
            <a:r>
              <a:rPr lang="en-US" altLang="en-US" sz="2200">
                <a:latin typeface="Times New Roman" panose="02020603050405020304" pitchFamily="18" charset="0"/>
                <a:hlinkClick r:id="" action="ppaction://noaction"/>
              </a:rPr>
              <a:t>thuế nhập khẩu</a:t>
            </a:r>
            <a:r>
              <a:rPr lang="en-US" altLang="en-US" sz="2200">
                <a:latin typeface="Times New Roman" panose="02020603050405020304" pitchFamily="18" charset="0"/>
              </a:rPr>
              <a:t> phải nộp, đã nộp và còn phải nộp vào Ngân sách Nhà nước. </a:t>
            </a:r>
          </a:p>
          <a:p>
            <a:pPr marL="0" indent="231775" algn="just">
              <a:lnSpc>
                <a:spcPct val="80000"/>
              </a:lnSpc>
              <a:buNone/>
            </a:pPr>
            <a:r>
              <a:rPr lang="en-US" altLang="en-US" sz="2200" b="1" i="1">
                <a:latin typeface="Times New Roman" panose="02020603050405020304" pitchFamily="18" charset="0"/>
              </a:rPr>
              <a:t>- Tài khoản </a:t>
            </a:r>
            <a:r>
              <a:rPr lang="en-US" altLang="en-US" sz="2200" b="1" i="1">
                <a:latin typeface="Times New Roman" panose="02020603050405020304" pitchFamily="18" charset="0"/>
                <a:hlinkClick r:id="" action="ppaction://noaction"/>
              </a:rPr>
              <a:t>3334</a:t>
            </a:r>
            <a:r>
              <a:rPr lang="en-US" altLang="en-US" sz="2200" b="1" i="1">
                <a:latin typeface="Times New Roman" panose="02020603050405020304" pitchFamily="18" charset="0"/>
              </a:rPr>
              <a:t> - Thuế thu nhập doanh nghiệp:</a:t>
            </a:r>
            <a:r>
              <a:rPr lang="en-US" altLang="en-US" sz="2200" i="1">
                <a:latin typeface="Times New Roman" panose="02020603050405020304" pitchFamily="18" charset="0"/>
              </a:rPr>
              <a:t> </a:t>
            </a:r>
            <a:r>
              <a:rPr lang="en-US" altLang="en-US" sz="2200">
                <a:latin typeface="Times New Roman" panose="02020603050405020304" pitchFamily="18" charset="0"/>
              </a:rPr>
              <a:t>Phản ánh số thuế thu nhập doanh nghiệp phải nộp, đã nộp và còn phải nộp vào NS Nhà nước.</a:t>
            </a:r>
            <a:endParaRPr lang="en-US" altLang="en-US" sz="2200" i="1">
              <a:latin typeface="Times New Roman" panose="02020603050405020304" pitchFamily="18" charset="0"/>
            </a:endParaRPr>
          </a:p>
        </p:txBody>
      </p:sp>
      <p:sp>
        <p:nvSpPr>
          <p:cNvPr id="109572" name="Rectangle 4">
            <a:extLst>
              <a:ext uri="{FF2B5EF4-FFF2-40B4-BE49-F238E27FC236}">
                <a16:creationId xmlns:a16="http://schemas.microsoft.com/office/drawing/2014/main" id="{4A932C66-B28A-B15C-2953-CB3AC0BBDBE1}"/>
              </a:ext>
            </a:extLst>
          </p:cNvPr>
          <p:cNvSpPr>
            <a:spLocks noChangeArrowheads="1"/>
          </p:cNvSpPr>
          <p:nvPr/>
        </p:nvSpPr>
        <p:spPr bwMode="auto">
          <a:xfrm>
            <a:off x="2286000" y="152400"/>
            <a:ext cx="792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000" b="1" dirty="0" err="1">
                <a:latin typeface="Times New Roman" panose="02020603050405020304" pitchFamily="18" charset="0"/>
              </a:rPr>
              <a:t>KẾT</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CẤU</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VÀ</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NỘI</a:t>
            </a:r>
            <a:r>
              <a:rPr lang="en-US" altLang="en-US" sz="2000" b="1" dirty="0">
                <a:latin typeface="Times New Roman" panose="02020603050405020304" pitchFamily="18" charset="0"/>
              </a:rPr>
              <a:t> DUNG </a:t>
            </a:r>
            <a:r>
              <a:rPr lang="en-US" altLang="en-US" sz="2000" b="1" dirty="0" err="1">
                <a:latin typeface="Times New Roman" panose="02020603050405020304" pitchFamily="18" charset="0"/>
              </a:rPr>
              <a:t>PHẢN</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ẢNH</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CỦA</a:t>
            </a:r>
            <a:br>
              <a:rPr lang="en-US" altLang="en-US" sz="2000" b="1" dirty="0">
                <a:latin typeface="Times New Roman" panose="02020603050405020304" pitchFamily="18" charset="0"/>
              </a:rPr>
            </a:br>
            <a:r>
              <a:rPr lang="en-US" altLang="en-US" sz="2000" b="1" dirty="0">
                <a:latin typeface="Times New Roman" panose="02020603050405020304" pitchFamily="18" charset="0"/>
              </a:rPr>
              <a:t>TÀI </a:t>
            </a:r>
            <a:r>
              <a:rPr lang="en-US" altLang="en-US" sz="2000" b="1" dirty="0" err="1">
                <a:latin typeface="Times New Roman" panose="02020603050405020304" pitchFamily="18" charset="0"/>
              </a:rPr>
              <a:t>KHOẢN</a:t>
            </a:r>
            <a:r>
              <a:rPr lang="en-US" altLang="en-US" sz="2000" b="1" dirty="0">
                <a:latin typeface="Times New Roman" panose="02020603050405020304" pitchFamily="18" charset="0"/>
              </a:rPr>
              <a:t> 333 - </a:t>
            </a:r>
            <a:r>
              <a:rPr lang="en-US" altLang="en-US" sz="2000" b="1" dirty="0" err="1">
                <a:latin typeface="Times New Roman" panose="02020603050405020304" pitchFamily="18" charset="0"/>
              </a:rPr>
              <a:t>THUẾ</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VÀ</a:t>
            </a:r>
            <a:r>
              <a:rPr lang="en-US" altLang="en-US" sz="2000" b="1" dirty="0">
                <a:latin typeface="Times New Roman" panose="02020603050405020304" pitchFamily="18" charset="0"/>
              </a:rPr>
              <a:t> CÁC </a:t>
            </a:r>
            <a:r>
              <a:rPr lang="en-US" altLang="en-US" sz="2000" b="1" dirty="0" err="1">
                <a:latin typeface="Times New Roman" panose="02020603050405020304" pitchFamily="18" charset="0"/>
              </a:rPr>
              <a:t>KHOẢN</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PHẢI</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NỘP</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NHÀ</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NƯỚC</a:t>
            </a:r>
            <a:endParaRPr lang="en-US" altLang="en-US" sz="2000" b="1" dirty="0">
              <a:latin typeface="Times New Roman" panose="02020603050405020304" pitchFamily="18" charset="0"/>
            </a:endParaRPr>
          </a:p>
        </p:txBody>
      </p:sp>
      <p:sp>
        <p:nvSpPr>
          <p:cNvPr id="140296" name="AutoShape 8">
            <a:extLst>
              <a:ext uri="{FF2B5EF4-FFF2-40B4-BE49-F238E27FC236}">
                <a16:creationId xmlns:a16="http://schemas.microsoft.com/office/drawing/2014/main" id="{8EC89125-0270-0C05-1E3F-4CE085BAD7BD}"/>
              </a:ext>
            </a:extLst>
          </p:cNvPr>
          <p:cNvSpPr>
            <a:spLocks noChangeArrowheads="1"/>
          </p:cNvSpPr>
          <p:nvPr/>
        </p:nvSpPr>
        <p:spPr bwMode="auto">
          <a:xfrm>
            <a:off x="1600200" y="1066800"/>
            <a:ext cx="8915400" cy="5181600"/>
          </a:xfrm>
          <a:prstGeom prst="roundRect">
            <a:avLst>
              <a:gd name="adj" fmla="val 6412"/>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40291">
                                            <p:txEl>
                                              <p:pRg st="0" end="0"/>
                                            </p:txEl>
                                          </p:spTgt>
                                        </p:tgtEl>
                                        <p:attrNameLst>
                                          <p:attrName>style.visibility</p:attrName>
                                        </p:attrNameLst>
                                      </p:cBhvr>
                                      <p:to>
                                        <p:strVal val="visible"/>
                                      </p:to>
                                    </p:set>
                                    <p:anim calcmode="discrete" valueType="clr">
                                      <p:cBhvr override="childStyle">
                                        <p:cTn id="7" dur="80"/>
                                        <p:tgtEl>
                                          <p:spTgt spid="14029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0291">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40291">
                                            <p:txEl>
                                              <p:pRg st="0" end="0"/>
                                            </p:txEl>
                                          </p:spTgt>
                                        </p:tgtEl>
                                        <p:attrNameLst>
                                          <p:attrName>fill.type</p:attrName>
                                        </p:attrNameLst>
                                      </p:cBhvr>
                                      <p:to>
                                        <p:strVal val="solid"/>
                                      </p:to>
                                    </p:set>
                                  </p:childTnLst>
                                </p:cTn>
                              </p:par>
                              <p:par>
                                <p:cTn id="10" presetID="55" presetClass="entr" presetSubtype="0" fill="hold" grpId="0" nodeType="withEffect">
                                  <p:stCondLst>
                                    <p:cond delay="0"/>
                                  </p:stCondLst>
                                  <p:childTnLst>
                                    <p:set>
                                      <p:cBhvr>
                                        <p:cTn id="11" dur="1" fill="hold">
                                          <p:stCondLst>
                                            <p:cond delay="0"/>
                                          </p:stCondLst>
                                        </p:cTn>
                                        <p:tgtEl>
                                          <p:spTgt spid="140296"/>
                                        </p:tgtEl>
                                        <p:attrNameLst>
                                          <p:attrName>style.visibility</p:attrName>
                                        </p:attrNameLst>
                                      </p:cBhvr>
                                      <p:to>
                                        <p:strVal val="visible"/>
                                      </p:to>
                                    </p:set>
                                    <p:anim calcmode="lin" valueType="num">
                                      <p:cBhvr>
                                        <p:cTn id="12" dur="1000" fill="hold"/>
                                        <p:tgtEl>
                                          <p:spTgt spid="140296"/>
                                        </p:tgtEl>
                                        <p:attrNameLst>
                                          <p:attrName>ppt_w</p:attrName>
                                        </p:attrNameLst>
                                      </p:cBhvr>
                                      <p:tavLst>
                                        <p:tav tm="0">
                                          <p:val>
                                            <p:strVal val="#ppt_w*0.70"/>
                                          </p:val>
                                        </p:tav>
                                        <p:tav tm="100000">
                                          <p:val>
                                            <p:strVal val="#ppt_w"/>
                                          </p:val>
                                        </p:tav>
                                      </p:tavLst>
                                    </p:anim>
                                    <p:anim calcmode="lin" valueType="num">
                                      <p:cBhvr>
                                        <p:cTn id="13" dur="1000" fill="hold"/>
                                        <p:tgtEl>
                                          <p:spTgt spid="140296"/>
                                        </p:tgtEl>
                                        <p:attrNameLst>
                                          <p:attrName>ppt_h</p:attrName>
                                        </p:attrNameLst>
                                      </p:cBhvr>
                                      <p:tavLst>
                                        <p:tav tm="0">
                                          <p:val>
                                            <p:strVal val="#ppt_h"/>
                                          </p:val>
                                        </p:tav>
                                        <p:tav tm="100000">
                                          <p:val>
                                            <p:strVal val="#ppt_h"/>
                                          </p:val>
                                        </p:tav>
                                      </p:tavLst>
                                    </p:anim>
                                    <p:animEffect transition="in" filter="fade">
                                      <p:cBhvr>
                                        <p:cTn id="14" dur="1000"/>
                                        <p:tgtEl>
                                          <p:spTgt spid="14029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140291">
                                            <p:txEl>
                                              <p:pRg st="1" end="1"/>
                                            </p:txEl>
                                          </p:spTgt>
                                        </p:tgtEl>
                                        <p:attrNameLst>
                                          <p:attrName>style.visibility</p:attrName>
                                        </p:attrNameLst>
                                      </p:cBhvr>
                                      <p:to>
                                        <p:strVal val="visible"/>
                                      </p:to>
                                    </p:set>
                                    <p:animEffect transition="in" filter="diamond(in)">
                                      <p:cBhvr>
                                        <p:cTn id="19" dur="2000"/>
                                        <p:tgtEl>
                                          <p:spTgt spid="140291">
                                            <p:txEl>
                                              <p:pRg st="1" end="1"/>
                                            </p:txEl>
                                          </p:spTgt>
                                        </p:tgtEl>
                                      </p:cBhvr>
                                    </p:animEffect>
                                  </p:childTnLst>
                                </p:cTn>
                              </p:par>
                              <p:par>
                                <p:cTn id="20" presetID="8" presetClass="entr" presetSubtype="16" fill="hold" nodeType="withEffect">
                                  <p:stCondLst>
                                    <p:cond delay="0"/>
                                  </p:stCondLst>
                                  <p:childTnLst>
                                    <p:set>
                                      <p:cBhvr>
                                        <p:cTn id="21" dur="1" fill="hold">
                                          <p:stCondLst>
                                            <p:cond delay="0"/>
                                          </p:stCondLst>
                                        </p:cTn>
                                        <p:tgtEl>
                                          <p:spTgt spid="140291">
                                            <p:txEl>
                                              <p:pRg st="2" end="2"/>
                                            </p:txEl>
                                          </p:spTgt>
                                        </p:tgtEl>
                                        <p:attrNameLst>
                                          <p:attrName>style.visibility</p:attrName>
                                        </p:attrNameLst>
                                      </p:cBhvr>
                                      <p:to>
                                        <p:strVal val="visible"/>
                                      </p:to>
                                    </p:set>
                                    <p:animEffect transition="in" filter="diamond(in)">
                                      <p:cBhvr>
                                        <p:cTn id="22" dur="2000"/>
                                        <p:tgtEl>
                                          <p:spTgt spid="140291">
                                            <p:txEl>
                                              <p:pRg st="2" end="2"/>
                                            </p:txEl>
                                          </p:spTgt>
                                        </p:tgtEl>
                                      </p:cBhvr>
                                    </p:animEffect>
                                  </p:childTnLst>
                                </p:cTn>
                              </p:par>
                              <p:par>
                                <p:cTn id="23" presetID="8" presetClass="entr" presetSubtype="16" fill="hold" nodeType="withEffect">
                                  <p:stCondLst>
                                    <p:cond delay="0"/>
                                  </p:stCondLst>
                                  <p:childTnLst>
                                    <p:set>
                                      <p:cBhvr>
                                        <p:cTn id="24" dur="1" fill="hold">
                                          <p:stCondLst>
                                            <p:cond delay="0"/>
                                          </p:stCondLst>
                                        </p:cTn>
                                        <p:tgtEl>
                                          <p:spTgt spid="140291">
                                            <p:txEl>
                                              <p:pRg st="3" end="3"/>
                                            </p:txEl>
                                          </p:spTgt>
                                        </p:tgtEl>
                                        <p:attrNameLst>
                                          <p:attrName>style.visibility</p:attrName>
                                        </p:attrNameLst>
                                      </p:cBhvr>
                                      <p:to>
                                        <p:strVal val="visible"/>
                                      </p:to>
                                    </p:set>
                                    <p:animEffect transition="in" filter="diamond(in)">
                                      <p:cBhvr>
                                        <p:cTn id="25" dur="2000"/>
                                        <p:tgtEl>
                                          <p:spTgt spid="140291">
                                            <p:txEl>
                                              <p:pRg st="3" end="3"/>
                                            </p:txEl>
                                          </p:spTgt>
                                        </p:tgtEl>
                                      </p:cBhvr>
                                    </p:animEffect>
                                  </p:childTnLst>
                                </p:cTn>
                              </p:par>
                              <p:par>
                                <p:cTn id="26" presetID="8" presetClass="entr" presetSubtype="16" fill="hold" nodeType="withEffect">
                                  <p:stCondLst>
                                    <p:cond delay="0"/>
                                  </p:stCondLst>
                                  <p:childTnLst>
                                    <p:set>
                                      <p:cBhvr>
                                        <p:cTn id="27" dur="1" fill="hold">
                                          <p:stCondLst>
                                            <p:cond delay="0"/>
                                          </p:stCondLst>
                                        </p:cTn>
                                        <p:tgtEl>
                                          <p:spTgt spid="140291">
                                            <p:txEl>
                                              <p:pRg st="4" end="4"/>
                                            </p:txEl>
                                          </p:spTgt>
                                        </p:tgtEl>
                                        <p:attrNameLst>
                                          <p:attrName>style.visibility</p:attrName>
                                        </p:attrNameLst>
                                      </p:cBhvr>
                                      <p:to>
                                        <p:strVal val="visible"/>
                                      </p:to>
                                    </p:set>
                                    <p:animEffect transition="in" filter="diamond(in)">
                                      <p:cBhvr>
                                        <p:cTn id="28" dur="2000"/>
                                        <p:tgtEl>
                                          <p:spTgt spid="140291">
                                            <p:txEl>
                                              <p:pRg st="4" end="4"/>
                                            </p:txEl>
                                          </p:spTgt>
                                        </p:tgtEl>
                                      </p:cBhvr>
                                    </p:animEffect>
                                  </p:childTnLst>
                                </p:cTn>
                              </p:par>
                              <p:par>
                                <p:cTn id="29" presetID="8" presetClass="entr" presetSubtype="16" fill="hold" nodeType="withEffect">
                                  <p:stCondLst>
                                    <p:cond delay="0"/>
                                  </p:stCondLst>
                                  <p:childTnLst>
                                    <p:set>
                                      <p:cBhvr>
                                        <p:cTn id="30" dur="1" fill="hold">
                                          <p:stCondLst>
                                            <p:cond delay="0"/>
                                          </p:stCondLst>
                                        </p:cTn>
                                        <p:tgtEl>
                                          <p:spTgt spid="140291">
                                            <p:txEl>
                                              <p:pRg st="5" end="5"/>
                                            </p:txEl>
                                          </p:spTgt>
                                        </p:tgtEl>
                                        <p:attrNameLst>
                                          <p:attrName>style.visibility</p:attrName>
                                        </p:attrNameLst>
                                      </p:cBhvr>
                                      <p:to>
                                        <p:strVal val="visible"/>
                                      </p:to>
                                    </p:set>
                                    <p:animEffect transition="in" filter="diamond(in)">
                                      <p:cBhvr>
                                        <p:cTn id="31" dur="2000"/>
                                        <p:tgtEl>
                                          <p:spTgt spid="140291">
                                            <p:txEl>
                                              <p:pRg st="5" end="5"/>
                                            </p:txEl>
                                          </p:spTgt>
                                        </p:tgtEl>
                                      </p:cBhvr>
                                    </p:animEffect>
                                  </p:childTnLst>
                                </p:cTn>
                              </p:par>
                              <p:par>
                                <p:cTn id="32" presetID="8" presetClass="entr" presetSubtype="16" fill="hold" nodeType="withEffect">
                                  <p:stCondLst>
                                    <p:cond delay="0"/>
                                  </p:stCondLst>
                                  <p:childTnLst>
                                    <p:set>
                                      <p:cBhvr>
                                        <p:cTn id="33" dur="1" fill="hold">
                                          <p:stCondLst>
                                            <p:cond delay="0"/>
                                          </p:stCondLst>
                                        </p:cTn>
                                        <p:tgtEl>
                                          <p:spTgt spid="140291">
                                            <p:txEl>
                                              <p:pRg st="6" end="6"/>
                                            </p:txEl>
                                          </p:spTgt>
                                        </p:tgtEl>
                                        <p:attrNameLst>
                                          <p:attrName>style.visibility</p:attrName>
                                        </p:attrNameLst>
                                      </p:cBhvr>
                                      <p:to>
                                        <p:strVal val="visible"/>
                                      </p:to>
                                    </p:set>
                                    <p:animEffect transition="in" filter="diamond(in)">
                                      <p:cBhvr>
                                        <p:cTn id="34" dur="2000"/>
                                        <p:tgtEl>
                                          <p:spTgt spid="140291">
                                            <p:txEl>
                                              <p:pRg st="6" end="6"/>
                                            </p:txEl>
                                          </p:spTgt>
                                        </p:tgtEl>
                                      </p:cBhvr>
                                    </p:animEffect>
                                  </p:childTnLst>
                                </p:cTn>
                              </p:par>
                              <p:par>
                                <p:cTn id="35" presetID="8" presetClass="entr" presetSubtype="16" fill="hold" nodeType="withEffect">
                                  <p:stCondLst>
                                    <p:cond delay="0"/>
                                  </p:stCondLst>
                                  <p:childTnLst>
                                    <p:set>
                                      <p:cBhvr>
                                        <p:cTn id="36" dur="1" fill="hold">
                                          <p:stCondLst>
                                            <p:cond delay="0"/>
                                          </p:stCondLst>
                                        </p:cTn>
                                        <p:tgtEl>
                                          <p:spTgt spid="140291">
                                            <p:txEl>
                                              <p:pRg st="7" end="7"/>
                                            </p:txEl>
                                          </p:spTgt>
                                        </p:tgtEl>
                                        <p:attrNameLst>
                                          <p:attrName>style.visibility</p:attrName>
                                        </p:attrNameLst>
                                      </p:cBhvr>
                                      <p:to>
                                        <p:strVal val="visible"/>
                                      </p:to>
                                    </p:set>
                                    <p:animEffect transition="in" filter="diamond(in)">
                                      <p:cBhvr>
                                        <p:cTn id="37" dur="2000"/>
                                        <p:tgtEl>
                                          <p:spTgt spid="1402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6"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Footer Placeholder 4">
            <a:extLst>
              <a:ext uri="{FF2B5EF4-FFF2-40B4-BE49-F238E27FC236}">
                <a16:creationId xmlns:a16="http://schemas.microsoft.com/office/drawing/2014/main" id="{51CF2F1E-F1BE-2175-AADE-3A4A49CB5ECD}"/>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10595" name="Rectangle 5">
            <a:extLst>
              <a:ext uri="{FF2B5EF4-FFF2-40B4-BE49-F238E27FC236}">
                <a16:creationId xmlns:a16="http://schemas.microsoft.com/office/drawing/2014/main" id="{C3930703-3085-BA03-CDFD-B37C9FB276A1}"/>
              </a:ext>
            </a:extLst>
          </p:cNvPr>
          <p:cNvSpPr>
            <a:spLocks noChangeArrowheads="1"/>
          </p:cNvSpPr>
          <p:nvPr/>
        </p:nvSpPr>
        <p:spPr bwMode="auto">
          <a:xfrm>
            <a:off x="2286000" y="152400"/>
            <a:ext cx="792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000" b="1" dirty="0" err="1">
                <a:latin typeface="Times New Roman" panose="02020603050405020304" pitchFamily="18" charset="0"/>
              </a:rPr>
              <a:t>KẾT</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CẤU</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VÀ</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NỘI</a:t>
            </a:r>
            <a:r>
              <a:rPr lang="en-US" altLang="en-US" sz="2000" b="1" dirty="0">
                <a:latin typeface="Times New Roman" panose="02020603050405020304" pitchFamily="18" charset="0"/>
              </a:rPr>
              <a:t> DUNG </a:t>
            </a:r>
            <a:r>
              <a:rPr lang="en-US" altLang="en-US" sz="2000" b="1" dirty="0" err="1">
                <a:latin typeface="Times New Roman" panose="02020603050405020304" pitchFamily="18" charset="0"/>
              </a:rPr>
              <a:t>PHẢN</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ẢNH</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CỦA</a:t>
            </a:r>
            <a:br>
              <a:rPr lang="en-US" altLang="en-US" sz="2000" b="1" dirty="0">
                <a:latin typeface="Times New Roman" panose="02020603050405020304" pitchFamily="18" charset="0"/>
              </a:rPr>
            </a:br>
            <a:r>
              <a:rPr lang="en-US" altLang="en-US" sz="2000" b="1" dirty="0">
                <a:latin typeface="Times New Roman" panose="02020603050405020304" pitchFamily="18" charset="0"/>
              </a:rPr>
              <a:t>TÀI </a:t>
            </a:r>
            <a:r>
              <a:rPr lang="en-US" altLang="en-US" sz="2000" b="1" dirty="0" err="1">
                <a:latin typeface="Times New Roman" panose="02020603050405020304" pitchFamily="18" charset="0"/>
              </a:rPr>
              <a:t>KHOẢN</a:t>
            </a:r>
            <a:r>
              <a:rPr lang="en-US" altLang="en-US" sz="2000" b="1" dirty="0">
                <a:latin typeface="Times New Roman" panose="02020603050405020304" pitchFamily="18" charset="0"/>
              </a:rPr>
              <a:t> 333 - </a:t>
            </a:r>
            <a:r>
              <a:rPr lang="en-US" altLang="en-US" sz="2000" b="1" dirty="0" err="1">
                <a:latin typeface="Times New Roman" panose="02020603050405020304" pitchFamily="18" charset="0"/>
              </a:rPr>
              <a:t>THUẾ</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VÀ</a:t>
            </a:r>
            <a:r>
              <a:rPr lang="en-US" altLang="en-US" sz="2000" b="1" dirty="0">
                <a:latin typeface="Times New Roman" panose="02020603050405020304" pitchFamily="18" charset="0"/>
              </a:rPr>
              <a:t> CÁC </a:t>
            </a:r>
            <a:r>
              <a:rPr lang="en-US" altLang="en-US" sz="2000" b="1" dirty="0" err="1">
                <a:latin typeface="Times New Roman" panose="02020603050405020304" pitchFamily="18" charset="0"/>
              </a:rPr>
              <a:t>KHOẢN</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PHẢI</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NỘP</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NHÀ</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NƯỚC</a:t>
            </a:r>
            <a:endParaRPr lang="en-US" altLang="en-US" sz="2000" b="1" dirty="0">
              <a:latin typeface="Times New Roman" panose="02020603050405020304" pitchFamily="18" charset="0"/>
            </a:endParaRPr>
          </a:p>
        </p:txBody>
      </p:sp>
      <p:sp>
        <p:nvSpPr>
          <p:cNvPr id="141318" name="AutoShape 6">
            <a:extLst>
              <a:ext uri="{FF2B5EF4-FFF2-40B4-BE49-F238E27FC236}">
                <a16:creationId xmlns:a16="http://schemas.microsoft.com/office/drawing/2014/main" id="{EB643071-A635-257B-29EE-1717CF06C3D2}"/>
              </a:ext>
            </a:extLst>
          </p:cNvPr>
          <p:cNvSpPr>
            <a:spLocks noChangeArrowheads="1"/>
          </p:cNvSpPr>
          <p:nvPr/>
        </p:nvSpPr>
        <p:spPr bwMode="auto">
          <a:xfrm>
            <a:off x="1600200" y="1219200"/>
            <a:ext cx="8915400" cy="5257800"/>
          </a:xfrm>
          <a:prstGeom prst="roundRect">
            <a:avLst>
              <a:gd name="adj" fmla="val 6412"/>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41320" name="Rectangle 8">
            <a:extLst>
              <a:ext uri="{FF2B5EF4-FFF2-40B4-BE49-F238E27FC236}">
                <a16:creationId xmlns:a16="http://schemas.microsoft.com/office/drawing/2014/main" id="{17BF5B95-DA97-0B5B-865B-1E669564B87E}"/>
              </a:ext>
            </a:extLst>
          </p:cNvPr>
          <p:cNvSpPr>
            <a:spLocks noChangeArrowheads="1"/>
          </p:cNvSpPr>
          <p:nvPr/>
        </p:nvSpPr>
        <p:spPr bwMode="auto">
          <a:xfrm>
            <a:off x="1600200" y="1208088"/>
            <a:ext cx="8839200"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sz="2200" b="1" i="1">
                <a:latin typeface="Times New Roman" panose="02020603050405020304" pitchFamily="18" charset="0"/>
              </a:rPr>
              <a:t>- Tài khoản </a:t>
            </a:r>
            <a:r>
              <a:rPr lang="en-US" altLang="en-US" sz="2200" b="1" i="1">
                <a:latin typeface="Times New Roman" panose="02020603050405020304" pitchFamily="18" charset="0"/>
                <a:hlinkClick r:id="" action="ppaction://noaction"/>
              </a:rPr>
              <a:t>3335</a:t>
            </a:r>
            <a:r>
              <a:rPr lang="en-US" altLang="en-US" sz="2200" b="1" i="1">
                <a:latin typeface="Times New Roman" panose="02020603050405020304" pitchFamily="18" charset="0"/>
              </a:rPr>
              <a:t> - Thuế thu nhập cá nhân:</a:t>
            </a:r>
            <a:r>
              <a:rPr lang="en-US" altLang="en-US" sz="2200" i="1">
                <a:latin typeface="Times New Roman" panose="02020603050405020304" pitchFamily="18" charset="0"/>
              </a:rPr>
              <a:t> </a:t>
            </a:r>
            <a:r>
              <a:rPr lang="en-US" altLang="en-US" sz="2200">
                <a:latin typeface="Times New Roman" panose="02020603050405020304" pitchFamily="18" charset="0"/>
              </a:rPr>
              <a:t>Phản ánh số thu nhập cá nhân phải nộp, đã nộp và còn phải nộp vào Ngân sách Nhà nước.</a:t>
            </a:r>
          </a:p>
          <a:p>
            <a:pPr algn="just" eaLnBrk="1" hangingPunct="1">
              <a:spcBef>
                <a:spcPct val="0"/>
              </a:spcBef>
              <a:buClrTx/>
              <a:buFontTx/>
              <a:buNone/>
            </a:pPr>
            <a:r>
              <a:rPr lang="en-US" altLang="en-US" sz="2200" b="1" i="1">
                <a:latin typeface="Times New Roman" panose="02020603050405020304" pitchFamily="18" charset="0"/>
              </a:rPr>
              <a:t>- Tài khoản </a:t>
            </a:r>
            <a:r>
              <a:rPr lang="en-US" altLang="en-US" sz="2200" b="1" i="1">
                <a:latin typeface="Times New Roman" panose="02020603050405020304" pitchFamily="18" charset="0"/>
                <a:hlinkClick r:id="" action="ppaction://noaction"/>
              </a:rPr>
              <a:t>3336</a:t>
            </a:r>
            <a:r>
              <a:rPr lang="en-US" altLang="en-US" sz="2200" b="1" i="1">
                <a:latin typeface="Times New Roman" panose="02020603050405020304" pitchFamily="18" charset="0"/>
              </a:rPr>
              <a:t> - Thuế tài nguyên:</a:t>
            </a:r>
            <a:r>
              <a:rPr lang="en-US" altLang="en-US" sz="2200" i="1">
                <a:latin typeface="Times New Roman" panose="02020603050405020304" pitchFamily="18" charset="0"/>
              </a:rPr>
              <a:t> </a:t>
            </a:r>
            <a:r>
              <a:rPr lang="en-US" altLang="en-US" sz="2200">
                <a:latin typeface="Times New Roman" panose="02020603050405020304" pitchFamily="18" charset="0"/>
              </a:rPr>
              <a:t>Phản ánh số thuế tài nguyên phải nộp, đã nộp và còn phải nộp vào Ngân sách Nhà nước.</a:t>
            </a:r>
          </a:p>
          <a:p>
            <a:pPr algn="just" eaLnBrk="1" hangingPunct="1">
              <a:spcBef>
                <a:spcPct val="0"/>
              </a:spcBef>
              <a:buClrTx/>
              <a:buFontTx/>
              <a:buNone/>
            </a:pPr>
            <a:r>
              <a:rPr lang="en-US" altLang="en-US" sz="2200" b="1" i="1">
                <a:latin typeface="Times New Roman" panose="02020603050405020304" pitchFamily="18" charset="0"/>
              </a:rPr>
              <a:t>- Tài khoản </a:t>
            </a:r>
            <a:r>
              <a:rPr lang="en-US" altLang="en-US" sz="2200" b="1" i="1">
                <a:latin typeface="Times New Roman" panose="02020603050405020304" pitchFamily="18" charset="0"/>
                <a:hlinkClick r:id="" action="ppaction://noaction"/>
              </a:rPr>
              <a:t>3337</a:t>
            </a:r>
            <a:r>
              <a:rPr lang="en-US" altLang="en-US" sz="2200" b="1" i="1">
                <a:latin typeface="Times New Roman" panose="02020603050405020304" pitchFamily="18" charset="0"/>
              </a:rPr>
              <a:t> - Thuế nhà đất, tiền thuê đất:</a:t>
            </a:r>
            <a:r>
              <a:rPr lang="en-US" altLang="en-US" sz="2200" i="1">
                <a:latin typeface="Times New Roman" panose="02020603050405020304" pitchFamily="18" charset="0"/>
              </a:rPr>
              <a:t> </a:t>
            </a:r>
            <a:r>
              <a:rPr lang="en-US" altLang="en-US" sz="2200">
                <a:latin typeface="Times New Roman" panose="02020603050405020304" pitchFamily="18" charset="0"/>
              </a:rPr>
              <a:t>Phản ánh số thuế nhà đất, tiền thuê đất phải nộp, đã nộp và còn phải nộp vào Ngân sách Nhà nước.</a:t>
            </a:r>
          </a:p>
          <a:p>
            <a:pPr algn="just" eaLnBrk="1" hangingPunct="1">
              <a:spcBef>
                <a:spcPct val="0"/>
              </a:spcBef>
              <a:buClrTx/>
              <a:buFontTx/>
              <a:buNone/>
            </a:pPr>
            <a:r>
              <a:rPr lang="en-US" altLang="en-US" sz="2200" b="1" i="1">
                <a:latin typeface="Times New Roman" panose="02020603050405020304" pitchFamily="18" charset="0"/>
              </a:rPr>
              <a:t>- Tài khoản </a:t>
            </a:r>
            <a:r>
              <a:rPr lang="en-US" altLang="en-US" sz="2200" b="1" i="1">
                <a:latin typeface="Times New Roman" panose="02020603050405020304" pitchFamily="18" charset="0"/>
                <a:hlinkClick r:id="" action="ppaction://noaction"/>
              </a:rPr>
              <a:t>3338</a:t>
            </a:r>
            <a:r>
              <a:rPr lang="en-US" altLang="en-US" sz="2200" b="1" i="1">
                <a:latin typeface="Times New Roman" panose="02020603050405020304" pitchFamily="18" charset="0"/>
              </a:rPr>
              <a:t> - Các loại thuế khác:</a:t>
            </a:r>
            <a:r>
              <a:rPr lang="en-US" altLang="en-US" sz="2200" i="1">
                <a:latin typeface="Times New Roman" panose="02020603050405020304" pitchFamily="18" charset="0"/>
              </a:rPr>
              <a:t> </a:t>
            </a:r>
            <a:r>
              <a:rPr lang="en-US" altLang="en-US" sz="2200">
                <a:latin typeface="Times New Roman" panose="02020603050405020304" pitchFamily="18" charset="0"/>
              </a:rPr>
              <a:t>Phản ánh số phải nộp, đã nộp và còn phải nộp về các loại thuế khác không ghi vào các tài khoản trên, như: Thuế môn bài, thuế nộp thay cho các tổ chức, các nhân nước ngoài có hoạt động kinh doanh tại Việt Nam. . . TK này được mở chi tiết cho từng loại thuế.</a:t>
            </a:r>
          </a:p>
          <a:p>
            <a:pPr algn="just" eaLnBrk="1" hangingPunct="1">
              <a:spcBef>
                <a:spcPct val="0"/>
              </a:spcBef>
              <a:buClrTx/>
              <a:buFontTx/>
              <a:buNone/>
            </a:pPr>
            <a:r>
              <a:rPr lang="en-US" altLang="en-US" sz="2200" b="1" i="1">
                <a:latin typeface="Times New Roman" panose="02020603050405020304" pitchFamily="18" charset="0"/>
              </a:rPr>
              <a:t>- Tài khoản </a:t>
            </a:r>
            <a:r>
              <a:rPr lang="en-US" altLang="en-US" sz="2200" b="1" i="1">
                <a:latin typeface="Times New Roman" panose="02020603050405020304" pitchFamily="18" charset="0"/>
                <a:hlinkClick r:id="" action="ppaction://noaction"/>
              </a:rPr>
              <a:t>3339</a:t>
            </a:r>
            <a:r>
              <a:rPr lang="en-US" altLang="en-US" sz="2200" b="1" i="1">
                <a:latin typeface="Times New Roman" panose="02020603050405020304" pitchFamily="18" charset="0"/>
              </a:rPr>
              <a:t> - Phí, lệ phí và các khoản phải nộp khác:</a:t>
            </a:r>
            <a:r>
              <a:rPr lang="en-US" altLang="en-US" sz="2200" i="1">
                <a:latin typeface="Times New Roman" panose="02020603050405020304" pitchFamily="18" charset="0"/>
              </a:rPr>
              <a:t> </a:t>
            </a:r>
            <a:r>
              <a:rPr lang="en-US" altLang="en-US" sz="2200">
                <a:latin typeface="Times New Roman" panose="02020603050405020304" pitchFamily="18" charset="0"/>
              </a:rPr>
              <a:t>Phản ánh số phải nộp, đã nộp và còn phải nộp về các khoản phí, lệ phí, các khoản phải nộp khác cho Nhà nước ngoài các khoản đã ghi vào các tài khoản từ 3331 đến 3338. Tài khoản này còn phản ánh các khoản Nhà nước trợ cấp cho DN (nếu có) như các khoản trợ cấp, trợ giá.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41318"/>
                                        </p:tgtEl>
                                        <p:attrNameLst>
                                          <p:attrName>style.visibility</p:attrName>
                                        </p:attrNameLst>
                                      </p:cBhvr>
                                      <p:to>
                                        <p:strVal val="visible"/>
                                      </p:to>
                                    </p:set>
                                    <p:anim calcmode="lin" valueType="num">
                                      <p:cBhvr>
                                        <p:cTn id="7" dur="1000" fill="hold"/>
                                        <p:tgtEl>
                                          <p:spTgt spid="141318"/>
                                        </p:tgtEl>
                                        <p:attrNameLst>
                                          <p:attrName>ppt_w</p:attrName>
                                        </p:attrNameLst>
                                      </p:cBhvr>
                                      <p:tavLst>
                                        <p:tav tm="0">
                                          <p:val>
                                            <p:strVal val="#ppt_w*0.70"/>
                                          </p:val>
                                        </p:tav>
                                        <p:tav tm="100000">
                                          <p:val>
                                            <p:strVal val="#ppt_w"/>
                                          </p:val>
                                        </p:tav>
                                      </p:tavLst>
                                    </p:anim>
                                    <p:anim calcmode="lin" valueType="num">
                                      <p:cBhvr>
                                        <p:cTn id="8" dur="1000" fill="hold"/>
                                        <p:tgtEl>
                                          <p:spTgt spid="141318"/>
                                        </p:tgtEl>
                                        <p:attrNameLst>
                                          <p:attrName>ppt_h</p:attrName>
                                        </p:attrNameLst>
                                      </p:cBhvr>
                                      <p:tavLst>
                                        <p:tav tm="0">
                                          <p:val>
                                            <p:strVal val="#ppt_h"/>
                                          </p:val>
                                        </p:tav>
                                        <p:tav tm="100000">
                                          <p:val>
                                            <p:strVal val="#ppt_h"/>
                                          </p:val>
                                        </p:tav>
                                      </p:tavLst>
                                    </p:anim>
                                    <p:animEffect transition="in" filter="fade">
                                      <p:cBhvr>
                                        <p:cTn id="9" dur="1000"/>
                                        <p:tgtEl>
                                          <p:spTgt spid="141318"/>
                                        </p:tgtEl>
                                      </p:cBhvr>
                                    </p:animEffect>
                                  </p:childTnLst>
                                </p:cTn>
                              </p:par>
                              <p:par>
                                <p:cTn id="10" presetID="8" presetClass="entr" presetSubtype="16" fill="hold" nodeType="withEffect">
                                  <p:stCondLst>
                                    <p:cond delay="0"/>
                                  </p:stCondLst>
                                  <p:childTnLst>
                                    <p:set>
                                      <p:cBhvr>
                                        <p:cTn id="11" dur="1" fill="hold">
                                          <p:stCondLst>
                                            <p:cond delay="0"/>
                                          </p:stCondLst>
                                        </p:cTn>
                                        <p:tgtEl>
                                          <p:spTgt spid="141320">
                                            <p:txEl>
                                              <p:pRg st="0" end="0"/>
                                            </p:txEl>
                                          </p:spTgt>
                                        </p:tgtEl>
                                        <p:attrNameLst>
                                          <p:attrName>style.visibility</p:attrName>
                                        </p:attrNameLst>
                                      </p:cBhvr>
                                      <p:to>
                                        <p:strVal val="visible"/>
                                      </p:to>
                                    </p:set>
                                    <p:animEffect transition="in" filter="diamond(in)">
                                      <p:cBhvr>
                                        <p:cTn id="12" dur="2000"/>
                                        <p:tgtEl>
                                          <p:spTgt spid="141320">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141320">
                                            <p:txEl>
                                              <p:pRg st="1" end="1"/>
                                            </p:txEl>
                                          </p:spTgt>
                                        </p:tgtEl>
                                        <p:attrNameLst>
                                          <p:attrName>style.visibility</p:attrName>
                                        </p:attrNameLst>
                                      </p:cBhvr>
                                      <p:to>
                                        <p:strVal val="visible"/>
                                      </p:to>
                                    </p:set>
                                    <p:animEffect transition="in" filter="diamond(in)">
                                      <p:cBhvr>
                                        <p:cTn id="15" dur="2000"/>
                                        <p:tgtEl>
                                          <p:spTgt spid="141320">
                                            <p:txEl>
                                              <p:pRg st="1" end="1"/>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141320">
                                            <p:txEl>
                                              <p:pRg st="2" end="2"/>
                                            </p:txEl>
                                          </p:spTgt>
                                        </p:tgtEl>
                                        <p:attrNameLst>
                                          <p:attrName>style.visibility</p:attrName>
                                        </p:attrNameLst>
                                      </p:cBhvr>
                                      <p:to>
                                        <p:strVal val="visible"/>
                                      </p:to>
                                    </p:set>
                                    <p:animEffect transition="in" filter="diamond(in)">
                                      <p:cBhvr>
                                        <p:cTn id="18" dur="2000"/>
                                        <p:tgtEl>
                                          <p:spTgt spid="141320">
                                            <p:txEl>
                                              <p:pRg st="2" end="2"/>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141320">
                                            <p:txEl>
                                              <p:pRg st="3" end="3"/>
                                            </p:txEl>
                                          </p:spTgt>
                                        </p:tgtEl>
                                        <p:attrNameLst>
                                          <p:attrName>style.visibility</p:attrName>
                                        </p:attrNameLst>
                                      </p:cBhvr>
                                      <p:to>
                                        <p:strVal val="visible"/>
                                      </p:to>
                                    </p:set>
                                    <p:animEffect transition="in" filter="diamond(in)">
                                      <p:cBhvr>
                                        <p:cTn id="21" dur="2000"/>
                                        <p:tgtEl>
                                          <p:spTgt spid="141320">
                                            <p:txEl>
                                              <p:pRg st="3" end="3"/>
                                            </p:txEl>
                                          </p:spTgt>
                                        </p:tgtEl>
                                      </p:cBhvr>
                                    </p:animEffect>
                                  </p:childTnLst>
                                </p:cTn>
                              </p:par>
                              <p:par>
                                <p:cTn id="22" presetID="8" presetClass="entr" presetSubtype="16" fill="hold" nodeType="withEffect">
                                  <p:stCondLst>
                                    <p:cond delay="0"/>
                                  </p:stCondLst>
                                  <p:childTnLst>
                                    <p:set>
                                      <p:cBhvr>
                                        <p:cTn id="23" dur="1" fill="hold">
                                          <p:stCondLst>
                                            <p:cond delay="0"/>
                                          </p:stCondLst>
                                        </p:cTn>
                                        <p:tgtEl>
                                          <p:spTgt spid="141320">
                                            <p:txEl>
                                              <p:pRg st="4" end="4"/>
                                            </p:txEl>
                                          </p:spTgt>
                                        </p:tgtEl>
                                        <p:attrNameLst>
                                          <p:attrName>style.visibility</p:attrName>
                                        </p:attrNameLst>
                                      </p:cBhvr>
                                      <p:to>
                                        <p:strVal val="visible"/>
                                      </p:to>
                                    </p:set>
                                    <p:animEffect transition="in" filter="diamond(in)">
                                      <p:cBhvr>
                                        <p:cTn id="24" dur="2000"/>
                                        <p:tgtEl>
                                          <p:spTgt spid="14132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8"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Footer Placeholder 4">
            <a:extLst>
              <a:ext uri="{FF2B5EF4-FFF2-40B4-BE49-F238E27FC236}">
                <a16:creationId xmlns:a16="http://schemas.microsoft.com/office/drawing/2014/main" id="{516695A7-63A5-298D-296C-D1CCC64A3411}"/>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43364" name="Rectangle 4">
            <a:extLst>
              <a:ext uri="{FF2B5EF4-FFF2-40B4-BE49-F238E27FC236}">
                <a16:creationId xmlns:a16="http://schemas.microsoft.com/office/drawing/2014/main" id="{D5D8BC86-07F6-616D-AC9E-B297893F355F}"/>
              </a:ext>
            </a:extLst>
          </p:cNvPr>
          <p:cNvSpPr>
            <a:spLocks noChangeArrowheads="1"/>
          </p:cNvSpPr>
          <p:nvPr/>
        </p:nvSpPr>
        <p:spPr bwMode="auto">
          <a:xfrm>
            <a:off x="1838325" y="1320800"/>
            <a:ext cx="8534400" cy="378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15875">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l-PL" altLang="en-US" sz="2400" b="1" i="1" u="sng">
                <a:latin typeface="Times New Roman" panose="02020603050405020304" pitchFamily="18" charset="0"/>
              </a:rPr>
              <a:t>V</a:t>
            </a:r>
            <a:r>
              <a:rPr lang="en-US" altLang="en-US" sz="2400" b="1" i="1" u="sng">
                <a:latin typeface="Times New Roman" panose="02020603050405020304" pitchFamily="18" charset="0"/>
              </a:rPr>
              <a:t>í dụ</a:t>
            </a:r>
            <a:r>
              <a:rPr lang="pl-PL" altLang="en-US" sz="2400" b="1" i="1" u="sng">
                <a:latin typeface="Times New Roman" panose="02020603050405020304" pitchFamily="18" charset="0"/>
              </a:rPr>
              <a:t> 1:</a:t>
            </a:r>
            <a:r>
              <a:rPr lang="pl-PL" altLang="en-US" sz="2400">
                <a:latin typeface="Times New Roman" panose="02020603050405020304" pitchFamily="18" charset="0"/>
              </a:rPr>
              <a:t> Nhận được thông báo của cơ quan thuế, số thuế thu nhập doanh nghiệp tạm phải nộp: 85.000.000đ. </a:t>
            </a:r>
            <a:endParaRPr lang="en-US" altLang="en-US" sz="2400">
              <a:latin typeface="Times New Roman" panose="02020603050405020304" pitchFamily="18" charset="0"/>
            </a:endParaRPr>
          </a:p>
          <a:p>
            <a:pPr algn="just" eaLnBrk="1" hangingPunct="1">
              <a:spcBef>
                <a:spcPct val="0"/>
              </a:spcBef>
              <a:buClrTx/>
              <a:buFontTx/>
              <a:buNone/>
            </a:pPr>
            <a:r>
              <a:rPr lang="pl-PL" altLang="en-US" sz="2400" b="1" i="1" u="sng">
                <a:latin typeface="Times New Roman" panose="02020603050405020304" pitchFamily="18" charset="0"/>
              </a:rPr>
              <a:t>V</a:t>
            </a:r>
            <a:r>
              <a:rPr lang="en-US" altLang="en-US" sz="2400" b="1" i="1" u="sng">
                <a:latin typeface="Times New Roman" panose="02020603050405020304" pitchFamily="18" charset="0"/>
              </a:rPr>
              <a:t>í dụ</a:t>
            </a:r>
            <a:r>
              <a:rPr lang="pl-PL" altLang="en-US" sz="2400" b="1" i="1" u="sng">
                <a:latin typeface="Times New Roman" panose="02020603050405020304" pitchFamily="18" charset="0"/>
              </a:rPr>
              <a:t> 2:</a:t>
            </a:r>
            <a:r>
              <a:rPr lang="pl-PL" altLang="en-US" sz="2400">
                <a:latin typeface="Times New Roman" panose="02020603050405020304" pitchFamily="18" charset="0"/>
              </a:rPr>
              <a:t> Cuối kỳ tổng hợp số thuế GTGT đầu vào được khấu trừ 128.000.000đ, tổng số thuế GTGT đầu ra: 285.500.000đ, kế toán xác định số thuế GTGT phải nộp, sau đó trích tiền gửi ngân hàng nộp thuế GTGT và thuế thu nhập doanh nghiệp theo thông báo của cơ quan thuế cho ngân sách nhà nước</a:t>
            </a:r>
            <a:r>
              <a:rPr lang="en-US" altLang="en-US" sz="2400">
                <a:latin typeface="Times New Roman" panose="02020603050405020304" pitchFamily="18" charset="0"/>
              </a:rPr>
              <a:t>.</a:t>
            </a:r>
            <a:r>
              <a:rPr lang="pl-PL" altLang="en-US" sz="2400">
                <a:latin typeface="Times New Roman" panose="02020603050405020304" pitchFamily="18" charset="0"/>
              </a:rPr>
              <a:t>  (Giấy báo nợ số 0156, ngày 30/6/ N).</a:t>
            </a:r>
            <a:endParaRPr lang="en-US" altLang="en-US" sz="2400">
              <a:latin typeface="Times New Roman" panose="02020603050405020304" pitchFamily="18" charset="0"/>
            </a:endParaRPr>
          </a:p>
          <a:p>
            <a:pPr algn="just" eaLnBrk="1" hangingPunct="1">
              <a:spcBef>
                <a:spcPct val="0"/>
              </a:spcBef>
              <a:buClrTx/>
              <a:buFontTx/>
              <a:buNone/>
            </a:pPr>
            <a:r>
              <a:rPr lang="pl-PL" altLang="en-US" sz="2400" b="1" i="1" u="sng">
                <a:latin typeface="Times New Roman" panose="02020603050405020304" pitchFamily="18" charset="0"/>
              </a:rPr>
              <a:t>V</a:t>
            </a:r>
            <a:r>
              <a:rPr lang="en-US" altLang="en-US" sz="2400" b="1" i="1" u="sng">
                <a:latin typeface="Times New Roman" panose="02020603050405020304" pitchFamily="18" charset="0"/>
              </a:rPr>
              <a:t>í dụ</a:t>
            </a:r>
            <a:r>
              <a:rPr lang="pl-PL" altLang="en-US" sz="2400" b="1" i="1" u="sng">
                <a:latin typeface="Times New Roman" panose="02020603050405020304" pitchFamily="18" charset="0"/>
              </a:rPr>
              <a:t> 3:</a:t>
            </a:r>
            <a:r>
              <a:rPr lang="pl-PL" altLang="en-US" sz="2400">
                <a:latin typeface="Times New Roman" panose="02020603050405020304" pitchFamily="18" charset="0"/>
              </a:rPr>
              <a:t> Doanh nghiệp nhận được thông báo của cơ quan thuế, số thuế nhà đất phải nộp 5.125.000đ.</a:t>
            </a:r>
            <a:endParaRPr lang="en-US" altLang="en-US" sz="2400">
              <a:latin typeface="Times New Roman" panose="02020603050405020304" pitchFamily="18" charset="0"/>
            </a:endParaRPr>
          </a:p>
        </p:txBody>
      </p:sp>
      <p:sp>
        <p:nvSpPr>
          <p:cNvPr id="143365" name="Rectangle 5">
            <a:extLst>
              <a:ext uri="{FF2B5EF4-FFF2-40B4-BE49-F238E27FC236}">
                <a16:creationId xmlns:a16="http://schemas.microsoft.com/office/drawing/2014/main" id="{F6789FB6-10B2-F07C-9363-195B81CC9CE3}"/>
              </a:ext>
            </a:extLst>
          </p:cNvPr>
          <p:cNvSpPr>
            <a:spLocks noChangeArrowheads="1"/>
          </p:cNvSpPr>
          <p:nvPr/>
        </p:nvSpPr>
        <p:spPr bwMode="auto">
          <a:xfrm>
            <a:off x="1828801" y="5181601"/>
            <a:ext cx="86010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l-PL" altLang="en-US" b="1" u="sng">
                <a:latin typeface="Times New Roman" panose="02020603050405020304" pitchFamily="18" charset="0"/>
              </a:rPr>
              <a:t>Yêu cầu</a:t>
            </a:r>
            <a:r>
              <a:rPr lang="pl-PL" altLang="en-US">
                <a:latin typeface="Times New Roman" panose="02020603050405020304" pitchFamily="18" charset="0"/>
              </a:rPr>
              <a:t> : Định khoản các nghiệp vụ kinh tế phát sinh trên.</a:t>
            </a:r>
          </a:p>
        </p:txBody>
      </p:sp>
      <p:sp>
        <p:nvSpPr>
          <p:cNvPr id="143366" name="Rectangle 6">
            <a:extLst>
              <a:ext uri="{FF2B5EF4-FFF2-40B4-BE49-F238E27FC236}">
                <a16:creationId xmlns:a16="http://schemas.microsoft.com/office/drawing/2014/main" id="{715061F8-B489-1748-64B1-22D6759FB4FA}"/>
              </a:ext>
            </a:extLst>
          </p:cNvPr>
          <p:cNvSpPr>
            <a:spLocks noChangeArrowheads="1"/>
          </p:cNvSpPr>
          <p:nvPr/>
        </p:nvSpPr>
        <p:spPr bwMode="auto">
          <a:xfrm>
            <a:off x="3054350" y="589900"/>
            <a:ext cx="654050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sz="3200" b="1" i="1" dirty="0">
                <a:latin typeface="Times New Roman" panose="02020603050405020304" pitchFamily="18" charset="0"/>
                <a:cs typeface="Times New Roman" panose="02020603050405020304" pitchFamily="18" charset="0"/>
              </a:rPr>
              <a:t>4.4. Kế toán các trường hợp chủ yếu</a:t>
            </a:r>
          </a:p>
        </p:txBody>
      </p:sp>
      <p:sp>
        <p:nvSpPr>
          <p:cNvPr id="143367" name="AutoShape 7">
            <a:extLst>
              <a:ext uri="{FF2B5EF4-FFF2-40B4-BE49-F238E27FC236}">
                <a16:creationId xmlns:a16="http://schemas.microsoft.com/office/drawing/2014/main" id="{8F862771-1BB6-C7B8-DD61-DCD119C47143}"/>
              </a:ext>
            </a:extLst>
          </p:cNvPr>
          <p:cNvSpPr>
            <a:spLocks noChangeArrowheads="1"/>
          </p:cNvSpPr>
          <p:nvPr/>
        </p:nvSpPr>
        <p:spPr bwMode="auto">
          <a:xfrm>
            <a:off x="1762126" y="1371600"/>
            <a:ext cx="8753475" cy="4648200"/>
          </a:xfrm>
          <a:prstGeom prst="roundRect">
            <a:avLst>
              <a:gd name="adj" fmla="val 6412"/>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43366"/>
                                        </p:tgtEl>
                                        <p:attrNameLst>
                                          <p:attrName>style.visibility</p:attrName>
                                        </p:attrNameLst>
                                      </p:cBhvr>
                                      <p:to>
                                        <p:strVal val="visible"/>
                                      </p:to>
                                    </p:set>
                                    <p:anim calcmode="lin" valueType="num">
                                      <p:cBhvr>
                                        <p:cTn id="7" dur="500" fill="hold"/>
                                        <p:tgtEl>
                                          <p:spTgt spid="143366"/>
                                        </p:tgtEl>
                                        <p:attrNameLst>
                                          <p:attrName>ppt_w</p:attrName>
                                        </p:attrNameLst>
                                      </p:cBhvr>
                                      <p:tavLst>
                                        <p:tav tm="0">
                                          <p:val>
                                            <p:fltVal val="0"/>
                                          </p:val>
                                        </p:tav>
                                        <p:tav tm="100000">
                                          <p:val>
                                            <p:strVal val="#ppt_w"/>
                                          </p:val>
                                        </p:tav>
                                      </p:tavLst>
                                    </p:anim>
                                    <p:anim calcmode="lin" valueType="num">
                                      <p:cBhvr>
                                        <p:cTn id="8" dur="500" fill="hold"/>
                                        <p:tgtEl>
                                          <p:spTgt spid="143366"/>
                                        </p:tgtEl>
                                        <p:attrNameLst>
                                          <p:attrName>ppt_h</p:attrName>
                                        </p:attrNameLst>
                                      </p:cBhvr>
                                      <p:tavLst>
                                        <p:tav tm="0">
                                          <p:val>
                                            <p:fltVal val="0"/>
                                          </p:val>
                                        </p:tav>
                                        <p:tav tm="100000">
                                          <p:val>
                                            <p:strVal val="#ppt_h"/>
                                          </p:val>
                                        </p:tav>
                                      </p:tavLst>
                                    </p:anim>
                                    <p:anim calcmode="lin" valueType="num">
                                      <p:cBhvr>
                                        <p:cTn id="9" dur="500" fill="hold"/>
                                        <p:tgtEl>
                                          <p:spTgt spid="143366"/>
                                        </p:tgtEl>
                                        <p:attrNameLst>
                                          <p:attrName>style.rotation</p:attrName>
                                        </p:attrNameLst>
                                      </p:cBhvr>
                                      <p:tavLst>
                                        <p:tav tm="0">
                                          <p:val>
                                            <p:fltVal val="360"/>
                                          </p:val>
                                        </p:tav>
                                        <p:tav tm="100000">
                                          <p:val>
                                            <p:fltVal val="0"/>
                                          </p:val>
                                        </p:tav>
                                      </p:tavLst>
                                    </p:anim>
                                    <p:animEffect transition="in" filter="fade">
                                      <p:cBhvr>
                                        <p:cTn id="10" dur="500"/>
                                        <p:tgtEl>
                                          <p:spTgt spid="14336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nodeType="clickEffect">
                                  <p:stCondLst>
                                    <p:cond delay="0"/>
                                  </p:stCondLst>
                                  <p:childTnLst>
                                    <p:set>
                                      <p:cBhvr>
                                        <p:cTn id="14" dur="1" fill="hold">
                                          <p:stCondLst>
                                            <p:cond delay="0"/>
                                          </p:stCondLst>
                                        </p:cTn>
                                        <p:tgtEl>
                                          <p:spTgt spid="143364">
                                            <p:txEl>
                                              <p:pRg st="0" end="0"/>
                                            </p:txEl>
                                          </p:spTgt>
                                        </p:tgtEl>
                                        <p:attrNameLst>
                                          <p:attrName>style.visibility</p:attrName>
                                        </p:attrNameLst>
                                      </p:cBhvr>
                                      <p:to>
                                        <p:strVal val="visible"/>
                                      </p:to>
                                    </p:set>
                                    <p:animEffect transition="in" filter="wedge">
                                      <p:cBhvr>
                                        <p:cTn id="15" dur="2000"/>
                                        <p:tgtEl>
                                          <p:spTgt spid="143364">
                                            <p:txEl>
                                              <p:pRg st="0" end="0"/>
                                            </p:txEl>
                                          </p:spTgt>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143367"/>
                                        </p:tgtEl>
                                        <p:attrNameLst>
                                          <p:attrName>style.visibility</p:attrName>
                                        </p:attrNameLst>
                                      </p:cBhvr>
                                      <p:to>
                                        <p:strVal val="visible"/>
                                      </p:to>
                                    </p:set>
                                    <p:anim calcmode="lin" valueType="num">
                                      <p:cBhvr>
                                        <p:cTn id="18" dur="1000" fill="hold"/>
                                        <p:tgtEl>
                                          <p:spTgt spid="143367"/>
                                        </p:tgtEl>
                                        <p:attrNameLst>
                                          <p:attrName>ppt_w</p:attrName>
                                        </p:attrNameLst>
                                      </p:cBhvr>
                                      <p:tavLst>
                                        <p:tav tm="0">
                                          <p:val>
                                            <p:strVal val="#ppt_w*0.70"/>
                                          </p:val>
                                        </p:tav>
                                        <p:tav tm="100000">
                                          <p:val>
                                            <p:strVal val="#ppt_w"/>
                                          </p:val>
                                        </p:tav>
                                      </p:tavLst>
                                    </p:anim>
                                    <p:anim calcmode="lin" valueType="num">
                                      <p:cBhvr>
                                        <p:cTn id="19" dur="1000" fill="hold"/>
                                        <p:tgtEl>
                                          <p:spTgt spid="143367"/>
                                        </p:tgtEl>
                                        <p:attrNameLst>
                                          <p:attrName>ppt_h</p:attrName>
                                        </p:attrNameLst>
                                      </p:cBhvr>
                                      <p:tavLst>
                                        <p:tav tm="0">
                                          <p:val>
                                            <p:strVal val="#ppt_h"/>
                                          </p:val>
                                        </p:tav>
                                        <p:tav tm="100000">
                                          <p:val>
                                            <p:strVal val="#ppt_h"/>
                                          </p:val>
                                        </p:tav>
                                      </p:tavLst>
                                    </p:anim>
                                    <p:animEffect transition="in" filter="fade">
                                      <p:cBhvr>
                                        <p:cTn id="20" dur="1000"/>
                                        <p:tgtEl>
                                          <p:spTgt spid="14336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0" presetClass="entr" presetSubtype="0" fill="hold" nodeType="clickEffect">
                                  <p:stCondLst>
                                    <p:cond delay="0"/>
                                  </p:stCondLst>
                                  <p:childTnLst>
                                    <p:set>
                                      <p:cBhvr>
                                        <p:cTn id="24" dur="1" fill="hold">
                                          <p:stCondLst>
                                            <p:cond delay="0"/>
                                          </p:stCondLst>
                                        </p:cTn>
                                        <p:tgtEl>
                                          <p:spTgt spid="143364">
                                            <p:txEl>
                                              <p:pRg st="1" end="1"/>
                                            </p:txEl>
                                          </p:spTgt>
                                        </p:tgtEl>
                                        <p:attrNameLst>
                                          <p:attrName>style.visibility</p:attrName>
                                        </p:attrNameLst>
                                      </p:cBhvr>
                                      <p:to>
                                        <p:strVal val="visible"/>
                                      </p:to>
                                    </p:set>
                                    <p:animEffect transition="in" filter="wedge">
                                      <p:cBhvr>
                                        <p:cTn id="25" dur="2000"/>
                                        <p:tgtEl>
                                          <p:spTgt spid="143364">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0" presetClass="entr" presetSubtype="0" fill="hold" nodeType="clickEffect">
                                  <p:stCondLst>
                                    <p:cond delay="0"/>
                                  </p:stCondLst>
                                  <p:childTnLst>
                                    <p:set>
                                      <p:cBhvr>
                                        <p:cTn id="29" dur="1" fill="hold">
                                          <p:stCondLst>
                                            <p:cond delay="0"/>
                                          </p:stCondLst>
                                        </p:cTn>
                                        <p:tgtEl>
                                          <p:spTgt spid="143364">
                                            <p:txEl>
                                              <p:pRg st="2" end="2"/>
                                            </p:txEl>
                                          </p:spTgt>
                                        </p:tgtEl>
                                        <p:attrNameLst>
                                          <p:attrName>style.visibility</p:attrName>
                                        </p:attrNameLst>
                                      </p:cBhvr>
                                      <p:to>
                                        <p:strVal val="visible"/>
                                      </p:to>
                                    </p:set>
                                    <p:animEffect transition="in" filter="wedge">
                                      <p:cBhvr>
                                        <p:cTn id="30" dur="2000"/>
                                        <p:tgtEl>
                                          <p:spTgt spid="143364">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49" presetClass="entr" presetSubtype="0" decel="100000" fill="hold" grpId="0" nodeType="clickEffect">
                                  <p:stCondLst>
                                    <p:cond delay="0"/>
                                  </p:stCondLst>
                                  <p:childTnLst>
                                    <p:set>
                                      <p:cBhvr>
                                        <p:cTn id="34" dur="1" fill="hold">
                                          <p:stCondLst>
                                            <p:cond delay="0"/>
                                          </p:stCondLst>
                                        </p:cTn>
                                        <p:tgtEl>
                                          <p:spTgt spid="143365"/>
                                        </p:tgtEl>
                                        <p:attrNameLst>
                                          <p:attrName>style.visibility</p:attrName>
                                        </p:attrNameLst>
                                      </p:cBhvr>
                                      <p:to>
                                        <p:strVal val="visible"/>
                                      </p:to>
                                    </p:set>
                                    <p:anim calcmode="lin" valueType="num">
                                      <p:cBhvr>
                                        <p:cTn id="35" dur="500" fill="hold"/>
                                        <p:tgtEl>
                                          <p:spTgt spid="143365"/>
                                        </p:tgtEl>
                                        <p:attrNameLst>
                                          <p:attrName>ppt_w</p:attrName>
                                        </p:attrNameLst>
                                      </p:cBhvr>
                                      <p:tavLst>
                                        <p:tav tm="0">
                                          <p:val>
                                            <p:fltVal val="0"/>
                                          </p:val>
                                        </p:tav>
                                        <p:tav tm="100000">
                                          <p:val>
                                            <p:strVal val="#ppt_w"/>
                                          </p:val>
                                        </p:tav>
                                      </p:tavLst>
                                    </p:anim>
                                    <p:anim calcmode="lin" valueType="num">
                                      <p:cBhvr>
                                        <p:cTn id="36" dur="500" fill="hold"/>
                                        <p:tgtEl>
                                          <p:spTgt spid="143365"/>
                                        </p:tgtEl>
                                        <p:attrNameLst>
                                          <p:attrName>ppt_h</p:attrName>
                                        </p:attrNameLst>
                                      </p:cBhvr>
                                      <p:tavLst>
                                        <p:tav tm="0">
                                          <p:val>
                                            <p:fltVal val="0"/>
                                          </p:val>
                                        </p:tav>
                                        <p:tav tm="100000">
                                          <p:val>
                                            <p:strVal val="#ppt_h"/>
                                          </p:val>
                                        </p:tav>
                                      </p:tavLst>
                                    </p:anim>
                                    <p:anim calcmode="lin" valueType="num">
                                      <p:cBhvr>
                                        <p:cTn id="37" dur="500" fill="hold"/>
                                        <p:tgtEl>
                                          <p:spTgt spid="143365"/>
                                        </p:tgtEl>
                                        <p:attrNameLst>
                                          <p:attrName>style.rotation</p:attrName>
                                        </p:attrNameLst>
                                      </p:cBhvr>
                                      <p:tavLst>
                                        <p:tav tm="0">
                                          <p:val>
                                            <p:fltVal val="360"/>
                                          </p:val>
                                        </p:tav>
                                        <p:tav tm="100000">
                                          <p:val>
                                            <p:fltVal val="0"/>
                                          </p:val>
                                        </p:tav>
                                      </p:tavLst>
                                    </p:anim>
                                    <p:animEffect transition="in" filter="fade">
                                      <p:cBhvr>
                                        <p:cTn id="38" dur="500"/>
                                        <p:tgtEl>
                                          <p:spTgt spid="143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p:bldP spid="143366" grpId="0"/>
      <p:bldP spid="143367"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Footer Placeholder 4">
            <a:extLst>
              <a:ext uri="{FF2B5EF4-FFF2-40B4-BE49-F238E27FC236}">
                <a16:creationId xmlns:a16="http://schemas.microsoft.com/office/drawing/2014/main" id="{4E4C33CB-A5E0-AC97-D463-46F96111A449}"/>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6194" name="Rectangle 2">
            <a:extLst>
              <a:ext uri="{FF2B5EF4-FFF2-40B4-BE49-F238E27FC236}">
                <a16:creationId xmlns:a16="http://schemas.microsoft.com/office/drawing/2014/main" id="{38003E59-CA3E-ECEE-0459-F60A3D17EF48}"/>
              </a:ext>
            </a:extLst>
          </p:cNvPr>
          <p:cNvSpPr>
            <a:spLocks noChangeArrowheads="1"/>
          </p:cNvSpPr>
          <p:nvPr/>
        </p:nvSpPr>
        <p:spPr bwMode="auto">
          <a:xfrm>
            <a:off x="4876801" y="501683"/>
            <a:ext cx="2525713"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sz="3000" b="1" i="1" dirty="0">
                <a:latin typeface="Times New Roman" panose="02020603050405020304" pitchFamily="18" charset="0"/>
                <a:cs typeface="Times New Roman" panose="02020603050405020304" pitchFamily="18" charset="0"/>
              </a:rPr>
              <a:t>4.5. Sổ kế toán</a:t>
            </a:r>
            <a:endParaRPr lang="en-US" altLang="en-US" sz="3000" b="1" i="1" dirty="0">
              <a:latin typeface="Times New Roman" panose="02020603050405020304" pitchFamily="18" charset="0"/>
              <a:cs typeface="Times New Roman" panose="02020603050405020304" pitchFamily="18" charset="0"/>
            </a:endParaRPr>
          </a:p>
        </p:txBody>
      </p:sp>
      <p:sp>
        <p:nvSpPr>
          <p:cNvPr id="136195" name="AutoShape 3">
            <a:extLst>
              <a:ext uri="{FF2B5EF4-FFF2-40B4-BE49-F238E27FC236}">
                <a16:creationId xmlns:a16="http://schemas.microsoft.com/office/drawing/2014/main" id="{3B1DC394-74AC-3B5B-A092-45785A765E78}"/>
              </a:ext>
            </a:extLst>
          </p:cNvPr>
          <p:cNvSpPr>
            <a:spLocks noChangeArrowheads="1"/>
          </p:cNvSpPr>
          <p:nvPr/>
        </p:nvSpPr>
        <p:spPr bwMode="gray">
          <a:xfrm>
            <a:off x="1828800" y="3733800"/>
            <a:ext cx="3200400" cy="19050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tổng hợp</a:t>
            </a:r>
            <a:r>
              <a:rPr lang="nb-NO" altLang="en-US">
                <a:latin typeface="Times New Roman" panose="02020603050405020304" pitchFamily="18" charset="0"/>
                <a:cs typeface="Times New Roman" panose="02020603050405020304" pitchFamily="18" charset="0"/>
              </a:rPr>
              <a:t>  </a:t>
            </a:r>
          </a:p>
        </p:txBody>
      </p:sp>
      <p:sp>
        <p:nvSpPr>
          <p:cNvPr id="136196" name="AutoShape 4">
            <a:extLst>
              <a:ext uri="{FF2B5EF4-FFF2-40B4-BE49-F238E27FC236}">
                <a16:creationId xmlns:a16="http://schemas.microsoft.com/office/drawing/2014/main" id="{B37786DF-D09E-6C0A-A0FF-9990BB00A7FB}"/>
              </a:ext>
            </a:extLst>
          </p:cNvPr>
          <p:cNvSpPr>
            <a:spLocks noChangeArrowheads="1"/>
          </p:cNvSpPr>
          <p:nvPr/>
        </p:nvSpPr>
        <p:spPr bwMode="gray">
          <a:xfrm>
            <a:off x="5065714" y="43195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endParaRPr lang="en-US" sz="2400" b="1" dirty="0">
              <a:latin typeface="Times New Roman" panose="02020603050405020304" pitchFamily="18" charset="0"/>
              <a:cs typeface="Times New Roman" panose="02020603050405020304" pitchFamily="18" charset="0"/>
            </a:endParaRPr>
          </a:p>
        </p:txBody>
      </p:sp>
      <p:sp>
        <p:nvSpPr>
          <p:cNvPr id="136197" name="AutoShape 5">
            <a:extLst>
              <a:ext uri="{FF2B5EF4-FFF2-40B4-BE49-F238E27FC236}">
                <a16:creationId xmlns:a16="http://schemas.microsoft.com/office/drawing/2014/main" id="{F95A5210-7183-DD1E-BB18-F1641FACBF84}"/>
              </a:ext>
            </a:extLst>
          </p:cNvPr>
          <p:cNvSpPr>
            <a:spLocks noChangeArrowheads="1"/>
          </p:cNvSpPr>
          <p:nvPr/>
        </p:nvSpPr>
        <p:spPr bwMode="gray">
          <a:xfrm>
            <a:off x="5065713" y="5138738"/>
            <a:ext cx="5135562" cy="80486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cái</a:t>
            </a:r>
            <a:r>
              <a:rPr lang="en-US" sz="2400" b="1" dirty="0">
                <a:latin typeface="Times New Roman" panose="02020603050405020304" pitchFamily="18" charset="0"/>
                <a:cs typeface="Times New Roman" panose="02020603050405020304" pitchFamily="18" charset="0"/>
              </a:rPr>
              <a:t> TK 333</a:t>
            </a:r>
          </a:p>
        </p:txBody>
      </p:sp>
      <p:sp>
        <p:nvSpPr>
          <p:cNvPr id="136198" name="AutoShape 6">
            <a:extLst>
              <a:ext uri="{FF2B5EF4-FFF2-40B4-BE49-F238E27FC236}">
                <a16:creationId xmlns:a16="http://schemas.microsoft.com/office/drawing/2014/main" id="{34F094FC-93F7-5526-33A8-A0A6004F2801}"/>
              </a:ext>
            </a:extLst>
          </p:cNvPr>
          <p:cNvSpPr>
            <a:spLocks noChangeArrowheads="1"/>
          </p:cNvSpPr>
          <p:nvPr/>
        </p:nvSpPr>
        <p:spPr bwMode="gray">
          <a:xfrm>
            <a:off x="5026026" y="34290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endParaRPr lang="en-US" sz="2400" b="1" dirty="0">
              <a:latin typeface="Times New Roman" panose="02020603050405020304" pitchFamily="18" charset="0"/>
              <a:cs typeface="Times New Roman" panose="02020603050405020304" pitchFamily="18" charset="0"/>
            </a:endParaRPr>
          </a:p>
        </p:txBody>
      </p:sp>
      <p:sp>
        <p:nvSpPr>
          <p:cNvPr id="136199" name="AutoShape 7">
            <a:extLst>
              <a:ext uri="{FF2B5EF4-FFF2-40B4-BE49-F238E27FC236}">
                <a16:creationId xmlns:a16="http://schemas.microsoft.com/office/drawing/2014/main" id="{83F82A81-5D08-BCDC-E721-0A515B3C3E8F}"/>
              </a:ext>
            </a:extLst>
          </p:cNvPr>
          <p:cNvSpPr>
            <a:spLocks noChangeArrowheads="1"/>
          </p:cNvSpPr>
          <p:nvPr/>
        </p:nvSpPr>
        <p:spPr bwMode="gray">
          <a:xfrm>
            <a:off x="2057400" y="1676400"/>
            <a:ext cx="2971800" cy="12954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chi tiết</a:t>
            </a:r>
            <a:endParaRPr lang="nb-NO" altLang="en-US">
              <a:latin typeface="Times New Roman" panose="02020603050405020304" pitchFamily="18" charset="0"/>
              <a:cs typeface="Times New Roman" panose="02020603050405020304" pitchFamily="18" charset="0"/>
            </a:endParaRPr>
          </a:p>
        </p:txBody>
      </p:sp>
      <p:sp>
        <p:nvSpPr>
          <p:cNvPr id="136200" name="AutoShape 8">
            <a:extLst>
              <a:ext uri="{FF2B5EF4-FFF2-40B4-BE49-F238E27FC236}">
                <a16:creationId xmlns:a16="http://schemas.microsoft.com/office/drawing/2014/main" id="{401A755F-F567-210A-26AD-54249DBE7CFD}"/>
              </a:ext>
            </a:extLst>
          </p:cNvPr>
          <p:cNvSpPr>
            <a:spLocks noChangeArrowheads="1"/>
          </p:cNvSpPr>
          <p:nvPr/>
        </p:nvSpPr>
        <p:spPr bwMode="gray">
          <a:xfrm>
            <a:off x="5065714" y="1881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defRPr/>
            </a:pP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chi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TK (TK 333)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36194"/>
                                        </p:tgtEl>
                                        <p:attrNameLst>
                                          <p:attrName>style.visibility</p:attrName>
                                        </p:attrNameLst>
                                      </p:cBhvr>
                                      <p:to>
                                        <p:strVal val="visible"/>
                                      </p:to>
                                    </p:set>
                                    <p:anim calcmode="lin" valueType="num">
                                      <p:cBhvr>
                                        <p:cTn id="7" dur="500" fill="hold"/>
                                        <p:tgtEl>
                                          <p:spTgt spid="136194"/>
                                        </p:tgtEl>
                                        <p:attrNameLst>
                                          <p:attrName>ppt_w</p:attrName>
                                        </p:attrNameLst>
                                      </p:cBhvr>
                                      <p:tavLst>
                                        <p:tav tm="0">
                                          <p:val>
                                            <p:fltVal val="0"/>
                                          </p:val>
                                        </p:tav>
                                        <p:tav tm="100000">
                                          <p:val>
                                            <p:strVal val="#ppt_w"/>
                                          </p:val>
                                        </p:tav>
                                      </p:tavLst>
                                    </p:anim>
                                    <p:anim calcmode="lin" valueType="num">
                                      <p:cBhvr>
                                        <p:cTn id="8" dur="500" fill="hold"/>
                                        <p:tgtEl>
                                          <p:spTgt spid="136194"/>
                                        </p:tgtEl>
                                        <p:attrNameLst>
                                          <p:attrName>ppt_h</p:attrName>
                                        </p:attrNameLst>
                                      </p:cBhvr>
                                      <p:tavLst>
                                        <p:tav tm="0">
                                          <p:val>
                                            <p:fltVal val="0"/>
                                          </p:val>
                                        </p:tav>
                                        <p:tav tm="100000">
                                          <p:val>
                                            <p:strVal val="#ppt_h"/>
                                          </p:val>
                                        </p:tav>
                                      </p:tavLst>
                                    </p:anim>
                                    <p:anim calcmode="lin" valueType="num">
                                      <p:cBhvr>
                                        <p:cTn id="9" dur="500" fill="hold"/>
                                        <p:tgtEl>
                                          <p:spTgt spid="136194"/>
                                        </p:tgtEl>
                                        <p:attrNameLst>
                                          <p:attrName>style.rotation</p:attrName>
                                        </p:attrNameLst>
                                      </p:cBhvr>
                                      <p:tavLst>
                                        <p:tav tm="0">
                                          <p:val>
                                            <p:fltVal val="360"/>
                                          </p:val>
                                        </p:tav>
                                        <p:tav tm="100000">
                                          <p:val>
                                            <p:fltVal val="0"/>
                                          </p:val>
                                        </p:tav>
                                      </p:tavLst>
                                    </p:anim>
                                    <p:animEffect transition="in" filter="fade">
                                      <p:cBhvr>
                                        <p:cTn id="10" dur="500"/>
                                        <p:tgtEl>
                                          <p:spTgt spid="13619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36199"/>
                                        </p:tgtEl>
                                        <p:attrNameLst>
                                          <p:attrName>style.visibility</p:attrName>
                                        </p:attrNameLst>
                                      </p:cBhvr>
                                      <p:to>
                                        <p:strVal val="visible"/>
                                      </p:to>
                                    </p:set>
                                    <p:anim calcmode="lin" valueType="num">
                                      <p:cBhvr additive="base">
                                        <p:cTn id="15" dur="500" fill="hold"/>
                                        <p:tgtEl>
                                          <p:spTgt spid="136199"/>
                                        </p:tgtEl>
                                        <p:attrNameLst>
                                          <p:attrName>ppt_x</p:attrName>
                                        </p:attrNameLst>
                                      </p:cBhvr>
                                      <p:tavLst>
                                        <p:tav tm="0">
                                          <p:val>
                                            <p:strVal val="0-#ppt_w/2"/>
                                          </p:val>
                                        </p:tav>
                                        <p:tav tm="100000">
                                          <p:val>
                                            <p:strVal val="#ppt_x"/>
                                          </p:val>
                                        </p:tav>
                                      </p:tavLst>
                                    </p:anim>
                                    <p:anim calcmode="lin" valueType="num">
                                      <p:cBhvr additive="base">
                                        <p:cTn id="16" dur="500" fill="hold"/>
                                        <p:tgtEl>
                                          <p:spTgt spid="13619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36200"/>
                                        </p:tgtEl>
                                        <p:attrNameLst>
                                          <p:attrName>style.visibility</p:attrName>
                                        </p:attrNameLst>
                                      </p:cBhvr>
                                      <p:to>
                                        <p:strVal val="visible"/>
                                      </p:to>
                                    </p:set>
                                    <p:anim calcmode="lin" valueType="num">
                                      <p:cBhvr additive="base">
                                        <p:cTn id="19" dur="500" fill="hold"/>
                                        <p:tgtEl>
                                          <p:spTgt spid="136200"/>
                                        </p:tgtEl>
                                        <p:attrNameLst>
                                          <p:attrName>ppt_x</p:attrName>
                                        </p:attrNameLst>
                                      </p:cBhvr>
                                      <p:tavLst>
                                        <p:tav tm="0">
                                          <p:val>
                                            <p:strVal val="1+#ppt_w/2"/>
                                          </p:val>
                                        </p:tav>
                                        <p:tav tm="100000">
                                          <p:val>
                                            <p:strVal val="#ppt_x"/>
                                          </p:val>
                                        </p:tav>
                                      </p:tavLst>
                                    </p:anim>
                                    <p:anim calcmode="lin" valueType="num">
                                      <p:cBhvr additive="base">
                                        <p:cTn id="20" dur="500" fill="hold"/>
                                        <p:tgtEl>
                                          <p:spTgt spid="13620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6195"/>
                                        </p:tgtEl>
                                        <p:attrNameLst>
                                          <p:attrName>style.visibility</p:attrName>
                                        </p:attrNameLst>
                                      </p:cBhvr>
                                      <p:to>
                                        <p:strVal val="visible"/>
                                      </p:to>
                                    </p:set>
                                    <p:anim calcmode="lin" valueType="num">
                                      <p:cBhvr additive="base">
                                        <p:cTn id="25" dur="500" fill="hold"/>
                                        <p:tgtEl>
                                          <p:spTgt spid="136195"/>
                                        </p:tgtEl>
                                        <p:attrNameLst>
                                          <p:attrName>ppt_x</p:attrName>
                                        </p:attrNameLst>
                                      </p:cBhvr>
                                      <p:tavLst>
                                        <p:tav tm="0">
                                          <p:val>
                                            <p:strVal val="0-#ppt_w/2"/>
                                          </p:val>
                                        </p:tav>
                                        <p:tav tm="100000">
                                          <p:val>
                                            <p:strVal val="#ppt_x"/>
                                          </p:val>
                                        </p:tav>
                                      </p:tavLst>
                                    </p:anim>
                                    <p:anim calcmode="lin" valueType="num">
                                      <p:cBhvr additive="base">
                                        <p:cTn id="26" dur="500" fill="hold"/>
                                        <p:tgtEl>
                                          <p:spTgt spid="136195"/>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36196"/>
                                        </p:tgtEl>
                                        <p:attrNameLst>
                                          <p:attrName>style.visibility</p:attrName>
                                        </p:attrNameLst>
                                      </p:cBhvr>
                                      <p:to>
                                        <p:strVal val="visible"/>
                                      </p:to>
                                    </p:set>
                                    <p:anim calcmode="lin" valueType="num">
                                      <p:cBhvr additive="base">
                                        <p:cTn id="29" dur="500" fill="hold"/>
                                        <p:tgtEl>
                                          <p:spTgt spid="136196"/>
                                        </p:tgtEl>
                                        <p:attrNameLst>
                                          <p:attrName>ppt_x</p:attrName>
                                        </p:attrNameLst>
                                      </p:cBhvr>
                                      <p:tavLst>
                                        <p:tav tm="0">
                                          <p:val>
                                            <p:strVal val="1+#ppt_w/2"/>
                                          </p:val>
                                        </p:tav>
                                        <p:tav tm="100000">
                                          <p:val>
                                            <p:strVal val="#ppt_x"/>
                                          </p:val>
                                        </p:tav>
                                      </p:tavLst>
                                    </p:anim>
                                    <p:anim calcmode="lin" valueType="num">
                                      <p:cBhvr additive="base">
                                        <p:cTn id="30" dur="500" fill="hold"/>
                                        <p:tgtEl>
                                          <p:spTgt spid="136196"/>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36197"/>
                                        </p:tgtEl>
                                        <p:attrNameLst>
                                          <p:attrName>style.visibility</p:attrName>
                                        </p:attrNameLst>
                                      </p:cBhvr>
                                      <p:to>
                                        <p:strVal val="visible"/>
                                      </p:to>
                                    </p:set>
                                    <p:anim calcmode="lin" valueType="num">
                                      <p:cBhvr additive="base">
                                        <p:cTn id="33" dur="500" fill="hold"/>
                                        <p:tgtEl>
                                          <p:spTgt spid="136197"/>
                                        </p:tgtEl>
                                        <p:attrNameLst>
                                          <p:attrName>ppt_x</p:attrName>
                                        </p:attrNameLst>
                                      </p:cBhvr>
                                      <p:tavLst>
                                        <p:tav tm="0">
                                          <p:val>
                                            <p:strVal val="1+#ppt_w/2"/>
                                          </p:val>
                                        </p:tav>
                                        <p:tav tm="100000">
                                          <p:val>
                                            <p:strVal val="#ppt_x"/>
                                          </p:val>
                                        </p:tav>
                                      </p:tavLst>
                                    </p:anim>
                                    <p:anim calcmode="lin" valueType="num">
                                      <p:cBhvr additive="base">
                                        <p:cTn id="34" dur="500" fill="hold"/>
                                        <p:tgtEl>
                                          <p:spTgt spid="136197"/>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36198"/>
                                        </p:tgtEl>
                                        <p:attrNameLst>
                                          <p:attrName>style.visibility</p:attrName>
                                        </p:attrNameLst>
                                      </p:cBhvr>
                                      <p:to>
                                        <p:strVal val="visible"/>
                                      </p:to>
                                    </p:set>
                                    <p:anim calcmode="lin" valueType="num">
                                      <p:cBhvr additive="base">
                                        <p:cTn id="37" dur="500" fill="hold"/>
                                        <p:tgtEl>
                                          <p:spTgt spid="136198"/>
                                        </p:tgtEl>
                                        <p:attrNameLst>
                                          <p:attrName>ppt_x</p:attrName>
                                        </p:attrNameLst>
                                      </p:cBhvr>
                                      <p:tavLst>
                                        <p:tav tm="0">
                                          <p:val>
                                            <p:strVal val="1+#ppt_w/2"/>
                                          </p:val>
                                        </p:tav>
                                        <p:tav tm="100000">
                                          <p:val>
                                            <p:strVal val="#ppt_x"/>
                                          </p:val>
                                        </p:tav>
                                      </p:tavLst>
                                    </p:anim>
                                    <p:anim calcmode="lin" valueType="num">
                                      <p:cBhvr additive="base">
                                        <p:cTn id="38" dur="500" fill="hold"/>
                                        <p:tgtEl>
                                          <p:spTgt spid="136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p:bldP spid="136195" grpId="0" animBg="1"/>
      <p:bldP spid="136196" grpId="0" animBg="1"/>
      <p:bldP spid="136197" grpId="0" animBg="1"/>
      <p:bldP spid="136198" grpId="0" animBg="1"/>
      <p:bldP spid="136199" grpId="0" animBg="1"/>
      <p:bldP spid="136200"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Footer Placeholder 4">
            <a:extLst>
              <a:ext uri="{FF2B5EF4-FFF2-40B4-BE49-F238E27FC236}">
                <a16:creationId xmlns:a16="http://schemas.microsoft.com/office/drawing/2014/main" id="{ABB0A182-24D7-1F47-9998-E37020B8DAC1}"/>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4453" name="Rectangle 5">
            <a:extLst>
              <a:ext uri="{FF2B5EF4-FFF2-40B4-BE49-F238E27FC236}">
                <a16:creationId xmlns:a16="http://schemas.microsoft.com/office/drawing/2014/main" id="{2249E015-BA58-BAAF-C0F7-242659AD135E}"/>
              </a:ext>
            </a:extLst>
          </p:cNvPr>
          <p:cNvSpPr>
            <a:spLocks noChangeArrowheads="1"/>
          </p:cNvSpPr>
          <p:nvPr/>
        </p:nvSpPr>
        <p:spPr bwMode="auto">
          <a:xfrm>
            <a:off x="2819400" y="228601"/>
            <a:ext cx="72390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t-PT" altLang="en-US" sz="2600" b="1" dirty="0">
                <a:latin typeface="Times New Roman" panose="02020603050405020304" pitchFamily="18" charset="0"/>
                <a:cs typeface="Times New Roman" panose="02020603050405020304" pitchFamily="18" charset="0"/>
              </a:rPr>
              <a:t>5. KẾ TOÁN VAY VÀ NỢ THUÊ TÀI CHÍNH</a:t>
            </a:r>
            <a:endParaRPr lang="en-US" altLang="en-US" sz="2600" b="1" dirty="0">
              <a:latin typeface="Times New Roman" panose="02020603050405020304" pitchFamily="18" charset="0"/>
              <a:cs typeface="Times New Roman" panose="02020603050405020304" pitchFamily="18" charset="0"/>
            </a:endParaRPr>
          </a:p>
        </p:txBody>
      </p:sp>
      <p:sp>
        <p:nvSpPr>
          <p:cNvPr id="104455" name="AutoShape 7">
            <a:extLst>
              <a:ext uri="{FF2B5EF4-FFF2-40B4-BE49-F238E27FC236}">
                <a16:creationId xmlns:a16="http://schemas.microsoft.com/office/drawing/2014/main" id="{87E24768-7A3D-2187-CA8C-628F260AA310}"/>
              </a:ext>
            </a:extLst>
          </p:cNvPr>
          <p:cNvSpPr>
            <a:spLocks noChangeArrowheads="1"/>
          </p:cNvSpPr>
          <p:nvPr/>
        </p:nvSpPr>
        <p:spPr bwMode="auto">
          <a:xfrm>
            <a:off x="1905001" y="3200400"/>
            <a:ext cx="3548063" cy="2286000"/>
          </a:xfrm>
          <a:prstGeom prst="roundRect">
            <a:avLst>
              <a:gd name="adj" fmla="val 11458"/>
            </a:avLst>
          </a:prstGeom>
          <a:noFill/>
          <a:ln w="38100">
            <a:solidFill>
              <a:srgbClr val="FF99CC"/>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104458" name="Group 10">
            <a:extLst>
              <a:ext uri="{FF2B5EF4-FFF2-40B4-BE49-F238E27FC236}">
                <a16:creationId xmlns:a16="http://schemas.microsoft.com/office/drawing/2014/main" id="{53DF50F5-7402-11FF-C304-00AE77137CA6}"/>
              </a:ext>
            </a:extLst>
          </p:cNvPr>
          <p:cNvGrpSpPr>
            <a:grpSpLocks/>
          </p:cNvGrpSpPr>
          <p:nvPr/>
        </p:nvGrpSpPr>
        <p:grpSpPr bwMode="auto">
          <a:xfrm>
            <a:off x="2552700" y="1317625"/>
            <a:ext cx="6858000" cy="1296988"/>
            <a:chOff x="1997" y="1314"/>
            <a:chExt cx="1889" cy="1009"/>
          </a:xfrm>
        </p:grpSpPr>
        <p:grpSp>
          <p:nvGrpSpPr>
            <p:cNvPr id="113673" name="Group 11">
              <a:extLst>
                <a:ext uri="{FF2B5EF4-FFF2-40B4-BE49-F238E27FC236}">
                  <a16:creationId xmlns:a16="http://schemas.microsoft.com/office/drawing/2014/main" id="{6C6CE5D9-E9B0-8E18-9EE3-2BA15F1A6F47}"/>
                </a:ext>
              </a:extLst>
            </p:cNvPr>
            <p:cNvGrpSpPr>
              <a:grpSpLocks/>
            </p:cNvGrpSpPr>
            <p:nvPr/>
          </p:nvGrpSpPr>
          <p:grpSpPr bwMode="auto">
            <a:xfrm>
              <a:off x="1997" y="1404"/>
              <a:ext cx="1889" cy="919"/>
              <a:chOff x="1973" y="1027"/>
              <a:chExt cx="1926" cy="937"/>
            </a:xfrm>
          </p:grpSpPr>
          <p:sp>
            <p:nvSpPr>
              <p:cNvPr id="104460" name="Oval 12">
                <a:extLst>
                  <a:ext uri="{FF2B5EF4-FFF2-40B4-BE49-F238E27FC236}">
                    <a16:creationId xmlns:a16="http://schemas.microsoft.com/office/drawing/2014/main" id="{4507085F-F85C-F8C7-6822-076F66AA392B}"/>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p:spPr>
            <p:txBody>
              <a:bodyPr wrap="none" anchor="ctr"/>
              <a:lstStyle/>
              <a:p>
                <a:pPr algn="ctr" eaLnBrk="1" hangingPunct="1">
                  <a:defRPr/>
                </a:pPr>
                <a:endParaRPr lang="en-US"/>
              </a:p>
            </p:txBody>
          </p:sp>
          <p:sp>
            <p:nvSpPr>
              <p:cNvPr id="104461" name="Oval 13">
                <a:extLst>
                  <a:ext uri="{FF2B5EF4-FFF2-40B4-BE49-F238E27FC236}">
                    <a16:creationId xmlns:a16="http://schemas.microsoft.com/office/drawing/2014/main" id="{F480B98D-7B4E-0160-9B51-B24306360E62}"/>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p:spPr>
            <p:txBody>
              <a:bodyPr wrap="none" anchor="ctr"/>
              <a:lstStyle/>
              <a:p>
                <a:pPr algn="ctr" eaLnBrk="1" hangingPunct="1">
                  <a:defRPr/>
                </a:pPr>
                <a:endParaRPr lang="en-US"/>
              </a:p>
            </p:txBody>
          </p:sp>
        </p:grpSp>
        <p:sp>
          <p:nvSpPr>
            <p:cNvPr id="104462" name="Oval 14">
              <a:extLst>
                <a:ext uri="{FF2B5EF4-FFF2-40B4-BE49-F238E27FC236}">
                  <a16:creationId xmlns:a16="http://schemas.microsoft.com/office/drawing/2014/main" id="{93FA26B9-BB8F-2B92-8403-A0975EA328D3}"/>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p:spPr>
          <p:txBody>
            <a:bodyPr vert="eaVert" wrap="none" anchor="ctr"/>
            <a:lstStyle/>
            <a:p>
              <a:pPr algn="ctr" eaLnBrk="1" hangingPunct="1">
                <a:defRPr/>
              </a:pPr>
              <a:endParaRPr lang="en-US"/>
            </a:p>
          </p:txBody>
        </p:sp>
        <p:sp>
          <p:nvSpPr>
            <p:cNvPr id="104463" name="Oval 15">
              <a:extLst>
                <a:ext uri="{FF2B5EF4-FFF2-40B4-BE49-F238E27FC236}">
                  <a16:creationId xmlns:a16="http://schemas.microsoft.com/office/drawing/2014/main" id="{AD59150C-BFA1-1277-6C24-ED4F8692C2B9}"/>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p:spPr>
          <p:txBody>
            <a:bodyPr vert="eaVert" wrap="none" anchor="ctr"/>
            <a:lstStyle/>
            <a:p>
              <a:pPr algn="ctr" eaLnBrk="1" hangingPunct="1">
                <a:defRPr/>
              </a:pPr>
              <a:endParaRPr lang="en-US"/>
            </a:p>
          </p:txBody>
        </p:sp>
        <p:sp>
          <p:nvSpPr>
            <p:cNvPr id="104464" name="Oval 16">
              <a:extLst>
                <a:ext uri="{FF2B5EF4-FFF2-40B4-BE49-F238E27FC236}">
                  <a16:creationId xmlns:a16="http://schemas.microsoft.com/office/drawing/2014/main" id="{CBF4E87D-4EC4-197D-BFEE-A7FAC213534E}"/>
                </a:ext>
              </a:extLst>
            </p:cNvPr>
            <p:cNvSpPr>
              <a:spLocks noChangeArrowheads="1"/>
            </p:cNvSpPr>
            <p:nvPr/>
          </p:nvSpPr>
          <p:spPr bwMode="gray">
            <a:xfrm>
              <a:off x="2125" y="1328"/>
              <a:ext cx="1570" cy="769"/>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p:spPr>
          <p:txBody>
            <a:bodyPr vert="eaVert" wrap="none" anchor="ctr"/>
            <a:lstStyle/>
            <a:p>
              <a:pPr algn="ctr" eaLnBrk="1" hangingPunct="1">
                <a:defRPr/>
              </a:pPr>
              <a:endParaRPr lang="en-US"/>
            </a:p>
          </p:txBody>
        </p:sp>
        <p:sp>
          <p:nvSpPr>
            <p:cNvPr id="104465" name="Oval 17">
              <a:extLst>
                <a:ext uri="{FF2B5EF4-FFF2-40B4-BE49-F238E27FC236}">
                  <a16:creationId xmlns:a16="http://schemas.microsoft.com/office/drawing/2014/main" id="{0C91432E-D483-4977-4069-7CDA5848014C}"/>
                </a:ext>
              </a:extLst>
            </p:cNvPr>
            <p:cNvSpPr>
              <a:spLocks noChangeArrowheads="1"/>
            </p:cNvSpPr>
            <p:nvPr/>
          </p:nvSpPr>
          <p:spPr bwMode="gray">
            <a:xfrm>
              <a:off x="2208" y="1344"/>
              <a:ext cx="1382" cy="625"/>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p:spPr>
          <p:txBody>
            <a:bodyPr vert="eaVert" wrap="none" anchor="ctr"/>
            <a:lstStyle/>
            <a:p>
              <a:pPr algn="ctr" eaLnBrk="1" hangingPunct="1">
                <a:defRPr/>
              </a:pPr>
              <a:endParaRPr lang="en-US"/>
            </a:p>
          </p:txBody>
        </p:sp>
      </p:grpSp>
      <p:sp>
        <p:nvSpPr>
          <p:cNvPr id="104466" name="Text Box 18">
            <a:extLst>
              <a:ext uri="{FF2B5EF4-FFF2-40B4-BE49-F238E27FC236}">
                <a16:creationId xmlns:a16="http://schemas.microsoft.com/office/drawing/2014/main" id="{C14387D1-3380-036C-C389-70EE78D3053F}"/>
              </a:ext>
            </a:extLst>
          </p:cNvPr>
          <p:cNvSpPr txBox="1">
            <a:spLocks noChangeArrowheads="1"/>
          </p:cNvSpPr>
          <p:nvPr/>
        </p:nvSpPr>
        <p:spPr bwMode="auto">
          <a:xfrm>
            <a:off x="3413126" y="1454150"/>
            <a:ext cx="5197475"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pt-PT" altLang="en-US" b="1" i="1">
                <a:latin typeface="Times New Roman" panose="02020603050405020304" pitchFamily="18" charset="0"/>
                <a:cs typeface="Times New Roman" panose="02020603050405020304" pitchFamily="18" charset="0"/>
              </a:rPr>
              <a:t>5.1. Nội dung các khoản tiền vay và nợ thuê tài chính</a:t>
            </a:r>
          </a:p>
        </p:txBody>
      </p:sp>
      <p:sp>
        <p:nvSpPr>
          <p:cNvPr id="104468" name="Rectangle 20">
            <a:extLst>
              <a:ext uri="{FF2B5EF4-FFF2-40B4-BE49-F238E27FC236}">
                <a16:creationId xmlns:a16="http://schemas.microsoft.com/office/drawing/2014/main" id="{D1716769-B288-761B-B76A-BF7E4583E88D}"/>
              </a:ext>
            </a:extLst>
          </p:cNvPr>
          <p:cNvSpPr>
            <a:spLocks noChangeArrowheads="1"/>
          </p:cNvSpPr>
          <p:nvPr/>
        </p:nvSpPr>
        <p:spPr bwMode="auto">
          <a:xfrm>
            <a:off x="1981200" y="3324226"/>
            <a:ext cx="342900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Các khoản tiền vay và nợ thuê tài chính bao gồm:</a:t>
            </a:r>
          </a:p>
          <a:p>
            <a:pPr algn="just">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 Các khoản tiền vay: Vay ngắn hạn, Vay dài hạn</a:t>
            </a:r>
          </a:p>
          <a:p>
            <a:pPr algn="just">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 Nợ thuê tài chính</a:t>
            </a:r>
          </a:p>
        </p:txBody>
      </p:sp>
      <p:pic>
        <p:nvPicPr>
          <p:cNvPr id="109588" name="Picture 20" descr="Nguyên tắc kế toán vay và nợ thuê tài chính theo thông tư 133 – TK 341 – Kế  toán Centax">
            <a:extLst>
              <a:ext uri="{FF2B5EF4-FFF2-40B4-BE49-F238E27FC236}">
                <a16:creationId xmlns:a16="http://schemas.microsoft.com/office/drawing/2014/main" id="{11D6E3D5-75E3-BFA9-21FA-872E9F7D2C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743200"/>
            <a:ext cx="4876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4453"/>
                                        </p:tgtEl>
                                        <p:attrNameLst>
                                          <p:attrName>style.visibility</p:attrName>
                                        </p:attrNameLst>
                                      </p:cBhvr>
                                      <p:to>
                                        <p:strVal val="visible"/>
                                      </p:to>
                                    </p:set>
                                    <p:animEffect transition="in" filter="wheel(1)">
                                      <p:cBhvr>
                                        <p:cTn id="7" dur="2000"/>
                                        <p:tgtEl>
                                          <p:spTgt spid="104453"/>
                                        </p:tgtEl>
                                      </p:cBhvr>
                                    </p:animEffect>
                                  </p:childTnLst>
                                </p:cTn>
                              </p:par>
                              <p:par>
                                <p:cTn id="8" presetID="21" presetClass="entr" presetSubtype="1" fill="hold" nodeType="withEffect">
                                  <p:stCondLst>
                                    <p:cond delay="0"/>
                                  </p:stCondLst>
                                  <p:childTnLst>
                                    <p:set>
                                      <p:cBhvr>
                                        <p:cTn id="9" dur="1" fill="hold">
                                          <p:stCondLst>
                                            <p:cond delay="0"/>
                                          </p:stCondLst>
                                        </p:cTn>
                                        <p:tgtEl>
                                          <p:spTgt spid="109588"/>
                                        </p:tgtEl>
                                        <p:attrNameLst>
                                          <p:attrName>style.visibility</p:attrName>
                                        </p:attrNameLst>
                                      </p:cBhvr>
                                      <p:to>
                                        <p:strVal val="visible"/>
                                      </p:to>
                                    </p:set>
                                    <p:animEffect transition="in" filter="wheel(1)">
                                      <p:cBhvr>
                                        <p:cTn id="10" dur="2000"/>
                                        <p:tgtEl>
                                          <p:spTgt spid="10958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4466"/>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499"/>
                                          </p:stCondLst>
                                        </p:cTn>
                                        <p:tgtEl>
                                          <p:spTgt spid="10445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104455"/>
                                        </p:tgtEl>
                                        <p:attrNameLst>
                                          <p:attrName>style.visibility</p:attrName>
                                        </p:attrNameLst>
                                      </p:cBhvr>
                                      <p:to>
                                        <p:strVal val="visible"/>
                                      </p:to>
                                    </p:set>
                                  </p:childTnLst>
                                </p:cTn>
                              </p:par>
                            </p:childTnLst>
                          </p:cTn>
                        </p:par>
                        <p:par>
                          <p:cTn id="22" fill="hold" nodeType="afterGroup">
                            <p:stCondLst>
                              <p:cond delay="500"/>
                            </p:stCondLst>
                            <p:childTnLst>
                              <p:par>
                                <p:cTn id="23" presetID="1" presetClass="entr" presetSubtype="0" fill="hold" grpId="0" nodeType="afterEffect">
                                  <p:stCondLst>
                                    <p:cond delay="0"/>
                                  </p:stCondLst>
                                  <p:childTnLst>
                                    <p:set>
                                      <p:cBhvr>
                                        <p:cTn id="24" dur="1" fill="hold">
                                          <p:stCondLst>
                                            <p:cond delay="499"/>
                                          </p:stCondLst>
                                        </p:cTn>
                                        <p:tgtEl>
                                          <p:spTgt spid="1044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p:bldP spid="104455" grpId="0" animBg="1" autoUpdateAnimBg="0"/>
      <p:bldP spid="104466" grpId="0" autoUpdateAnimBg="0"/>
      <p:bldP spid="104468" grpId="0" autoUpdateAnimBg="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84" name="Rectangle 12">
            <a:extLst>
              <a:ext uri="{FF2B5EF4-FFF2-40B4-BE49-F238E27FC236}">
                <a16:creationId xmlns:a16="http://schemas.microsoft.com/office/drawing/2014/main" id="{185594E8-6DEF-285A-84A2-009FEA4399F8}"/>
              </a:ext>
            </a:extLst>
          </p:cNvPr>
          <p:cNvSpPr>
            <a:spLocks noChangeArrowheads="1"/>
          </p:cNvSpPr>
          <p:nvPr/>
        </p:nvSpPr>
        <p:spPr bwMode="auto">
          <a:xfrm>
            <a:off x="3467499" y="977786"/>
            <a:ext cx="4025900"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buFont typeface="Wingdings" panose="05000000000000000000" pitchFamily="2" charset="2"/>
              <a:buNone/>
            </a:pPr>
            <a:r>
              <a:rPr lang="en-US" altLang="en-US" b="1" i="1" dirty="0">
                <a:latin typeface="Times New Roman" panose="02020603050405020304" pitchFamily="18" charset="0"/>
                <a:cs typeface="Times New Roman" panose="02020603050405020304" pitchFamily="18" charset="0"/>
              </a:rPr>
              <a:t>5.</a:t>
            </a:r>
            <a:r>
              <a:rPr lang="vi-VN" altLang="en-US" b="1" i="1" dirty="0">
                <a:latin typeface="Times New Roman" panose="02020603050405020304" pitchFamily="18" charset="0"/>
                <a:cs typeface="Times New Roman" panose="02020603050405020304" pitchFamily="18" charset="0"/>
              </a:rPr>
              <a:t>2. Phương pháp kế toán</a:t>
            </a:r>
          </a:p>
        </p:txBody>
      </p:sp>
      <p:sp>
        <p:nvSpPr>
          <p:cNvPr id="3" name="TextBox 2">
            <a:extLst>
              <a:ext uri="{FF2B5EF4-FFF2-40B4-BE49-F238E27FC236}">
                <a16:creationId xmlns:a16="http://schemas.microsoft.com/office/drawing/2014/main" id="{A4BB47D6-8BDB-87A6-128F-C9E6482AE0B2}"/>
              </a:ext>
            </a:extLst>
          </p:cNvPr>
          <p:cNvSpPr txBox="1"/>
          <p:nvPr/>
        </p:nvSpPr>
        <p:spPr>
          <a:xfrm>
            <a:off x="3048802" y="2135594"/>
            <a:ext cx="6097604" cy="2575000"/>
          </a:xfrm>
          <a:prstGeom prst="rect">
            <a:avLst/>
          </a:prstGeom>
          <a:noFill/>
        </p:spPr>
        <p:txBody>
          <a:bodyPr wrap="square">
            <a:spAutoFit/>
          </a:bodyPr>
          <a:lstStyle/>
          <a:p>
            <a:pPr algn="just">
              <a:lnSpc>
                <a:spcPct val="150000"/>
              </a:lnSpc>
              <a:spcBef>
                <a:spcPts val="600"/>
              </a:spcBef>
              <a:spcAft>
                <a:spcPts val="600"/>
              </a:spcAft>
              <a:buNone/>
              <a:tabLst>
                <a:tab pos="285750" algn="l"/>
              </a:tabLst>
            </a:pP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kế</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toán</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180340" algn="just">
              <a:lnSpc>
                <a:spcPct val="150000"/>
              </a:lnSpc>
              <a:spcBef>
                <a:spcPts val="600"/>
              </a:spcBef>
              <a:spcAft>
                <a:spcPts val="600"/>
              </a:spcAft>
              <a:buNone/>
              <a:tabLst>
                <a:tab pos="285750" algn="l"/>
              </a:tabLs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Khế</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ước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vay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5484"/>
                                        </p:tgtEl>
                                        <p:attrNameLst>
                                          <p:attrName>style.visibility</p:attrName>
                                        </p:attrNameLst>
                                      </p:cBhvr>
                                      <p:to>
                                        <p:strVal val="visible"/>
                                      </p:to>
                                    </p:set>
                                    <p:anim calcmode="lin" valueType="num">
                                      <p:cBhvr>
                                        <p:cTn id="7" dur="500" fill="hold"/>
                                        <p:tgtEl>
                                          <p:spTgt spid="105484"/>
                                        </p:tgtEl>
                                        <p:attrNameLst>
                                          <p:attrName>ppt_w</p:attrName>
                                        </p:attrNameLst>
                                      </p:cBhvr>
                                      <p:tavLst>
                                        <p:tav tm="0">
                                          <p:val>
                                            <p:fltVal val="0"/>
                                          </p:val>
                                        </p:tav>
                                        <p:tav tm="100000">
                                          <p:val>
                                            <p:strVal val="#ppt_w"/>
                                          </p:val>
                                        </p:tav>
                                      </p:tavLst>
                                    </p:anim>
                                    <p:anim calcmode="lin" valueType="num">
                                      <p:cBhvr>
                                        <p:cTn id="8" dur="500" fill="hold"/>
                                        <p:tgtEl>
                                          <p:spTgt spid="105484"/>
                                        </p:tgtEl>
                                        <p:attrNameLst>
                                          <p:attrName>ppt_h</p:attrName>
                                        </p:attrNameLst>
                                      </p:cBhvr>
                                      <p:tavLst>
                                        <p:tav tm="0">
                                          <p:val>
                                            <p:fltVal val="0"/>
                                          </p:val>
                                        </p:tav>
                                        <p:tav tm="100000">
                                          <p:val>
                                            <p:strVal val="#ppt_h"/>
                                          </p:val>
                                        </p:tav>
                                      </p:tavLst>
                                    </p:anim>
                                    <p:anim calcmode="lin" valueType="num">
                                      <p:cBhvr>
                                        <p:cTn id="9" dur="500" fill="hold"/>
                                        <p:tgtEl>
                                          <p:spTgt spid="105484"/>
                                        </p:tgtEl>
                                        <p:attrNameLst>
                                          <p:attrName>style.rotation</p:attrName>
                                        </p:attrNameLst>
                                      </p:cBhvr>
                                      <p:tavLst>
                                        <p:tav tm="0">
                                          <p:val>
                                            <p:fltVal val="360"/>
                                          </p:val>
                                        </p:tav>
                                        <p:tav tm="100000">
                                          <p:val>
                                            <p:fltVal val="0"/>
                                          </p:val>
                                        </p:tav>
                                      </p:tavLst>
                                    </p:anim>
                                    <p:animEffect transition="in" filter="fade">
                                      <p:cBhvr>
                                        <p:cTn id="10" dur="500"/>
                                        <p:tgtEl>
                                          <p:spTgt spid="105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8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866899" y="304801"/>
            <a:ext cx="7620000" cy="1149927"/>
          </a:xfrm>
        </p:spPr>
        <p:txBody>
          <a:bodyPr>
            <a:normAutofit/>
          </a:bodyPr>
          <a:lstStyle/>
          <a:p>
            <a:r>
              <a:rPr lang="it-IT" sz="3200" i="1" dirty="0">
                <a:latin typeface="Times New Roman" pitchFamily="18" charset="0"/>
                <a:cs typeface="Times New Roman" pitchFamily="18" charset="0"/>
              </a:rPr>
              <a:t>2.3.4. </a:t>
            </a:r>
            <a:r>
              <a:rPr lang="pl-PL" sz="3200" i="1" dirty="0">
                <a:latin typeface="Times New Roman" pitchFamily="18" charset="0"/>
                <a:cs typeface="Times New Roman" pitchFamily="18" charset="0"/>
              </a:rPr>
              <a:t>Ghi sổ kế toán</a:t>
            </a:r>
            <a:br>
              <a:rPr lang="en-US" sz="3200" dirty="0">
                <a:latin typeface="Times New Roman" pitchFamily="18" charset="0"/>
                <a:cs typeface="Times New Roman" pitchFamily="18" charset="0"/>
              </a:rPr>
            </a:br>
            <a:endParaRPr lang="en-US" sz="3000" b="1" dirty="0">
              <a:latin typeface="Times New Roman" pitchFamily="18" charset="0"/>
              <a:cs typeface="Times New Roman" pitchFamily="18" charset="0"/>
            </a:endParaRPr>
          </a:p>
        </p:txBody>
      </p:sp>
      <p:sp>
        <p:nvSpPr>
          <p:cNvPr id="6" name="AutoShape 55"/>
          <p:cNvSpPr>
            <a:spLocks noChangeArrowheads="1"/>
          </p:cNvSpPr>
          <p:nvPr/>
        </p:nvSpPr>
        <p:spPr bwMode="auto">
          <a:xfrm>
            <a:off x="1752602" y="1066800"/>
            <a:ext cx="8762999" cy="54102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7" name="Rectangle 2"/>
          <p:cNvSpPr txBox="1">
            <a:spLocks noChangeArrowheads="1"/>
          </p:cNvSpPr>
          <p:nvPr/>
        </p:nvSpPr>
        <p:spPr bwMode="auto">
          <a:xfrm>
            <a:off x="2209802" y="1295400"/>
            <a:ext cx="8000999"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nSpc>
                <a:spcPct val="150000"/>
              </a:lnSpc>
            </a:pPr>
            <a:br>
              <a:rPr lang="en-US" sz="2800" dirty="0">
                <a:latin typeface="Times New Roman" pitchFamily="18" charset="0"/>
                <a:cs typeface="Times New Roman" pitchFamily="18" charset="0"/>
              </a:rPr>
            </a:br>
            <a:r>
              <a:rPr lang="it-IT" sz="2800" i="1" dirty="0">
                <a:solidFill>
                  <a:schemeClr val="tx1"/>
                </a:solidFill>
                <a:latin typeface="Times New Roman" pitchFamily="18" charset="0"/>
                <a:cs typeface="Times New Roman" pitchFamily="18" charset="0"/>
              </a:rPr>
              <a:t>- Sổ kế toán chi tiết</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Sổ chi tiết vật tư, sản phẩm, hàng hóa (Mở cho TK 155,156)</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Sổ chi tiết các tài khoản (Mở cho TK 157)</a:t>
            </a:r>
            <a:endParaRPr lang="en-US" sz="2800" dirty="0">
              <a:solidFill>
                <a:schemeClr val="tx1"/>
              </a:solidFill>
              <a:latin typeface="Times New Roman" pitchFamily="18" charset="0"/>
              <a:cs typeface="Times New Roman" pitchFamily="18" charset="0"/>
            </a:endParaRPr>
          </a:p>
          <a:p>
            <a:pPr>
              <a:lnSpc>
                <a:spcPct val="150000"/>
              </a:lnSpc>
            </a:pPr>
            <a:r>
              <a:rPr lang="it-IT" sz="2800" i="1" dirty="0">
                <a:solidFill>
                  <a:schemeClr val="tx1"/>
                </a:solidFill>
                <a:latin typeface="Times New Roman" pitchFamily="18" charset="0"/>
                <a:cs typeface="Times New Roman" pitchFamily="18" charset="0"/>
              </a:rPr>
              <a:t>- Sổ kế toán tổng hợp: </a:t>
            </a:r>
            <a:r>
              <a:rPr lang="it-IT" sz="2800" dirty="0">
                <a:solidFill>
                  <a:schemeClr val="tx1"/>
                </a:solidFill>
                <a:latin typeface="Times New Roman" pitchFamily="18" charset="0"/>
                <a:cs typeface="Times New Roman" pitchFamily="18" charset="0"/>
              </a:rPr>
              <a:t>Theo hình thức chứng từ  ghi sổ:</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Chứng từ ghi sổ</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Sổ đăng ký chứng từ ghi sổ</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Sổ cái TK 155,156,157.</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86304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7"/>
                                        </p:tgtEl>
                                        <p:attrNameLst>
                                          <p:attrName>style.visibility</p:attrName>
                                        </p:attrNameLst>
                                      </p:cBhvr>
                                      <p:to>
                                        <p:strVal val="visible"/>
                                      </p:to>
                                    </p:set>
                                    <p:anim calcmode="discrete" valueType="clr">
                                      <p:cBhvr override="childStyle">
                                        <p:cTn id="1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7"/>
                                        </p:tgtEl>
                                        <p:attrNameLst>
                                          <p:attrName>fillcolor</p:attrName>
                                        </p:attrNameLst>
                                      </p:cBhvr>
                                      <p:tavLst>
                                        <p:tav tm="0">
                                          <p:val>
                                            <p:clrVal>
                                              <a:schemeClr val="accent2"/>
                                            </p:clrVal>
                                          </p:val>
                                        </p:tav>
                                        <p:tav tm="50000">
                                          <p:val>
                                            <p:clrVal>
                                              <a:schemeClr val="hlink"/>
                                            </p:clrVal>
                                          </p:val>
                                        </p:tav>
                                      </p:tavLst>
                                    </p:anim>
                                    <p:set>
                                      <p:cBhvr>
                                        <p:cTn id="1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6" grpId="0" animBg="1"/>
      <p:bldP spid="7"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Footer Placeholder 4">
            <a:extLst>
              <a:ext uri="{FF2B5EF4-FFF2-40B4-BE49-F238E27FC236}">
                <a16:creationId xmlns:a16="http://schemas.microsoft.com/office/drawing/2014/main" id="{295CD585-0F3C-728D-8469-02FC43C04E44}"/>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7522" name="Rectangle 2">
            <a:extLst>
              <a:ext uri="{FF2B5EF4-FFF2-40B4-BE49-F238E27FC236}">
                <a16:creationId xmlns:a16="http://schemas.microsoft.com/office/drawing/2014/main" id="{15EE0173-99AD-A552-C270-4D8B4241EBA6}"/>
              </a:ext>
            </a:extLst>
          </p:cNvPr>
          <p:cNvSpPr>
            <a:spLocks noChangeArrowheads="1"/>
          </p:cNvSpPr>
          <p:nvPr/>
        </p:nvSpPr>
        <p:spPr bwMode="auto">
          <a:xfrm>
            <a:off x="3352800" y="1457326"/>
            <a:ext cx="5943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TK 341 " Vay và nợ thuê tài chính"</a:t>
            </a:r>
            <a:endParaRPr lang="en-US" altLang="en-US">
              <a:latin typeface="Times New Roman" panose="02020603050405020304" pitchFamily="18" charset="0"/>
            </a:endParaRPr>
          </a:p>
        </p:txBody>
      </p:sp>
      <p:sp>
        <p:nvSpPr>
          <p:cNvPr id="107536" name="Rectangle 16">
            <a:extLst>
              <a:ext uri="{FF2B5EF4-FFF2-40B4-BE49-F238E27FC236}">
                <a16:creationId xmlns:a16="http://schemas.microsoft.com/office/drawing/2014/main" id="{9692DA29-1A9F-7A9D-D864-389FFA41BC8F}"/>
              </a:ext>
            </a:extLst>
          </p:cNvPr>
          <p:cNvSpPr>
            <a:spLocks noChangeArrowheads="1"/>
          </p:cNvSpPr>
          <p:nvPr/>
        </p:nvSpPr>
        <p:spPr bwMode="auto">
          <a:xfrm>
            <a:off x="4387516" y="683078"/>
            <a:ext cx="36322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r>
              <a:rPr lang="en-US" altLang="en-US" i="1" dirty="0">
                <a:latin typeface="Times New Roman" panose="02020603050405020304" pitchFamily="18" charset="0"/>
              </a:rPr>
              <a:t>Tài </a:t>
            </a:r>
            <a:r>
              <a:rPr lang="en-US" altLang="en-US" i="1" dirty="0" err="1">
                <a:latin typeface="Times New Roman" panose="02020603050405020304" pitchFamily="18" charset="0"/>
              </a:rPr>
              <a:t>khoản</a:t>
            </a:r>
            <a:r>
              <a:rPr lang="en-US" altLang="en-US" i="1" dirty="0">
                <a:latin typeface="Times New Roman" panose="02020603050405020304" pitchFamily="18" charset="0"/>
              </a:rPr>
              <a:t> </a:t>
            </a:r>
            <a:r>
              <a:rPr lang="en-US" altLang="en-US" i="1" dirty="0" err="1">
                <a:latin typeface="Times New Roman" panose="02020603050405020304" pitchFamily="18" charset="0"/>
              </a:rPr>
              <a:t>chuyên</a:t>
            </a:r>
            <a:r>
              <a:rPr lang="en-US" altLang="en-US" i="1" dirty="0">
                <a:latin typeface="Times New Roman" panose="02020603050405020304" pitchFamily="18" charset="0"/>
              </a:rPr>
              <a:t> </a:t>
            </a:r>
            <a:r>
              <a:rPr lang="en-US" altLang="en-US" i="1" dirty="0" err="1">
                <a:latin typeface="Times New Roman" panose="02020603050405020304" pitchFamily="18" charset="0"/>
              </a:rPr>
              <a:t>dùng</a:t>
            </a:r>
            <a:r>
              <a:rPr lang="en-US" altLang="en-US" i="1" dirty="0">
                <a:latin typeface="Times New Roman" panose="02020603050405020304" pitchFamily="18" charset="0"/>
              </a:rPr>
              <a:t> </a:t>
            </a:r>
          </a:p>
        </p:txBody>
      </p:sp>
      <p:sp>
        <p:nvSpPr>
          <p:cNvPr id="107537" name="Rectangle 17">
            <a:extLst>
              <a:ext uri="{FF2B5EF4-FFF2-40B4-BE49-F238E27FC236}">
                <a16:creationId xmlns:a16="http://schemas.microsoft.com/office/drawing/2014/main" id="{CB0020A6-5DCA-8ACB-ED69-0FACA1155588}"/>
              </a:ext>
            </a:extLst>
          </p:cNvPr>
          <p:cNvSpPr>
            <a:spLocks noChangeArrowheads="1"/>
          </p:cNvSpPr>
          <p:nvPr/>
        </p:nvSpPr>
        <p:spPr bwMode="auto">
          <a:xfrm>
            <a:off x="2209800" y="2339976"/>
            <a:ext cx="7848600"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Tài khoản này dùng để phản ánh các khoản tiền vay, nợ thuê tài chính và tình hình thanh toán các khoản tiền vay, nợ thuê tài chính của doanh nghiệp. Không phản ánh vào tài khoản này các khoản vay dưới hình thức phát hành trái phiếu hoặc phát hành cổ phiếu ưu đãi có điều khoản bắt buộc bên phát hành phải mua lại tại một thời điểm nhất định trong tương lai.</a:t>
            </a:r>
            <a:endParaRPr lang="en-US" altLang="en-US" sz="2400" b="1">
              <a:latin typeface="Times New Roman" panose="02020603050405020304" pitchFamily="18" charset="0"/>
              <a:cs typeface="Times New Roman" panose="02020603050405020304" pitchFamily="18" charset="0"/>
            </a:endParaRPr>
          </a:p>
        </p:txBody>
      </p:sp>
      <p:sp>
        <p:nvSpPr>
          <p:cNvPr id="107538" name="AutoShape 18">
            <a:extLst>
              <a:ext uri="{FF2B5EF4-FFF2-40B4-BE49-F238E27FC236}">
                <a16:creationId xmlns:a16="http://schemas.microsoft.com/office/drawing/2014/main" id="{35755E85-8988-8BA1-271F-47F44C61A439}"/>
              </a:ext>
            </a:extLst>
          </p:cNvPr>
          <p:cNvSpPr>
            <a:spLocks noChangeArrowheads="1"/>
          </p:cNvSpPr>
          <p:nvPr/>
        </p:nvSpPr>
        <p:spPr bwMode="auto">
          <a:xfrm>
            <a:off x="2057400" y="2209800"/>
            <a:ext cx="8229600" cy="25908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7536"/>
                                        </p:tgtEl>
                                        <p:attrNameLst>
                                          <p:attrName>style.visibility</p:attrName>
                                        </p:attrNameLst>
                                      </p:cBhvr>
                                      <p:to>
                                        <p:strVal val="visible"/>
                                      </p:to>
                                    </p:set>
                                    <p:anim calcmode="lin" valueType="num">
                                      <p:cBhvr>
                                        <p:cTn id="7" dur="500" fill="hold"/>
                                        <p:tgtEl>
                                          <p:spTgt spid="107536"/>
                                        </p:tgtEl>
                                        <p:attrNameLst>
                                          <p:attrName>ppt_w</p:attrName>
                                        </p:attrNameLst>
                                      </p:cBhvr>
                                      <p:tavLst>
                                        <p:tav tm="0">
                                          <p:val>
                                            <p:fltVal val="0"/>
                                          </p:val>
                                        </p:tav>
                                        <p:tav tm="100000">
                                          <p:val>
                                            <p:strVal val="#ppt_w"/>
                                          </p:val>
                                        </p:tav>
                                      </p:tavLst>
                                    </p:anim>
                                    <p:anim calcmode="lin" valueType="num">
                                      <p:cBhvr>
                                        <p:cTn id="8" dur="500" fill="hold"/>
                                        <p:tgtEl>
                                          <p:spTgt spid="107536"/>
                                        </p:tgtEl>
                                        <p:attrNameLst>
                                          <p:attrName>ppt_h</p:attrName>
                                        </p:attrNameLst>
                                      </p:cBhvr>
                                      <p:tavLst>
                                        <p:tav tm="0">
                                          <p:val>
                                            <p:fltVal val="0"/>
                                          </p:val>
                                        </p:tav>
                                        <p:tav tm="100000">
                                          <p:val>
                                            <p:strVal val="#ppt_h"/>
                                          </p:val>
                                        </p:tav>
                                      </p:tavLst>
                                    </p:anim>
                                    <p:anim calcmode="lin" valueType="num">
                                      <p:cBhvr>
                                        <p:cTn id="9" dur="500" fill="hold"/>
                                        <p:tgtEl>
                                          <p:spTgt spid="107536"/>
                                        </p:tgtEl>
                                        <p:attrNameLst>
                                          <p:attrName>style.rotation</p:attrName>
                                        </p:attrNameLst>
                                      </p:cBhvr>
                                      <p:tavLst>
                                        <p:tav tm="0">
                                          <p:val>
                                            <p:fltVal val="360"/>
                                          </p:val>
                                        </p:tav>
                                        <p:tav tm="100000">
                                          <p:val>
                                            <p:fltVal val="0"/>
                                          </p:val>
                                        </p:tav>
                                      </p:tavLst>
                                    </p:anim>
                                    <p:animEffect transition="in" filter="fade">
                                      <p:cBhvr>
                                        <p:cTn id="10" dur="500"/>
                                        <p:tgtEl>
                                          <p:spTgt spid="10753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107522">
                                            <p:txEl>
                                              <p:pRg st="0" end="0"/>
                                            </p:txEl>
                                          </p:spTgt>
                                        </p:tgtEl>
                                        <p:attrNameLst>
                                          <p:attrName>style.visibility</p:attrName>
                                        </p:attrNameLst>
                                      </p:cBhvr>
                                      <p:to>
                                        <p:strVal val="visible"/>
                                      </p:to>
                                    </p:set>
                                    <p:animEffect transition="in" filter="checkerboard(across)">
                                      <p:cBhvr>
                                        <p:cTn id="15" dur="500"/>
                                        <p:tgtEl>
                                          <p:spTgt spid="107522">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07538"/>
                                        </p:tgtEl>
                                        <p:attrNameLst>
                                          <p:attrName>style.visibility</p:attrName>
                                        </p:attrNameLst>
                                      </p:cBhvr>
                                      <p:to>
                                        <p:strVal val="visible"/>
                                      </p:to>
                                    </p:set>
                                    <p:animEffect transition="in" filter="diamond(in)">
                                      <p:cBhvr>
                                        <p:cTn id="20" dur="2000"/>
                                        <p:tgtEl>
                                          <p:spTgt spid="107538"/>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107537"/>
                                        </p:tgtEl>
                                        <p:attrNameLst>
                                          <p:attrName>style.visibility</p:attrName>
                                        </p:attrNameLst>
                                      </p:cBhvr>
                                      <p:to>
                                        <p:strVal val="visible"/>
                                      </p:to>
                                    </p:set>
                                    <p:animEffect transition="in" filter="diamond(in)">
                                      <p:cBhvr>
                                        <p:cTn id="23" dur="2000"/>
                                        <p:tgtEl>
                                          <p:spTgt spid="107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6" grpId="0"/>
      <p:bldP spid="107537" grpId="0"/>
      <p:bldP spid="107538"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Footer Placeholder 4">
            <a:extLst>
              <a:ext uri="{FF2B5EF4-FFF2-40B4-BE49-F238E27FC236}">
                <a16:creationId xmlns:a16="http://schemas.microsoft.com/office/drawing/2014/main" id="{4722F765-6918-4018-30A3-69CAB002546D}"/>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aphicFrame>
        <p:nvGraphicFramePr>
          <p:cNvPr id="107523" name="Group 3">
            <a:extLst>
              <a:ext uri="{FF2B5EF4-FFF2-40B4-BE49-F238E27FC236}">
                <a16:creationId xmlns:a16="http://schemas.microsoft.com/office/drawing/2014/main" id="{E4A065D0-E777-9414-8B56-B6B6A96DF21A}"/>
              </a:ext>
            </a:extLst>
          </p:cNvPr>
          <p:cNvGraphicFramePr>
            <a:graphicFrameLocks noGrp="1"/>
          </p:cNvGraphicFramePr>
          <p:nvPr/>
        </p:nvGraphicFramePr>
        <p:xfrm>
          <a:off x="1828800" y="1693863"/>
          <a:ext cx="8534400" cy="4718256"/>
        </p:xfrm>
        <a:graphic>
          <a:graphicData uri="http://schemas.openxmlformats.org/drawingml/2006/table">
            <a:tbl>
              <a:tblPr/>
              <a:tblGrid>
                <a:gridCol w="4489450">
                  <a:extLst>
                    <a:ext uri="{9D8B030D-6E8A-4147-A177-3AD203B41FA5}">
                      <a16:colId xmlns:a16="http://schemas.microsoft.com/office/drawing/2014/main" val="20000"/>
                    </a:ext>
                  </a:extLst>
                </a:gridCol>
                <a:gridCol w="4044950">
                  <a:extLst>
                    <a:ext uri="{9D8B030D-6E8A-4147-A177-3AD203B41FA5}">
                      <a16:colId xmlns:a16="http://schemas.microsoft.com/office/drawing/2014/main" val="20001"/>
                    </a:ext>
                  </a:extLst>
                </a:gridCol>
              </a:tblGrid>
              <a:tr h="3895147">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algn="just"/>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Số</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tiền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trả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của</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các</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khoản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vay</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thuê</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tài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chính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a:t>
                      </a:r>
                    </a:p>
                    <a:p>
                      <a:pPr algn="just"/>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Số</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tiền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vay</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được</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giảm</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do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được</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bên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cho</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vay</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chủ</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chấp</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thuận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a:t>
                      </a:r>
                    </a:p>
                    <a:p>
                      <a:pPr algn="just"/>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Chênh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lệch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tỷ</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giá</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hối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đoái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do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đánh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giá</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lại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số</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dư</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vay</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thuê</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tài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chính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bằng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ngoại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tệ</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cuối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kỳ</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trường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hợp</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tỷ</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giá</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ngoại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tệ</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giảm</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so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với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Đồng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Việt</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Nam). </a:t>
                      </a:r>
                    </a:p>
                  </a:txBody>
                  <a:tcPr marT="45708" marB="45708" horzOverflow="overflow">
                    <a:lnL cap="flat">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algn="just"/>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Số</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tiền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vay</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thuê</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tài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chính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phát</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sinh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trong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kỳ</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a:t>
                      </a:r>
                    </a:p>
                    <a:p>
                      <a:pPr algn="just"/>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Chênh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lệch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tỷ</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giá</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hối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đoái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do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đánh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giá</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lại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số</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dư</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vay</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thuê</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tài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chính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bằng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ngoại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tệ</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cuối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kỳ</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trường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hợp</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tỷ</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giá</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ngoại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tệ</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tăng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so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với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Đồng</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Việt</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Nam). </a:t>
                      </a:r>
                    </a:p>
                  </a:txBody>
                  <a:tcPr marT="45708" marB="45708" horzOverflow="overflow">
                    <a:lnL w="28575"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22903">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08" marB="45708" horzOverflow="overflow">
                    <a:lnL cap="flat">
                      <a:noFill/>
                    </a:lnL>
                    <a:lnR w="285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algn="just"/>
                      <a:r>
                        <a:rPr lang="en-US" sz="2400" b="1" u="sng" kern="1200" dirty="0" err="1">
                          <a:solidFill>
                            <a:schemeClr val="tx1"/>
                          </a:solidFill>
                          <a:effectLst/>
                          <a:latin typeface="Times New Roman" panose="02020603050405020304" pitchFamily="18" charset="0"/>
                          <a:ea typeface="+mn-ea"/>
                          <a:cs typeface="Times New Roman" panose="02020603050405020304" pitchFamily="18" charset="0"/>
                        </a:rPr>
                        <a:t>Số</a:t>
                      </a:r>
                      <a:r>
                        <a:rPr lang="en-US" sz="2400" b="1" u="sng"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b="1" u="sng" kern="1200" dirty="0" err="1">
                          <a:solidFill>
                            <a:schemeClr val="tx1"/>
                          </a:solidFill>
                          <a:effectLst/>
                          <a:latin typeface="Times New Roman" panose="02020603050405020304" pitchFamily="18" charset="0"/>
                          <a:ea typeface="+mn-ea"/>
                          <a:cs typeface="Times New Roman" panose="02020603050405020304" pitchFamily="18" charset="0"/>
                        </a:rPr>
                        <a:t>dư</a:t>
                      </a:r>
                      <a:r>
                        <a:rPr lang="en-US" sz="2400" b="1" u="sng" kern="1200" dirty="0">
                          <a:solidFill>
                            <a:schemeClr val="tx1"/>
                          </a:solidFill>
                          <a:effectLst/>
                          <a:latin typeface="Times New Roman" panose="02020603050405020304" pitchFamily="18" charset="0"/>
                          <a:ea typeface="+mn-ea"/>
                          <a:cs typeface="Times New Roman" panose="02020603050405020304" pitchFamily="18" charset="0"/>
                        </a:rPr>
                        <a:t>:</a:t>
                      </a:r>
                      <a:r>
                        <a:rPr lang="en-US" sz="24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Số</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dư</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vay</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nợ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thuê</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tài</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chính</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chưa</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đến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hạn</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mn-ea"/>
                          <a:cs typeface="Times New Roman" panose="02020603050405020304" pitchFamily="18" charset="0"/>
                        </a:rPr>
                        <a:t>trả</a:t>
                      </a:r>
                      <a:r>
                        <a:rPr lang="en-US" sz="2400" kern="1200" dirty="0">
                          <a:solidFill>
                            <a:schemeClr val="tx1"/>
                          </a:solidFill>
                          <a:effectLst/>
                          <a:latin typeface="Times New Roman" panose="02020603050405020304" pitchFamily="18" charset="0"/>
                          <a:ea typeface="+mn-ea"/>
                          <a:cs typeface="Times New Roman" panose="02020603050405020304" pitchFamily="18" charset="0"/>
                        </a:rPr>
                        <a:t>.</a:t>
                      </a:r>
                    </a:p>
                  </a:txBody>
                  <a:tcPr marT="45708" marB="45708" horzOverflow="overflow">
                    <a:lnL w="28575" cap="flat" cmpd="sng" algn="ctr">
                      <a:solidFill>
                        <a:schemeClr val="tx1"/>
                      </a:solidFill>
                      <a:prstDash val="solid"/>
                      <a:round/>
                      <a:headEnd type="none" w="med" len="med"/>
                      <a:tailEnd type="none" w="med" len="med"/>
                    </a:lnL>
                    <a:lnR cap="flat">
                      <a:noFill/>
                    </a:lnR>
                    <a:lnT w="3175" cap="flat" cmpd="sng" algn="ctr">
                      <a:solidFill>
                        <a:schemeClr val="tx1"/>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16747" name="Rectangle 16">
            <a:extLst>
              <a:ext uri="{FF2B5EF4-FFF2-40B4-BE49-F238E27FC236}">
                <a16:creationId xmlns:a16="http://schemas.microsoft.com/office/drawing/2014/main" id="{B8D98661-39BF-17E3-AF96-DEDAFB0D63FA}"/>
              </a:ext>
            </a:extLst>
          </p:cNvPr>
          <p:cNvSpPr>
            <a:spLocks noChangeArrowheads="1"/>
          </p:cNvSpPr>
          <p:nvPr/>
        </p:nvSpPr>
        <p:spPr bwMode="auto">
          <a:xfrm>
            <a:off x="4310514" y="278817"/>
            <a:ext cx="36322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r>
              <a:rPr lang="en-US" altLang="en-US" i="1" dirty="0">
                <a:latin typeface="Times New Roman" panose="02020603050405020304" pitchFamily="18" charset="0"/>
              </a:rPr>
              <a:t>Tài </a:t>
            </a:r>
            <a:r>
              <a:rPr lang="en-US" altLang="en-US" i="1" dirty="0" err="1">
                <a:latin typeface="Times New Roman" panose="02020603050405020304" pitchFamily="18" charset="0"/>
              </a:rPr>
              <a:t>khoản</a:t>
            </a:r>
            <a:r>
              <a:rPr lang="en-US" altLang="en-US" i="1" dirty="0">
                <a:latin typeface="Times New Roman" panose="02020603050405020304" pitchFamily="18" charset="0"/>
              </a:rPr>
              <a:t> </a:t>
            </a:r>
            <a:r>
              <a:rPr lang="en-US" altLang="en-US" i="1" dirty="0" err="1">
                <a:latin typeface="Times New Roman" panose="02020603050405020304" pitchFamily="18" charset="0"/>
              </a:rPr>
              <a:t>chuyên</a:t>
            </a:r>
            <a:r>
              <a:rPr lang="en-US" altLang="en-US" i="1" dirty="0">
                <a:latin typeface="Times New Roman" panose="02020603050405020304" pitchFamily="18" charset="0"/>
              </a:rPr>
              <a:t> </a:t>
            </a:r>
            <a:r>
              <a:rPr lang="en-US" altLang="en-US" i="1" dirty="0" err="1">
                <a:latin typeface="Times New Roman" panose="02020603050405020304" pitchFamily="18" charset="0"/>
              </a:rPr>
              <a:t>dùng</a:t>
            </a:r>
            <a:r>
              <a:rPr lang="en-US" altLang="en-US" i="1" dirty="0">
                <a:latin typeface="Times New Roman" panose="02020603050405020304" pitchFamily="18" charset="0"/>
              </a:rPr>
              <a:t> </a:t>
            </a:r>
          </a:p>
        </p:txBody>
      </p:sp>
      <p:sp>
        <p:nvSpPr>
          <p:cNvPr id="107539" name="Rectangle 19">
            <a:extLst>
              <a:ext uri="{FF2B5EF4-FFF2-40B4-BE49-F238E27FC236}">
                <a16:creationId xmlns:a16="http://schemas.microsoft.com/office/drawing/2014/main" id="{2B877AEB-8382-8B4D-0344-8FDCB44CD5AA}"/>
              </a:ext>
            </a:extLst>
          </p:cNvPr>
          <p:cNvSpPr>
            <a:spLocks noChangeArrowheads="1"/>
          </p:cNvSpPr>
          <p:nvPr/>
        </p:nvSpPr>
        <p:spPr bwMode="auto">
          <a:xfrm>
            <a:off x="3276600" y="1066801"/>
            <a:ext cx="57912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en-US" altLang="en-US" sz="2600" b="1">
                <a:latin typeface="Times New Roman" panose="02020603050405020304" pitchFamily="18" charset="0"/>
                <a:cs typeface="Times New Roman" panose="02020603050405020304" pitchFamily="18" charset="0"/>
              </a:rPr>
              <a:t>TK 341 " Vay và nợ thuê tài chính"</a:t>
            </a:r>
            <a:endParaRPr lang="en-US" altLang="en-US" sz="260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07539">
                                            <p:txEl>
                                              <p:pRg st="0" end="0"/>
                                            </p:txEl>
                                          </p:spTgt>
                                        </p:tgtEl>
                                        <p:attrNameLst>
                                          <p:attrName>style.visibility</p:attrName>
                                        </p:attrNameLst>
                                      </p:cBhvr>
                                      <p:to>
                                        <p:strVal val="visible"/>
                                      </p:to>
                                    </p:set>
                                    <p:animEffect transition="in" filter="checkerboard(across)">
                                      <p:cBhvr>
                                        <p:cTn id="7" dur="500"/>
                                        <p:tgtEl>
                                          <p:spTgt spid="1075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107523"/>
                                        </p:tgtEl>
                                        <p:attrNameLst>
                                          <p:attrName>style.visibility</p:attrName>
                                        </p:attrNameLst>
                                      </p:cBhvr>
                                      <p:to>
                                        <p:strVal val="visible"/>
                                      </p:to>
                                    </p:set>
                                    <p:animEffect transition="in" filter="slide(fromBottom)">
                                      <p:cBhvr>
                                        <p:cTn id="12" dur="500"/>
                                        <p:tgtEl>
                                          <p:spTgt spid="107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Footer Placeholder 4">
            <a:extLst>
              <a:ext uri="{FF2B5EF4-FFF2-40B4-BE49-F238E27FC236}">
                <a16:creationId xmlns:a16="http://schemas.microsoft.com/office/drawing/2014/main" id="{002C1958-2B2A-9EED-1F92-D6477F59C64B}"/>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17763" name="Rectangle 2">
            <a:extLst>
              <a:ext uri="{FF2B5EF4-FFF2-40B4-BE49-F238E27FC236}">
                <a16:creationId xmlns:a16="http://schemas.microsoft.com/office/drawing/2014/main" id="{2FFA9FEC-69FF-E441-0F29-2C985539024E}"/>
              </a:ext>
            </a:extLst>
          </p:cNvPr>
          <p:cNvSpPr>
            <a:spLocks noChangeArrowheads="1"/>
          </p:cNvSpPr>
          <p:nvPr/>
        </p:nvSpPr>
        <p:spPr bwMode="auto">
          <a:xfrm>
            <a:off x="3352800" y="1457326"/>
            <a:ext cx="5943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TK 341 " Vay và nợ thuê tài chính"</a:t>
            </a:r>
            <a:endParaRPr lang="en-US" altLang="en-US">
              <a:latin typeface="Times New Roman" panose="02020603050405020304" pitchFamily="18" charset="0"/>
            </a:endParaRPr>
          </a:p>
        </p:txBody>
      </p:sp>
      <p:sp>
        <p:nvSpPr>
          <p:cNvPr id="117764" name="Rectangle 16">
            <a:extLst>
              <a:ext uri="{FF2B5EF4-FFF2-40B4-BE49-F238E27FC236}">
                <a16:creationId xmlns:a16="http://schemas.microsoft.com/office/drawing/2014/main" id="{3DFA17B5-93EC-4E9B-7DA2-0B122790093E}"/>
              </a:ext>
            </a:extLst>
          </p:cNvPr>
          <p:cNvSpPr>
            <a:spLocks noChangeArrowheads="1"/>
          </p:cNvSpPr>
          <p:nvPr/>
        </p:nvSpPr>
        <p:spPr bwMode="auto">
          <a:xfrm>
            <a:off x="4628149" y="692703"/>
            <a:ext cx="36322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r>
              <a:rPr lang="en-US" altLang="en-US" i="1" dirty="0">
                <a:latin typeface="Times New Roman" panose="02020603050405020304" pitchFamily="18" charset="0"/>
              </a:rPr>
              <a:t>Tài </a:t>
            </a:r>
            <a:r>
              <a:rPr lang="en-US" altLang="en-US" i="1" dirty="0" err="1">
                <a:latin typeface="Times New Roman" panose="02020603050405020304" pitchFamily="18" charset="0"/>
              </a:rPr>
              <a:t>khoản</a:t>
            </a:r>
            <a:r>
              <a:rPr lang="en-US" altLang="en-US" i="1" dirty="0">
                <a:latin typeface="Times New Roman" panose="02020603050405020304" pitchFamily="18" charset="0"/>
              </a:rPr>
              <a:t> </a:t>
            </a:r>
            <a:r>
              <a:rPr lang="en-US" altLang="en-US" i="1" dirty="0" err="1">
                <a:latin typeface="Times New Roman" panose="02020603050405020304" pitchFamily="18" charset="0"/>
              </a:rPr>
              <a:t>chuyên</a:t>
            </a:r>
            <a:r>
              <a:rPr lang="en-US" altLang="en-US" i="1" dirty="0">
                <a:latin typeface="Times New Roman" panose="02020603050405020304" pitchFamily="18" charset="0"/>
              </a:rPr>
              <a:t> </a:t>
            </a:r>
            <a:r>
              <a:rPr lang="en-US" altLang="en-US" i="1" dirty="0" err="1">
                <a:latin typeface="Times New Roman" panose="02020603050405020304" pitchFamily="18" charset="0"/>
              </a:rPr>
              <a:t>dùng</a:t>
            </a:r>
            <a:r>
              <a:rPr lang="en-US" altLang="en-US" i="1" dirty="0">
                <a:latin typeface="Times New Roman" panose="02020603050405020304" pitchFamily="18" charset="0"/>
              </a:rPr>
              <a:t> </a:t>
            </a:r>
          </a:p>
        </p:txBody>
      </p:sp>
      <p:sp>
        <p:nvSpPr>
          <p:cNvPr id="107537" name="Rectangle 17">
            <a:extLst>
              <a:ext uri="{FF2B5EF4-FFF2-40B4-BE49-F238E27FC236}">
                <a16:creationId xmlns:a16="http://schemas.microsoft.com/office/drawing/2014/main" id="{73E5B5EC-85B3-E7C7-9130-A8C3BB612ADB}"/>
              </a:ext>
            </a:extLst>
          </p:cNvPr>
          <p:cNvSpPr>
            <a:spLocks noChangeArrowheads="1"/>
          </p:cNvSpPr>
          <p:nvPr/>
        </p:nvSpPr>
        <p:spPr bwMode="auto">
          <a:xfrm>
            <a:off x="2209800" y="2411414"/>
            <a:ext cx="7848600" cy="319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Tài khoản 341 - Vay và nợ thuê tài chính có 2 tài khoản cấp 2:</a:t>
            </a:r>
          </a:p>
          <a:p>
            <a:pPr algn="just">
              <a:buFont typeface="Wingdings" panose="05000000000000000000" pitchFamily="2" charset="2"/>
              <a:buNone/>
            </a:pPr>
            <a:r>
              <a:rPr lang="en-US" altLang="en-US" sz="2400" i="1">
                <a:latin typeface="Times New Roman" panose="02020603050405020304" pitchFamily="18" charset="0"/>
                <a:cs typeface="Times New Roman" panose="02020603050405020304" pitchFamily="18" charset="0"/>
              </a:rPr>
              <a:t>- Tài khoản 3411 - Các khoản đi vay:</a:t>
            </a:r>
            <a:r>
              <a:rPr lang="en-US" altLang="en-US" sz="2400">
                <a:latin typeface="Times New Roman" panose="02020603050405020304" pitchFamily="18" charset="0"/>
                <a:cs typeface="Times New Roman" panose="02020603050405020304" pitchFamily="18" charset="0"/>
              </a:rPr>
              <a:t> Tài khoản này phản ánh giá trị các khoản tiền đi vay và tình hình thanh toán các khoản tiền vay của doanh nghiệp (tài khoản này không phản ánh các khoản vay dưới hình thức phát hành trái phiếu).</a:t>
            </a:r>
          </a:p>
          <a:p>
            <a:pPr algn="just">
              <a:buFont typeface="Wingdings" panose="05000000000000000000" pitchFamily="2" charset="2"/>
              <a:buNone/>
            </a:pPr>
            <a:r>
              <a:rPr lang="en-US" altLang="en-US" sz="2400" i="1">
                <a:latin typeface="Times New Roman" panose="02020603050405020304" pitchFamily="18" charset="0"/>
                <a:cs typeface="Times New Roman" panose="02020603050405020304" pitchFamily="18" charset="0"/>
              </a:rPr>
              <a:t>- Tài khoản 3412 - Nợ thuê tài chính</a:t>
            </a:r>
            <a:r>
              <a:rPr lang="en-US" altLang="en-US" sz="2400">
                <a:latin typeface="Times New Roman" panose="02020603050405020304" pitchFamily="18" charset="0"/>
                <a:cs typeface="Times New Roman" panose="02020603050405020304" pitchFamily="18" charset="0"/>
              </a:rPr>
              <a:t>: Tài khoản này phản ánh giá trị khoản nợ thuê tài chính và tình hình thanh toán nợ thuê tài chính của doanh nghiệp.</a:t>
            </a:r>
          </a:p>
        </p:txBody>
      </p:sp>
      <p:sp>
        <p:nvSpPr>
          <p:cNvPr id="107538" name="AutoShape 18">
            <a:extLst>
              <a:ext uri="{FF2B5EF4-FFF2-40B4-BE49-F238E27FC236}">
                <a16:creationId xmlns:a16="http://schemas.microsoft.com/office/drawing/2014/main" id="{D7977CFC-CC31-BE83-805F-CB160EFAE64D}"/>
              </a:ext>
            </a:extLst>
          </p:cNvPr>
          <p:cNvSpPr>
            <a:spLocks noChangeArrowheads="1"/>
          </p:cNvSpPr>
          <p:nvPr/>
        </p:nvSpPr>
        <p:spPr bwMode="auto">
          <a:xfrm>
            <a:off x="2057400" y="2209800"/>
            <a:ext cx="8229600" cy="35052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7538"/>
                                        </p:tgtEl>
                                        <p:attrNameLst>
                                          <p:attrName>style.visibility</p:attrName>
                                        </p:attrNameLst>
                                      </p:cBhvr>
                                      <p:to>
                                        <p:strVal val="visible"/>
                                      </p:to>
                                    </p:set>
                                    <p:animEffect transition="in" filter="diamond(in)">
                                      <p:cBhvr>
                                        <p:cTn id="7" dur="2000"/>
                                        <p:tgtEl>
                                          <p:spTgt spid="107538"/>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07537"/>
                                        </p:tgtEl>
                                        <p:attrNameLst>
                                          <p:attrName>style.visibility</p:attrName>
                                        </p:attrNameLst>
                                      </p:cBhvr>
                                      <p:to>
                                        <p:strVal val="visible"/>
                                      </p:to>
                                    </p:set>
                                    <p:animEffect transition="in" filter="diamond(in)">
                                      <p:cBhvr>
                                        <p:cTn id="10" dur="2000"/>
                                        <p:tgtEl>
                                          <p:spTgt spid="107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7" grpId="0"/>
      <p:bldP spid="107538"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Footer Placeholder 4">
            <a:extLst>
              <a:ext uri="{FF2B5EF4-FFF2-40B4-BE49-F238E27FC236}">
                <a16:creationId xmlns:a16="http://schemas.microsoft.com/office/drawing/2014/main" id="{06D3A7A2-D992-6EEA-606D-3540FDAFDF1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9572" name="Rectangle 4">
            <a:extLst>
              <a:ext uri="{FF2B5EF4-FFF2-40B4-BE49-F238E27FC236}">
                <a16:creationId xmlns:a16="http://schemas.microsoft.com/office/drawing/2014/main" id="{0E030E65-B168-778F-715C-E0D00A16C434}"/>
              </a:ext>
            </a:extLst>
          </p:cNvPr>
          <p:cNvSpPr>
            <a:spLocks noChangeArrowheads="1"/>
          </p:cNvSpPr>
          <p:nvPr/>
        </p:nvSpPr>
        <p:spPr bwMode="auto">
          <a:xfrm>
            <a:off x="3357563" y="272264"/>
            <a:ext cx="5478462"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vi-VN" altLang="en-US" sz="3200" i="1" dirty="0">
                <a:latin typeface="Times New Roman" panose="02020603050405020304" pitchFamily="18" charset="0"/>
                <a:cs typeface="Times New Roman" panose="02020603050405020304" pitchFamily="18" charset="0"/>
              </a:rPr>
              <a:t>Kế toán các trường hợp chủ yếu</a:t>
            </a:r>
          </a:p>
        </p:txBody>
      </p:sp>
      <p:sp>
        <p:nvSpPr>
          <p:cNvPr id="109573" name="Rectangle 5">
            <a:extLst>
              <a:ext uri="{FF2B5EF4-FFF2-40B4-BE49-F238E27FC236}">
                <a16:creationId xmlns:a16="http://schemas.microsoft.com/office/drawing/2014/main" id="{B7C368CF-D21C-2577-521A-8CE5559EC09E}"/>
              </a:ext>
            </a:extLst>
          </p:cNvPr>
          <p:cNvSpPr>
            <a:spLocks noChangeArrowheads="1"/>
          </p:cNvSpPr>
          <p:nvPr/>
        </p:nvSpPr>
        <p:spPr bwMode="auto">
          <a:xfrm>
            <a:off x="1905000" y="1135063"/>
            <a:ext cx="8610600" cy="544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b="1">
                <a:latin typeface="Times New Roman" panose="02020603050405020304" pitchFamily="18" charset="0"/>
                <a:cs typeface="Times New Roman" panose="02020603050405020304" pitchFamily="18" charset="0"/>
              </a:rPr>
              <a:t>Tại DN(Q) có tài liệu kế toán trong tháng 3/N như sau:</a:t>
            </a:r>
          </a:p>
          <a:p>
            <a:pPr algn="just">
              <a:buFont typeface="Wingdings" panose="05000000000000000000" pitchFamily="2" charset="2"/>
              <a:buNone/>
            </a:pPr>
            <a:r>
              <a:rPr lang="vi-VN" altLang="en-US" sz="2200" b="1" i="1">
                <a:latin typeface="Times New Roman" panose="02020603050405020304" pitchFamily="18" charset="0"/>
                <a:cs typeface="Times New Roman" panose="02020603050405020304" pitchFamily="18" charset="0"/>
              </a:rPr>
              <a:t>I- Số dư đầu tháng 3 năm N:</a:t>
            </a:r>
            <a:r>
              <a:rPr lang="vi-VN" altLang="en-US" sz="2200" b="1">
                <a:latin typeface="Times New Roman" panose="02020603050405020304" pitchFamily="18" charset="0"/>
                <a:cs typeface="Times New Roman" panose="02020603050405020304" pitchFamily="18" charset="0"/>
              </a:rPr>
              <a:t> </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TK 311: 63.600.000đ (Ngân hàng ngoại thương V 4000 USD, Khế ước số 01 ngày 28/1/N, tỷ lệ lãi 1%  tháng, phương thức thanh toán: gốc và lãi trả hàng tháng, thời hạn 3 tháng)</a:t>
            </a:r>
          </a:p>
          <a:p>
            <a:pPr algn="just">
              <a:buFont typeface="Wingdings" panose="05000000000000000000" pitchFamily="2" charset="2"/>
              <a:buNone/>
            </a:pPr>
            <a:r>
              <a:rPr lang="vi-VN" altLang="en-US" sz="2200" b="1" i="1">
                <a:latin typeface="Times New Roman" panose="02020603050405020304" pitchFamily="18" charset="0"/>
                <a:cs typeface="Times New Roman" panose="02020603050405020304" pitchFamily="18" charset="0"/>
              </a:rPr>
              <a:t>II- Trong tháng 3 có phát sinh các nghiệp vụ kinh tế liên quan đến khoản tiền vay như sau:</a:t>
            </a:r>
            <a:endParaRPr lang="vi-VN" altLang="en-US" sz="2200" b="1">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1) Khế ước vay số 03 ngày 29/2/N: DN vay Ngân hàng Đầu tư để xây dựng công trình nhà xưởng sản xuất, số tiền 50.000.000đ (thời hạn từ ngày 01 tháng 3/N đến hết tháng 5/N + 1), tỷ lệ lãi 12%/ năm. Doanh nghiệp nhờ Ngân hàng chuyển số tiền ứng trước cho Công ty A: 15.000.000đ (Theo hợp đồng giao nhận thầu ngày 20/2/N), số còn lại chuyển vào TK tiền gửi ngân hàng của DN (đã có giấy báo của Ngân hàng). Thời hạn thanh toán: ngày 01/6/N + 1. Phương thức thanh toán: gốc và lãi trả một lần khi đến hạn. Lãi tiền vay tính vào chi phí tài chính</a:t>
            </a:r>
          </a:p>
        </p:txBody>
      </p:sp>
      <p:sp>
        <p:nvSpPr>
          <p:cNvPr id="109574" name="AutoShape 6">
            <a:extLst>
              <a:ext uri="{FF2B5EF4-FFF2-40B4-BE49-F238E27FC236}">
                <a16:creationId xmlns:a16="http://schemas.microsoft.com/office/drawing/2014/main" id="{3C289A7E-B7EA-81D5-5EB1-1C1D90DEA9A0}"/>
              </a:ext>
            </a:extLst>
          </p:cNvPr>
          <p:cNvSpPr>
            <a:spLocks noChangeArrowheads="1"/>
          </p:cNvSpPr>
          <p:nvPr/>
        </p:nvSpPr>
        <p:spPr bwMode="auto">
          <a:xfrm>
            <a:off x="1828800" y="1143000"/>
            <a:ext cx="8686800" cy="5410200"/>
          </a:xfrm>
          <a:prstGeom prst="roundRect">
            <a:avLst>
              <a:gd name="adj" fmla="val 6366"/>
            </a:avLst>
          </a:prstGeom>
          <a:noFill/>
          <a:ln w="38100">
            <a:solidFill>
              <a:srgbClr val="339966"/>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9572"/>
                                        </p:tgtEl>
                                        <p:attrNameLst>
                                          <p:attrName>style.visibility</p:attrName>
                                        </p:attrNameLst>
                                      </p:cBhvr>
                                      <p:to>
                                        <p:strVal val="visible"/>
                                      </p:to>
                                    </p:set>
                                    <p:anim calcmode="lin" valueType="num">
                                      <p:cBhvr>
                                        <p:cTn id="7" dur="500" fill="hold"/>
                                        <p:tgtEl>
                                          <p:spTgt spid="109572"/>
                                        </p:tgtEl>
                                        <p:attrNameLst>
                                          <p:attrName>ppt_w</p:attrName>
                                        </p:attrNameLst>
                                      </p:cBhvr>
                                      <p:tavLst>
                                        <p:tav tm="0">
                                          <p:val>
                                            <p:fltVal val="0"/>
                                          </p:val>
                                        </p:tav>
                                        <p:tav tm="100000">
                                          <p:val>
                                            <p:strVal val="#ppt_w"/>
                                          </p:val>
                                        </p:tav>
                                      </p:tavLst>
                                    </p:anim>
                                    <p:anim calcmode="lin" valueType="num">
                                      <p:cBhvr>
                                        <p:cTn id="8" dur="500" fill="hold"/>
                                        <p:tgtEl>
                                          <p:spTgt spid="109572"/>
                                        </p:tgtEl>
                                        <p:attrNameLst>
                                          <p:attrName>ppt_h</p:attrName>
                                        </p:attrNameLst>
                                      </p:cBhvr>
                                      <p:tavLst>
                                        <p:tav tm="0">
                                          <p:val>
                                            <p:fltVal val="0"/>
                                          </p:val>
                                        </p:tav>
                                        <p:tav tm="100000">
                                          <p:val>
                                            <p:strVal val="#ppt_h"/>
                                          </p:val>
                                        </p:tav>
                                      </p:tavLst>
                                    </p:anim>
                                    <p:anim calcmode="lin" valueType="num">
                                      <p:cBhvr>
                                        <p:cTn id="9" dur="500" fill="hold"/>
                                        <p:tgtEl>
                                          <p:spTgt spid="109572"/>
                                        </p:tgtEl>
                                        <p:attrNameLst>
                                          <p:attrName>style.rotation</p:attrName>
                                        </p:attrNameLst>
                                      </p:cBhvr>
                                      <p:tavLst>
                                        <p:tav tm="0">
                                          <p:val>
                                            <p:fltVal val="360"/>
                                          </p:val>
                                        </p:tav>
                                        <p:tav tm="100000">
                                          <p:val>
                                            <p:fltVal val="0"/>
                                          </p:val>
                                        </p:tav>
                                      </p:tavLst>
                                    </p:anim>
                                    <p:animEffect transition="in" filter="fade">
                                      <p:cBhvr>
                                        <p:cTn id="10" dur="500"/>
                                        <p:tgtEl>
                                          <p:spTgt spid="10957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09574"/>
                                        </p:tgtEl>
                                        <p:attrNameLst>
                                          <p:attrName>style.visibility</p:attrName>
                                        </p:attrNameLst>
                                      </p:cBhvr>
                                      <p:to>
                                        <p:strVal val="visible"/>
                                      </p:to>
                                    </p:set>
                                    <p:animEffect transition="in" filter="diamond(in)">
                                      <p:cBhvr>
                                        <p:cTn id="15" dur="2000"/>
                                        <p:tgtEl>
                                          <p:spTgt spid="109574"/>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09573"/>
                                        </p:tgtEl>
                                        <p:attrNameLst>
                                          <p:attrName>style.visibility</p:attrName>
                                        </p:attrNameLst>
                                      </p:cBhvr>
                                      <p:to>
                                        <p:strVal val="visible"/>
                                      </p:to>
                                    </p:set>
                                    <p:animEffect transition="in" filter="diamond(in)">
                                      <p:cBhvr>
                                        <p:cTn id="18" dur="2000"/>
                                        <p:tgtEl>
                                          <p:spTgt spid="109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2" grpId="0"/>
      <p:bldP spid="109573" grpId="0"/>
      <p:bldP spid="109574"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Footer Placeholder 4">
            <a:extLst>
              <a:ext uri="{FF2B5EF4-FFF2-40B4-BE49-F238E27FC236}">
                <a16:creationId xmlns:a16="http://schemas.microsoft.com/office/drawing/2014/main" id="{90005DFA-0351-16AD-1CD2-46EEC3C4DB9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10595" name="Rectangle 3">
            <a:extLst>
              <a:ext uri="{FF2B5EF4-FFF2-40B4-BE49-F238E27FC236}">
                <a16:creationId xmlns:a16="http://schemas.microsoft.com/office/drawing/2014/main" id="{69AAB273-DEE6-5247-99CA-6ABA9D8D649C}"/>
              </a:ext>
            </a:extLst>
          </p:cNvPr>
          <p:cNvSpPr>
            <a:spLocks noChangeArrowheads="1"/>
          </p:cNvSpPr>
          <p:nvPr/>
        </p:nvSpPr>
        <p:spPr bwMode="auto">
          <a:xfrm>
            <a:off x="1676400" y="1135063"/>
            <a:ext cx="8915400" cy="544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tabLst>
                <a:tab pos="285750" algn="l"/>
              </a:tabLst>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tabLst>
                <a:tab pos="285750" algn="l"/>
              </a:tabLst>
              <a:defRPr sz="2400">
                <a:solidFill>
                  <a:schemeClr val="tx1"/>
                </a:solidFill>
                <a:latin typeface="Arial" panose="020B0604020202020204" pitchFamily="34" charset="0"/>
              </a:defRPr>
            </a:lvl2pPr>
            <a:lvl3pPr marL="1143000" indent="-228600">
              <a:spcBef>
                <a:spcPct val="20000"/>
              </a:spcBef>
              <a:buClr>
                <a:schemeClr val="tx1"/>
              </a:buClr>
              <a:buChar char="•"/>
              <a:tabLst>
                <a:tab pos="285750" algn="l"/>
              </a:tabLst>
              <a:defRPr sz="2000">
                <a:solidFill>
                  <a:schemeClr val="tx1"/>
                </a:solidFill>
                <a:latin typeface="Arial" panose="020B0604020202020204" pitchFamily="34" charset="0"/>
              </a:defRPr>
            </a:lvl3pPr>
            <a:lvl4pPr marL="1600200" indent="-228600">
              <a:spcBef>
                <a:spcPct val="20000"/>
              </a:spcBef>
              <a:buChar char="–"/>
              <a:tabLst>
                <a:tab pos="285750" algn="l"/>
              </a:tabLst>
              <a:defRPr>
                <a:solidFill>
                  <a:schemeClr val="tx1"/>
                </a:solidFill>
                <a:latin typeface="Arial" panose="020B0604020202020204" pitchFamily="34" charset="0"/>
              </a:defRPr>
            </a:lvl4pPr>
            <a:lvl5pPr marL="2057400" indent="-228600">
              <a:spcBef>
                <a:spcPct val="20000"/>
              </a:spcBef>
              <a:buChar char="»"/>
              <a:tabLst>
                <a:tab pos="28575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5750" algn="l"/>
              </a:tabLst>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2) Phiếu nhập kho vật tư số 10 ngày 8/3: Mua vật liệu chính dùng cho SX, giá mua ghi trên hóa đơn 30.000.000đ, thuế GTGT 5%. Chi phí vận chuyển bốc dở 500.000đ, chi bằng tiền mặt. (Phiếu chi số 20 ngày 8/3). Tiền hàng chưa trả cho C.ty K.</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3) Khế ước vay số 04 ngày 16/3: Vay Ngân hàng Công thương N 31.500.000đ để trả tiền cho Công ty K (thời hạn thanh toán ngày 16/6/N, tỷ lệ lãi 1,7%/tháng, gốc và lãi thanh toán một lần khi đến hạn). Ngân hàng đã chuyển thẳng cho Công ty K và gửi giấy báo số 18 ngày 16/3 cho DN. Doanh nghiệp thực hiện trích trước lãi tiền vay phải trả tính vào chi phí tài chính kỳ này.</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4) Chuyển tiền gửi ngân hàng bằng ngoại tệ trả nợ tiền vay (gốc và lãi) của khế ước số 01 ngày 28/1/N, tỷ giá thực tế ngoại tệ xuất 16.000đ/ USD (Giấy báo Nợ số 20 ngày 28/3). Tỷ giá thực tế giao dịch 16.100đ/USD.</a:t>
            </a:r>
            <a:endParaRPr lang="vi-VN" altLang="en-US" sz="2200" i="1" u="sng">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200" b="1" i="1" u="sng">
                <a:latin typeface="Times New Roman" panose="02020603050405020304" pitchFamily="18" charset="0"/>
                <a:cs typeface="Times New Roman" panose="02020603050405020304" pitchFamily="18" charset="0"/>
              </a:rPr>
              <a:t>Yêu cầu:</a:t>
            </a:r>
            <a:r>
              <a:rPr lang="en-US" altLang="en-US" sz="2200">
                <a:latin typeface="Times New Roman" panose="02020603050405020304" pitchFamily="18" charset="0"/>
                <a:cs typeface="Times New Roman" panose="02020603050405020304" pitchFamily="18" charset="0"/>
              </a:rPr>
              <a:t>  Định khoản kế toán</a:t>
            </a:r>
            <a:endParaRPr lang="en-US" altLang="en-US" sz="2200" i="1">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i="1">
                <a:latin typeface="Times New Roman" panose="02020603050405020304" pitchFamily="18" charset="0"/>
                <a:cs typeface="Times New Roman" panose="02020603050405020304" pitchFamily="18" charset="0"/>
              </a:rPr>
              <a:t>Biết rằng</a:t>
            </a:r>
            <a:r>
              <a:rPr lang="vi-VN" altLang="en-US" sz="2200">
                <a:latin typeface="Times New Roman" panose="02020603050405020304" pitchFamily="18" charset="0"/>
                <a:cs typeface="Times New Roman" panose="02020603050405020304" pitchFamily="18" charset="0"/>
              </a:rPr>
              <a:t>: Doanh nghiệp Q nộp thuế GTGT theo phương pháp khấu trừ và hạch toán hàng tồn kho theo phương pháp kê khai thường xuyên</a:t>
            </a:r>
          </a:p>
        </p:txBody>
      </p:sp>
      <p:sp>
        <p:nvSpPr>
          <p:cNvPr id="110596" name="AutoShape 4">
            <a:extLst>
              <a:ext uri="{FF2B5EF4-FFF2-40B4-BE49-F238E27FC236}">
                <a16:creationId xmlns:a16="http://schemas.microsoft.com/office/drawing/2014/main" id="{D0A43A51-587D-AF3B-FCCC-B3AA854CE51A}"/>
              </a:ext>
            </a:extLst>
          </p:cNvPr>
          <p:cNvSpPr>
            <a:spLocks noChangeArrowheads="1"/>
          </p:cNvSpPr>
          <p:nvPr/>
        </p:nvSpPr>
        <p:spPr bwMode="auto">
          <a:xfrm>
            <a:off x="1600200" y="1135063"/>
            <a:ext cx="8991600" cy="5441950"/>
          </a:xfrm>
          <a:prstGeom prst="roundRect">
            <a:avLst>
              <a:gd name="adj" fmla="val 6366"/>
            </a:avLst>
          </a:prstGeom>
          <a:noFill/>
          <a:ln w="38100">
            <a:solidFill>
              <a:srgbClr val="339966"/>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19813" name="Rectangle 4">
            <a:extLst>
              <a:ext uri="{FF2B5EF4-FFF2-40B4-BE49-F238E27FC236}">
                <a16:creationId xmlns:a16="http://schemas.microsoft.com/office/drawing/2014/main" id="{0F2681CB-140C-C6CF-56BF-AC2868E51347}"/>
              </a:ext>
            </a:extLst>
          </p:cNvPr>
          <p:cNvSpPr>
            <a:spLocks noChangeArrowheads="1"/>
          </p:cNvSpPr>
          <p:nvPr/>
        </p:nvSpPr>
        <p:spPr bwMode="auto">
          <a:xfrm>
            <a:off x="3357563" y="195264"/>
            <a:ext cx="5478462"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vi-VN" altLang="en-US" sz="3200" i="1" dirty="0">
                <a:latin typeface="Times New Roman" panose="02020603050405020304" pitchFamily="18" charset="0"/>
                <a:cs typeface="Times New Roman" panose="02020603050405020304" pitchFamily="18" charset="0"/>
              </a:rPr>
              <a:t>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0596"/>
                                        </p:tgtEl>
                                        <p:attrNameLst>
                                          <p:attrName>style.visibility</p:attrName>
                                        </p:attrNameLst>
                                      </p:cBhvr>
                                      <p:to>
                                        <p:strVal val="visible"/>
                                      </p:to>
                                    </p:set>
                                    <p:animEffect transition="in" filter="diamond(in)">
                                      <p:cBhvr>
                                        <p:cTn id="7" dur="2000"/>
                                        <p:tgtEl>
                                          <p:spTgt spid="11059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10595"/>
                                        </p:tgtEl>
                                        <p:attrNameLst>
                                          <p:attrName>style.visibility</p:attrName>
                                        </p:attrNameLst>
                                      </p:cBhvr>
                                      <p:to>
                                        <p:strVal val="visible"/>
                                      </p:to>
                                    </p:set>
                                    <p:animEffect transition="in" filter="diamond(in)">
                                      <p:cBhvr>
                                        <p:cTn id="10" dur="2000"/>
                                        <p:tgtEl>
                                          <p:spTgt spid="110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p:bldP spid="110596"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52278-1AA9-6883-849B-BE6C099879D9}"/>
            </a:ext>
          </a:extLst>
        </p:cNvPr>
        <p:cNvGrpSpPr/>
        <p:nvPr/>
      </p:nvGrpSpPr>
      <p:grpSpPr>
        <a:xfrm>
          <a:off x="0" y="0"/>
          <a:ext cx="0" cy="0"/>
          <a:chOff x="0" y="0"/>
          <a:chExt cx="0" cy="0"/>
        </a:xfrm>
      </p:grpSpPr>
      <p:sp>
        <p:nvSpPr>
          <p:cNvPr id="112642" name="Footer Placeholder 4">
            <a:extLst>
              <a:ext uri="{FF2B5EF4-FFF2-40B4-BE49-F238E27FC236}">
                <a16:creationId xmlns:a16="http://schemas.microsoft.com/office/drawing/2014/main" id="{91569774-B468-80EA-70B8-297836FA4994}"/>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6194" name="Rectangle 2">
            <a:extLst>
              <a:ext uri="{FF2B5EF4-FFF2-40B4-BE49-F238E27FC236}">
                <a16:creationId xmlns:a16="http://schemas.microsoft.com/office/drawing/2014/main" id="{37876BBA-8A57-5E63-EFC0-7A7E1D14E507}"/>
              </a:ext>
            </a:extLst>
          </p:cNvPr>
          <p:cNvSpPr>
            <a:spLocks noChangeArrowheads="1"/>
          </p:cNvSpPr>
          <p:nvPr/>
        </p:nvSpPr>
        <p:spPr bwMode="auto">
          <a:xfrm>
            <a:off x="4876801" y="501683"/>
            <a:ext cx="185178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sz="3000" b="1" i="1" dirty="0">
                <a:latin typeface="Times New Roman" panose="02020603050405020304" pitchFamily="18" charset="0"/>
                <a:cs typeface="Times New Roman" panose="02020603050405020304" pitchFamily="18" charset="0"/>
              </a:rPr>
              <a:t>Sổ kế toán</a:t>
            </a:r>
            <a:endParaRPr lang="en-US" altLang="en-US" sz="3000" b="1" i="1" dirty="0">
              <a:latin typeface="Times New Roman" panose="02020603050405020304" pitchFamily="18" charset="0"/>
              <a:cs typeface="Times New Roman" panose="02020603050405020304" pitchFamily="18" charset="0"/>
            </a:endParaRPr>
          </a:p>
        </p:txBody>
      </p:sp>
      <p:sp>
        <p:nvSpPr>
          <p:cNvPr id="136195" name="AutoShape 3">
            <a:extLst>
              <a:ext uri="{FF2B5EF4-FFF2-40B4-BE49-F238E27FC236}">
                <a16:creationId xmlns:a16="http://schemas.microsoft.com/office/drawing/2014/main" id="{60E402DE-F411-5008-65AE-F2E743EDD6CC}"/>
              </a:ext>
            </a:extLst>
          </p:cNvPr>
          <p:cNvSpPr>
            <a:spLocks noChangeArrowheads="1"/>
          </p:cNvSpPr>
          <p:nvPr/>
        </p:nvSpPr>
        <p:spPr bwMode="gray">
          <a:xfrm>
            <a:off x="1828800" y="3733800"/>
            <a:ext cx="3200400" cy="19050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tổng hợp</a:t>
            </a:r>
            <a:r>
              <a:rPr lang="nb-NO" altLang="en-US">
                <a:latin typeface="Times New Roman" panose="02020603050405020304" pitchFamily="18" charset="0"/>
                <a:cs typeface="Times New Roman" panose="02020603050405020304" pitchFamily="18" charset="0"/>
              </a:rPr>
              <a:t>  </a:t>
            </a:r>
          </a:p>
        </p:txBody>
      </p:sp>
      <p:sp>
        <p:nvSpPr>
          <p:cNvPr id="136196" name="AutoShape 4">
            <a:extLst>
              <a:ext uri="{FF2B5EF4-FFF2-40B4-BE49-F238E27FC236}">
                <a16:creationId xmlns:a16="http://schemas.microsoft.com/office/drawing/2014/main" id="{23E1D333-9F83-8175-EA36-D85012163DEE}"/>
              </a:ext>
            </a:extLst>
          </p:cNvPr>
          <p:cNvSpPr>
            <a:spLocks noChangeArrowheads="1"/>
          </p:cNvSpPr>
          <p:nvPr/>
        </p:nvSpPr>
        <p:spPr bwMode="gray">
          <a:xfrm>
            <a:off x="5065714" y="43195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endParaRPr lang="en-US" sz="2400" b="1" dirty="0">
              <a:latin typeface="Times New Roman" panose="02020603050405020304" pitchFamily="18" charset="0"/>
              <a:cs typeface="Times New Roman" panose="02020603050405020304" pitchFamily="18" charset="0"/>
            </a:endParaRPr>
          </a:p>
        </p:txBody>
      </p:sp>
      <p:sp>
        <p:nvSpPr>
          <p:cNvPr id="136197" name="AutoShape 5">
            <a:extLst>
              <a:ext uri="{FF2B5EF4-FFF2-40B4-BE49-F238E27FC236}">
                <a16:creationId xmlns:a16="http://schemas.microsoft.com/office/drawing/2014/main" id="{75E6A50B-EA6A-50E2-E716-26415BA9534E}"/>
              </a:ext>
            </a:extLst>
          </p:cNvPr>
          <p:cNvSpPr>
            <a:spLocks noChangeArrowheads="1"/>
          </p:cNvSpPr>
          <p:nvPr/>
        </p:nvSpPr>
        <p:spPr bwMode="gray">
          <a:xfrm>
            <a:off x="5065713" y="5138738"/>
            <a:ext cx="5135562" cy="80486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cái</a:t>
            </a:r>
            <a:r>
              <a:rPr lang="en-US" sz="2400" b="1" dirty="0">
                <a:latin typeface="Times New Roman" panose="02020603050405020304" pitchFamily="18" charset="0"/>
                <a:cs typeface="Times New Roman" panose="02020603050405020304" pitchFamily="18" charset="0"/>
              </a:rPr>
              <a:t> TK 341</a:t>
            </a:r>
          </a:p>
        </p:txBody>
      </p:sp>
      <p:sp>
        <p:nvSpPr>
          <p:cNvPr id="136198" name="AutoShape 6">
            <a:extLst>
              <a:ext uri="{FF2B5EF4-FFF2-40B4-BE49-F238E27FC236}">
                <a16:creationId xmlns:a16="http://schemas.microsoft.com/office/drawing/2014/main" id="{15A5353D-2054-5DCA-F6C2-ADF99FB8D964}"/>
              </a:ext>
            </a:extLst>
          </p:cNvPr>
          <p:cNvSpPr>
            <a:spLocks noChangeArrowheads="1"/>
          </p:cNvSpPr>
          <p:nvPr/>
        </p:nvSpPr>
        <p:spPr bwMode="gray">
          <a:xfrm>
            <a:off x="5026026" y="34290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endParaRPr lang="en-US" sz="2400" b="1" dirty="0">
              <a:latin typeface="Times New Roman" panose="02020603050405020304" pitchFamily="18" charset="0"/>
              <a:cs typeface="Times New Roman" panose="02020603050405020304" pitchFamily="18" charset="0"/>
            </a:endParaRPr>
          </a:p>
        </p:txBody>
      </p:sp>
      <p:sp>
        <p:nvSpPr>
          <p:cNvPr id="136199" name="AutoShape 7">
            <a:extLst>
              <a:ext uri="{FF2B5EF4-FFF2-40B4-BE49-F238E27FC236}">
                <a16:creationId xmlns:a16="http://schemas.microsoft.com/office/drawing/2014/main" id="{E4938740-BED3-5C99-E38B-B96B47F7C2D7}"/>
              </a:ext>
            </a:extLst>
          </p:cNvPr>
          <p:cNvSpPr>
            <a:spLocks noChangeArrowheads="1"/>
          </p:cNvSpPr>
          <p:nvPr/>
        </p:nvSpPr>
        <p:spPr bwMode="gray">
          <a:xfrm>
            <a:off x="2057400" y="1676400"/>
            <a:ext cx="2971800" cy="12954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chi tiết</a:t>
            </a:r>
            <a:endParaRPr lang="nb-NO" altLang="en-US">
              <a:latin typeface="Times New Roman" panose="02020603050405020304" pitchFamily="18" charset="0"/>
              <a:cs typeface="Times New Roman" panose="02020603050405020304" pitchFamily="18" charset="0"/>
            </a:endParaRPr>
          </a:p>
        </p:txBody>
      </p:sp>
      <p:sp>
        <p:nvSpPr>
          <p:cNvPr id="136200" name="AutoShape 8">
            <a:extLst>
              <a:ext uri="{FF2B5EF4-FFF2-40B4-BE49-F238E27FC236}">
                <a16:creationId xmlns:a16="http://schemas.microsoft.com/office/drawing/2014/main" id="{2E56D498-1D74-F02B-0C02-F499D1223E6E}"/>
              </a:ext>
            </a:extLst>
          </p:cNvPr>
          <p:cNvSpPr>
            <a:spLocks noChangeArrowheads="1"/>
          </p:cNvSpPr>
          <p:nvPr/>
        </p:nvSpPr>
        <p:spPr bwMode="gray">
          <a:xfrm>
            <a:off x="5065714" y="1881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defRPr/>
            </a:pP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chi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tiền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vay</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40254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36194"/>
                                        </p:tgtEl>
                                        <p:attrNameLst>
                                          <p:attrName>style.visibility</p:attrName>
                                        </p:attrNameLst>
                                      </p:cBhvr>
                                      <p:to>
                                        <p:strVal val="visible"/>
                                      </p:to>
                                    </p:set>
                                    <p:anim calcmode="lin" valueType="num">
                                      <p:cBhvr>
                                        <p:cTn id="7" dur="500" fill="hold"/>
                                        <p:tgtEl>
                                          <p:spTgt spid="136194"/>
                                        </p:tgtEl>
                                        <p:attrNameLst>
                                          <p:attrName>ppt_w</p:attrName>
                                        </p:attrNameLst>
                                      </p:cBhvr>
                                      <p:tavLst>
                                        <p:tav tm="0">
                                          <p:val>
                                            <p:fltVal val="0"/>
                                          </p:val>
                                        </p:tav>
                                        <p:tav tm="100000">
                                          <p:val>
                                            <p:strVal val="#ppt_w"/>
                                          </p:val>
                                        </p:tav>
                                      </p:tavLst>
                                    </p:anim>
                                    <p:anim calcmode="lin" valueType="num">
                                      <p:cBhvr>
                                        <p:cTn id="8" dur="500" fill="hold"/>
                                        <p:tgtEl>
                                          <p:spTgt spid="136194"/>
                                        </p:tgtEl>
                                        <p:attrNameLst>
                                          <p:attrName>ppt_h</p:attrName>
                                        </p:attrNameLst>
                                      </p:cBhvr>
                                      <p:tavLst>
                                        <p:tav tm="0">
                                          <p:val>
                                            <p:fltVal val="0"/>
                                          </p:val>
                                        </p:tav>
                                        <p:tav tm="100000">
                                          <p:val>
                                            <p:strVal val="#ppt_h"/>
                                          </p:val>
                                        </p:tav>
                                      </p:tavLst>
                                    </p:anim>
                                    <p:anim calcmode="lin" valueType="num">
                                      <p:cBhvr>
                                        <p:cTn id="9" dur="500" fill="hold"/>
                                        <p:tgtEl>
                                          <p:spTgt spid="136194"/>
                                        </p:tgtEl>
                                        <p:attrNameLst>
                                          <p:attrName>style.rotation</p:attrName>
                                        </p:attrNameLst>
                                      </p:cBhvr>
                                      <p:tavLst>
                                        <p:tav tm="0">
                                          <p:val>
                                            <p:fltVal val="360"/>
                                          </p:val>
                                        </p:tav>
                                        <p:tav tm="100000">
                                          <p:val>
                                            <p:fltVal val="0"/>
                                          </p:val>
                                        </p:tav>
                                      </p:tavLst>
                                    </p:anim>
                                    <p:animEffect transition="in" filter="fade">
                                      <p:cBhvr>
                                        <p:cTn id="10" dur="500"/>
                                        <p:tgtEl>
                                          <p:spTgt spid="13619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36199"/>
                                        </p:tgtEl>
                                        <p:attrNameLst>
                                          <p:attrName>style.visibility</p:attrName>
                                        </p:attrNameLst>
                                      </p:cBhvr>
                                      <p:to>
                                        <p:strVal val="visible"/>
                                      </p:to>
                                    </p:set>
                                    <p:anim calcmode="lin" valueType="num">
                                      <p:cBhvr additive="base">
                                        <p:cTn id="15" dur="500" fill="hold"/>
                                        <p:tgtEl>
                                          <p:spTgt spid="136199"/>
                                        </p:tgtEl>
                                        <p:attrNameLst>
                                          <p:attrName>ppt_x</p:attrName>
                                        </p:attrNameLst>
                                      </p:cBhvr>
                                      <p:tavLst>
                                        <p:tav tm="0">
                                          <p:val>
                                            <p:strVal val="0-#ppt_w/2"/>
                                          </p:val>
                                        </p:tav>
                                        <p:tav tm="100000">
                                          <p:val>
                                            <p:strVal val="#ppt_x"/>
                                          </p:val>
                                        </p:tav>
                                      </p:tavLst>
                                    </p:anim>
                                    <p:anim calcmode="lin" valueType="num">
                                      <p:cBhvr additive="base">
                                        <p:cTn id="16" dur="500" fill="hold"/>
                                        <p:tgtEl>
                                          <p:spTgt spid="13619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36200"/>
                                        </p:tgtEl>
                                        <p:attrNameLst>
                                          <p:attrName>style.visibility</p:attrName>
                                        </p:attrNameLst>
                                      </p:cBhvr>
                                      <p:to>
                                        <p:strVal val="visible"/>
                                      </p:to>
                                    </p:set>
                                    <p:anim calcmode="lin" valueType="num">
                                      <p:cBhvr additive="base">
                                        <p:cTn id="19" dur="500" fill="hold"/>
                                        <p:tgtEl>
                                          <p:spTgt spid="136200"/>
                                        </p:tgtEl>
                                        <p:attrNameLst>
                                          <p:attrName>ppt_x</p:attrName>
                                        </p:attrNameLst>
                                      </p:cBhvr>
                                      <p:tavLst>
                                        <p:tav tm="0">
                                          <p:val>
                                            <p:strVal val="1+#ppt_w/2"/>
                                          </p:val>
                                        </p:tav>
                                        <p:tav tm="100000">
                                          <p:val>
                                            <p:strVal val="#ppt_x"/>
                                          </p:val>
                                        </p:tav>
                                      </p:tavLst>
                                    </p:anim>
                                    <p:anim calcmode="lin" valueType="num">
                                      <p:cBhvr additive="base">
                                        <p:cTn id="20" dur="500" fill="hold"/>
                                        <p:tgtEl>
                                          <p:spTgt spid="13620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6195"/>
                                        </p:tgtEl>
                                        <p:attrNameLst>
                                          <p:attrName>style.visibility</p:attrName>
                                        </p:attrNameLst>
                                      </p:cBhvr>
                                      <p:to>
                                        <p:strVal val="visible"/>
                                      </p:to>
                                    </p:set>
                                    <p:anim calcmode="lin" valueType="num">
                                      <p:cBhvr additive="base">
                                        <p:cTn id="25" dur="500" fill="hold"/>
                                        <p:tgtEl>
                                          <p:spTgt spid="136195"/>
                                        </p:tgtEl>
                                        <p:attrNameLst>
                                          <p:attrName>ppt_x</p:attrName>
                                        </p:attrNameLst>
                                      </p:cBhvr>
                                      <p:tavLst>
                                        <p:tav tm="0">
                                          <p:val>
                                            <p:strVal val="0-#ppt_w/2"/>
                                          </p:val>
                                        </p:tav>
                                        <p:tav tm="100000">
                                          <p:val>
                                            <p:strVal val="#ppt_x"/>
                                          </p:val>
                                        </p:tav>
                                      </p:tavLst>
                                    </p:anim>
                                    <p:anim calcmode="lin" valueType="num">
                                      <p:cBhvr additive="base">
                                        <p:cTn id="26" dur="500" fill="hold"/>
                                        <p:tgtEl>
                                          <p:spTgt spid="136195"/>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36196"/>
                                        </p:tgtEl>
                                        <p:attrNameLst>
                                          <p:attrName>style.visibility</p:attrName>
                                        </p:attrNameLst>
                                      </p:cBhvr>
                                      <p:to>
                                        <p:strVal val="visible"/>
                                      </p:to>
                                    </p:set>
                                    <p:anim calcmode="lin" valueType="num">
                                      <p:cBhvr additive="base">
                                        <p:cTn id="29" dur="500" fill="hold"/>
                                        <p:tgtEl>
                                          <p:spTgt spid="136196"/>
                                        </p:tgtEl>
                                        <p:attrNameLst>
                                          <p:attrName>ppt_x</p:attrName>
                                        </p:attrNameLst>
                                      </p:cBhvr>
                                      <p:tavLst>
                                        <p:tav tm="0">
                                          <p:val>
                                            <p:strVal val="1+#ppt_w/2"/>
                                          </p:val>
                                        </p:tav>
                                        <p:tav tm="100000">
                                          <p:val>
                                            <p:strVal val="#ppt_x"/>
                                          </p:val>
                                        </p:tav>
                                      </p:tavLst>
                                    </p:anim>
                                    <p:anim calcmode="lin" valueType="num">
                                      <p:cBhvr additive="base">
                                        <p:cTn id="30" dur="500" fill="hold"/>
                                        <p:tgtEl>
                                          <p:spTgt spid="136196"/>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36197"/>
                                        </p:tgtEl>
                                        <p:attrNameLst>
                                          <p:attrName>style.visibility</p:attrName>
                                        </p:attrNameLst>
                                      </p:cBhvr>
                                      <p:to>
                                        <p:strVal val="visible"/>
                                      </p:to>
                                    </p:set>
                                    <p:anim calcmode="lin" valueType="num">
                                      <p:cBhvr additive="base">
                                        <p:cTn id="33" dur="500" fill="hold"/>
                                        <p:tgtEl>
                                          <p:spTgt spid="136197"/>
                                        </p:tgtEl>
                                        <p:attrNameLst>
                                          <p:attrName>ppt_x</p:attrName>
                                        </p:attrNameLst>
                                      </p:cBhvr>
                                      <p:tavLst>
                                        <p:tav tm="0">
                                          <p:val>
                                            <p:strVal val="1+#ppt_w/2"/>
                                          </p:val>
                                        </p:tav>
                                        <p:tav tm="100000">
                                          <p:val>
                                            <p:strVal val="#ppt_x"/>
                                          </p:val>
                                        </p:tav>
                                      </p:tavLst>
                                    </p:anim>
                                    <p:anim calcmode="lin" valueType="num">
                                      <p:cBhvr additive="base">
                                        <p:cTn id="34" dur="500" fill="hold"/>
                                        <p:tgtEl>
                                          <p:spTgt spid="136197"/>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36198"/>
                                        </p:tgtEl>
                                        <p:attrNameLst>
                                          <p:attrName>style.visibility</p:attrName>
                                        </p:attrNameLst>
                                      </p:cBhvr>
                                      <p:to>
                                        <p:strVal val="visible"/>
                                      </p:to>
                                    </p:set>
                                    <p:anim calcmode="lin" valueType="num">
                                      <p:cBhvr additive="base">
                                        <p:cTn id="37" dur="500" fill="hold"/>
                                        <p:tgtEl>
                                          <p:spTgt spid="136198"/>
                                        </p:tgtEl>
                                        <p:attrNameLst>
                                          <p:attrName>ppt_x</p:attrName>
                                        </p:attrNameLst>
                                      </p:cBhvr>
                                      <p:tavLst>
                                        <p:tav tm="0">
                                          <p:val>
                                            <p:strVal val="1+#ppt_w/2"/>
                                          </p:val>
                                        </p:tav>
                                        <p:tav tm="100000">
                                          <p:val>
                                            <p:strVal val="#ppt_x"/>
                                          </p:val>
                                        </p:tav>
                                      </p:tavLst>
                                    </p:anim>
                                    <p:anim calcmode="lin" valueType="num">
                                      <p:cBhvr additive="base">
                                        <p:cTn id="38" dur="500" fill="hold"/>
                                        <p:tgtEl>
                                          <p:spTgt spid="136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p:bldP spid="136195" grpId="0" animBg="1"/>
      <p:bldP spid="136196" grpId="0" animBg="1"/>
      <p:bldP spid="136197" grpId="0" animBg="1"/>
      <p:bldP spid="136198" grpId="0" animBg="1"/>
      <p:bldP spid="136199" grpId="0" animBg="1"/>
      <p:bldP spid="136200"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Footer Placeholder 4">
            <a:extLst>
              <a:ext uri="{FF2B5EF4-FFF2-40B4-BE49-F238E27FC236}">
                <a16:creationId xmlns:a16="http://schemas.microsoft.com/office/drawing/2014/main" id="{8DFB1C3F-9E83-0439-CA4A-02475B7B1524}"/>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4453" name="Rectangle 5">
            <a:extLst>
              <a:ext uri="{FF2B5EF4-FFF2-40B4-BE49-F238E27FC236}">
                <a16:creationId xmlns:a16="http://schemas.microsoft.com/office/drawing/2014/main" id="{68DAB991-BC73-7B93-681B-701D300EC13A}"/>
              </a:ext>
            </a:extLst>
          </p:cNvPr>
          <p:cNvSpPr>
            <a:spLocks noChangeArrowheads="1"/>
          </p:cNvSpPr>
          <p:nvPr/>
        </p:nvSpPr>
        <p:spPr bwMode="auto">
          <a:xfrm>
            <a:off x="2209800" y="228601"/>
            <a:ext cx="7924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sz="2400" b="1" dirty="0">
                <a:latin typeface="Times New Roman" panose="02020603050405020304" pitchFamily="18" charset="0"/>
                <a:cs typeface="Times New Roman" panose="02020603050405020304" pitchFamily="18" charset="0"/>
              </a:rPr>
              <a:t>6. KẾ TOÁN CÁC KHOẢN NHẬN KÝ QUỸ, KÝ CƯỢC</a:t>
            </a:r>
            <a:endParaRPr lang="en-US" altLang="en-US" sz="2400" b="1" dirty="0">
              <a:latin typeface="Times New Roman" panose="02020603050405020304" pitchFamily="18" charset="0"/>
              <a:cs typeface="Times New Roman" panose="02020603050405020304" pitchFamily="18" charset="0"/>
            </a:endParaRPr>
          </a:p>
        </p:txBody>
      </p:sp>
      <p:sp>
        <p:nvSpPr>
          <p:cNvPr id="104455" name="AutoShape 7">
            <a:extLst>
              <a:ext uri="{FF2B5EF4-FFF2-40B4-BE49-F238E27FC236}">
                <a16:creationId xmlns:a16="http://schemas.microsoft.com/office/drawing/2014/main" id="{AE12AF24-3510-FA93-C7F9-9A5AD9AD587B}"/>
              </a:ext>
            </a:extLst>
          </p:cNvPr>
          <p:cNvSpPr>
            <a:spLocks noChangeArrowheads="1"/>
          </p:cNvSpPr>
          <p:nvPr/>
        </p:nvSpPr>
        <p:spPr bwMode="auto">
          <a:xfrm>
            <a:off x="1905001" y="2895600"/>
            <a:ext cx="3548063" cy="2895600"/>
          </a:xfrm>
          <a:prstGeom prst="roundRect">
            <a:avLst>
              <a:gd name="adj" fmla="val 11458"/>
            </a:avLst>
          </a:prstGeom>
          <a:noFill/>
          <a:ln w="38100">
            <a:solidFill>
              <a:srgbClr val="FF99CC"/>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104458" name="Group 10">
            <a:extLst>
              <a:ext uri="{FF2B5EF4-FFF2-40B4-BE49-F238E27FC236}">
                <a16:creationId xmlns:a16="http://schemas.microsoft.com/office/drawing/2014/main" id="{33DFECFD-B9E7-76B9-9A46-60DB51E61D0E}"/>
              </a:ext>
            </a:extLst>
          </p:cNvPr>
          <p:cNvGrpSpPr>
            <a:grpSpLocks/>
          </p:cNvGrpSpPr>
          <p:nvPr/>
        </p:nvGrpSpPr>
        <p:grpSpPr bwMode="auto">
          <a:xfrm>
            <a:off x="2895600" y="1293814"/>
            <a:ext cx="6858000" cy="1296987"/>
            <a:chOff x="1997" y="1314"/>
            <a:chExt cx="1889" cy="1009"/>
          </a:xfrm>
        </p:grpSpPr>
        <p:grpSp>
          <p:nvGrpSpPr>
            <p:cNvPr id="122889" name="Group 11">
              <a:extLst>
                <a:ext uri="{FF2B5EF4-FFF2-40B4-BE49-F238E27FC236}">
                  <a16:creationId xmlns:a16="http://schemas.microsoft.com/office/drawing/2014/main" id="{9D12805B-EAB6-2ED7-646D-1FAF87B627E5}"/>
                </a:ext>
              </a:extLst>
            </p:cNvPr>
            <p:cNvGrpSpPr>
              <a:grpSpLocks/>
            </p:cNvGrpSpPr>
            <p:nvPr/>
          </p:nvGrpSpPr>
          <p:grpSpPr bwMode="auto">
            <a:xfrm>
              <a:off x="1997" y="1404"/>
              <a:ext cx="1889" cy="919"/>
              <a:chOff x="1973" y="1027"/>
              <a:chExt cx="1926" cy="937"/>
            </a:xfrm>
          </p:grpSpPr>
          <p:sp>
            <p:nvSpPr>
              <p:cNvPr id="104460" name="Oval 12">
                <a:extLst>
                  <a:ext uri="{FF2B5EF4-FFF2-40B4-BE49-F238E27FC236}">
                    <a16:creationId xmlns:a16="http://schemas.microsoft.com/office/drawing/2014/main" id="{A2798332-AF04-5245-A258-502C086A0D87}"/>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p:spPr>
            <p:txBody>
              <a:bodyPr wrap="none" anchor="ctr"/>
              <a:lstStyle/>
              <a:p>
                <a:pPr algn="ctr" eaLnBrk="1" hangingPunct="1">
                  <a:defRPr/>
                </a:pPr>
                <a:endParaRPr lang="en-US"/>
              </a:p>
            </p:txBody>
          </p:sp>
          <p:sp>
            <p:nvSpPr>
              <p:cNvPr id="104461" name="Oval 13">
                <a:extLst>
                  <a:ext uri="{FF2B5EF4-FFF2-40B4-BE49-F238E27FC236}">
                    <a16:creationId xmlns:a16="http://schemas.microsoft.com/office/drawing/2014/main" id="{8E1432B7-418F-2DF1-6695-DA276096F789}"/>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p:spPr>
            <p:txBody>
              <a:bodyPr wrap="none" anchor="ctr"/>
              <a:lstStyle/>
              <a:p>
                <a:pPr algn="ctr" eaLnBrk="1" hangingPunct="1">
                  <a:defRPr/>
                </a:pPr>
                <a:endParaRPr lang="en-US"/>
              </a:p>
            </p:txBody>
          </p:sp>
        </p:grpSp>
        <p:sp>
          <p:nvSpPr>
            <p:cNvPr id="104462" name="Oval 14">
              <a:extLst>
                <a:ext uri="{FF2B5EF4-FFF2-40B4-BE49-F238E27FC236}">
                  <a16:creationId xmlns:a16="http://schemas.microsoft.com/office/drawing/2014/main" id="{DEFF0A89-939B-DADB-C27E-87D4BBDF078A}"/>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p:spPr>
          <p:txBody>
            <a:bodyPr vert="eaVert" wrap="none" anchor="ctr"/>
            <a:lstStyle/>
            <a:p>
              <a:pPr algn="ctr" eaLnBrk="1" hangingPunct="1">
                <a:defRPr/>
              </a:pPr>
              <a:endParaRPr lang="en-US"/>
            </a:p>
          </p:txBody>
        </p:sp>
        <p:sp>
          <p:nvSpPr>
            <p:cNvPr id="104463" name="Oval 15">
              <a:extLst>
                <a:ext uri="{FF2B5EF4-FFF2-40B4-BE49-F238E27FC236}">
                  <a16:creationId xmlns:a16="http://schemas.microsoft.com/office/drawing/2014/main" id="{AD8822E9-DDAA-7E88-1D23-6122FDE9F230}"/>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p:spPr>
          <p:txBody>
            <a:bodyPr vert="eaVert" wrap="none" anchor="ctr"/>
            <a:lstStyle/>
            <a:p>
              <a:pPr algn="ctr" eaLnBrk="1" hangingPunct="1">
                <a:defRPr/>
              </a:pPr>
              <a:endParaRPr lang="en-US"/>
            </a:p>
          </p:txBody>
        </p:sp>
        <p:sp>
          <p:nvSpPr>
            <p:cNvPr id="104464" name="Oval 16">
              <a:extLst>
                <a:ext uri="{FF2B5EF4-FFF2-40B4-BE49-F238E27FC236}">
                  <a16:creationId xmlns:a16="http://schemas.microsoft.com/office/drawing/2014/main" id="{46937931-AD3A-A88A-BF87-5EDB387F69BC}"/>
                </a:ext>
              </a:extLst>
            </p:cNvPr>
            <p:cNvSpPr>
              <a:spLocks noChangeArrowheads="1"/>
            </p:cNvSpPr>
            <p:nvPr/>
          </p:nvSpPr>
          <p:spPr bwMode="gray">
            <a:xfrm>
              <a:off x="2125" y="1328"/>
              <a:ext cx="1570" cy="769"/>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p:spPr>
          <p:txBody>
            <a:bodyPr vert="eaVert" wrap="none" anchor="ctr"/>
            <a:lstStyle/>
            <a:p>
              <a:pPr algn="ctr" eaLnBrk="1" hangingPunct="1">
                <a:defRPr/>
              </a:pPr>
              <a:endParaRPr lang="en-US"/>
            </a:p>
          </p:txBody>
        </p:sp>
        <p:sp>
          <p:nvSpPr>
            <p:cNvPr id="104465" name="Oval 17">
              <a:extLst>
                <a:ext uri="{FF2B5EF4-FFF2-40B4-BE49-F238E27FC236}">
                  <a16:creationId xmlns:a16="http://schemas.microsoft.com/office/drawing/2014/main" id="{A9FDD5E3-C496-7A0C-1C23-ADE56F113D48}"/>
                </a:ext>
              </a:extLst>
            </p:cNvPr>
            <p:cNvSpPr>
              <a:spLocks noChangeArrowheads="1"/>
            </p:cNvSpPr>
            <p:nvPr/>
          </p:nvSpPr>
          <p:spPr bwMode="gray">
            <a:xfrm>
              <a:off x="2208" y="1344"/>
              <a:ext cx="1382" cy="625"/>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p:spPr>
          <p:txBody>
            <a:bodyPr vert="eaVert" wrap="none" anchor="ctr"/>
            <a:lstStyle/>
            <a:p>
              <a:pPr algn="ctr" eaLnBrk="1" hangingPunct="1">
                <a:defRPr/>
              </a:pPr>
              <a:endParaRPr lang="en-US"/>
            </a:p>
          </p:txBody>
        </p:sp>
      </p:grpSp>
      <p:sp>
        <p:nvSpPr>
          <p:cNvPr id="104466" name="Text Box 18">
            <a:extLst>
              <a:ext uri="{FF2B5EF4-FFF2-40B4-BE49-F238E27FC236}">
                <a16:creationId xmlns:a16="http://schemas.microsoft.com/office/drawing/2014/main" id="{C8AF7F99-8755-32D7-2E16-42949576B4BB}"/>
              </a:ext>
            </a:extLst>
          </p:cNvPr>
          <p:cNvSpPr txBox="1">
            <a:spLocks noChangeArrowheads="1"/>
          </p:cNvSpPr>
          <p:nvPr/>
        </p:nvSpPr>
        <p:spPr bwMode="auto">
          <a:xfrm>
            <a:off x="4038600" y="1371601"/>
            <a:ext cx="42672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i="1">
                <a:latin typeface="Times New Roman" panose="02020603050405020304" pitchFamily="18" charset="0"/>
                <a:cs typeface="Times New Roman" panose="02020603050405020304" pitchFamily="18" charset="0"/>
              </a:rPr>
              <a:t>6.1. Nội dung các khoản nhận ký quỹ, ký cược </a:t>
            </a:r>
          </a:p>
        </p:txBody>
      </p:sp>
      <p:sp>
        <p:nvSpPr>
          <p:cNvPr id="104468" name="Rectangle 20">
            <a:extLst>
              <a:ext uri="{FF2B5EF4-FFF2-40B4-BE49-F238E27FC236}">
                <a16:creationId xmlns:a16="http://schemas.microsoft.com/office/drawing/2014/main" id="{42BC64C6-AFA1-D398-7EF8-C8C61C42A1CE}"/>
              </a:ext>
            </a:extLst>
          </p:cNvPr>
          <p:cNvSpPr>
            <a:spLocks noChangeArrowheads="1"/>
          </p:cNvSpPr>
          <p:nvPr/>
        </p:nvSpPr>
        <p:spPr bwMode="auto">
          <a:xfrm>
            <a:off x="1981200" y="3048001"/>
            <a:ext cx="3429000" cy="267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l-PL" altLang="en-US" sz="2400">
                <a:latin typeface="Times New Roman" panose="02020603050405020304" pitchFamily="18" charset="0"/>
                <a:cs typeface="Times New Roman" panose="02020603050405020304" pitchFamily="18" charset="0"/>
              </a:rPr>
              <a:t>Các khoản nhận k</a:t>
            </a:r>
            <a:r>
              <a:rPr lang="pt-PT" altLang="en-US" sz="2400">
                <a:latin typeface="Times New Roman" panose="02020603050405020304" pitchFamily="18" charset="0"/>
                <a:cs typeface="Times New Roman" panose="02020603050405020304" pitchFamily="18" charset="0"/>
              </a:rPr>
              <a:t>ý cược, ký quỹ phải trả có kỳ hạn còn lại không quá 12 tháng được trình bày là nợ ngắn hạn, các khoản có kỳ hạn trên 12 tháng được trình bày là nợ dài hạn.</a:t>
            </a:r>
            <a:endParaRPr lang="en-US" altLang="en-US" sz="2400">
              <a:latin typeface="Times New Roman" panose="02020603050405020304" pitchFamily="18" charset="0"/>
              <a:cs typeface="Times New Roman" panose="02020603050405020304" pitchFamily="18" charset="0"/>
            </a:endParaRPr>
          </a:p>
        </p:txBody>
      </p:sp>
      <p:pic>
        <p:nvPicPr>
          <p:cNvPr id="109588" name="Picture 20" descr="Nguyên tắc kế toán vay và nợ thuê tài chính theo thông tư 133 – TK 341 – Kế  toán Centax">
            <a:extLst>
              <a:ext uri="{FF2B5EF4-FFF2-40B4-BE49-F238E27FC236}">
                <a16:creationId xmlns:a16="http://schemas.microsoft.com/office/drawing/2014/main" id="{962154A7-AD8B-F72B-9F50-F74338602B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743200"/>
            <a:ext cx="4876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4453"/>
                                        </p:tgtEl>
                                        <p:attrNameLst>
                                          <p:attrName>style.visibility</p:attrName>
                                        </p:attrNameLst>
                                      </p:cBhvr>
                                      <p:to>
                                        <p:strVal val="visible"/>
                                      </p:to>
                                    </p:set>
                                    <p:animEffect transition="in" filter="wheel(1)">
                                      <p:cBhvr>
                                        <p:cTn id="7" dur="2000"/>
                                        <p:tgtEl>
                                          <p:spTgt spid="104453"/>
                                        </p:tgtEl>
                                      </p:cBhvr>
                                    </p:animEffect>
                                  </p:childTnLst>
                                </p:cTn>
                              </p:par>
                              <p:par>
                                <p:cTn id="8" presetID="21" presetClass="entr" presetSubtype="1" fill="hold" nodeType="withEffect">
                                  <p:stCondLst>
                                    <p:cond delay="0"/>
                                  </p:stCondLst>
                                  <p:childTnLst>
                                    <p:set>
                                      <p:cBhvr>
                                        <p:cTn id="9" dur="1" fill="hold">
                                          <p:stCondLst>
                                            <p:cond delay="0"/>
                                          </p:stCondLst>
                                        </p:cTn>
                                        <p:tgtEl>
                                          <p:spTgt spid="109588"/>
                                        </p:tgtEl>
                                        <p:attrNameLst>
                                          <p:attrName>style.visibility</p:attrName>
                                        </p:attrNameLst>
                                      </p:cBhvr>
                                      <p:to>
                                        <p:strVal val="visible"/>
                                      </p:to>
                                    </p:set>
                                    <p:animEffect transition="in" filter="wheel(1)">
                                      <p:cBhvr>
                                        <p:cTn id="10" dur="2000"/>
                                        <p:tgtEl>
                                          <p:spTgt spid="10958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4466"/>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499"/>
                                          </p:stCondLst>
                                        </p:cTn>
                                        <p:tgtEl>
                                          <p:spTgt spid="10445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104455"/>
                                        </p:tgtEl>
                                        <p:attrNameLst>
                                          <p:attrName>style.visibility</p:attrName>
                                        </p:attrNameLst>
                                      </p:cBhvr>
                                      <p:to>
                                        <p:strVal val="visible"/>
                                      </p:to>
                                    </p:set>
                                  </p:childTnLst>
                                </p:cTn>
                              </p:par>
                            </p:childTnLst>
                          </p:cTn>
                        </p:par>
                        <p:par>
                          <p:cTn id="22" fill="hold" nodeType="afterGroup">
                            <p:stCondLst>
                              <p:cond delay="500"/>
                            </p:stCondLst>
                            <p:childTnLst>
                              <p:par>
                                <p:cTn id="23" presetID="1" presetClass="entr" presetSubtype="0" fill="hold" grpId="0" nodeType="afterEffect">
                                  <p:stCondLst>
                                    <p:cond delay="0"/>
                                  </p:stCondLst>
                                  <p:childTnLst>
                                    <p:set>
                                      <p:cBhvr>
                                        <p:cTn id="24" dur="1" fill="hold">
                                          <p:stCondLst>
                                            <p:cond delay="499"/>
                                          </p:stCondLst>
                                        </p:cTn>
                                        <p:tgtEl>
                                          <p:spTgt spid="1044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p:bldP spid="104455" grpId="0" animBg="1" autoUpdateAnimBg="0"/>
      <p:bldP spid="104466" grpId="0" autoUpdateAnimBg="0"/>
      <p:bldP spid="104468" grpId="0" autoUpdateAnimBg="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oter Placeholder 4">
            <a:extLst>
              <a:ext uri="{FF2B5EF4-FFF2-40B4-BE49-F238E27FC236}">
                <a16:creationId xmlns:a16="http://schemas.microsoft.com/office/drawing/2014/main" id="{7BFCB5BC-56DF-B631-BB14-0445F85A2C41}"/>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5475" name="AutoShape 3">
            <a:extLst>
              <a:ext uri="{FF2B5EF4-FFF2-40B4-BE49-F238E27FC236}">
                <a16:creationId xmlns:a16="http://schemas.microsoft.com/office/drawing/2014/main" id="{2F966439-BED4-FE18-4A43-B297BCB21B04}"/>
              </a:ext>
            </a:extLst>
          </p:cNvPr>
          <p:cNvSpPr>
            <a:spLocks noChangeArrowheads="1"/>
          </p:cNvSpPr>
          <p:nvPr/>
        </p:nvSpPr>
        <p:spPr bwMode="gray">
          <a:xfrm>
            <a:off x="2667000" y="1752601"/>
            <a:ext cx="2590800" cy="383381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05476" name="Oval 4">
            <a:extLst>
              <a:ext uri="{FF2B5EF4-FFF2-40B4-BE49-F238E27FC236}">
                <a16:creationId xmlns:a16="http://schemas.microsoft.com/office/drawing/2014/main" id="{691C378C-F3EA-33B6-2DFF-4AB0D8F2F412}"/>
              </a:ext>
            </a:extLst>
          </p:cNvPr>
          <p:cNvSpPr>
            <a:spLocks noChangeArrowheads="1"/>
          </p:cNvSpPr>
          <p:nvPr/>
        </p:nvSpPr>
        <p:spPr bwMode="gray">
          <a:xfrm>
            <a:off x="3048000" y="2133600"/>
            <a:ext cx="1828800" cy="2971800"/>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a:defRPr/>
            </a:pPr>
            <a:r>
              <a:rPr lang="en-US" sz="2600" b="1" i="1" dirty="0">
                <a:latin typeface="Times New Roman" panose="02020603050405020304" pitchFamily="18" charset="0"/>
                <a:cs typeface="Times New Roman" panose="02020603050405020304" pitchFamily="18" charset="0"/>
              </a:rPr>
              <a:t>6.2. </a:t>
            </a:r>
          </a:p>
          <a:p>
            <a:pPr algn="ctr">
              <a:defRPr/>
            </a:pPr>
            <a:r>
              <a:rPr lang="en-US" sz="2600" b="1" i="1" dirty="0" err="1">
                <a:latin typeface="Times New Roman" panose="02020603050405020304" pitchFamily="18" charset="0"/>
                <a:cs typeface="Times New Roman" panose="02020603050405020304" pitchFamily="18" charset="0"/>
              </a:rPr>
              <a:t>Chứng</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từ</a:t>
            </a:r>
            <a:r>
              <a:rPr lang="en-US" sz="2600" b="1" i="1" dirty="0">
                <a:latin typeface="Times New Roman" panose="02020603050405020304" pitchFamily="18" charset="0"/>
                <a:cs typeface="Times New Roman" panose="02020603050405020304" pitchFamily="18" charset="0"/>
              </a:rPr>
              <a:t> </a:t>
            </a:r>
          </a:p>
          <a:p>
            <a:pPr algn="ctr">
              <a:defRPr/>
            </a:pPr>
            <a:r>
              <a:rPr lang="en-US" sz="2600" b="1" i="1" dirty="0" err="1">
                <a:latin typeface="Times New Roman" panose="02020603050405020304" pitchFamily="18" charset="0"/>
                <a:cs typeface="Times New Roman" panose="02020603050405020304" pitchFamily="18" charset="0"/>
              </a:rPr>
              <a:t>kế</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toán</a:t>
            </a:r>
            <a:r>
              <a:rPr lang="en-US" sz="2600" b="1" i="1" dirty="0">
                <a:latin typeface="Times New Roman" panose="02020603050405020304" pitchFamily="18" charset="0"/>
                <a:cs typeface="Times New Roman" panose="02020603050405020304" pitchFamily="18" charset="0"/>
              </a:rPr>
              <a:t> </a:t>
            </a:r>
          </a:p>
        </p:txBody>
      </p:sp>
      <p:sp>
        <p:nvSpPr>
          <p:cNvPr id="105477" name="AutoShape 5">
            <a:extLst>
              <a:ext uri="{FF2B5EF4-FFF2-40B4-BE49-F238E27FC236}">
                <a16:creationId xmlns:a16="http://schemas.microsoft.com/office/drawing/2014/main" id="{2C9FB2E7-ABC1-B434-C630-1BAA938C0C05}"/>
              </a:ext>
            </a:extLst>
          </p:cNvPr>
          <p:cNvSpPr>
            <a:spLocks noChangeArrowheads="1"/>
          </p:cNvSpPr>
          <p:nvPr/>
        </p:nvSpPr>
        <p:spPr bwMode="gray">
          <a:xfrm>
            <a:off x="5334000" y="2362200"/>
            <a:ext cx="41148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Phiếu</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thu</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Phiếu</a:t>
            </a:r>
            <a:r>
              <a:rPr lang="en-US" sz="2400" b="1" dirty="0">
                <a:solidFill>
                  <a:schemeClr val="tx2"/>
                </a:solidFill>
                <a:latin typeface="Times New Roman" panose="02020603050405020304" pitchFamily="18" charset="0"/>
                <a:cs typeface="Times New Roman" panose="02020603050405020304" pitchFamily="18" charset="0"/>
              </a:rPr>
              <a:t> chi</a:t>
            </a:r>
          </a:p>
        </p:txBody>
      </p:sp>
      <p:sp>
        <p:nvSpPr>
          <p:cNvPr id="105478" name="AutoShape 6">
            <a:extLst>
              <a:ext uri="{FF2B5EF4-FFF2-40B4-BE49-F238E27FC236}">
                <a16:creationId xmlns:a16="http://schemas.microsoft.com/office/drawing/2014/main" id="{9EE487FB-F45C-8D77-60FB-D171A215B06A}"/>
              </a:ext>
            </a:extLst>
          </p:cNvPr>
          <p:cNvSpPr>
            <a:spLocks noChangeArrowheads="1"/>
          </p:cNvSpPr>
          <p:nvPr/>
        </p:nvSpPr>
        <p:spPr bwMode="gray">
          <a:xfrm>
            <a:off x="5370514" y="3354388"/>
            <a:ext cx="4154487"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vi-VN" sz="2400" b="1" dirty="0">
                <a:solidFill>
                  <a:schemeClr val="tx2"/>
                </a:solidFill>
                <a:latin typeface="Times New Roman" panose="02020603050405020304" pitchFamily="18" charset="0"/>
                <a:cs typeface="Times New Roman" panose="02020603050405020304" pitchFamily="18" charset="0"/>
              </a:rPr>
              <a:t>Giấy báo Nơ, báo Có</a:t>
            </a:r>
          </a:p>
        </p:txBody>
      </p:sp>
      <p:sp>
        <p:nvSpPr>
          <p:cNvPr id="105479" name="AutoShape 7">
            <a:extLst>
              <a:ext uri="{FF2B5EF4-FFF2-40B4-BE49-F238E27FC236}">
                <a16:creationId xmlns:a16="http://schemas.microsoft.com/office/drawing/2014/main" id="{242B0DAD-0266-6CC2-CC6C-1ACCC49AE1E7}"/>
              </a:ext>
            </a:extLst>
          </p:cNvPr>
          <p:cNvSpPr>
            <a:spLocks noChangeArrowheads="1"/>
          </p:cNvSpPr>
          <p:nvPr/>
        </p:nvSpPr>
        <p:spPr bwMode="gray">
          <a:xfrm>
            <a:off x="5334000" y="4243388"/>
            <a:ext cx="41910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eaLnBrk="1" hangingPunct="1">
              <a:defRPr/>
            </a:pPr>
            <a:r>
              <a:rPr lang="en-US" sz="2400" b="1" dirty="0" err="1">
                <a:solidFill>
                  <a:schemeClr val="tx2"/>
                </a:solidFill>
                <a:latin typeface="Times New Roman" panose="02020603050405020304" pitchFamily="18" charset="0"/>
                <a:cs typeface="Times New Roman" panose="02020603050405020304" pitchFamily="18" charset="0"/>
              </a:rPr>
              <a:t>Phiếu</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nhập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kho</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xuất</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kho</a:t>
            </a:r>
            <a:endParaRPr lang="vi-VN" sz="2400" b="1" dirty="0">
              <a:solidFill>
                <a:schemeClr val="tx2"/>
              </a:solidFill>
              <a:latin typeface="Times New Roman" panose="02020603050405020304" pitchFamily="18" charset="0"/>
              <a:cs typeface="Times New Roman" panose="02020603050405020304" pitchFamily="18" charset="0"/>
            </a:endParaRPr>
          </a:p>
        </p:txBody>
      </p:sp>
      <p:sp>
        <p:nvSpPr>
          <p:cNvPr id="2" name="Rectangle 5">
            <a:extLst>
              <a:ext uri="{FF2B5EF4-FFF2-40B4-BE49-F238E27FC236}">
                <a16:creationId xmlns:a16="http://schemas.microsoft.com/office/drawing/2014/main" id="{E12E8727-9875-00D4-0B48-74E6CA7D2164}"/>
              </a:ext>
            </a:extLst>
          </p:cNvPr>
          <p:cNvSpPr>
            <a:spLocks noChangeArrowheads="1"/>
          </p:cNvSpPr>
          <p:nvPr/>
        </p:nvSpPr>
        <p:spPr bwMode="auto">
          <a:xfrm>
            <a:off x="2209800" y="786867"/>
            <a:ext cx="7924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sz="2400" b="1" dirty="0">
                <a:latin typeface="Times New Roman" panose="02020603050405020304" pitchFamily="18" charset="0"/>
                <a:cs typeface="Times New Roman" panose="02020603050405020304" pitchFamily="18" charset="0"/>
              </a:rPr>
              <a:t>6. KẾ TOÁN CÁC KHOẢN NHẬN KÝ QUỸ, KÝ CƯỢC</a:t>
            </a:r>
            <a:endParaRPr lang="en-US" alt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5476"/>
                                        </p:tgtEl>
                                        <p:attrNameLst>
                                          <p:attrName>style.visibility</p:attrName>
                                        </p:attrNameLst>
                                      </p:cBhvr>
                                      <p:to>
                                        <p:strVal val="visible"/>
                                      </p:to>
                                    </p:set>
                                    <p:animEffect transition="in" filter="diamond(in)">
                                      <p:cBhvr>
                                        <p:cTn id="7" dur="2000"/>
                                        <p:tgtEl>
                                          <p:spTgt spid="105476"/>
                                        </p:tgtEl>
                                      </p:cBhvr>
                                    </p:animEffect>
                                  </p:childTnLst>
                                </p:cTn>
                              </p:par>
                              <p:par>
                                <p:cTn id="8" presetID="8" presetClass="entr" presetSubtype="16" fill="hold" nodeType="withEffect">
                                  <p:stCondLst>
                                    <p:cond delay="0"/>
                                  </p:stCondLst>
                                  <p:childTnLst>
                                    <p:set>
                                      <p:cBhvr>
                                        <p:cTn id="9" dur="1" fill="hold">
                                          <p:stCondLst>
                                            <p:cond delay="0"/>
                                          </p:stCondLst>
                                        </p:cTn>
                                        <p:tgtEl>
                                          <p:spTgt spid="105475"/>
                                        </p:tgtEl>
                                        <p:attrNameLst>
                                          <p:attrName>style.visibility</p:attrName>
                                        </p:attrNameLst>
                                      </p:cBhvr>
                                      <p:to>
                                        <p:strVal val="visible"/>
                                      </p:to>
                                    </p:set>
                                    <p:animEffect transition="in" filter="diamond(in)">
                                      <p:cBhvr>
                                        <p:cTn id="10" dur="2000"/>
                                        <p:tgtEl>
                                          <p:spTgt spid="10547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105477"/>
                                        </p:tgtEl>
                                        <p:attrNameLst>
                                          <p:attrName>style.visibility</p:attrName>
                                        </p:attrNameLst>
                                      </p:cBhvr>
                                      <p:to>
                                        <p:strVal val="visible"/>
                                      </p:to>
                                    </p:set>
                                    <p:anim calcmode="lin" valueType="num">
                                      <p:cBhvr additive="base">
                                        <p:cTn id="15" dur="500" fill="hold"/>
                                        <p:tgtEl>
                                          <p:spTgt spid="105477"/>
                                        </p:tgtEl>
                                        <p:attrNameLst>
                                          <p:attrName>ppt_x</p:attrName>
                                        </p:attrNameLst>
                                      </p:cBhvr>
                                      <p:tavLst>
                                        <p:tav tm="0">
                                          <p:val>
                                            <p:strVal val="1+#ppt_w/2"/>
                                          </p:val>
                                        </p:tav>
                                        <p:tav tm="100000">
                                          <p:val>
                                            <p:strVal val="#ppt_x"/>
                                          </p:val>
                                        </p:tav>
                                      </p:tavLst>
                                    </p:anim>
                                    <p:anim calcmode="lin" valueType="num">
                                      <p:cBhvr additive="base">
                                        <p:cTn id="16" dur="500" fill="hold"/>
                                        <p:tgtEl>
                                          <p:spTgt spid="105477"/>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05478"/>
                                        </p:tgtEl>
                                        <p:attrNameLst>
                                          <p:attrName>style.visibility</p:attrName>
                                        </p:attrNameLst>
                                      </p:cBhvr>
                                      <p:to>
                                        <p:strVal val="visible"/>
                                      </p:to>
                                    </p:set>
                                    <p:anim calcmode="lin" valueType="num">
                                      <p:cBhvr additive="base">
                                        <p:cTn id="19" dur="500" fill="hold"/>
                                        <p:tgtEl>
                                          <p:spTgt spid="105478"/>
                                        </p:tgtEl>
                                        <p:attrNameLst>
                                          <p:attrName>ppt_x</p:attrName>
                                        </p:attrNameLst>
                                      </p:cBhvr>
                                      <p:tavLst>
                                        <p:tav tm="0">
                                          <p:val>
                                            <p:strVal val="1+#ppt_w/2"/>
                                          </p:val>
                                        </p:tav>
                                        <p:tav tm="100000">
                                          <p:val>
                                            <p:strVal val="#ppt_x"/>
                                          </p:val>
                                        </p:tav>
                                      </p:tavLst>
                                    </p:anim>
                                    <p:anim calcmode="lin" valueType="num">
                                      <p:cBhvr additive="base">
                                        <p:cTn id="20" dur="500" fill="hold"/>
                                        <p:tgtEl>
                                          <p:spTgt spid="105478"/>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05479"/>
                                        </p:tgtEl>
                                        <p:attrNameLst>
                                          <p:attrName>style.visibility</p:attrName>
                                        </p:attrNameLst>
                                      </p:cBhvr>
                                      <p:to>
                                        <p:strVal val="visible"/>
                                      </p:to>
                                    </p:set>
                                    <p:anim calcmode="lin" valueType="num">
                                      <p:cBhvr additive="base">
                                        <p:cTn id="23" dur="500" fill="hold"/>
                                        <p:tgtEl>
                                          <p:spTgt spid="105479"/>
                                        </p:tgtEl>
                                        <p:attrNameLst>
                                          <p:attrName>ppt_x</p:attrName>
                                        </p:attrNameLst>
                                      </p:cBhvr>
                                      <p:tavLst>
                                        <p:tav tm="0">
                                          <p:val>
                                            <p:strVal val="1+#ppt_w/2"/>
                                          </p:val>
                                        </p:tav>
                                        <p:tav tm="100000">
                                          <p:val>
                                            <p:strVal val="#ppt_x"/>
                                          </p:val>
                                        </p:tav>
                                      </p:tavLst>
                                    </p:anim>
                                    <p:anim calcmode="lin" valueType="num">
                                      <p:cBhvr additive="base">
                                        <p:cTn id="24" dur="500" fill="hold"/>
                                        <p:tgtEl>
                                          <p:spTgt spid="105479"/>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heel(1)">
                                      <p:cBhvr>
                                        <p:cTn id="2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6" grpId="0" animBg="1"/>
      <p:bldP spid="105477" grpId="0" animBg="1"/>
      <p:bldP spid="105478" grpId="0" animBg="1"/>
      <p:bldP spid="105479" grpId="0" animBg="1"/>
      <p:bldP spid="2"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Footer Placeholder 4">
            <a:extLst>
              <a:ext uri="{FF2B5EF4-FFF2-40B4-BE49-F238E27FC236}">
                <a16:creationId xmlns:a16="http://schemas.microsoft.com/office/drawing/2014/main" id="{458B8FC8-0C75-642E-004B-69F99BCA745E}"/>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07522" name="Rectangle 2">
            <a:extLst>
              <a:ext uri="{FF2B5EF4-FFF2-40B4-BE49-F238E27FC236}">
                <a16:creationId xmlns:a16="http://schemas.microsoft.com/office/drawing/2014/main" id="{0A5DD3D2-4CE1-8112-589E-47BB96095712}"/>
              </a:ext>
            </a:extLst>
          </p:cNvPr>
          <p:cNvSpPr>
            <a:spLocks noChangeArrowheads="1"/>
          </p:cNvSpPr>
          <p:nvPr/>
        </p:nvSpPr>
        <p:spPr bwMode="auto">
          <a:xfrm>
            <a:off x="3352800" y="1457326"/>
            <a:ext cx="5943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TK 344 " </a:t>
            </a:r>
            <a:r>
              <a:rPr lang="pt-PT" altLang="en-US" b="1">
                <a:latin typeface="Times New Roman" panose="02020603050405020304" pitchFamily="18" charset="0"/>
                <a:cs typeface="Times New Roman" panose="02020603050405020304" pitchFamily="18" charset="0"/>
              </a:rPr>
              <a:t>Nhận ký quỹ, ký cược</a:t>
            </a:r>
            <a:r>
              <a:rPr lang="en-US" altLang="en-US" b="1">
                <a:latin typeface="Times New Roman" panose="02020603050405020304" pitchFamily="18" charset="0"/>
                <a:cs typeface="Times New Roman" panose="02020603050405020304" pitchFamily="18" charset="0"/>
              </a:rPr>
              <a:t>"</a:t>
            </a:r>
          </a:p>
        </p:txBody>
      </p:sp>
      <p:sp>
        <p:nvSpPr>
          <p:cNvPr id="107536" name="Rectangle 16">
            <a:extLst>
              <a:ext uri="{FF2B5EF4-FFF2-40B4-BE49-F238E27FC236}">
                <a16:creationId xmlns:a16="http://schemas.microsoft.com/office/drawing/2014/main" id="{E119B8CA-2817-4991-AC37-65CB208A0B66}"/>
              </a:ext>
            </a:extLst>
          </p:cNvPr>
          <p:cNvSpPr>
            <a:spLocks noChangeArrowheads="1"/>
          </p:cNvSpPr>
          <p:nvPr/>
        </p:nvSpPr>
        <p:spPr bwMode="auto">
          <a:xfrm>
            <a:off x="3733800" y="182564"/>
            <a:ext cx="444658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r>
              <a:rPr lang="en-US" altLang="en-US" b="1" i="1" dirty="0">
                <a:latin typeface="Times New Roman" panose="02020603050405020304" pitchFamily="18" charset="0"/>
              </a:rPr>
              <a:t>6.3. Tài </a:t>
            </a:r>
            <a:r>
              <a:rPr lang="en-US" altLang="en-US" b="1" i="1" dirty="0" err="1">
                <a:latin typeface="Times New Roman" panose="02020603050405020304" pitchFamily="18" charset="0"/>
              </a:rPr>
              <a:t>khoản</a:t>
            </a:r>
            <a:r>
              <a:rPr lang="en-US" altLang="en-US" b="1" i="1" dirty="0">
                <a:latin typeface="Times New Roman" panose="02020603050405020304" pitchFamily="18" charset="0"/>
              </a:rPr>
              <a:t> </a:t>
            </a:r>
            <a:r>
              <a:rPr lang="en-US" altLang="en-US" b="1" i="1" dirty="0" err="1">
                <a:latin typeface="Times New Roman" panose="02020603050405020304" pitchFamily="18" charset="0"/>
              </a:rPr>
              <a:t>chuyên</a:t>
            </a:r>
            <a:r>
              <a:rPr lang="en-US" altLang="en-US" b="1" i="1" dirty="0">
                <a:latin typeface="Times New Roman" panose="02020603050405020304" pitchFamily="18" charset="0"/>
              </a:rPr>
              <a:t> </a:t>
            </a:r>
            <a:r>
              <a:rPr lang="en-US" altLang="en-US" b="1" i="1" dirty="0" err="1">
                <a:latin typeface="Times New Roman" panose="02020603050405020304" pitchFamily="18" charset="0"/>
              </a:rPr>
              <a:t>dùng</a:t>
            </a:r>
            <a:r>
              <a:rPr lang="en-US" altLang="en-US" b="1" i="1" dirty="0">
                <a:latin typeface="Times New Roman" panose="02020603050405020304" pitchFamily="18" charset="0"/>
              </a:rPr>
              <a:t> </a:t>
            </a:r>
          </a:p>
        </p:txBody>
      </p:sp>
      <p:sp>
        <p:nvSpPr>
          <p:cNvPr id="107537" name="Rectangle 17">
            <a:extLst>
              <a:ext uri="{FF2B5EF4-FFF2-40B4-BE49-F238E27FC236}">
                <a16:creationId xmlns:a16="http://schemas.microsoft.com/office/drawing/2014/main" id="{E6A0962A-900F-7DA2-36CC-24484E9A3081}"/>
              </a:ext>
            </a:extLst>
          </p:cNvPr>
          <p:cNvSpPr>
            <a:spLocks noChangeArrowheads="1"/>
          </p:cNvSpPr>
          <p:nvPr/>
        </p:nvSpPr>
        <p:spPr bwMode="auto">
          <a:xfrm>
            <a:off x="2209800" y="2339976"/>
            <a:ext cx="7848600"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PT" altLang="en-US" sz="2400">
                <a:latin typeface="Times New Roman" panose="02020603050405020304" pitchFamily="18" charset="0"/>
                <a:cs typeface="Times New Roman" panose="02020603050405020304" pitchFamily="18" charset="0"/>
              </a:rPr>
              <a:t>Tài khoản này dùng để phản ánh các khoản tiền mà doanh nghiệp nhận ký quỹ, ký cược của các đơn vị, cá nhân bên ngoài để đảm bảo cho các dịch vụ liên quan đến sản xuất, kinh doanh được thực hiện đúng hợp đồng kinh tế đã ký kết, như nhận tiền ký cược, ký quỹ để đảm bảo việc thực hiện hợp đồng kinh tế, hợp đồng đại lý,...</a:t>
            </a:r>
            <a:endParaRPr lang="en-US" altLang="en-US" sz="2400">
              <a:latin typeface="Times New Roman" panose="02020603050405020304" pitchFamily="18" charset="0"/>
              <a:cs typeface="Times New Roman" panose="02020603050405020304" pitchFamily="18" charset="0"/>
            </a:endParaRPr>
          </a:p>
        </p:txBody>
      </p:sp>
      <p:sp>
        <p:nvSpPr>
          <p:cNvPr id="107538" name="AutoShape 18">
            <a:extLst>
              <a:ext uri="{FF2B5EF4-FFF2-40B4-BE49-F238E27FC236}">
                <a16:creationId xmlns:a16="http://schemas.microsoft.com/office/drawing/2014/main" id="{795DCFCA-C896-2597-668A-558B4AD427C8}"/>
              </a:ext>
            </a:extLst>
          </p:cNvPr>
          <p:cNvSpPr>
            <a:spLocks noChangeArrowheads="1"/>
          </p:cNvSpPr>
          <p:nvPr/>
        </p:nvSpPr>
        <p:spPr bwMode="auto">
          <a:xfrm>
            <a:off x="2057400" y="2209800"/>
            <a:ext cx="8229600" cy="25908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7536"/>
                                        </p:tgtEl>
                                        <p:attrNameLst>
                                          <p:attrName>style.visibility</p:attrName>
                                        </p:attrNameLst>
                                      </p:cBhvr>
                                      <p:to>
                                        <p:strVal val="visible"/>
                                      </p:to>
                                    </p:set>
                                    <p:anim calcmode="lin" valueType="num">
                                      <p:cBhvr>
                                        <p:cTn id="7" dur="500" fill="hold"/>
                                        <p:tgtEl>
                                          <p:spTgt spid="107536"/>
                                        </p:tgtEl>
                                        <p:attrNameLst>
                                          <p:attrName>ppt_w</p:attrName>
                                        </p:attrNameLst>
                                      </p:cBhvr>
                                      <p:tavLst>
                                        <p:tav tm="0">
                                          <p:val>
                                            <p:fltVal val="0"/>
                                          </p:val>
                                        </p:tav>
                                        <p:tav tm="100000">
                                          <p:val>
                                            <p:strVal val="#ppt_w"/>
                                          </p:val>
                                        </p:tav>
                                      </p:tavLst>
                                    </p:anim>
                                    <p:anim calcmode="lin" valueType="num">
                                      <p:cBhvr>
                                        <p:cTn id="8" dur="500" fill="hold"/>
                                        <p:tgtEl>
                                          <p:spTgt spid="107536"/>
                                        </p:tgtEl>
                                        <p:attrNameLst>
                                          <p:attrName>ppt_h</p:attrName>
                                        </p:attrNameLst>
                                      </p:cBhvr>
                                      <p:tavLst>
                                        <p:tav tm="0">
                                          <p:val>
                                            <p:fltVal val="0"/>
                                          </p:val>
                                        </p:tav>
                                        <p:tav tm="100000">
                                          <p:val>
                                            <p:strVal val="#ppt_h"/>
                                          </p:val>
                                        </p:tav>
                                      </p:tavLst>
                                    </p:anim>
                                    <p:anim calcmode="lin" valueType="num">
                                      <p:cBhvr>
                                        <p:cTn id="9" dur="500" fill="hold"/>
                                        <p:tgtEl>
                                          <p:spTgt spid="107536"/>
                                        </p:tgtEl>
                                        <p:attrNameLst>
                                          <p:attrName>style.rotation</p:attrName>
                                        </p:attrNameLst>
                                      </p:cBhvr>
                                      <p:tavLst>
                                        <p:tav tm="0">
                                          <p:val>
                                            <p:fltVal val="360"/>
                                          </p:val>
                                        </p:tav>
                                        <p:tav tm="100000">
                                          <p:val>
                                            <p:fltVal val="0"/>
                                          </p:val>
                                        </p:tav>
                                      </p:tavLst>
                                    </p:anim>
                                    <p:animEffect transition="in" filter="fade">
                                      <p:cBhvr>
                                        <p:cTn id="10" dur="500"/>
                                        <p:tgtEl>
                                          <p:spTgt spid="10753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107522">
                                            <p:txEl>
                                              <p:pRg st="0" end="0"/>
                                            </p:txEl>
                                          </p:spTgt>
                                        </p:tgtEl>
                                        <p:attrNameLst>
                                          <p:attrName>style.visibility</p:attrName>
                                        </p:attrNameLst>
                                      </p:cBhvr>
                                      <p:to>
                                        <p:strVal val="visible"/>
                                      </p:to>
                                    </p:set>
                                    <p:animEffect transition="in" filter="checkerboard(across)">
                                      <p:cBhvr>
                                        <p:cTn id="15" dur="500"/>
                                        <p:tgtEl>
                                          <p:spTgt spid="107522">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07538"/>
                                        </p:tgtEl>
                                        <p:attrNameLst>
                                          <p:attrName>style.visibility</p:attrName>
                                        </p:attrNameLst>
                                      </p:cBhvr>
                                      <p:to>
                                        <p:strVal val="visible"/>
                                      </p:to>
                                    </p:set>
                                    <p:animEffect transition="in" filter="diamond(in)">
                                      <p:cBhvr>
                                        <p:cTn id="20" dur="2000"/>
                                        <p:tgtEl>
                                          <p:spTgt spid="107538"/>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107537"/>
                                        </p:tgtEl>
                                        <p:attrNameLst>
                                          <p:attrName>style.visibility</p:attrName>
                                        </p:attrNameLst>
                                      </p:cBhvr>
                                      <p:to>
                                        <p:strVal val="visible"/>
                                      </p:to>
                                    </p:set>
                                    <p:animEffect transition="in" filter="diamond(in)">
                                      <p:cBhvr>
                                        <p:cTn id="23" dur="2000"/>
                                        <p:tgtEl>
                                          <p:spTgt spid="107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6" grpId="0"/>
      <p:bldP spid="107537" grpId="0"/>
      <p:bldP spid="107538"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oter Placeholder 4">
            <a:extLst>
              <a:ext uri="{FF2B5EF4-FFF2-40B4-BE49-F238E27FC236}">
                <a16:creationId xmlns:a16="http://schemas.microsoft.com/office/drawing/2014/main" id="{012A623D-5AB5-DD13-BE8C-17DD6ED34CE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aphicFrame>
        <p:nvGraphicFramePr>
          <p:cNvPr id="117784" name="Group 24">
            <a:extLst>
              <a:ext uri="{FF2B5EF4-FFF2-40B4-BE49-F238E27FC236}">
                <a16:creationId xmlns:a16="http://schemas.microsoft.com/office/drawing/2014/main" id="{DED6EDE7-78C3-74E2-6A30-C4E0DB9D803C}"/>
              </a:ext>
            </a:extLst>
          </p:cNvPr>
          <p:cNvGraphicFramePr>
            <a:graphicFrameLocks noGrp="1"/>
          </p:cNvGraphicFramePr>
          <p:nvPr/>
        </p:nvGraphicFramePr>
        <p:xfrm>
          <a:off x="1676400" y="2470150"/>
          <a:ext cx="8839200" cy="2114550"/>
        </p:xfrm>
        <a:graphic>
          <a:graphicData uri="http://schemas.openxmlformats.org/drawingml/2006/table">
            <a:tbl>
              <a:tblPr/>
              <a:tblGrid>
                <a:gridCol w="4649788">
                  <a:extLst>
                    <a:ext uri="{9D8B030D-6E8A-4147-A177-3AD203B41FA5}">
                      <a16:colId xmlns:a16="http://schemas.microsoft.com/office/drawing/2014/main" val="20000"/>
                    </a:ext>
                  </a:extLst>
                </a:gridCol>
                <a:gridCol w="4189412">
                  <a:extLst>
                    <a:ext uri="{9D8B030D-6E8A-4147-A177-3AD203B41FA5}">
                      <a16:colId xmlns:a16="http://schemas.microsoft.com/office/drawing/2014/main" val="20001"/>
                    </a:ext>
                  </a:extLst>
                </a:gridCol>
              </a:tblGrid>
              <a:tr h="1112837">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en-US" sz="23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vi-VN" sz="2300" b="0" i="0" u="none" strike="noStrike" kern="1200" baseline="0" dirty="0">
                          <a:solidFill>
                            <a:schemeClr val="tx1"/>
                          </a:solidFill>
                          <a:latin typeface="Times New Roman" panose="02020603050405020304" pitchFamily="18" charset="0"/>
                          <a:ea typeface="+mn-ea"/>
                          <a:cs typeface="Times New Roman" panose="02020603050405020304" pitchFamily="18" charset="0"/>
                        </a:rPr>
                        <a:t>Hoàn trả tiền ký quỹ, ký cược dài hạn</a:t>
                      </a:r>
                      <a:r>
                        <a:rPr lang="en-US" altLang="en-US" sz="23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p>
                  </a:txBody>
                  <a:tcPr horzOverflow="overflow">
                    <a:lnL cap="flat">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en-US" sz="23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vi-VN" sz="2300" b="0" i="0" u="none" strike="noStrike" kern="1200" baseline="0" dirty="0">
                          <a:solidFill>
                            <a:schemeClr val="tx1"/>
                          </a:solidFill>
                          <a:latin typeface="Times New Roman" panose="02020603050405020304" pitchFamily="18" charset="0"/>
                          <a:ea typeface="+mn-ea"/>
                          <a:cs typeface="Times New Roman" panose="02020603050405020304" pitchFamily="18" charset="0"/>
                        </a:rPr>
                        <a:t>Nhận ký quỹ, ký cược dài dạn</a:t>
                      </a:r>
                      <a:endParaRPr kumimoji="0" lang="en-US" altLang="en-US"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01713">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altLang="en-US"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cap="flat">
                      <a:noFill/>
                    </a:lnL>
                    <a:lnR w="285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lvl1pPr algn="l">
                        <a:spcBef>
                          <a:spcPct val="20000"/>
                        </a:spcBef>
                        <a:buClr>
                          <a:schemeClr val="tx2"/>
                        </a:buClr>
                        <a:buFont typeface="Wingdings" pitchFamily="2" charset="2"/>
                        <a:defRPr sz="2400">
                          <a:solidFill>
                            <a:schemeClr val="tx1"/>
                          </a:solidFill>
                          <a:latin typeface="Arial" pitchFamily="34" charset="0"/>
                        </a:defRPr>
                      </a:lvl1pPr>
                      <a:lvl2pPr algn="l">
                        <a:spcBef>
                          <a:spcPct val="20000"/>
                        </a:spcBef>
                        <a:buClr>
                          <a:schemeClr val="accent1"/>
                        </a:buClr>
                        <a:buFont typeface="Wingdings" pitchFamily="2" charset="2"/>
                        <a:defRPr sz="2000">
                          <a:solidFill>
                            <a:schemeClr val="tx1"/>
                          </a:solidFill>
                          <a:latin typeface="Arial" pitchFamily="34" charset="0"/>
                        </a:defRPr>
                      </a:lvl2pPr>
                      <a:lvl3pPr algn="l">
                        <a:spcBef>
                          <a:spcPct val="20000"/>
                        </a:spcBef>
                        <a:buClr>
                          <a:schemeClr val="tx1"/>
                        </a:buClr>
                        <a:defRPr>
                          <a:solidFill>
                            <a:schemeClr val="tx1"/>
                          </a:solidFill>
                          <a:latin typeface="Arial" pitchFamily="34" charset="0"/>
                        </a:defRPr>
                      </a:lvl3pPr>
                      <a:lvl4pPr algn="l">
                        <a:spcBef>
                          <a:spcPct val="20000"/>
                        </a:spcBef>
                        <a:defRPr sz="1600">
                          <a:solidFill>
                            <a:schemeClr val="tx1"/>
                          </a:solidFill>
                          <a:latin typeface="Arial" pitchFamily="34" charset="0"/>
                        </a:defRPr>
                      </a:lvl4pPr>
                      <a:lvl5pPr algn="l">
                        <a:spcBef>
                          <a:spcPct val="20000"/>
                        </a:spcBef>
                        <a:defRPr sz="1600">
                          <a:solidFill>
                            <a:schemeClr val="tx1"/>
                          </a:solidFill>
                          <a:latin typeface="Arial" pitchFamily="34" charset="0"/>
                        </a:defRPr>
                      </a:lvl5pPr>
                      <a:lvl6pPr fontAlgn="base">
                        <a:spcBef>
                          <a:spcPct val="20000"/>
                        </a:spcBef>
                        <a:spcAft>
                          <a:spcPct val="0"/>
                        </a:spcAft>
                        <a:defRPr sz="1600">
                          <a:solidFill>
                            <a:schemeClr val="tx1"/>
                          </a:solidFill>
                          <a:latin typeface="Arial" pitchFamily="34" charset="0"/>
                        </a:defRPr>
                      </a:lvl6pPr>
                      <a:lvl7pPr fontAlgn="base">
                        <a:spcBef>
                          <a:spcPct val="20000"/>
                        </a:spcBef>
                        <a:spcAft>
                          <a:spcPct val="0"/>
                        </a:spcAft>
                        <a:defRPr sz="1600">
                          <a:solidFill>
                            <a:schemeClr val="tx1"/>
                          </a:solidFill>
                          <a:latin typeface="Arial" pitchFamily="34" charset="0"/>
                        </a:defRPr>
                      </a:lvl7pPr>
                      <a:lvl8pPr fontAlgn="base">
                        <a:spcBef>
                          <a:spcPct val="20000"/>
                        </a:spcBef>
                        <a:spcAft>
                          <a:spcPct val="0"/>
                        </a:spcAft>
                        <a:defRPr sz="1600">
                          <a:solidFill>
                            <a:schemeClr val="tx1"/>
                          </a:solidFill>
                          <a:latin typeface="Arial" pitchFamily="34" charset="0"/>
                        </a:defRPr>
                      </a:lvl8pPr>
                      <a:lvl9pPr fontAlgn="base">
                        <a:spcBef>
                          <a:spcPct val="20000"/>
                        </a:spcBef>
                        <a:spcAft>
                          <a:spcPct val="0"/>
                        </a:spcAft>
                        <a:defRPr sz="1600">
                          <a:solidFill>
                            <a:schemeClr val="tx1"/>
                          </a:solidFill>
                          <a:latin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300" b="1" i="0" u="sng" strike="noStrike" cap="none" normalizeH="0" baseline="0" dirty="0" err="1">
                          <a:ln>
                            <a:noFill/>
                          </a:ln>
                          <a:solidFill>
                            <a:schemeClr val="tx1"/>
                          </a:solidFill>
                          <a:effectLst/>
                          <a:latin typeface="Times New Roman" pitchFamily="18" charset="0"/>
                          <a:cs typeface="Times New Roman" pitchFamily="18" charset="0"/>
                        </a:rPr>
                        <a:t>Số</a:t>
                      </a:r>
                      <a:r>
                        <a:rPr kumimoji="0" lang="en-US" altLang="en-US" sz="2300" b="1" i="0" u="sng" strike="noStrike" cap="none" normalizeH="0" baseline="0" dirty="0">
                          <a:ln>
                            <a:noFill/>
                          </a:ln>
                          <a:solidFill>
                            <a:schemeClr val="tx1"/>
                          </a:solidFill>
                          <a:effectLst/>
                          <a:latin typeface="Times New Roman" pitchFamily="18" charset="0"/>
                          <a:cs typeface="Times New Roman" pitchFamily="18" charset="0"/>
                        </a:rPr>
                        <a:t> </a:t>
                      </a:r>
                      <a:r>
                        <a:rPr kumimoji="0" lang="en-US" altLang="en-US" sz="2300" b="1" i="0" u="sng" strike="noStrike" cap="none" normalizeH="0" baseline="0" dirty="0" err="1">
                          <a:ln>
                            <a:noFill/>
                          </a:ln>
                          <a:solidFill>
                            <a:schemeClr val="tx1"/>
                          </a:solidFill>
                          <a:effectLst/>
                          <a:latin typeface="Times New Roman" pitchFamily="18" charset="0"/>
                          <a:cs typeface="Times New Roman" pitchFamily="18" charset="0"/>
                        </a:rPr>
                        <a:t>dư</a:t>
                      </a:r>
                      <a:r>
                        <a:rPr kumimoji="0" lang="en-US" altLang="en-US" sz="2300" b="1" i="0" u="sng" strike="noStrike" cap="none" normalizeH="0" baseline="0" dirty="0">
                          <a:ln>
                            <a:noFill/>
                          </a:ln>
                          <a:solidFill>
                            <a:schemeClr val="tx1"/>
                          </a:solidFill>
                          <a:effectLst/>
                          <a:latin typeface="Times New Roman" pitchFamily="18" charset="0"/>
                          <a:cs typeface="Times New Roman" pitchFamily="18" charset="0"/>
                        </a:rPr>
                        <a:t>:</a:t>
                      </a:r>
                      <a:r>
                        <a:rPr kumimoji="0" lang="en-US" altLang="en-US" sz="23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lang="vi-VN" sz="2300" b="0" i="0" u="none" strike="noStrike" kern="1200" baseline="0" dirty="0">
                          <a:solidFill>
                            <a:schemeClr val="tx1"/>
                          </a:solidFill>
                          <a:latin typeface="Times New Roman" panose="02020603050405020304" pitchFamily="18" charset="0"/>
                          <a:ea typeface="+mn-ea"/>
                          <a:cs typeface="Times New Roman" panose="02020603050405020304" pitchFamily="18" charset="0"/>
                        </a:rPr>
                        <a:t>Số tiền ký quỹ, ký cược dài hạn chưa trả.</a:t>
                      </a:r>
                      <a:endParaRPr kumimoji="0" lang="en-US" altLang="en-US"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cap="flat">
                      <a:noFill/>
                    </a:lnR>
                    <a:lnT w="3175" cap="flat" cmpd="sng" algn="ctr">
                      <a:solidFill>
                        <a:schemeClr val="tx1"/>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17779" name="Rectangle 19">
            <a:extLst>
              <a:ext uri="{FF2B5EF4-FFF2-40B4-BE49-F238E27FC236}">
                <a16:creationId xmlns:a16="http://schemas.microsoft.com/office/drawing/2014/main" id="{0F11D401-5288-9CEE-7EE6-D3DD9C14D2DF}"/>
              </a:ext>
            </a:extLst>
          </p:cNvPr>
          <p:cNvSpPr>
            <a:spLocks noChangeArrowheads="1"/>
          </p:cNvSpPr>
          <p:nvPr/>
        </p:nvSpPr>
        <p:spPr bwMode="auto">
          <a:xfrm>
            <a:off x="3200400" y="1905000"/>
            <a:ext cx="61722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en-US" altLang="en-US" sz="2600" b="1">
                <a:latin typeface="Times New Roman" panose="02020603050405020304" pitchFamily="18" charset="0"/>
                <a:cs typeface="Times New Roman" panose="02020603050405020304" pitchFamily="18" charset="0"/>
              </a:rPr>
              <a:t>TK 344 " Nhận ký quỹ, ký cược dài hạn"</a:t>
            </a:r>
            <a:endParaRPr lang="en-US" altLang="en-US" sz="2600">
              <a:latin typeface="Times New Roman" panose="02020603050405020304" pitchFamily="18" charset="0"/>
            </a:endParaRPr>
          </a:p>
        </p:txBody>
      </p:sp>
      <p:sp>
        <p:nvSpPr>
          <p:cNvPr id="125964" name="Rectangle 16">
            <a:extLst>
              <a:ext uri="{FF2B5EF4-FFF2-40B4-BE49-F238E27FC236}">
                <a16:creationId xmlns:a16="http://schemas.microsoft.com/office/drawing/2014/main" id="{55321FEE-8F6D-602A-7E9A-D57CA184EA6E}"/>
              </a:ext>
            </a:extLst>
          </p:cNvPr>
          <p:cNvSpPr>
            <a:spLocks noChangeArrowheads="1"/>
          </p:cNvSpPr>
          <p:nvPr/>
        </p:nvSpPr>
        <p:spPr bwMode="auto">
          <a:xfrm>
            <a:off x="3733800" y="942961"/>
            <a:ext cx="444658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r>
              <a:rPr lang="en-US" altLang="en-US" b="1" i="1" dirty="0">
                <a:latin typeface="Times New Roman" panose="02020603050405020304" pitchFamily="18" charset="0"/>
              </a:rPr>
              <a:t>6.3. Tài </a:t>
            </a:r>
            <a:r>
              <a:rPr lang="en-US" altLang="en-US" b="1" i="1" dirty="0" err="1">
                <a:latin typeface="Times New Roman" panose="02020603050405020304" pitchFamily="18" charset="0"/>
              </a:rPr>
              <a:t>khoản</a:t>
            </a:r>
            <a:r>
              <a:rPr lang="en-US" altLang="en-US" b="1" i="1" dirty="0">
                <a:latin typeface="Times New Roman" panose="02020603050405020304" pitchFamily="18" charset="0"/>
              </a:rPr>
              <a:t> </a:t>
            </a:r>
            <a:r>
              <a:rPr lang="en-US" altLang="en-US" b="1" i="1" dirty="0" err="1">
                <a:latin typeface="Times New Roman" panose="02020603050405020304" pitchFamily="18" charset="0"/>
              </a:rPr>
              <a:t>chuyên</a:t>
            </a:r>
            <a:r>
              <a:rPr lang="en-US" altLang="en-US" b="1" i="1" dirty="0">
                <a:latin typeface="Times New Roman" panose="02020603050405020304" pitchFamily="18" charset="0"/>
              </a:rPr>
              <a:t> </a:t>
            </a:r>
            <a:r>
              <a:rPr lang="en-US" altLang="en-US" b="1" i="1" dirty="0" err="1">
                <a:latin typeface="Times New Roman" panose="02020603050405020304" pitchFamily="18" charset="0"/>
              </a:rPr>
              <a:t>dùng</a:t>
            </a:r>
            <a:r>
              <a:rPr lang="en-US" altLang="en-US" b="1" i="1" dirty="0">
                <a:latin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17779">
                                            <p:txEl>
                                              <p:pRg st="0" end="0"/>
                                            </p:txEl>
                                          </p:spTgt>
                                        </p:tgtEl>
                                        <p:attrNameLst>
                                          <p:attrName>style.visibility</p:attrName>
                                        </p:attrNameLst>
                                      </p:cBhvr>
                                      <p:to>
                                        <p:strVal val="visible"/>
                                      </p:to>
                                    </p:set>
                                    <p:animEffect transition="in" filter="checkerboard(across)">
                                      <p:cBhvr>
                                        <p:cTn id="7" dur="500"/>
                                        <p:tgtEl>
                                          <p:spTgt spid="1177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117784"/>
                                        </p:tgtEl>
                                        <p:attrNameLst>
                                          <p:attrName>style.visibility</p:attrName>
                                        </p:attrNameLst>
                                      </p:cBhvr>
                                      <p:to>
                                        <p:strVal val="visible"/>
                                      </p:to>
                                    </p:set>
                                    <p:animEffect transition="in" filter="slide(fromBottom)">
                                      <p:cBhvr>
                                        <p:cTn id="12" dur="500"/>
                                        <p:tgtEl>
                                          <p:spTgt spid="117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593273" y="2133600"/>
            <a:ext cx="9144000" cy="39624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pPr algn="just">
              <a:lnSpc>
                <a:spcPct val="150000"/>
              </a:lnSpc>
            </a:pPr>
            <a:r>
              <a:rPr lang="de-DE" sz="2500" dirty="0">
                <a:latin typeface="Times New Roman" pitchFamily="18" charset="0"/>
                <a:cs typeface="Times New Roman" pitchFamily="18" charset="0"/>
              </a:rPr>
              <a:t>- Doanh thu là tổng các lợi ích kinh tế doanh nghiệp thu được trong kì hạch toán, phát sinh từ hoạt động SXKD thông thường của doanh nghiệp góp phần làm tăng vốn chủ sở hữu.</a:t>
            </a:r>
            <a:endParaRPr lang="en-US" sz="2500" dirty="0">
              <a:latin typeface="Times New Roman" pitchFamily="18" charset="0"/>
              <a:cs typeface="Times New Roman" pitchFamily="18" charset="0"/>
            </a:endParaRPr>
          </a:p>
          <a:p>
            <a:pPr algn="just">
              <a:lnSpc>
                <a:spcPct val="150000"/>
              </a:lnSpc>
            </a:pPr>
            <a:r>
              <a:rPr lang="de-DE" sz="2500" dirty="0">
                <a:latin typeface="Times New Roman" pitchFamily="18" charset="0"/>
                <a:cs typeface="Times New Roman" pitchFamily="18" charset="0"/>
              </a:rPr>
              <a:t>- Doanh thu thuần được xác định bằng tổng doanh thu sau khi trừ đi các khoản chiết khấu thương mại, giảm giá hàng bán và doanh thu hàng đã bán bị trả lại.</a:t>
            </a:r>
            <a:endParaRPr lang="en-US" sz="2500" dirty="0">
              <a:latin typeface="Times New Roman" pitchFamily="18" charset="0"/>
              <a:cs typeface="Times New Roman" pitchFamily="18" charset="0"/>
            </a:endParaRPr>
          </a:p>
        </p:txBody>
      </p:sp>
      <p:sp>
        <p:nvSpPr>
          <p:cNvPr id="17" name="Title 1"/>
          <p:cNvSpPr txBox="1">
            <a:spLocks/>
          </p:cNvSpPr>
          <p:nvPr/>
        </p:nvSpPr>
        <p:spPr bwMode="auto">
          <a:xfrm>
            <a:off x="1600200" y="152400"/>
            <a:ext cx="9144000" cy="17526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r>
              <a:rPr lang="en-US" sz="3000" dirty="0">
                <a:latin typeface="Times New Roman" pitchFamily="18" charset="0"/>
                <a:cs typeface="Times New Roman" pitchFamily="18" charset="0"/>
              </a:rPr>
              <a:t>3 </a:t>
            </a:r>
            <a:r>
              <a:rPr lang="en-US" sz="3000" dirty="0" err="1">
                <a:latin typeface="Times New Roman" pitchFamily="18" charset="0"/>
                <a:cs typeface="Times New Roman" pitchFamily="18" charset="0"/>
              </a:rPr>
              <a:t>Kế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toán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và</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các</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khoản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giảm</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trừ</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3.1. </a:t>
            </a:r>
            <a:r>
              <a:rPr lang="en-US" sz="3000" dirty="0" err="1">
                <a:latin typeface="Times New Roman" pitchFamily="18" charset="0"/>
                <a:cs typeface="Times New Roman" pitchFamily="18" charset="0"/>
              </a:rPr>
              <a:t>Kế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toán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val="226756515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Footer Placeholder 4">
            <a:extLst>
              <a:ext uri="{FF2B5EF4-FFF2-40B4-BE49-F238E27FC236}">
                <a16:creationId xmlns:a16="http://schemas.microsoft.com/office/drawing/2014/main" id="{E4E8374E-C26B-441C-CD33-50BBC8A14F3A}"/>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18788" name="Rectangle 4">
            <a:extLst>
              <a:ext uri="{FF2B5EF4-FFF2-40B4-BE49-F238E27FC236}">
                <a16:creationId xmlns:a16="http://schemas.microsoft.com/office/drawing/2014/main" id="{827F6E01-9F3A-6454-673D-76017F88D700}"/>
              </a:ext>
            </a:extLst>
          </p:cNvPr>
          <p:cNvSpPr>
            <a:spLocks noChangeArrowheads="1"/>
          </p:cNvSpPr>
          <p:nvPr/>
        </p:nvSpPr>
        <p:spPr bwMode="auto">
          <a:xfrm>
            <a:off x="3344864" y="486897"/>
            <a:ext cx="573563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b="1" i="1" dirty="0">
                <a:latin typeface="Times New Roman" panose="02020603050405020304" pitchFamily="18" charset="0"/>
              </a:rPr>
              <a:t>6.4. </a:t>
            </a:r>
            <a:r>
              <a:rPr lang="en-US" altLang="en-US" b="1" i="1" dirty="0" err="1">
                <a:latin typeface="Times New Roman" panose="02020603050405020304" pitchFamily="18" charset="0"/>
              </a:rPr>
              <a:t>Kế</a:t>
            </a:r>
            <a:r>
              <a:rPr lang="en-US" altLang="en-US" b="1" i="1" dirty="0">
                <a:latin typeface="Times New Roman" panose="02020603050405020304" pitchFamily="18" charset="0"/>
              </a:rPr>
              <a:t> </a:t>
            </a:r>
            <a:r>
              <a:rPr lang="en-US" altLang="en-US" b="1" i="1" dirty="0" err="1">
                <a:latin typeface="Times New Roman" panose="02020603050405020304" pitchFamily="18" charset="0"/>
              </a:rPr>
              <a:t>toán</a:t>
            </a:r>
            <a:r>
              <a:rPr lang="en-US" altLang="en-US" b="1" i="1" dirty="0">
                <a:latin typeface="Times New Roman" panose="02020603050405020304" pitchFamily="18" charset="0"/>
              </a:rPr>
              <a:t> </a:t>
            </a:r>
            <a:r>
              <a:rPr lang="en-US" altLang="en-US" b="1" i="1" dirty="0" err="1">
                <a:latin typeface="Times New Roman" panose="02020603050405020304" pitchFamily="18" charset="0"/>
              </a:rPr>
              <a:t>các</a:t>
            </a:r>
            <a:r>
              <a:rPr lang="en-US" altLang="en-US" b="1" i="1" dirty="0">
                <a:latin typeface="Times New Roman" panose="02020603050405020304" pitchFamily="18" charset="0"/>
              </a:rPr>
              <a:t> </a:t>
            </a:r>
            <a:r>
              <a:rPr lang="en-US" altLang="en-US" b="1" i="1" dirty="0" err="1">
                <a:latin typeface="Times New Roman" panose="02020603050405020304" pitchFamily="18" charset="0"/>
              </a:rPr>
              <a:t>trường</a:t>
            </a:r>
            <a:r>
              <a:rPr lang="en-US" altLang="en-US" b="1" i="1" dirty="0">
                <a:latin typeface="Times New Roman" panose="02020603050405020304" pitchFamily="18" charset="0"/>
              </a:rPr>
              <a:t> </a:t>
            </a:r>
            <a:r>
              <a:rPr lang="en-US" altLang="en-US" b="1" i="1" dirty="0" err="1">
                <a:latin typeface="Times New Roman" panose="02020603050405020304" pitchFamily="18" charset="0"/>
              </a:rPr>
              <a:t>hợp</a:t>
            </a:r>
            <a:r>
              <a:rPr lang="en-US" altLang="en-US" b="1" i="1" dirty="0">
                <a:latin typeface="Times New Roman" panose="02020603050405020304" pitchFamily="18" charset="0"/>
              </a:rPr>
              <a:t> </a:t>
            </a:r>
            <a:r>
              <a:rPr lang="en-US" altLang="en-US" b="1" i="1" dirty="0" err="1">
                <a:latin typeface="Times New Roman" panose="02020603050405020304" pitchFamily="18" charset="0"/>
              </a:rPr>
              <a:t>chủ</a:t>
            </a:r>
            <a:r>
              <a:rPr lang="en-US" altLang="en-US" b="1" i="1" dirty="0">
                <a:latin typeface="Times New Roman" panose="02020603050405020304" pitchFamily="18" charset="0"/>
              </a:rPr>
              <a:t> </a:t>
            </a:r>
            <a:r>
              <a:rPr lang="en-US" altLang="en-US" b="1" i="1" dirty="0" err="1">
                <a:latin typeface="Times New Roman" panose="02020603050405020304" pitchFamily="18" charset="0"/>
              </a:rPr>
              <a:t>yếu</a:t>
            </a:r>
            <a:endParaRPr lang="en-US" altLang="en-US" b="1" i="1" dirty="0">
              <a:latin typeface="Times New Roman" panose="02020603050405020304" pitchFamily="18" charset="0"/>
            </a:endParaRPr>
          </a:p>
        </p:txBody>
      </p:sp>
      <p:sp>
        <p:nvSpPr>
          <p:cNvPr id="118789" name="Rectangle 5">
            <a:extLst>
              <a:ext uri="{FF2B5EF4-FFF2-40B4-BE49-F238E27FC236}">
                <a16:creationId xmlns:a16="http://schemas.microsoft.com/office/drawing/2014/main" id="{398FDA5F-AA41-B7A6-D0D8-89CA6E072ED4}"/>
              </a:ext>
            </a:extLst>
          </p:cNvPr>
          <p:cNvSpPr>
            <a:spLocks noChangeArrowheads="1"/>
          </p:cNvSpPr>
          <p:nvPr/>
        </p:nvSpPr>
        <p:spPr bwMode="auto">
          <a:xfrm>
            <a:off x="2133600" y="1730375"/>
            <a:ext cx="8077200" cy="386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400" b="1" i="1" u="sng">
                <a:latin typeface="Times New Roman" panose="02020603050405020304" pitchFamily="18" charset="0"/>
                <a:cs typeface="Times New Roman" panose="02020603050405020304" pitchFamily="18" charset="0"/>
              </a:rPr>
              <a:t>V</a:t>
            </a:r>
            <a:r>
              <a:rPr lang="en-US" altLang="en-US" sz="2400" b="1" i="1" u="sng">
                <a:latin typeface="Times New Roman" panose="02020603050405020304" pitchFamily="18" charset="0"/>
                <a:cs typeface="Times New Roman" panose="02020603050405020304" pitchFamily="18" charset="0"/>
              </a:rPr>
              <a:t>í</a:t>
            </a:r>
            <a:r>
              <a:rPr lang="vi-VN" altLang="en-US" sz="2400" b="1" i="1" u="sng">
                <a:latin typeface="Times New Roman" panose="02020603050405020304" pitchFamily="18" charset="0"/>
                <a:cs typeface="Times New Roman" panose="02020603050405020304" pitchFamily="18" charset="0"/>
              </a:rPr>
              <a:t> dụ 1:</a:t>
            </a:r>
            <a:r>
              <a:rPr lang="vi-VN" altLang="en-US" sz="2400">
                <a:latin typeface="Times New Roman" panose="02020603050405020304" pitchFamily="18" charset="0"/>
                <a:cs typeface="Times New Roman" panose="02020603050405020304" pitchFamily="18" charset="0"/>
              </a:rPr>
              <a:t> Thuê dài hạn một TSCĐ, nguyên giá của tài sản 400.000.000đ, thuế GTGT 40.000.000đ, phí cam kết sử dụng vốn phải trả 10.000.000đ.</a:t>
            </a:r>
          </a:p>
          <a:p>
            <a:pPr algn="just">
              <a:buFont typeface="Wingdings" panose="05000000000000000000" pitchFamily="2" charset="2"/>
              <a:buNone/>
            </a:pPr>
            <a:r>
              <a:rPr lang="vi-VN" altLang="en-US" sz="2400" b="1" i="1" u="sng">
                <a:latin typeface="Times New Roman" panose="02020603050405020304" pitchFamily="18" charset="0"/>
                <a:cs typeface="Times New Roman" panose="02020603050405020304" pitchFamily="18" charset="0"/>
              </a:rPr>
              <a:t>V</a:t>
            </a:r>
            <a:r>
              <a:rPr lang="en-US" altLang="en-US" sz="2400" b="1" i="1" u="sng">
                <a:latin typeface="Times New Roman" panose="02020603050405020304" pitchFamily="18" charset="0"/>
                <a:cs typeface="Times New Roman" panose="02020603050405020304" pitchFamily="18" charset="0"/>
              </a:rPr>
              <a:t>í</a:t>
            </a:r>
            <a:r>
              <a:rPr lang="vi-VN" altLang="en-US" sz="2400" b="1" i="1" u="sng">
                <a:latin typeface="Times New Roman" panose="02020603050405020304" pitchFamily="18" charset="0"/>
                <a:cs typeface="Times New Roman" panose="02020603050405020304" pitchFamily="18" charset="0"/>
              </a:rPr>
              <a:t> dụ 2:</a:t>
            </a:r>
            <a:r>
              <a:rPr lang="vi-VN" altLang="en-US" sz="2400">
                <a:latin typeface="Times New Roman" panose="02020603050405020304" pitchFamily="18" charset="0"/>
                <a:cs typeface="Times New Roman" panose="02020603050405020304" pitchFamily="18" charset="0"/>
              </a:rPr>
              <a:t> Công ty A đã đặt ký quỹ, ký cược dài hạn </a:t>
            </a:r>
            <a:r>
              <a:rPr lang="en-US" altLang="en-US" sz="2400">
                <a:latin typeface="Times New Roman" panose="02020603050405020304" pitchFamily="18" charset="0"/>
                <a:cs typeface="Times New Roman" panose="02020603050405020304" pitchFamily="18" charset="0"/>
              </a:rPr>
              <a:t>8</a:t>
            </a:r>
            <a:r>
              <a:rPr lang="vi-VN" altLang="en-US" sz="2400">
                <a:latin typeface="Times New Roman" panose="02020603050405020304" pitchFamily="18" charset="0"/>
                <a:cs typeface="Times New Roman" panose="02020603050405020304" pitchFamily="18" charset="0"/>
              </a:rPr>
              <a:t>5.000.000đ bằng tiền gửi ngân hàng cho </a:t>
            </a:r>
            <a:r>
              <a:rPr lang="en-US" altLang="en-US" sz="2400">
                <a:latin typeface="Times New Roman" panose="02020603050405020304" pitchFamily="18" charset="0"/>
                <a:cs typeface="Times New Roman" panose="02020603050405020304" pitchFamily="18" charset="0"/>
              </a:rPr>
              <a:t>DN</a:t>
            </a:r>
            <a:r>
              <a:rPr lang="vi-VN" altLang="en-US" sz="2400">
                <a:latin typeface="Times New Roman" panose="02020603050405020304" pitchFamily="18" charset="0"/>
                <a:cs typeface="Times New Roman" panose="02020603050405020304" pitchFamily="18" charset="0"/>
              </a:rPr>
              <a:t> để thực hiện hợp đồng mua hàng. Thời gian sau </a:t>
            </a:r>
            <a:r>
              <a:rPr lang="en-US" altLang="en-US" sz="2400">
                <a:latin typeface="Times New Roman" panose="02020603050405020304" pitchFamily="18" charset="0"/>
                <a:cs typeface="Times New Roman" panose="02020603050405020304" pitchFamily="18" charset="0"/>
              </a:rPr>
              <a:t>DN</a:t>
            </a:r>
            <a:r>
              <a:rPr lang="vi-VN" altLang="en-US" sz="2400">
                <a:latin typeface="Times New Roman" panose="02020603050405020304" pitchFamily="18" charset="0"/>
                <a:cs typeface="Times New Roman" panose="02020603050405020304" pitchFamily="18" charset="0"/>
              </a:rPr>
              <a:t> nhận được thông báo của </a:t>
            </a:r>
            <a:r>
              <a:rPr lang="en-US" altLang="en-US" sz="2400">
                <a:latin typeface="Times New Roman" panose="02020603050405020304" pitchFamily="18" charset="0"/>
                <a:cs typeface="Times New Roman" panose="02020603050405020304" pitchFamily="18" charset="0"/>
              </a:rPr>
              <a:t>C.</a:t>
            </a:r>
            <a:r>
              <a:rPr lang="vi-VN" altLang="en-US" sz="2400">
                <a:latin typeface="Times New Roman" panose="02020603050405020304" pitchFamily="18" charset="0"/>
                <a:cs typeface="Times New Roman" panose="02020603050405020304" pitchFamily="18" charset="0"/>
              </a:rPr>
              <a:t>ty A cho biết họ không thực hiện được hợp đồng mua bán với </a:t>
            </a:r>
            <a:r>
              <a:rPr lang="en-US" altLang="en-US" sz="2400">
                <a:latin typeface="Times New Roman" panose="02020603050405020304" pitchFamily="18" charset="0"/>
                <a:cs typeface="Times New Roman" panose="02020603050405020304" pitchFamily="18" charset="0"/>
              </a:rPr>
              <a:t>DN</a:t>
            </a:r>
            <a:r>
              <a:rPr lang="vi-VN" altLang="en-US" sz="2400">
                <a:latin typeface="Times New Roman" panose="02020603050405020304" pitchFamily="18" charset="0"/>
                <a:cs typeface="Times New Roman" panose="02020603050405020304" pitchFamily="18" charset="0"/>
              </a:rPr>
              <a:t>. Do vi p</a:t>
            </a:r>
            <a:r>
              <a:rPr lang="en-US" altLang="en-US" sz="2400">
                <a:latin typeface="Times New Roman" panose="02020603050405020304" pitchFamily="18" charset="0"/>
                <a:cs typeface="Times New Roman" panose="02020603050405020304" pitchFamily="18" charset="0"/>
              </a:rPr>
              <a:t>h</a:t>
            </a:r>
            <a:r>
              <a:rPr lang="vi-VN" altLang="en-US" sz="2400">
                <a:latin typeface="Times New Roman" panose="02020603050405020304" pitchFamily="18" charset="0"/>
                <a:cs typeface="Times New Roman" panose="02020603050405020304" pitchFamily="18" charset="0"/>
              </a:rPr>
              <a:t>ạm hợp đồng nên </a:t>
            </a:r>
            <a:r>
              <a:rPr lang="en-US" altLang="en-US" sz="2400">
                <a:latin typeface="Times New Roman" panose="02020603050405020304" pitchFamily="18" charset="0"/>
                <a:cs typeface="Times New Roman" panose="02020603050405020304" pitchFamily="18" charset="0"/>
              </a:rPr>
              <a:t>DN</a:t>
            </a:r>
            <a:r>
              <a:rPr lang="vi-VN" altLang="en-US" sz="2400">
                <a:latin typeface="Times New Roman" panose="02020603050405020304" pitchFamily="18" charset="0"/>
                <a:cs typeface="Times New Roman" panose="02020603050405020304" pitchFamily="18" charset="0"/>
              </a:rPr>
              <a:t> đã phạt C</a:t>
            </a:r>
            <a:r>
              <a:rPr lang="en-US" altLang="en-US" sz="2400">
                <a:latin typeface="Times New Roman" panose="02020603050405020304" pitchFamily="18" charset="0"/>
                <a:cs typeface="Times New Roman" panose="02020603050405020304" pitchFamily="18" charset="0"/>
              </a:rPr>
              <a:t>.</a:t>
            </a:r>
            <a:r>
              <a:rPr lang="vi-VN" altLang="en-US" sz="2400">
                <a:latin typeface="Times New Roman" panose="02020603050405020304" pitchFamily="18" charset="0"/>
                <a:cs typeface="Times New Roman" panose="02020603050405020304" pitchFamily="18" charset="0"/>
              </a:rPr>
              <a:t>ty A 10% trên số tiền đã ký cược. Sau đó, </a:t>
            </a:r>
            <a:r>
              <a:rPr lang="en-US" altLang="en-US" sz="2400">
                <a:latin typeface="Times New Roman" panose="02020603050405020304" pitchFamily="18" charset="0"/>
                <a:cs typeface="Times New Roman" panose="02020603050405020304" pitchFamily="18" charset="0"/>
              </a:rPr>
              <a:t>DN</a:t>
            </a:r>
            <a:r>
              <a:rPr lang="vi-VN" altLang="en-US" sz="2400">
                <a:latin typeface="Times New Roman" panose="02020603050405020304" pitchFamily="18" charset="0"/>
                <a:cs typeface="Times New Roman" panose="02020603050405020304" pitchFamily="18" charset="0"/>
              </a:rPr>
              <a:t> trích tiền gửi ngân hàng để trả tiền ký cược cho </a:t>
            </a:r>
            <a:r>
              <a:rPr lang="en-US" altLang="en-US" sz="2400">
                <a:latin typeface="Times New Roman" panose="02020603050405020304" pitchFamily="18" charset="0"/>
                <a:cs typeface="Times New Roman" panose="02020603050405020304" pitchFamily="18" charset="0"/>
              </a:rPr>
              <a:t>C.</a:t>
            </a:r>
            <a:r>
              <a:rPr lang="vi-VN" altLang="en-US" sz="2400">
                <a:latin typeface="Times New Roman" panose="02020603050405020304" pitchFamily="18" charset="0"/>
                <a:cs typeface="Times New Roman" panose="02020603050405020304" pitchFamily="18" charset="0"/>
              </a:rPr>
              <a:t>ty A.</a:t>
            </a:r>
          </a:p>
        </p:txBody>
      </p:sp>
      <p:sp>
        <p:nvSpPr>
          <p:cNvPr id="118790" name="AutoShape 6">
            <a:extLst>
              <a:ext uri="{FF2B5EF4-FFF2-40B4-BE49-F238E27FC236}">
                <a16:creationId xmlns:a16="http://schemas.microsoft.com/office/drawing/2014/main" id="{9B73AEB3-755D-DC7C-98B6-0F5D0A9C0B38}"/>
              </a:ext>
            </a:extLst>
          </p:cNvPr>
          <p:cNvSpPr>
            <a:spLocks noChangeArrowheads="1"/>
          </p:cNvSpPr>
          <p:nvPr/>
        </p:nvSpPr>
        <p:spPr bwMode="auto">
          <a:xfrm>
            <a:off x="1905000" y="1524000"/>
            <a:ext cx="8305800" cy="4267200"/>
          </a:xfrm>
          <a:prstGeom prst="roundRect">
            <a:avLst>
              <a:gd name="adj" fmla="val 6921"/>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18791" name="Rectangle 7">
            <a:extLst>
              <a:ext uri="{FF2B5EF4-FFF2-40B4-BE49-F238E27FC236}">
                <a16:creationId xmlns:a16="http://schemas.microsoft.com/office/drawing/2014/main" id="{7D728D84-1A88-BA0B-48EF-4FB4433E9299}"/>
              </a:ext>
            </a:extLst>
          </p:cNvPr>
          <p:cNvSpPr>
            <a:spLocks noChangeArrowheads="1"/>
          </p:cNvSpPr>
          <p:nvPr/>
        </p:nvSpPr>
        <p:spPr bwMode="auto">
          <a:xfrm>
            <a:off x="3657600" y="5943601"/>
            <a:ext cx="4572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en-US" altLang="en-US" b="1" i="1" u="sng">
                <a:latin typeface="Times New Roman" panose="02020603050405020304" pitchFamily="18" charset="0"/>
                <a:cs typeface="Times New Roman" panose="02020603050405020304" pitchFamily="18" charset="0"/>
              </a:rPr>
              <a:t>Yêu cầu:</a:t>
            </a:r>
            <a:r>
              <a:rPr lang="en-US" altLang="en-US">
                <a:latin typeface="Times New Roman" panose="02020603050405020304" pitchFamily="18" charset="0"/>
                <a:cs typeface="Times New Roman" panose="02020603050405020304" pitchFamily="18" charset="0"/>
              </a:rPr>
              <a:t>  Định khoản kế toán</a:t>
            </a:r>
          </a:p>
        </p:txBody>
      </p:sp>
      <p:sp>
        <p:nvSpPr>
          <p:cNvPr id="118792" name="AutoShape 8">
            <a:extLst>
              <a:ext uri="{FF2B5EF4-FFF2-40B4-BE49-F238E27FC236}">
                <a16:creationId xmlns:a16="http://schemas.microsoft.com/office/drawing/2014/main" id="{DC3A50B4-EB57-FCDE-979D-FB4A76CF412E}"/>
              </a:ext>
            </a:extLst>
          </p:cNvPr>
          <p:cNvSpPr>
            <a:spLocks noChangeArrowheads="1"/>
          </p:cNvSpPr>
          <p:nvPr/>
        </p:nvSpPr>
        <p:spPr bwMode="auto">
          <a:xfrm>
            <a:off x="3352800" y="5943600"/>
            <a:ext cx="5334000" cy="533400"/>
          </a:xfrm>
          <a:prstGeom prst="roundRect">
            <a:avLst>
              <a:gd name="adj" fmla="val 6921"/>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18788">
                                            <p:txEl>
                                              <p:pRg st="0" end="0"/>
                                            </p:txEl>
                                          </p:spTgt>
                                        </p:tgtEl>
                                        <p:attrNameLst>
                                          <p:attrName>style.visibility</p:attrName>
                                        </p:attrNameLst>
                                      </p:cBhvr>
                                      <p:to>
                                        <p:strVal val="visible"/>
                                      </p:to>
                                    </p:set>
                                    <p:anim calcmode="lin" valueType="num">
                                      <p:cBhvr>
                                        <p:cTn id="7" dur="500" fill="hold"/>
                                        <p:tgtEl>
                                          <p:spTgt spid="11878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8788">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18788">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1878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18790"/>
                                        </p:tgtEl>
                                        <p:attrNameLst>
                                          <p:attrName>style.visibility</p:attrName>
                                        </p:attrNameLst>
                                      </p:cBhvr>
                                      <p:to>
                                        <p:strVal val="visible"/>
                                      </p:to>
                                    </p:set>
                                    <p:animEffect transition="in" filter="diamond(in)">
                                      <p:cBhvr>
                                        <p:cTn id="15" dur="2000"/>
                                        <p:tgtEl>
                                          <p:spTgt spid="118790"/>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18789"/>
                                        </p:tgtEl>
                                        <p:attrNameLst>
                                          <p:attrName>style.visibility</p:attrName>
                                        </p:attrNameLst>
                                      </p:cBhvr>
                                      <p:to>
                                        <p:strVal val="visible"/>
                                      </p:to>
                                    </p:set>
                                    <p:animEffect transition="in" filter="diamond(in)">
                                      <p:cBhvr>
                                        <p:cTn id="18" dur="2000"/>
                                        <p:tgtEl>
                                          <p:spTgt spid="11878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18791"/>
                                        </p:tgtEl>
                                        <p:attrNameLst>
                                          <p:attrName>style.visibility</p:attrName>
                                        </p:attrNameLst>
                                      </p:cBhvr>
                                      <p:to>
                                        <p:strVal val="visible"/>
                                      </p:to>
                                    </p:set>
                                    <p:animEffect transition="in" filter="diamond(in)">
                                      <p:cBhvr>
                                        <p:cTn id="23" dur="2000"/>
                                        <p:tgtEl>
                                          <p:spTgt spid="118791"/>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118792"/>
                                        </p:tgtEl>
                                        <p:attrNameLst>
                                          <p:attrName>style.visibility</p:attrName>
                                        </p:attrNameLst>
                                      </p:cBhvr>
                                      <p:to>
                                        <p:strVal val="visible"/>
                                      </p:to>
                                    </p:set>
                                    <p:animEffect transition="in" filter="diamond(in)">
                                      <p:cBhvr>
                                        <p:cTn id="26" dur="2000"/>
                                        <p:tgtEl>
                                          <p:spTgt spid="118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9" grpId="0"/>
      <p:bldP spid="118790" grpId="0" animBg="1"/>
      <p:bldP spid="118791" grpId="0"/>
      <p:bldP spid="118792"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F0190-7D14-4DE2-D705-97B652A948E3}"/>
            </a:ext>
          </a:extLst>
        </p:cNvPr>
        <p:cNvGrpSpPr/>
        <p:nvPr/>
      </p:nvGrpSpPr>
      <p:grpSpPr>
        <a:xfrm>
          <a:off x="0" y="0"/>
          <a:ext cx="0" cy="0"/>
          <a:chOff x="0" y="0"/>
          <a:chExt cx="0" cy="0"/>
        </a:xfrm>
      </p:grpSpPr>
      <p:sp>
        <p:nvSpPr>
          <p:cNvPr id="112642" name="Footer Placeholder 4">
            <a:extLst>
              <a:ext uri="{FF2B5EF4-FFF2-40B4-BE49-F238E27FC236}">
                <a16:creationId xmlns:a16="http://schemas.microsoft.com/office/drawing/2014/main" id="{87DCFC5E-54FD-0A7F-C3AA-A57864DF579C}"/>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36194" name="Rectangle 2">
            <a:extLst>
              <a:ext uri="{FF2B5EF4-FFF2-40B4-BE49-F238E27FC236}">
                <a16:creationId xmlns:a16="http://schemas.microsoft.com/office/drawing/2014/main" id="{A622C1DC-78C0-ADF0-E25F-71A86C16418E}"/>
              </a:ext>
            </a:extLst>
          </p:cNvPr>
          <p:cNvSpPr>
            <a:spLocks noChangeArrowheads="1"/>
          </p:cNvSpPr>
          <p:nvPr/>
        </p:nvSpPr>
        <p:spPr bwMode="auto">
          <a:xfrm>
            <a:off x="4876801" y="501683"/>
            <a:ext cx="252505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sz="3000" b="1" i="1" dirty="0">
                <a:latin typeface="Times New Roman" panose="02020603050405020304" pitchFamily="18" charset="0"/>
                <a:cs typeface="Times New Roman" panose="02020603050405020304" pitchFamily="18" charset="0"/>
              </a:rPr>
              <a:t>6.5. Sổ kế toán</a:t>
            </a:r>
            <a:endParaRPr lang="en-US" altLang="en-US" sz="3000" b="1" i="1" dirty="0">
              <a:latin typeface="Times New Roman" panose="02020603050405020304" pitchFamily="18" charset="0"/>
              <a:cs typeface="Times New Roman" panose="02020603050405020304" pitchFamily="18" charset="0"/>
            </a:endParaRPr>
          </a:p>
        </p:txBody>
      </p:sp>
      <p:sp>
        <p:nvSpPr>
          <p:cNvPr id="136195" name="AutoShape 3">
            <a:extLst>
              <a:ext uri="{FF2B5EF4-FFF2-40B4-BE49-F238E27FC236}">
                <a16:creationId xmlns:a16="http://schemas.microsoft.com/office/drawing/2014/main" id="{C2D5741C-DF7B-E82E-2EB9-3560CE06CEA0}"/>
              </a:ext>
            </a:extLst>
          </p:cNvPr>
          <p:cNvSpPr>
            <a:spLocks noChangeArrowheads="1"/>
          </p:cNvSpPr>
          <p:nvPr/>
        </p:nvSpPr>
        <p:spPr bwMode="gray">
          <a:xfrm>
            <a:off x="1828800" y="3733800"/>
            <a:ext cx="3200400" cy="19050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tổng hợp</a:t>
            </a:r>
            <a:r>
              <a:rPr lang="nb-NO" altLang="en-US">
                <a:latin typeface="Times New Roman" panose="02020603050405020304" pitchFamily="18" charset="0"/>
                <a:cs typeface="Times New Roman" panose="02020603050405020304" pitchFamily="18" charset="0"/>
              </a:rPr>
              <a:t>  </a:t>
            </a:r>
          </a:p>
        </p:txBody>
      </p:sp>
      <p:sp>
        <p:nvSpPr>
          <p:cNvPr id="136196" name="AutoShape 4">
            <a:extLst>
              <a:ext uri="{FF2B5EF4-FFF2-40B4-BE49-F238E27FC236}">
                <a16:creationId xmlns:a16="http://schemas.microsoft.com/office/drawing/2014/main" id="{6F5FE2F3-0F16-4157-577D-636BCD86F383}"/>
              </a:ext>
            </a:extLst>
          </p:cNvPr>
          <p:cNvSpPr>
            <a:spLocks noChangeArrowheads="1"/>
          </p:cNvSpPr>
          <p:nvPr/>
        </p:nvSpPr>
        <p:spPr bwMode="gray">
          <a:xfrm>
            <a:off x="5065714" y="43195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endParaRPr lang="en-US" sz="2400" b="1" dirty="0">
              <a:latin typeface="Times New Roman" panose="02020603050405020304" pitchFamily="18" charset="0"/>
              <a:cs typeface="Times New Roman" panose="02020603050405020304" pitchFamily="18" charset="0"/>
            </a:endParaRPr>
          </a:p>
        </p:txBody>
      </p:sp>
      <p:sp>
        <p:nvSpPr>
          <p:cNvPr id="136197" name="AutoShape 5">
            <a:extLst>
              <a:ext uri="{FF2B5EF4-FFF2-40B4-BE49-F238E27FC236}">
                <a16:creationId xmlns:a16="http://schemas.microsoft.com/office/drawing/2014/main" id="{73D90872-4B35-2E86-8A20-0389BE17C51D}"/>
              </a:ext>
            </a:extLst>
          </p:cNvPr>
          <p:cNvSpPr>
            <a:spLocks noChangeArrowheads="1"/>
          </p:cNvSpPr>
          <p:nvPr/>
        </p:nvSpPr>
        <p:spPr bwMode="gray">
          <a:xfrm>
            <a:off x="5065713" y="5138738"/>
            <a:ext cx="5135562" cy="80486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cái</a:t>
            </a:r>
            <a:r>
              <a:rPr lang="en-US" sz="2400" b="1" dirty="0">
                <a:latin typeface="Times New Roman" panose="02020603050405020304" pitchFamily="18" charset="0"/>
                <a:cs typeface="Times New Roman" panose="02020603050405020304" pitchFamily="18" charset="0"/>
              </a:rPr>
              <a:t> TK 344</a:t>
            </a:r>
          </a:p>
        </p:txBody>
      </p:sp>
      <p:sp>
        <p:nvSpPr>
          <p:cNvPr id="136198" name="AutoShape 6">
            <a:extLst>
              <a:ext uri="{FF2B5EF4-FFF2-40B4-BE49-F238E27FC236}">
                <a16:creationId xmlns:a16="http://schemas.microsoft.com/office/drawing/2014/main" id="{D56E2746-2D72-2501-F895-B6D9F30EB314}"/>
              </a:ext>
            </a:extLst>
          </p:cNvPr>
          <p:cNvSpPr>
            <a:spLocks noChangeArrowheads="1"/>
          </p:cNvSpPr>
          <p:nvPr/>
        </p:nvSpPr>
        <p:spPr bwMode="gray">
          <a:xfrm>
            <a:off x="5026026" y="34290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sổ</a:t>
            </a:r>
            <a:endParaRPr lang="en-US" sz="2400" b="1" dirty="0">
              <a:latin typeface="Times New Roman" panose="02020603050405020304" pitchFamily="18" charset="0"/>
              <a:cs typeface="Times New Roman" panose="02020603050405020304" pitchFamily="18" charset="0"/>
            </a:endParaRPr>
          </a:p>
        </p:txBody>
      </p:sp>
      <p:sp>
        <p:nvSpPr>
          <p:cNvPr id="136199" name="AutoShape 7">
            <a:extLst>
              <a:ext uri="{FF2B5EF4-FFF2-40B4-BE49-F238E27FC236}">
                <a16:creationId xmlns:a16="http://schemas.microsoft.com/office/drawing/2014/main" id="{F6D061B8-961E-E257-7624-F5875A98DB16}"/>
              </a:ext>
            </a:extLst>
          </p:cNvPr>
          <p:cNvSpPr>
            <a:spLocks noChangeArrowheads="1"/>
          </p:cNvSpPr>
          <p:nvPr/>
        </p:nvSpPr>
        <p:spPr bwMode="gray">
          <a:xfrm>
            <a:off x="2057400" y="1676400"/>
            <a:ext cx="2971800" cy="12954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chi tiết</a:t>
            </a:r>
            <a:endParaRPr lang="nb-NO" altLang="en-US">
              <a:latin typeface="Times New Roman" panose="02020603050405020304" pitchFamily="18" charset="0"/>
              <a:cs typeface="Times New Roman" panose="02020603050405020304" pitchFamily="18" charset="0"/>
            </a:endParaRPr>
          </a:p>
        </p:txBody>
      </p:sp>
      <p:sp>
        <p:nvSpPr>
          <p:cNvPr id="136200" name="AutoShape 8">
            <a:extLst>
              <a:ext uri="{FF2B5EF4-FFF2-40B4-BE49-F238E27FC236}">
                <a16:creationId xmlns:a16="http://schemas.microsoft.com/office/drawing/2014/main" id="{9D83DC83-C054-AC26-C1DF-118BC0B2BF6F}"/>
              </a:ext>
            </a:extLst>
          </p:cNvPr>
          <p:cNvSpPr>
            <a:spLocks noChangeArrowheads="1"/>
          </p:cNvSpPr>
          <p:nvPr/>
        </p:nvSpPr>
        <p:spPr bwMode="gray">
          <a:xfrm>
            <a:off x="5065714" y="1881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defRPr/>
            </a:pPr>
            <a:r>
              <a:rPr lang="en-US" sz="2400" b="1" dirty="0" err="1">
                <a:latin typeface="Times New Roman" panose="02020603050405020304" pitchFamily="18" charset="0"/>
                <a:cs typeface="Times New Roman" panose="02020603050405020304" pitchFamily="18" charset="0"/>
              </a:rPr>
              <a:t>Sổ</a:t>
            </a:r>
            <a:r>
              <a:rPr lang="en-US" sz="2400" b="1" dirty="0">
                <a:latin typeface="Times New Roman" panose="02020603050405020304" pitchFamily="18" charset="0"/>
                <a:cs typeface="Times New Roman" panose="02020603050405020304" pitchFamily="18" charset="0"/>
              </a:rPr>
              <a:t> chi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tiền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vay</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1993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36194"/>
                                        </p:tgtEl>
                                        <p:attrNameLst>
                                          <p:attrName>style.visibility</p:attrName>
                                        </p:attrNameLst>
                                      </p:cBhvr>
                                      <p:to>
                                        <p:strVal val="visible"/>
                                      </p:to>
                                    </p:set>
                                    <p:anim calcmode="lin" valueType="num">
                                      <p:cBhvr>
                                        <p:cTn id="7" dur="500" fill="hold"/>
                                        <p:tgtEl>
                                          <p:spTgt spid="136194"/>
                                        </p:tgtEl>
                                        <p:attrNameLst>
                                          <p:attrName>ppt_w</p:attrName>
                                        </p:attrNameLst>
                                      </p:cBhvr>
                                      <p:tavLst>
                                        <p:tav tm="0">
                                          <p:val>
                                            <p:fltVal val="0"/>
                                          </p:val>
                                        </p:tav>
                                        <p:tav tm="100000">
                                          <p:val>
                                            <p:strVal val="#ppt_w"/>
                                          </p:val>
                                        </p:tav>
                                      </p:tavLst>
                                    </p:anim>
                                    <p:anim calcmode="lin" valueType="num">
                                      <p:cBhvr>
                                        <p:cTn id="8" dur="500" fill="hold"/>
                                        <p:tgtEl>
                                          <p:spTgt spid="136194"/>
                                        </p:tgtEl>
                                        <p:attrNameLst>
                                          <p:attrName>ppt_h</p:attrName>
                                        </p:attrNameLst>
                                      </p:cBhvr>
                                      <p:tavLst>
                                        <p:tav tm="0">
                                          <p:val>
                                            <p:fltVal val="0"/>
                                          </p:val>
                                        </p:tav>
                                        <p:tav tm="100000">
                                          <p:val>
                                            <p:strVal val="#ppt_h"/>
                                          </p:val>
                                        </p:tav>
                                      </p:tavLst>
                                    </p:anim>
                                    <p:anim calcmode="lin" valueType="num">
                                      <p:cBhvr>
                                        <p:cTn id="9" dur="500" fill="hold"/>
                                        <p:tgtEl>
                                          <p:spTgt spid="136194"/>
                                        </p:tgtEl>
                                        <p:attrNameLst>
                                          <p:attrName>style.rotation</p:attrName>
                                        </p:attrNameLst>
                                      </p:cBhvr>
                                      <p:tavLst>
                                        <p:tav tm="0">
                                          <p:val>
                                            <p:fltVal val="360"/>
                                          </p:val>
                                        </p:tav>
                                        <p:tav tm="100000">
                                          <p:val>
                                            <p:fltVal val="0"/>
                                          </p:val>
                                        </p:tav>
                                      </p:tavLst>
                                    </p:anim>
                                    <p:animEffect transition="in" filter="fade">
                                      <p:cBhvr>
                                        <p:cTn id="10" dur="500"/>
                                        <p:tgtEl>
                                          <p:spTgt spid="13619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36199"/>
                                        </p:tgtEl>
                                        <p:attrNameLst>
                                          <p:attrName>style.visibility</p:attrName>
                                        </p:attrNameLst>
                                      </p:cBhvr>
                                      <p:to>
                                        <p:strVal val="visible"/>
                                      </p:to>
                                    </p:set>
                                    <p:anim calcmode="lin" valueType="num">
                                      <p:cBhvr additive="base">
                                        <p:cTn id="15" dur="500" fill="hold"/>
                                        <p:tgtEl>
                                          <p:spTgt spid="136199"/>
                                        </p:tgtEl>
                                        <p:attrNameLst>
                                          <p:attrName>ppt_x</p:attrName>
                                        </p:attrNameLst>
                                      </p:cBhvr>
                                      <p:tavLst>
                                        <p:tav tm="0">
                                          <p:val>
                                            <p:strVal val="0-#ppt_w/2"/>
                                          </p:val>
                                        </p:tav>
                                        <p:tav tm="100000">
                                          <p:val>
                                            <p:strVal val="#ppt_x"/>
                                          </p:val>
                                        </p:tav>
                                      </p:tavLst>
                                    </p:anim>
                                    <p:anim calcmode="lin" valueType="num">
                                      <p:cBhvr additive="base">
                                        <p:cTn id="16" dur="500" fill="hold"/>
                                        <p:tgtEl>
                                          <p:spTgt spid="13619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36200"/>
                                        </p:tgtEl>
                                        <p:attrNameLst>
                                          <p:attrName>style.visibility</p:attrName>
                                        </p:attrNameLst>
                                      </p:cBhvr>
                                      <p:to>
                                        <p:strVal val="visible"/>
                                      </p:to>
                                    </p:set>
                                    <p:anim calcmode="lin" valueType="num">
                                      <p:cBhvr additive="base">
                                        <p:cTn id="19" dur="500" fill="hold"/>
                                        <p:tgtEl>
                                          <p:spTgt spid="136200"/>
                                        </p:tgtEl>
                                        <p:attrNameLst>
                                          <p:attrName>ppt_x</p:attrName>
                                        </p:attrNameLst>
                                      </p:cBhvr>
                                      <p:tavLst>
                                        <p:tav tm="0">
                                          <p:val>
                                            <p:strVal val="1+#ppt_w/2"/>
                                          </p:val>
                                        </p:tav>
                                        <p:tav tm="100000">
                                          <p:val>
                                            <p:strVal val="#ppt_x"/>
                                          </p:val>
                                        </p:tav>
                                      </p:tavLst>
                                    </p:anim>
                                    <p:anim calcmode="lin" valueType="num">
                                      <p:cBhvr additive="base">
                                        <p:cTn id="20" dur="500" fill="hold"/>
                                        <p:tgtEl>
                                          <p:spTgt spid="13620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6195"/>
                                        </p:tgtEl>
                                        <p:attrNameLst>
                                          <p:attrName>style.visibility</p:attrName>
                                        </p:attrNameLst>
                                      </p:cBhvr>
                                      <p:to>
                                        <p:strVal val="visible"/>
                                      </p:to>
                                    </p:set>
                                    <p:anim calcmode="lin" valueType="num">
                                      <p:cBhvr additive="base">
                                        <p:cTn id="25" dur="500" fill="hold"/>
                                        <p:tgtEl>
                                          <p:spTgt spid="136195"/>
                                        </p:tgtEl>
                                        <p:attrNameLst>
                                          <p:attrName>ppt_x</p:attrName>
                                        </p:attrNameLst>
                                      </p:cBhvr>
                                      <p:tavLst>
                                        <p:tav tm="0">
                                          <p:val>
                                            <p:strVal val="0-#ppt_w/2"/>
                                          </p:val>
                                        </p:tav>
                                        <p:tav tm="100000">
                                          <p:val>
                                            <p:strVal val="#ppt_x"/>
                                          </p:val>
                                        </p:tav>
                                      </p:tavLst>
                                    </p:anim>
                                    <p:anim calcmode="lin" valueType="num">
                                      <p:cBhvr additive="base">
                                        <p:cTn id="26" dur="500" fill="hold"/>
                                        <p:tgtEl>
                                          <p:spTgt spid="136195"/>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36196"/>
                                        </p:tgtEl>
                                        <p:attrNameLst>
                                          <p:attrName>style.visibility</p:attrName>
                                        </p:attrNameLst>
                                      </p:cBhvr>
                                      <p:to>
                                        <p:strVal val="visible"/>
                                      </p:to>
                                    </p:set>
                                    <p:anim calcmode="lin" valueType="num">
                                      <p:cBhvr additive="base">
                                        <p:cTn id="29" dur="500" fill="hold"/>
                                        <p:tgtEl>
                                          <p:spTgt spid="136196"/>
                                        </p:tgtEl>
                                        <p:attrNameLst>
                                          <p:attrName>ppt_x</p:attrName>
                                        </p:attrNameLst>
                                      </p:cBhvr>
                                      <p:tavLst>
                                        <p:tav tm="0">
                                          <p:val>
                                            <p:strVal val="1+#ppt_w/2"/>
                                          </p:val>
                                        </p:tav>
                                        <p:tav tm="100000">
                                          <p:val>
                                            <p:strVal val="#ppt_x"/>
                                          </p:val>
                                        </p:tav>
                                      </p:tavLst>
                                    </p:anim>
                                    <p:anim calcmode="lin" valueType="num">
                                      <p:cBhvr additive="base">
                                        <p:cTn id="30" dur="500" fill="hold"/>
                                        <p:tgtEl>
                                          <p:spTgt spid="136196"/>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36197"/>
                                        </p:tgtEl>
                                        <p:attrNameLst>
                                          <p:attrName>style.visibility</p:attrName>
                                        </p:attrNameLst>
                                      </p:cBhvr>
                                      <p:to>
                                        <p:strVal val="visible"/>
                                      </p:to>
                                    </p:set>
                                    <p:anim calcmode="lin" valueType="num">
                                      <p:cBhvr additive="base">
                                        <p:cTn id="33" dur="500" fill="hold"/>
                                        <p:tgtEl>
                                          <p:spTgt spid="136197"/>
                                        </p:tgtEl>
                                        <p:attrNameLst>
                                          <p:attrName>ppt_x</p:attrName>
                                        </p:attrNameLst>
                                      </p:cBhvr>
                                      <p:tavLst>
                                        <p:tav tm="0">
                                          <p:val>
                                            <p:strVal val="1+#ppt_w/2"/>
                                          </p:val>
                                        </p:tav>
                                        <p:tav tm="100000">
                                          <p:val>
                                            <p:strVal val="#ppt_x"/>
                                          </p:val>
                                        </p:tav>
                                      </p:tavLst>
                                    </p:anim>
                                    <p:anim calcmode="lin" valueType="num">
                                      <p:cBhvr additive="base">
                                        <p:cTn id="34" dur="500" fill="hold"/>
                                        <p:tgtEl>
                                          <p:spTgt spid="136197"/>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36198"/>
                                        </p:tgtEl>
                                        <p:attrNameLst>
                                          <p:attrName>style.visibility</p:attrName>
                                        </p:attrNameLst>
                                      </p:cBhvr>
                                      <p:to>
                                        <p:strVal val="visible"/>
                                      </p:to>
                                    </p:set>
                                    <p:anim calcmode="lin" valueType="num">
                                      <p:cBhvr additive="base">
                                        <p:cTn id="37" dur="500" fill="hold"/>
                                        <p:tgtEl>
                                          <p:spTgt spid="136198"/>
                                        </p:tgtEl>
                                        <p:attrNameLst>
                                          <p:attrName>ppt_x</p:attrName>
                                        </p:attrNameLst>
                                      </p:cBhvr>
                                      <p:tavLst>
                                        <p:tav tm="0">
                                          <p:val>
                                            <p:strVal val="1+#ppt_w/2"/>
                                          </p:val>
                                        </p:tav>
                                        <p:tav tm="100000">
                                          <p:val>
                                            <p:strVal val="#ppt_x"/>
                                          </p:val>
                                        </p:tav>
                                      </p:tavLst>
                                    </p:anim>
                                    <p:anim calcmode="lin" valueType="num">
                                      <p:cBhvr additive="base">
                                        <p:cTn id="38" dur="500" fill="hold"/>
                                        <p:tgtEl>
                                          <p:spTgt spid="136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p:bldP spid="136195" grpId="0" animBg="1"/>
      <p:bldP spid="136196" grpId="0" animBg="1"/>
      <p:bldP spid="136197" grpId="0" animBg="1"/>
      <p:bldP spid="136198" grpId="0" animBg="1"/>
      <p:bldP spid="136199" grpId="0" animBg="1"/>
      <p:bldP spid="136200"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85FDD50-6FCC-CCD7-6855-6F72373EFDD7}"/>
              </a:ext>
            </a:extLst>
          </p:cNvPr>
          <p:cNvSpPr>
            <a:spLocks noGrp="1" noChangeArrowheads="1"/>
          </p:cNvSpPr>
          <p:nvPr>
            <p:ph type="ctrTitle"/>
          </p:nvPr>
        </p:nvSpPr>
        <p:spPr>
          <a:xfrm>
            <a:off x="2514600" y="2286000"/>
            <a:ext cx="7620000" cy="20574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1" hangingPunct="1"/>
            <a:r>
              <a:rPr lang="en-US" altLang="en-US" sz="3200" b="1" u="sng">
                <a:latin typeface="Times New Roman" panose="02020603050405020304" pitchFamily="18" charset="0"/>
                <a:cs typeface="Times New Roman" panose="02020603050405020304" pitchFamily="18" charset="0"/>
              </a:rPr>
              <a:t>BÀI 9:</a:t>
            </a:r>
            <a:br>
              <a:rPr lang="vi-VN" altLang="en-US" sz="3200" b="1">
                <a:latin typeface="Times New Roman" panose="02020603050405020304" pitchFamily="18" charset="0"/>
                <a:cs typeface="Times New Roman" panose="02020603050405020304" pitchFamily="18" charset="0"/>
              </a:rPr>
            </a:br>
            <a:r>
              <a:rPr lang="vi-VN" altLang="en-US" sz="3200" b="1">
                <a:latin typeface="Times New Roman" panose="02020603050405020304" pitchFamily="18" charset="0"/>
                <a:cs typeface="Times New Roman" panose="02020603050405020304" pitchFamily="18" charset="0"/>
              </a:rPr>
              <a:t>KẾ TOÁN HOẠT ĐỘNG MUA, BÁN HÀNG HÓA TRONG DOANG NGHIỆP THƯƠNG MẠI</a:t>
            </a:r>
            <a:endParaRPr lang="en-US" altLang="en-US" sz="2800" b="1">
              <a:latin typeface="Times New Roman" panose="02020603050405020304" pitchFamily="18" charset="0"/>
              <a:cs typeface="Times New Roman" panose="02020603050405020304" pitchFamily="18" charset="0"/>
            </a:endParaRPr>
          </a:p>
        </p:txBody>
      </p:sp>
      <p:pic>
        <p:nvPicPr>
          <p:cNvPr id="4100" name="Picture 4" descr="137">
            <a:extLst>
              <a:ext uri="{FF2B5EF4-FFF2-40B4-BE49-F238E27FC236}">
                <a16:creationId xmlns:a16="http://schemas.microsoft.com/office/drawing/2014/main" id="{E2172FB9-DEE4-4F32-F51C-BAF301B6F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419600"/>
            <a:ext cx="1981200"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mph" presetSubtype="0" fill="hold" grpId="0" nodeType="clickEffect">
                                  <p:stCondLst>
                                    <p:cond delay="0"/>
                                  </p:stCondLst>
                                  <p:iterate type="lt">
                                    <p:tmPct val="10000"/>
                                  </p:iterate>
                                  <p:childTnLst>
                                    <p:set>
                                      <p:cBhvr override="childStyle">
                                        <p:cTn id="6" dur="500" autoRev="1" fill="hold"/>
                                        <p:tgtEl>
                                          <p:spTgt spid="2050"/>
                                        </p:tgtEl>
                                        <p:attrNameLst>
                                          <p:attrName>style.color</p:attrName>
                                        </p:attrNameLst>
                                      </p:cBhvr>
                                      <p:to>
                                        <p:clrVal>
                                          <a:schemeClr val="accent2"/>
                                        </p:clrVal>
                                      </p:to>
                                    </p:set>
                                    <p:set>
                                      <p:cBhvr>
                                        <p:cTn id="7" dur="500" autoRev="1" fill="hold"/>
                                        <p:tgtEl>
                                          <p:spTgt spid="2050"/>
                                        </p:tgtEl>
                                        <p:attrNameLst>
                                          <p:attrName>fillcolor</p:attrName>
                                        </p:attrNameLst>
                                      </p:cBhvr>
                                      <p:to>
                                        <p:clrVal>
                                          <a:schemeClr val="accent2"/>
                                        </p:clrVal>
                                      </p:to>
                                    </p:set>
                                    <p:set>
                                      <p:cBhvr>
                                        <p:cTn id="8" dur="500" autoRev="1" fill="hold"/>
                                        <p:tgtEl>
                                          <p:spTgt spid="205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a:extLst>
              <a:ext uri="{FF2B5EF4-FFF2-40B4-BE49-F238E27FC236}">
                <a16:creationId xmlns:a16="http://schemas.microsoft.com/office/drawing/2014/main" id="{2DC6B665-3A51-ED2D-F181-59EEC979EFC3}"/>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40962" name="Rectangle 2">
            <a:extLst>
              <a:ext uri="{FF2B5EF4-FFF2-40B4-BE49-F238E27FC236}">
                <a16:creationId xmlns:a16="http://schemas.microsoft.com/office/drawing/2014/main" id="{1EA9ECD4-0125-3BA7-D724-7D919C9BDF8D}"/>
              </a:ext>
            </a:extLst>
          </p:cNvPr>
          <p:cNvSpPr>
            <a:spLocks noGrp="1" noChangeArrowheads="1"/>
          </p:cNvSpPr>
          <p:nvPr>
            <p:ph type="title"/>
          </p:nvPr>
        </p:nvSpPr>
        <p:spPr>
          <a:xfrm>
            <a:off x="4800600" y="304801"/>
            <a:ext cx="2590800" cy="487363"/>
          </a:xfrm>
        </p:spPr>
        <p:txBody>
          <a:bodyPr>
            <a:normAutofit fontScale="90000"/>
          </a:bodyPr>
          <a:lstStyle/>
          <a:p>
            <a:pPr algn="ctr" eaLnBrk="1" hangingPunct="1"/>
            <a:r>
              <a:rPr lang="en-US" altLang="en-US">
                <a:latin typeface="Times New Roman" panose="02020603050405020304" pitchFamily="18" charset="0"/>
              </a:rPr>
              <a:t>NỘI DUNG</a:t>
            </a:r>
          </a:p>
        </p:txBody>
      </p:sp>
      <p:sp>
        <p:nvSpPr>
          <p:cNvPr id="40972" name="Text Box 12">
            <a:extLst>
              <a:ext uri="{FF2B5EF4-FFF2-40B4-BE49-F238E27FC236}">
                <a16:creationId xmlns:a16="http://schemas.microsoft.com/office/drawing/2014/main" id="{167F4F2B-145C-B474-4C30-5D4131D3FBB3}"/>
              </a:ext>
            </a:extLst>
          </p:cNvPr>
          <p:cNvSpPr txBox="1">
            <a:spLocks noChangeArrowheads="1"/>
          </p:cNvSpPr>
          <p:nvPr/>
        </p:nvSpPr>
        <p:spPr bwMode="auto">
          <a:xfrm>
            <a:off x="3200400" y="2109788"/>
            <a:ext cx="699293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b="1">
                <a:solidFill>
                  <a:schemeClr val="tx2"/>
                </a:solidFill>
                <a:latin typeface="Times New Roman" panose="02020603050405020304" pitchFamily="18" charset="0"/>
              </a:rPr>
              <a:t>Những vấn đề chung về kế toán mua, bán hàng hóa </a:t>
            </a:r>
          </a:p>
        </p:txBody>
      </p:sp>
      <p:grpSp>
        <p:nvGrpSpPr>
          <p:cNvPr id="40995" name="Group 35">
            <a:extLst>
              <a:ext uri="{FF2B5EF4-FFF2-40B4-BE49-F238E27FC236}">
                <a16:creationId xmlns:a16="http://schemas.microsoft.com/office/drawing/2014/main" id="{3408F50F-CE18-1C6F-3576-F2DCBE7DCDB9}"/>
              </a:ext>
            </a:extLst>
          </p:cNvPr>
          <p:cNvGrpSpPr>
            <a:grpSpLocks/>
          </p:cNvGrpSpPr>
          <p:nvPr/>
        </p:nvGrpSpPr>
        <p:grpSpPr bwMode="auto">
          <a:xfrm>
            <a:off x="2209800" y="2024063"/>
            <a:ext cx="8077200" cy="665162"/>
            <a:chOff x="432" y="1275"/>
            <a:chExt cx="5088" cy="419"/>
          </a:xfrm>
        </p:grpSpPr>
        <p:grpSp>
          <p:nvGrpSpPr>
            <p:cNvPr id="5151" name="Group 3">
              <a:extLst>
                <a:ext uri="{FF2B5EF4-FFF2-40B4-BE49-F238E27FC236}">
                  <a16:creationId xmlns:a16="http://schemas.microsoft.com/office/drawing/2014/main" id="{25BCCE2C-3577-1059-464E-7129BEEA9FDA}"/>
                </a:ext>
              </a:extLst>
            </p:cNvPr>
            <p:cNvGrpSpPr>
              <a:grpSpLocks/>
            </p:cNvGrpSpPr>
            <p:nvPr/>
          </p:nvGrpSpPr>
          <p:grpSpPr bwMode="auto">
            <a:xfrm>
              <a:off x="432" y="1275"/>
              <a:ext cx="480" cy="419"/>
              <a:chOff x="1110" y="2656"/>
              <a:chExt cx="1549" cy="1351"/>
            </a:xfrm>
          </p:grpSpPr>
          <p:sp>
            <p:nvSpPr>
              <p:cNvPr id="5154" name="AutoShape 4">
                <a:extLst>
                  <a:ext uri="{FF2B5EF4-FFF2-40B4-BE49-F238E27FC236}">
                    <a16:creationId xmlns:a16="http://schemas.microsoft.com/office/drawing/2014/main" id="{4EF8381E-C092-F855-9162-BD98E3429CC7}"/>
                  </a:ext>
                </a:extLst>
              </p:cNvPr>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5155" name="AutoShape 5">
                <a:extLst>
                  <a:ext uri="{FF2B5EF4-FFF2-40B4-BE49-F238E27FC236}">
                    <a16:creationId xmlns:a16="http://schemas.microsoft.com/office/drawing/2014/main" id="{8F6D1792-8592-6941-24BC-A4AAD7B37A6B}"/>
                  </a:ext>
                </a:extLst>
              </p:cNvPr>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966" name="AutoShape 6">
                <a:extLst>
                  <a:ext uri="{FF2B5EF4-FFF2-40B4-BE49-F238E27FC236}">
                    <a16:creationId xmlns:a16="http://schemas.microsoft.com/office/drawing/2014/main" id="{34837895-9558-D74D-F71C-B18FA16895AB}"/>
                  </a:ext>
                </a:extLst>
              </p:cNvPr>
              <p:cNvSpPr>
                <a:spLocks noChangeArrowheads="1"/>
              </p:cNvSpPr>
              <p:nvPr/>
            </p:nvSpPr>
            <p:spPr bwMode="gray">
              <a:xfrm>
                <a:off x="1200" y="2737"/>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pPr eaLnBrk="1" hangingPunct="1">
                  <a:defRPr/>
                </a:pPr>
                <a:endParaRPr lang="en-US">
                  <a:latin typeface="Arial" charset="0"/>
                </a:endParaRPr>
              </a:p>
            </p:txBody>
          </p:sp>
        </p:grpSp>
        <p:sp>
          <p:nvSpPr>
            <p:cNvPr id="5152" name="Line 11">
              <a:extLst>
                <a:ext uri="{FF2B5EF4-FFF2-40B4-BE49-F238E27FC236}">
                  <a16:creationId xmlns:a16="http://schemas.microsoft.com/office/drawing/2014/main" id="{58EFA531-8D31-202D-DCC9-A2787EA665A2}"/>
                </a:ext>
              </a:extLst>
            </p:cNvPr>
            <p:cNvSpPr>
              <a:spLocks noChangeShapeType="1"/>
            </p:cNvSpPr>
            <p:nvPr/>
          </p:nvSpPr>
          <p:spPr bwMode="auto">
            <a:xfrm>
              <a:off x="816" y="1659"/>
              <a:ext cx="4704" cy="21"/>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3" name="Text Box 13">
              <a:extLst>
                <a:ext uri="{FF2B5EF4-FFF2-40B4-BE49-F238E27FC236}">
                  <a16:creationId xmlns:a16="http://schemas.microsoft.com/office/drawing/2014/main" id="{6EC7B438-3459-52E6-61C7-FDE74525E006}"/>
                </a:ext>
              </a:extLst>
            </p:cNvPr>
            <p:cNvSpPr txBox="1">
              <a:spLocks noChangeArrowheads="1"/>
            </p:cNvSpPr>
            <p:nvPr/>
          </p:nvSpPr>
          <p:spPr bwMode="gray">
            <a:xfrm>
              <a:off x="553" y="1313"/>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solidFill>
                    <a:schemeClr val="bg1"/>
                  </a:solidFill>
                  <a:latin typeface=".VnTime" pitchFamily="34" charset="0"/>
                </a:rPr>
                <a:t>1</a:t>
              </a:r>
            </a:p>
          </p:txBody>
        </p:sp>
      </p:grpSp>
      <p:sp>
        <p:nvSpPr>
          <p:cNvPr id="40975" name="Text Box 15">
            <a:extLst>
              <a:ext uri="{FF2B5EF4-FFF2-40B4-BE49-F238E27FC236}">
                <a16:creationId xmlns:a16="http://schemas.microsoft.com/office/drawing/2014/main" id="{863A3965-9B43-D89C-8A90-F942A082D31C}"/>
              </a:ext>
            </a:extLst>
          </p:cNvPr>
          <p:cNvSpPr txBox="1">
            <a:spLocks noChangeArrowheads="1"/>
          </p:cNvSpPr>
          <p:nvPr/>
        </p:nvSpPr>
        <p:spPr bwMode="auto">
          <a:xfrm>
            <a:off x="4191000" y="301625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400" b="1">
                <a:solidFill>
                  <a:schemeClr val="tx2"/>
                </a:solidFill>
                <a:latin typeface="Times New Roman" panose="02020603050405020304" pitchFamily="18" charset="0"/>
              </a:rPr>
              <a:t>Kế toán quá trình mua hàng</a:t>
            </a:r>
          </a:p>
        </p:txBody>
      </p:sp>
      <p:grpSp>
        <p:nvGrpSpPr>
          <p:cNvPr id="40996" name="Group 36">
            <a:extLst>
              <a:ext uri="{FF2B5EF4-FFF2-40B4-BE49-F238E27FC236}">
                <a16:creationId xmlns:a16="http://schemas.microsoft.com/office/drawing/2014/main" id="{62966A0F-780F-0BE0-02F9-66EC6FDDD635}"/>
              </a:ext>
            </a:extLst>
          </p:cNvPr>
          <p:cNvGrpSpPr>
            <a:grpSpLocks/>
          </p:cNvGrpSpPr>
          <p:nvPr/>
        </p:nvGrpSpPr>
        <p:grpSpPr bwMode="auto">
          <a:xfrm>
            <a:off x="2209800" y="2992438"/>
            <a:ext cx="8077200" cy="665162"/>
            <a:chOff x="432" y="1885"/>
            <a:chExt cx="5088" cy="419"/>
          </a:xfrm>
        </p:grpSpPr>
        <p:grpSp>
          <p:nvGrpSpPr>
            <p:cNvPr id="5145" name="Group 7">
              <a:extLst>
                <a:ext uri="{FF2B5EF4-FFF2-40B4-BE49-F238E27FC236}">
                  <a16:creationId xmlns:a16="http://schemas.microsoft.com/office/drawing/2014/main" id="{341EF315-35C0-00EC-22C2-43C9A7DAF144}"/>
                </a:ext>
              </a:extLst>
            </p:cNvPr>
            <p:cNvGrpSpPr>
              <a:grpSpLocks/>
            </p:cNvGrpSpPr>
            <p:nvPr/>
          </p:nvGrpSpPr>
          <p:grpSpPr bwMode="auto">
            <a:xfrm>
              <a:off x="432" y="1885"/>
              <a:ext cx="480" cy="419"/>
              <a:chOff x="3174" y="2656"/>
              <a:chExt cx="1549" cy="1351"/>
            </a:xfrm>
          </p:grpSpPr>
          <p:sp>
            <p:nvSpPr>
              <p:cNvPr id="5148" name="AutoShape 8">
                <a:extLst>
                  <a:ext uri="{FF2B5EF4-FFF2-40B4-BE49-F238E27FC236}">
                    <a16:creationId xmlns:a16="http://schemas.microsoft.com/office/drawing/2014/main" id="{22F33136-AB78-4C09-2F9A-28B23E6FFAFF}"/>
                  </a:ext>
                </a:extLst>
              </p:cNvPr>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5149" name="AutoShape 9">
                <a:extLst>
                  <a:ext uri="{FF2B5EF4-FFF2-40B4-BE49-F238E27FC236}">
                    <a16:creationId xmlns:a16="http://schemas.microsoft.com/office/drawing/2014/main" id="{01366686-374A-E818-967F-9A8ED9A7A77C}"/>
                  </a:ext>
                </a:extLst>
              </p:cNvPr>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970" name="AutoShape 10">
                <a:extLst>
                  <a:ext uri="{FF2B5EF4-FFF2-40B4-BE49-F238E27FC236}">
                    <a16:creationId xmlns:a16="http://schemas.microsoft.com/office/drawing/2014/main" id="{CFA9E7A6-3F92-9784-ECC9-353A2385EC9D}"/>
                  </a:ext>
                </a:extLst>
              </p:cNvPr>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pPr eaLnBrk="1" hangingPunct="1">
                  <a:defRPr/>
                </a:pPr>
                <a:endParaRPr lang="en-US">
                  <a:latin typeface="Arial" charset="0"/>
                </a:endParaRPr>
              </a:p>
            </p:txBody>
          </p:sp>
        </p:grpSp>
        <p:sp>
          <p:nvSpPr>
            <p:cNvPr id="5146" name="Line 14">
              <a:extLst>
                <a:ext uri="{FF2B5EF4-FFF2-40B4-BE49-F238E27FC236}">
                  <a16:creationId xmlns:a16="http://schemas.microsoft.com/office/drawing/2014/main" id="{C0589696-1EAB-96FC-6867-4A62F1F52E33}"/>
                </a:ext>
              </a:extLst>
            </p:cNvPr>
            <p:cNvSpPr>
              <a:spLocks noChangeShapeType="1"/>
            </p:cNvSpPr>
            <p:nvPr/>
          </p:nvSpPr>
          <p:spPr bwMode="auto">
            <a:xfrm flipV="1">
              <a:off x="816" y="2256"/>
              <a:ext cx="4704" cy="13"/>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7" name="Text Box 16">
              <a:extLst>
                <a:ext uri="{FF2B5EF4-FFF2-40B4-BE49-F238E27FC236}">
                  <a16:creationId xmlns:a16="http://schemas.microsoft.com/office/drawing/2014/main" id="{DF870D6D-7D2F-D736-FFC3-FBF2AF04657C}"/>
                </a:ext>
              </a:extLst>
            </p:cNvPr>
            <p:cNvSpPr txBox="1">
              <a:spLocks noChangeArrowheads="1"/>
            </p:cNvSpPr>
            <p:nvPr/>
          </p:nvSpPr>
          <p:spPr bwMode="gray">
            <a:xfrm>
              <a:off x="553" y="1923"/>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solidFill>
                    <a:schemeClr val="bg1"/>
                  </a:solidFill>
                  <a:latin typeface=".VnTime" pitchFamily="34" charset="0"/>
                </a:rPr>
                <a:t>2</a:t>
              </a:r>
            </a:p>
          </p:txBody>
        </p:sp>
      </p:grpSp>
      <p:sp>
        <p:nvSpPr>
          <p:cNvPr id="40989" name="Text Box 29">
            <a:extLst>
              <a:ext uri="{FF2B5EF4-FFF2-40B4-BE49-F238E27FC236}">
                <a16:creationId xmlns:a16="http://schemas.microsoft.com/office/drawing/2014/main" id="{5320E543-69DF-5E0A-4893-54B0F7F21772}"/>
              </a:ext>
            </a:extLst>
          </p:cNvPr>
          <p:cNvSpPr txBox="1">
            <a:spLocks noChangeArrowheads="1"/>
          </p:cNvSpPr>
          <p:nvPr/>
        </p:nvSpPr>
        <p:spPr bwMode="auto">
          <a:xfrm>
            <a:off x="4572000" y="4954588"/>
            <a:ext cx="299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2400" b="1">
                <a:solidFill>
                  <a:schemeClr val="tx2"/>
                </a:solidFill>
                <a:latin typeface="Times New Roman" panose="02020603050405020304" pitchFamily="18" charset="0"/>
              </a:rPr>
              <a:t>Kế toán hàng tồn kho</a:t>
            </a:r>
          </a:p>
        </p:txBody>
      </p:sp>
      <p:sp>
        <p:nvSpPr>
          <p:cNvPr id="40986" name="Text Box 26">
            <a:extLst>
              <a:ext uri="{FF2B5EF4-FFF2-40B4-BE49-F238E27FC236}">
                <a16:creationId xmlns:a16="http://schemas.microsoft.com/office/drawing/2014/main" id="{88D83FBF-4A1F-E62B-897A-AABB407396C6}"/>
              </a:ext>
            </a:extLst>
          </p:cNvPr>
          <p:cNvSpPr txBox="1">
            <a:spLocks noChangeArrowheads="1"/>
          </p:cNvSpPr>
          <p:nvPr/>
        </p:nvSpPr>
        <p:spPr bwMode="auto">
          <a:xfrm>
            <a:off x="4191001" y="3962400"/>
            <a:ext cx="3802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2400" b="1">
                <a:solidFill>
                  <a:schemeClr val="tx2"/>
                </a:solidFill>
                <a:latin typeface="Times New Roman" panose="02020603050405020304" pitchFamily="18" charset="0"/>
              </a:rPr>
              <a:t>Kế toán quá trình bán hàng</a:t>
            </a:r>
          </a:p>
        </p:txBody>
      </p:sp>
      <p:grpSp>
        <p:nvGrpSpPr>
          <p:cNvPr id="40997" name="Group 37">
            <a:extLst>
              <a:ext uri="{FF2B5EF4-FFF2-40B4-BE49-F238E27FC236}">
                <a16:creationId xmlns:a16="http://schemas.microsoft.com/office/drawing/2014/main" id="{65871C5A-0B50-7F8C-DC45-0DD69C95F743}"/>
              </a:ext>
            </a:extLst>
          </p:cNvPr>
          <p:cNvGrpSpPr>
            <a:grpSpLocks/>
          </p:cNvGrpSpPr>
          <p:nvPr/>
        </p:nvGrpSpPr>
        <p:grpSpPr bwMode="auto">
          <a:xfrm>
            <a:off x="2209800" y="3983038"/>
            <a:ext cx="8077200" cy="665162"/>
            <a:chOff x="432" y="2509"/>
            <a:chExt cx="5088" cy="419"/>
          </a:xfrm>
        </p:grpSpPr>
        <p:grpSp>
          <p:nvGrpSpPr>
            <p:cNvPr id="5139" name="Group 17">
              <a:extLst>
                <a:ext uri="{FF2B5EF4-FFF2-40B4-BE49-F238E27FC236}">
                  <a16:creationId xmlns:a16="http://schemas.microsoft.com/office/drawing/2014/main" id="{65BE46D8-CEE3-36BB-C478-7D228E316591}"/>
                </a:ext>
              </a:extLst>
            </p:cNvPr>
            <p:cNvGrpSpPr>
              <a:grpSpLocks/>
            </p:cNvGrpSpPr>
            <p:nvPr/>
          </p:nvGrpSpPr>
          <p:grpSpPr bwMode="auto">
            <a:xfrm>
              <a:off x="432" y="2509"/>
              <a:ext cx="480" cy="419"/>
              <a:chOff x="1110" y="2656"/>
              <a:chExt cx="1549" cy="1351"/>
            </a:xfrm>
          </p:grpSpPr>
          <p:sp>
            <p:nvSpPr>
              <p:cNvPr id="5142" name="AutoShape 18">
                <a:extLst>
                  <a:ext uri="{FF2B5EF4-FFF2-40B4-BE49-F238E27FC236}">
                    <a16:creationId xmlns:a16="http://schemas.microsoft.com/office/drawing/2014/main" id="{7AC35116-1441-C57C-C0E0-A5E899AFE217}"/>
                  </a:ext>
                </a:extLst>
              </p:cNvPr>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5143" name="AutoShape 19">
                <a:extLst>
                  <a:ext uri="{FF2B5EF4-FFF2-40B4-BE49-F238E27FC236}">
                    <a16:creationId xmlns:a16="http://schemas.microsoft.com/office/drawing/2014/main" id="{ACFC57A9-85AF-55CF-1F4B-1554B9F0668D}"/>
                  </a:ext>
                </a:extLst>
              </p:cNvPr>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980" name="AutoShape 20">
                <a:extLst>
                  <a:ext uri="{FF2B5EF4-FFF2-40B4-BE49-F238E27FC236}">
                    <a16:creationId xmlns:a16="http://schemas.microsoft.com/office/drawing/2014/main" id="{301E65B7-CBC8-5F7E-4D57-6F4C91421C0A}"/>
                  </a:ext>
                </a:extLst>
              </p:cNvPr>
              <p:cNvSpPr>
                <a:spLocks noChangeArrowheads="1"/>
              </p:cNvSpPr>
              <p:nvPr/>
            </p:nvSpPr>
            <p:spPr bwMode="gray">
              <a:xfrm>
                <a:off x="1200" y="2737"/>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pPr eaLnBrk="1" hangingPunct="1">
                  <a:defRPr/>
                </a:pPr>
                <a:endParaRPr lang="en-US">
                  <a:latin typeface="Arial" charset="0"/>
                </a:endParaRPr>
              </a:p>
            </p:txBody>
          </p:sp>
        </p:grpSp>
        <p:sp>
          <p:nvSpPr>
            <p:cNvPr id="5140" name="Line 25">
              <a:extLst>
                <a:ext uri="{FF2B5EF4-FFF2-40B4-BE49-F238E27FC236}">
                  <a16:creationId xmlns:a16="http://schemas.microsoft.com/office/drawing/2014/main" id="{B7D7EB92-0349-6F12-76AD-5D3C374E6CBA}"/>
                </a:ext>
              </a:extLst>
            </p:cNvPr>
            <p:cNvSpPr>
              <a:spLocks noChangeShapeType="1"/>
            </p:cNvSpPr>
            <p:nvPr/>
          </p:nvSpPr>
          <p:spPr bwMode="auto">
            <a:xfrm>
              <a:off x="816" y="2893"/>
              <a:ext cx="4704"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1" name="Text Box 27">
              <a:extLst>
                <a:ext uri="{FF2B5EF4-FFF2-40B4-BE49-F238E27FC236}">
                  <a16:creationId xmlns:a16="http://schemas.microsoft.com/office/drawing/2014/main" id="{1A5EAD3F-8A6A-2B1B-030F-2F55E3ECBAD8}"/>
                </a:ext>
              </a:extLst>
            </p:cNvPr>
            <p:cNvSpPr txBox="1">
              <a:spLocks noChangeArrowheads="1"/>
            </p:cNvSpPr>
            <p:nvPr/>
          </p:nvSpPr>
          <p:spPr bwMode="gray">
            <a:xfrm>
              <a:off x="553" y="2547"/>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solidFill>
                    <a:schemeClr val="bg1"/>
                  </a:solidFill>
                  <a:latin typeface=".VnTime" pitchFamily="34" charset="0"/>
                </a:rPr>
                <a:t>3</a:t>
              </a:r>
            </a:p>
          </p:txBody>
        </p:sp>
      </p:grpSp>
      <p:grpSp>
        <p:nvGrpSpPr>
          <p:cNvPr id="40999" name="Group 39">
            <a:extLst>
              <a:ext uri="{FF2B5EF4-FFF2-40B4-BE49-F238E27FC236}">
                <a16:creationId xmlns:a16="http://schemas.microsoft.com/office/drawing/2014/main" id="{C4083886-D2F2-5E47-CC79-12315AB35966}"/>
              </a:ext>
            </a:extLst>
          </p:cNvPr>
          <p:cNvGrpSpPr>
            <a:grpSpLocks/>
          </p:cNvGrpSpPr>
          <p:nvPr/>
        </p:nvGrpSpPr>
        <p:grpSpPr bwMode="auto">
          <a:xfrm>
            <a:off x="2209800" y="4973638"/>
            <a:ext cx="8077200" cy="665162"/>
            <a:chOff x="432" y="3133"/>
            <a:chExt cx="5088" cy="419"/>
          </a:xfrm>
        </p:grpSpPr>
        <p:grpSp>
          <p:nvGrpSpPr>
            <p:cNvPr id="5133" name="Group 21">
              <a:extLst>
                <a:ext uri="{FF2B5EF4-FFF2-40B4-BE49-F238E27FC236}">
                  <a16:creationId xmlns:a16="http://schemas.microsoft.com/office/drawing/2014/main" id="{BB9AF7FA-95EB-2210-2AE4-F2419504CF9D}"/>
                </a:ext>
              </a:extLst>
            </p:cNvPr>
            <p:cNvGrpSpPr>
              <a:grpSpLocks/>
            </p:cNvGrpSpPr>
            <p:nvPr/>
          </p:nvGrpSpPr>
          <p:grpSpPr bwMode="auto">
            <a:xfrm>
              <a:off x="432" y="3133"/>
              <a:ext cx="480" cy="419"/>
              <a:chOff x="3174" y="2656"/>
              <a:chExt cx="1549" cy="1351"/>
            </a:xfrm>
          </p:grpSpPr>
          <p:sp>
            <p:nvSpPr>
              <p:cNvPr id="5136" name="AutoShape 22">
                <a:extLst>
                  <a:ext uri="{FF2B5EF4-FFF2-40B4-BE49-F238E27FC236}">
                    <a16:creationId xmlns:a16="http://schemas.microsoft.com/office/drawing/2014/main" id="{149C4FDB-4107-01E6-7B12-3064BE2C0D8C}"/>
                  </a:ext>
                </a:extLst>
              </p:cNvPr>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5137" name="AutoShape 23">
                <a:extLst>
                  <a:ext uri="{FF2B5EF4-FFF2-40B4-BE49-F238E27FC236}">
                    <a16:creationId xmlns:a16="http://schemas.microsoft.com/office/drawing/2014/main" id="{CEEF61E8-263F-69E9-B34B-C11C66EC2AB8}"/>
                  </a:ext>
                </a:extLst>
              </p:cNvPr>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984" name="AutoShape 24">
                <a:extLst>
                  <a:ext uri="{FF2B5EF4-FFF2-40B4-BE49-F238E27FC236}">
                    <a16:creationId xmlns:a16="http://schemas.microsoft.com/office/drawing/2014/main" id="{5B895ECC-69B1-5D58-2BAB-1EF102AC364A}"/>
                  </a:ext>
                </a:extLst>
              </p:cNvPr>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pPr eaLnBrk="1" hangingPunct="1">
                  <a:defRPr/>
                </a:pPr>
                <a:endParaRPr lang="en-US">
                  <a:latin typeface="Arial" charset="0"/>
                </a:endParaRPr>
              </a:p>
            </p:txBody>
          </p:sp>
        </p:grpSp>
        <p:sp>
          <p:nvSpPr>
            <p:cNvPr id="5134" name="Line 28">
              <a:extLst>
                <a:ext uri="{FF2B5EF4-FFF2-40B4-BE49-F238E27FC236}">
                  <a16:creationId xmlns:a16="http://schemas.microsoft.com/office/drawing/2014/main" id="{C0ACE9CA-6A46-41DF-A77F-6626938B26B2}"/>
                </a:ext>
              </a:extLst>
            </p:cNvPr>
            <p:cNvSpPr>
              <a:spLocks noChangeShapeType="1"/>
            </p:cNvSpPr>
            <p:nvPr/>
          </p:nvSpPr>
          <p:spPr bwMode="auto">
            <a:xfrm>
              <a:off x="816" y="3504"/>
              <a:ext cx="4704"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5" name="Text Box 30">
              <a:extLst>
                <a:ext uri="{FF2B5EF4-FFF2-40B4-BE49-F238E27FC236}">
                  <a16:creationId xmlns:a16="http://schemas.microsoft.com/office/drawing/2014/main" id="{FFC74323-D0A7-B733-0198-2676C8460070}"/>
                </a:ext>
              </a:extLst>
            </p:cNvPr>
            <p:cNvSpPr txBox="1">
              <a:spLocks noChangeArrowheads="1"/>
            </p:cNvSpPr>
            <p:nvPr/>
          </p:nvSpPr>
          <p:spPr bwMode="gray">
            <a:xfrm>
              <a:off x="553" y="3171"/>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solidFill>
                    <a:schemeClr val="bg1"/>
                  </a:solidFill>
                  <a:latin typeface=".VnTime" pitchFamily="34" charset="0"/>
                </a:rPr>
                <a:t>4</a:t>
              </a:r>
            </a:p>
          </p:txBody>
        </p:sp>
      </p:grpSp>
      <p:sp>
        <p:nvSpPr>
          <p:cNvPr id="5132" name="Text Box 32">
            <a:extLst>
              <a:ext uri="{FF2B5EF4-FFF2-40B4-BE49-F238E27FC236}">
                <a16:creationId xmlns:a16="http://schemas.microsoft.com/office/drawing/2014/main" id="{CF9C7525-8926-0A9A-13C1-597F889486BE}"/>
              </a:ext>
            </a:extLst>
          </p:cNvPr>
          <p:cNvSpPr txBox="1">
            <a:spLocks noChangeArrowheads="1"/>
          </p:cNvSpPr>
          <p:nvPr/>
        </p:nvSpPr>
        <p:spPr bwMode="auto">
          <a:xfrm>
            <a:off x="3184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fltVal val="0"/>
                                          </p:val>
                                        </p:tav>
                                        <p:tav tm="100000">
                                          <p:val>
                                            <p:strVal val="#ppt_w"/>
                                          </p:val>
                                        </p:tav>
                                      </p:tavLst>
                                    </p:anim>
                                    <p:anim calcmode="lin" valueType="num">
                                      <p:cBhvr>
                                        <p:cTn id="8" dur="500" fill="hold"/>
                                        <p:tgtEl>
                                          <p:spTgt spid="40962"/>
                                        </p:tgtEl>
                                        <p:attrNameLst>
                                          <p:attrName>ppt_h</p:attrName>
                                        </p:attrNameLst>
                                      </p:cBhvr>
                                      <p:tavLst>
                                        <p:tav tm="0">
                                          <p:val>
                                            <p:fltVal val="0"/>
                                          </p:val>
                                        </p:tav>
                                        <p:tav tm="100000">
                                          <p:val>
                                            <p:strVal val="#ppt_h"/>
                                          </p:val>
                                        </p:tav>
                                      </p:tavLst>
                                    </p:anim>
                                    <p:anim calcmode="lin" valueType="num">
                                      <p:cBhvr>
                                        <p:cTn id="9" dur="500" fill="hold"/>
                                        <p:tgtEl>
                                          <p:spTgt spid="40962"/>
                                        </p:tgtEl>
                                        <p:attrNameLst>
                                          <p:attrName>style.rotation</p:attrName>
                                        </p:attrNameLst>
                                      </p:cBhvr>
                                      <p:tavLst>
                                        <p:tav tm="0">
                                          <p:val>
                                            <p:fltVal val="360"/>
                                          </p:val>
                                        </p:tav>
                                        <p:tav tm="100000">
                                          <p:val>
                                            <p:fltVal val="0"/>
                                          </p:val>
                                        </p:tav>
                                      </p:tavLst>
                                    </p:anim>
                                    <p:animEffect transition="in" filter="fade">
                                      <p:cBhvr>
                                        <p:cTn id="10" dur="500"/>
                                        <p:tgtEl>
                                          <p:spTgt spid="4096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nodeType="clickEffect">
                                  <p:stCondLst>
                                    <p:cond delay="0"/>
                                  </p:stCondLst>
                                  <p:childTnLst>
                                    <p:set>
                                      <p:cBhvr>
                                        <p:cTn id="14" dur="1" fill="hold">
                                          <p:stCondLst>
                                            <p:cond delay="0"/>
                                          </p:stCondLst>
                                        </p:cTn>
                                        <p:tgtEl>
                                          <p:spTgt spid="40995"/>
                                        </p:tgtEl>
                                        <p:attrNameLst>
                                          <p:attrName>style.visibility</p:attrName>
                                        </p:attrNameLst>
                                      </p:cBhvr>
                                      <p:to>
                                        <p:strVal val="visible"/>
                                      </p:to>
                                    </p:set>
                                    <p:anim calcmode="lin" valueType="num">
                                      <p:cBhvr additive="base">
                                        <p:cTn id="15" dur="500" fill="hold"/>
                                        <p:tgtEl>
                                          <p:spTgt spid="40995"/>
                                        </p:tgtEl>
                                        <p:attrNameLst>
                                          <p:attrName>ppt_x</p:attrName>
                                        </p:attrNameLst>
                                      </p:cBhvr>
                                      <p:tavLst>
                                        <p:tav tm="0">
                                          <p:val>
                                            <p:strVal val="0-#ppt_w/2"/>
                                          </p:val>
                                        </p:tav>
                                        <p:tav tm="100000">
                                          <p:val>
                                            <p:strVal val="#ppt_x"/>
                                          </p:val>
                                        </p:tav>
                                      </p:tavLst>
                                    </p:anim>
                                    <p:anim calcmode="lin" valueType="num">
                                      <p:cBhvr additive="base">
                                        <p:cTn id="16" dur="500" fill="hold"/>
                                        <p:tgtEl>
                                          <p:spTgt spid="4099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0972"/>
                                        </p:tgtEl>
                                        <p:attrNameLst>
                                          <p:attrName>style.visibility</p:attrName>
                                        </p:attrNameLst>
                                      </p:cBhvr>
                                      <p:to>
                                        <p:strVal val="visible"/>
                                      </p:to>
                                    </p:set>
                                    <p:anim calcmode="lin" valueType="num">
                                      <p:cBhvr additive="base">
                                        <p:cTn id="19" dur="500" fill="hold"/>
                                        <p:tgtEl>
                                          <p:spTgt spid="40972"/>
                                        </p:tgtEl>
                                        <p:attrNameLst>
                                          <p:attrName>ppt_x</p:attrName>
                                        </p:attrNameLst>
                                      </p:cBhvr>
                                      <p:tavLst>
                                        <p:tav tm="0">
                                          <p:val>
                                            <p:strVal val="0-#ppt_w/2"/>
                                          </p:val>
                                        </p:tav>
                                        <p:tav tm="100000">
                                          <p:val>
                                            <p:strVal val="#ppt_x"/>
                                          </p:val>
                                        </p:tav>
                                      </p:tavLst>
                                    </p:anim>
                                    <p:anim calcmode="lin" valueType="num">
                                      <p:cBhvr additive="base">
                                        <p:cTn id="20" dur="500" fill="hold"/>
                                        <p:tgtEl>
                                          <p:spTgt spid="4097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40996"/>
                                        </p:tgtEl>
                                        <p:attrNameLst>
                                          <p:attrName>style.visibility</p:attrName>
                                        </p:attrNameLst>
                                      </p:cBhvr>
                                      <p:to>
                                        <p:strVal val="visible"/>
                                      </p:to>
                                    </p:set>
                                    <p:anim calcmode="lin" valueType="num">
                                      <p:cBhvr additive="base">
                                        <p:cTn id="25" dur="500" fill="hold"/>
                                        <p:tgtEl>
                                          <p:spTgt spid="40996"/>
                                        </p:tgtEl>
                                        <p:attrNameLst>
                                          <p:attrName>ppt_x</p:attrName>
                                        </p:attrNameLst>
                                      </p:cBhvr>
                                      <p:tavLst>
                                        <p:tav tm="0">
                                          <p:val>
                                            <p:strVal val="1+#ppt_w/2"/>
                                          </p:val>
                                        </p:tav>
                                        <p:tav tm="100000">
                                          <p:val>
                                            <p:strVal val="#ppt_x"/>
                                          </p:val>
                                        </p:tav>
                                      </p:tavLst>
                                    </p:anim>
                                    <p:anim calcmode="lin" valueType="num">
                                      <p:cBhvr additive="base">
                                        <p:cTn id="26" dur="500" fill="hold"/>
                                        <p:tgtEl>
                                          <p:spTgt spid="40996"/>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0975"/>
                                        </p:tgtEl>
                                        <p:attrNameLst>
                                          <p:attrName>style.visibility</p:attrName>
                                        </p:attrNameLst>
                                      </p:cBhvr>
                                      <p:to>
                                        <p:strVal val="visible"/>
                                      </p:to>
                                    </p:set>
                                    <p:anim calcmode="lin" valueType="num">
                                      <p:cBhvr additive="base">
                                        <p:cTn id="29" dur="500" fill="hold"/>
                                        <p:tgtEl>
                                          <p:spTgt spid="40975"/>
                                        </p:tgtEl>
                                        <p:attrNameLst>
                                          <p:attrName>ppt_x</p:attrName>
                                        </p:attrNameLst>
                                      </p:cBhvr>
                                      <p:tavLst>
                                        <p:tav tm="0">
                                          <p:val>
                                            <p:strVal val="1+#ppt_w/2"/>
                                          </p:val>
                                        </p:tav>
                                        <p:tav tm="100000">
                                          <p:val>
                                            <p:strVal val="#ppt_x"/>
                                          </p:val>
                                        </p:tav>
                                      </p:tavLst>
                                    </p:anim>
                                    <p:anim calcmode="lin" valueType="num">
                                      <p:cBhvr additive="base">
                                        <p:cTn id="30" dur="500" fill="hold"/>
                                        <p:tgtEl>
                                          <p:spTgt spid="40975"/>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40997"/>
                                        </p:tgtEl>
                                        <p:attrNameLst>
                                          <p:attrName>style.visibility</p:attrName>
                                        </p:attrNameLst>
                                      </p:cBhvr>
                                      <p:to>
                                        <p:strVal val="visible"/>
                                      </p:to>
                                    </p:set>
                                    <p:anim calcmode="lin" valueType="num">
                                      <p:cBhvr additive="base">
                                        <p:cTn id="35" dur="500" fill="hold"/>
                                        <p:tgtEl>
                                          <p:spTgt spid="40997"/>
                                        </p:tgtEl>
                                        <p:attrNameLst>
                                          <p:attrName>ppt_x</p:attrName>
                                        </p:attrNameLst>
                                      </p:cBhvr>
                                      <p:tavLst>
                                        <p:tav tm="0">
                                          <p:val>
                                            <p:strVal val="0-#ppt_w/2"/>
                                          </p:val>
                                        </p:tav>
                                        <p:tav tm="100000">
                                          <p:val>
                                            <p:strVal val="#ppt_x"/>
                                          </p:val>
                                        </p:tav>
                                      </p:tavLst>
                                    </p:anim>
                                    <p:anim calcmode="lin" valueType="num">
                                      <p:cBhvr additive="base">
                                        <p:cTn id="36" dur="500" fill="hold"/>
                                        <p:tgtEl>
                                          <p:spTgt spid="4099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0986"/>
                                        </p:tgtEl>
                                        <p:attrNameLst>
                                          <p:attrName>style.visibility</p:attrName>
                                        </p:attrNameLst>
                                      </p:cBhvr>
                                      <p:to>
                                        <p:strVal val="visible"/>
                                      </p:to>
                                    </p:set>
                                    <p:anim calcmode="lin" valueType="num">
                                      <p:cBhvr additive="base">
                                        <p:cTn id="39" dur="500" fill="hold"/>
                                        <p:tgtEl>
                                          <p:spTgt spid="40986"/>
                                        </p:tgtEl>
                                        <p:attrNameLst>
                                          <p:attrName>ppt_x</p:attrName>
                                        </p:attrNameLst>
                                      </p:cBhvr>
                                      <p:tavLst>
                                        <p:tav tm="0">
                                          <p:val>
                                            <p:strVal val="0-#ppt_w/2"/>
                                          </p:val>
                                        </p:tav>
                                        <p:tav tm="100000">
                                          <p:val>
                                            <p:strVal val="#ppt_x"/>
                                          </p:val>
                                        </p:tav>
                                      </p:tavLst>
                                    </p:anim>
                                    <p:anim calcmode="lin" valueType="num">
                                      <p:cBhvr additive="base">
                                        <p:cTn id="40" dur="500" fill="hold"/>
                                        <p:tgtEl>
                                          <p:spTgt spid="40986"/>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2" fill="hold" nodeType="clickEffect">
                                  <p:stCondLst>
                                    <p:cond delay="0"/>
                                  </p:stCondLst>
                                  <p:childTnLst>
                                    <p:set>
                                      <p:cBhvr>
                                        <p:cTn id="44" dur="1" fill="hold">
                                          <p:stCondLst>
                                            <p:cond delay="0"/>
                                          </p:stCondLst>
                                        </p:cTn>
                                        <p:tgtEl>
                                          <p:spTgt spid="40999"/>
                                        </p:tgtEl>
                                        <p:attrNameLst>
                                          <p:attrName>style.visibility</p:attrName>
                                        </p:attrNameLst>
                                      </p:cBhvr>
                                      <p:to>
                                        <p:strVal val="visible"/>
                                      </p:to>
                                    </p:set>
                                    <p:anim calcmode="lin" valueType="num">
                                      <p:cBhvr additive="base">
                                        <p:cTn id="45" dur="500" fill="hold"/>
                                        <p:tgtEl>
                                          <p:spTgt spid="40999"/>
                                        </p:tgtEl>
                                        <p:attrNameLst>
                                          <p:attrName>ppt_x</p:attrName>
                                        </p:attrNameLst>
                                      </p:cBhvr>
                                      <p:tavLst>
                                        <p:tav tm="0">
                                          <p:val>
                                            <p:strVal val="1+#ppt_w/2"/>
                                          </p:val>
                                        </p:tav>
                                        <p:tav tm="100000">
                                          <p:val>
                                            <p:strVal val="#ppt_x"/>
                                          </p:val>
                                        </p:tav>
                                      </p:tavLst>
                                    </p:anim>
                                    <p:anim calcmode="lin" valueType="num">
                                      <p:cBhvr additive="base">
                                        <p:cTn id="46" dur="500" fill="hold"/>
                                        <p:tgtEl>
                                          <p:spTgt spid="40999"/>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40989"/>
                                        </p:tgtEl>
                                        <p:attrNameLst>
                                          <p:attrName>style.visibility</p:attrName>
                                        </p:attrNameLst>
                                      </p:cBhvr>
                                      <p:to>
                                        <p:strVal val="visible"/>
                                      </p:to>
                                    </p:set>
                                    <p:anim calcmode="lin" valueType="num">
                                      <p:cBhvr additive="base">
                                        <p:cTn id="49" dur="500" fill="hold"/>
                                        <p:tgtEl>
                                          <p:spTgt spid="40989"/>
                                        </p:tgtEl>
                                        <p:attrNameLst>
                                          <p:attrName>ppt_x</p:attrName>
                                        </p:attrNameLst>
                                      </p:cBhvr>
                                      <p:tavLst>
                                        <p:tav tm="0">
                                          <p:val>
                                            <p:strVal val="1+#ppt_w/2"/>
                                          </p:val>
                                        </p:tav>
                                        <p:tav tm="100000">
                                          <p:val>
                                            <p:strVal val="#ppt_x"/>
                                          </p:val>
                                        </p:tav>
                                      </p:tavLst>
                                    </p:anim>
                                    <p:anim calcmode="lin" valueType="num">
                                      <p:cBhvr additive="base">
                                        <p:cTn id="50" dur="500" fill="hold"/>
                                        <p:tgtEl>
                                          <p:spTgt spid="409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72" grpId="0"/>
      <p:bldP spid="40975" grpId="0"/>
      <p:bldP spid="40989" grpId="0"/>
      <p:bldP spid="40986"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3">
            <a:extLst>
              <a:ext uri="{FF2B5EF4-FFF2-40B4-BE49-F238E27FC236}">
                <a16:creationId xmlns:a16="http://schemas.microsoft.com/office/drawing/2014/main" id="{7C2FB378-C712-6806-F2C9-993A60CA70D1}"/>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41990" name="Rectangle 6">
            <a:extLst>
              <a:ext uri="{FF2B5EF4-FFF2-40B4-BE49-F238E27FC236}">
                <a16:creationId xmlns:a16="http://schemas.microsoft.com/office/drawing/2014/main" id="{ED3F2DB6-5FD2-AE50-0325-E0355D60291A}"/>
              </a:ext>
            </a:extLst>
          </p:cNvPr>
          <p:cNvSpPr>
            <a:spLocks noChangeArrowheads="1"/>
          </p:cNvSpPr>
          <p:nvPr/>
        </p:nvSpPr>
        <p:spPr bwMode="auto">
          <a:xfrm>
            <a:off x="1981200" y="2330450"/>
            <a:ext cx="8382000" cy="381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180975">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pt-PT" altLang="en-US" sz="2200" b="1" i="1">
                <a:latin typeface="Times New Roman" panose="02020603050405020304" pitchFamily="18" charset="0"/>
                <a:cs typeface="Times New Roman" panose="02020603050405020304" pitchFamily="18" charset="0"/>
              </a:rPr>
              <a:t>1.1. Khái niệm hàng mua</a:t>
            </a:r>
            <a:endParaRPr lang="en-US" altLang="en-US" sz="22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200">
                <a:latin typeface="Times New Roman" panose="02020603050405020304" pitchFamily="18" charset="0"/>
                <a:cs typeface="Times New Roman" panose="02020603050405020304" pitchFamily="18" charset="0"/>
              </a:rPr>
              <a:t>Hàng hóa được là hàng mua khi thỏa mãn ba điều kiện sau:</a:t>
            </a:r>
            <a:endParaRPr lang="en-US" altLang="en-US" sz="22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200">
                <a:latin typeface="Times New Roman" panose="02020603050405020304" pitchFamily="18" charset="0"/>
                <a:cs typeface="Times New Roman" panose="02020603050405020304" pitchFamily="18" charset="0"/>
              </a:rPr>
              <a:t>- Phải thông qua mua bán và thanh toán tiền hàng theo một phương thức nhất định</a:t>
            </a:r>
          </a:p>
          <a:p>
            <a:pPr algn="just">
              <a:spcBef>
                <a:spcPct val="0"/>
              </a:spcBef>
              <a:buClrTx/>
              <a:buFontTx/>
              <a:buNone/>
            </a:pPr>
            <a:r>
              <a:rPr lang="vi-VN" altLang="en-US" sz="2200">
                <a:latin typeface="Times New Roman" panose="02020603050405020304" pitchFamily="18" charset="0"/>
                <a:cs typeface="Times New Roman" panose="02020603050405020304" pitchFamily="18" charset="0"/>
              </a:rPr>
              <a:t>- Hàng hóa mua về phải với mục đích bán ra hoặc sử dụng cho hoạt động sản xuất gia công, chế biến rồi bán ra.</a:t>
            </a:r>
          </a:p>
          <a:p>
            <a:pPr algn="just">
              <a:spcBef>
                <a:spcPct val="0"/>
              </a:spcBef>
              <a:buClrTx/>
              <a:buFontTx/>
              <a:buNone/>
            </a:pPr>
            <a:r>
              <a:rPr lang="pt-BR" altLang="en-US" sz="2200">
                <a:latin typeface="Times New Roman" panose="02020603050405020304" pitchFamily="18" charset="0"/>
                <a:cs typeface="Times New Roman" panose="02020603050405020304" pitchFamily="18" charset="0"/>
              </a:rPr>
              <a:t>- Doanh nghiệp phải nắm quyền sở hữu về hàng hóa</a:t>
            </a:r>
            <a:endParaRPr lang="en-US" altLang="en-US" sz="22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200" i="1">
                <a:latin typeface="Times New Roman" panose="02020603050405020304" pitchFamily="18" charset="0"/>
                <a:cs typeface="Times New Roman" panose="02020603050405020304" pitchFamily="18" charset="0"/>
              </a:rPr>
              <a:t>* </a:t>
            </a:r>
            <a:r>
              <a:rPr lang="vi-VN" altLang="en-US" sz="2200" b="1" i="1" u="sng">
                <a:latin typeface="Times New Roman" panose="02020603050405020304" pitchFamily="18" charset="0"/>
                <a:cs typeface="Times New Roman" panose="02020603050405020304" pitchFamily="18" charset="0"/>
              </a:rPr>
              <a:t>Chú ý:</a:t>
            </a:r>
            <a:r>
              <a:rPr lang="vi-VN" altLang="en-US" sz="2200" i="1">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Trường hợp hàng mua về vừa sử dụng cho hoạt động kinh doanh, vừa để tiêu dùng trong nội bộ mà chưa phân biệt rõ giữa các mục đích này thì vẫn coi là hàng mua. Ngoài ra hàng mua còn bao gồm cả hàng hao hụt trong quá trình mua theo hợp đồng bên mua phải chịu.</a:t>
            </a:r>
          </a:p>
        </p:txBody>
      </p:sp>
      <p:sp>
        <p:nvSpPr>
          <p:cNvPr id="41991" name="Rectangle 7">
            <a:extLst>
              <a:ext uri="{FF2B5EF4-FFF2-40B4-BE49-F238E27FC236}">
                <a16:creationId xmlns:a16="http://schemas.microsoft.com/office/drawing/2014/main" id="{7DF2DCA2-797F-A910-3C51-0D191D90286E}"/>
              </a:ext>
            </a:extLst>
          </p:cNvPr>
          <p:cNvSpPr>
            <a:spLocks noChangeArrowheads="1"/>
          </p:cNvSpPr>
          <p:nvPr/>
        </p:nvSpPr>
        <p:spPr bwMode="auto">
          <a:xfrm>
            <a:off x="3200400" y="193675"/>
            <a:ext cx="60960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400" b="1" dirty="0">
                <a:latin typeface="Times New Roman" panose="02020603050405020304" pitchFamily="18" charset="0"/>
                <a:cs typeface="Times New Roman" panose="02020603050405020304" pitchFamily="18" charset="0"/>
              </a:rPr>
              <a:t>I. </a:t>
            </a:r>
            <a:r>
              <a:rPr lang="en-US" altLang="en-US" sz="2400" b="1" dirty="0" err="1">
                <a:latin typeface="Times New Roman" panose="02020603050405020304" pitchFamily="18" charset="0"/>
                <a:cs typeface="Times New Roman" panose="02020603050405020304" pitchFamily="18" charset="0"/>
              </a:rPr>
              <a:t>NHỮNG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VẤN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ĐỀ</a:t>
            </a:r>
            <a:r>
              <a:rPr lang="en-US" altLang="en-US" sz="2400" b="1" dirty="0">
                <a:latin typeface="Times New Roman" panose="02020603050405020304" pitchFamily="18" charset="0"/>
                <a:cs typeface="Times New Roman" panose="02020603050405020304" pitchFamily="18" charset="0"/>
              </a:rPr>
              <a:t> CHUNG </a:t>
            </a:r>
            <a:r>
              <a:rPr lang="en-US" altLang="en-US" sz="2400" b="1" dirty="0" err="1">
                <a:latin typeface="Times New Roman" panose="02020603050405020304" pitchFamily="18" charset="0"/>
                <a:cs typeface="Times New Roman" panose="02020603050405020304" pitchFamily="18" charset="0"/>
              </a:rPr>
              <a:t>VỀ</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KẾ</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TOÁN</a:t>
            </a:r>
            <a:r>
              <a:rPr lang="en-US" altLang="en-US" sz="2400" b="1" dirty="0">
                <a:latin typeface="Times New Roman" panose="02020603050405020304" pitchFamily="18" charset="0"/>
                <a:cs typeface="Times New Roman" panose="02020603050405020304" pitchFamily="18" charset="0"/>
              </a:rPr>
              <a:t> MUA, BÁN </a:t>
            </a:r>
            <a:r>
              <a:rPr lang="en-US" altLang="en-US" sz="2400" b="1" dirty="0" err="1">
                <a:latin typeface="Times New Roman" panose="02020603050405020304" pitchFamily="18" charset="0"/>
                <a:cs typeface="Times New Roman" panose="02020603050405020304" pitchFamily="18" charset="0"/>
              </a:rPr>
              <a:t>HÀNG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HÓA</a:t>
            </a:r>
            <a:endParaRPr lang="en-US" altLang="en-US" sz="2400" b="1" dirty="0">
              <a:latin typeface="Times New Roman" panose="02020603050405020304" pitchFamily="18" charset="0"/>
              <a:cs typeface="Times New Roman" panose="02020603050405020304" pitchFamily="18" charset="0"/>
            </a:endParaRPr>
          </a:p>
        </p:txBody>
      </p:sp>
      <p:sp>
        <p:nvSpPr>
          <p:cNvPr id="41993" name="AutoShape 9">
            <a:extLst>
              <a:ext uri="{FF2B5EF4-FFF2-40B4-BE49-F238E27FC236}">
                <a16:creationId xmlns:a16="http://schemas.microsoft.com/office/drawing/2014/main" id="{A0C6B36F-C871-A9C9-53E2-E59CE612258E}"/>
              </a:ext>
            </a:extLst>
          </p:cNvPr>
          <p:cNvSpPr>
            <a:spLocks noChangeArrowheads="1"/>
          </p:cNvSpPr>
          <p:nvPr/>
        </p:nvSpPr>
        <p:spPr bwMode="auto">
          <a:xfrm>
            <a:off x="1828800" y="2362200"/>
            <a:ext cx="8610600" cy="3886200"/>
          </a:xfrm>
          <a:prstGeom prst="roundRect">
            <a:avLst>
              <a:gd name="adj" fmla="val 91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41995" name="AutoShape 11">
            <a:extLst>
              <a:ext uri="{FF2B5EF4-FFF2-40B4-BE49-F238E27FC236}">
                <a16:creationId xmlns:a16="http://schemas.microsoft.com/office/drawing/2014/main" id="{0FECBC30-E729-0C7E-1AE4-483BD39E76C0}"/>
              </a:ext>
            </a:extLst>
          </p:cNvPr>
          <p:cNvSpPr>
            <a:spLocks noChangeArrowheads="1"/>
          </p:cNvSpPr>
          <p:nvPr/>
        </p:nvSpPr>
        <p:spPr bwMode="blackWhite">
          <a:xfrm>
            <a:off x="2590800" y="1295400"/>
            <a:ext cx="7162800" cy="914400"/>
          </a:xfrm>
          <a:prstGeom prst="roundRect">
            <a:avLst>
              <a:gd name="adj" fmla="val 9106"/>
            </a:avLst>
          </a:prstGeom>
          <a:solidFill>
            <a:srgbClr val="FF99CC"/>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vi-VN" altLang="en-US" sz="2400" b="1">
                <a:latin typeface="Times New Roman" panose="02020603050405020304" pitchFamily="18" charset="0"/>
                <a:cs typeface="Times New Roman" panose="02020603050405020304" pitchFamily="18" charset="0"/>
              </a:rPr>
              <a:t>1. Khái niệm hàng mua và thời điểm ghi chép </a:t>
            </a:r>
          </a:p>
          <a:p>
            <a:pPr>
              <a:spcBef>
                <a:spcPct val="0"/>
              </a:spcBef>
              <a:buClrTx/>
              <a:buFontTx/>
              <a:buNone/>
            </a:pPr>
            <a:r>
              <a:rPr lang="pt-PT" altLang="en-US" sz="2400" b="1">
                <a:latin typeface="Times New Roman" panose="02020603050405020304" pitchFamily="18" charset="0"/>
                <a:cs typeface="Times New Roman" panose="02020603050405020304" pitchFamily="18" charset="0"/>
              </a:rPr>
              <a:t>nghiệp vụ doanh thu hàng mua</a:t>
            </a:r>
            <a:r>
              <a:rPr lang="pt-PT" altLang="en-US" sz="2400">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1991"/>
                                        </p:tgtEl>
                                        <p:attrNameLst>
                                          <p:attrName>style.visibility</p:attrName>
                                        </p:attrNameLst>
                                      </p:cBhvr>
                                      <p:to>
                                        <p:strVal val="visible"/>
                                      </p:to>
                                    </p:set>
                                    <p:anim calcmode="lin" valueType="num">
                                      <p:cBhvr>
                                        <p:cTn id="7" dur="500" fill="hold"/>
                                        <p:tgtEl>
                                          <p:spTgt spid="41991"/>
                                        </p:tgtEl>
                                        <p:attrNameLst>
                                          <p:attrName>ppt_w</p:attrName>
                                        </p:attrNameLst>
                                      </p:cBhvr>
                                      <p:tavLst>
                                        <p:tav tm="0">
                                          <p:val>
                                            <p:fltVal val="0"/>
                                          </p:val>
                                        </p:tav>
                                        <p:tav tm="100000">
                                          <p:val>
                                            <p:strVal val="#ppt_w"/>
                                          </p:val>
                                        </p:tav>
                                      </p:tavLst>
                                    </p:anim>
                                    <p:anim calcmode="lin" valueType="num">
                                      <p:cBhvr>
                                        <p:cTn id="8" dur="500" fill="hold"/>
                                        <p:tgtEl>
                                          <p:spTgt spid="41991"/>
                                        </p:tgtEl>
                                        <p:attrNameLst>
                                          <p:attrName>ppt_h</p:attrName>
                                        </p:attrNameLst>
                                      </p:cBhvr>
                                      <p:tavLst>
                                        <p:tav tm="0">
                                          <p:val>
                                            <p:fltVal val="0"/>
                                          </p:val>
                                        </p:tav>
                                        <p:tav tm="100000">
                                          <p:val>
                                            <p:strVal val="#ppt_h"/>
                                          </p:val>
                                        </p:tav>
                                      </p:tavLst>
                                    </p:anim>
                                    <p:anim calcmode="lin" valueType="num">
                                      <p:cBhvr>
                                        <p:cTn id="9" dur="500" fill="hold"/>
                                        <p:tgtEl>
                                          <p:spTgt spid="41991"/>
                                        </p:tgtEl>
                                        <p:attrNameLst>
                                          <p:attrName>style.rotation</p:attrName>
                                        </p:attrNameLst>
                                      </p:cBhvr>
                                      <p:tavLst>
                                        <p:tav tm="0">
                                          <p:val>
                                            <p:fltVal val="360"/>
                                          </p:val>
                                        </p:tav>
                                        <p:tav tm="100000">
                                          <p:val>
                                            <p:fltVal val="0"/>
                                          </p:val>
                                        </p:tav>
                                      </p:tavLst>
                                    </p:anim>
                                    <p:animEffect transition="in" filter="fade">
                                      <p:cBhvr>
                                        <p:cTn id="10" dur="500"/>
                                        <p:tgtEl>
                                          <p:spTgt spid="4199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41995"/>
                                        </p:tgtEl>
                                        <p:attrNameLst>
                                          <p:attrName>style.visibility</p:attrName>
                                        </p:attrNameLst>
                                      </p:cBhvr>
                                      <p:to>
                                        <p:strVal val="visible"/>
                                      </p:to>
                                    </p:set>
                                    <p:animEffect transition="in" filter="box(in)">
                                      <p:cBhvr>
                                        <p:cTn id="15" dur="500"/>
                                        <p:tgtEl>
                                          <p:spTgt spid="4199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nodeType="clickEffect">
                                  <p:stCondLst>
                                    <p:cond delay="0"/>
                                  </p:stCondLst>
                                  <p:childTnLst>
                                    <p:set>
                                      <p:cBhvr>
                                        <p:cTn id="19" dur="1" fill="hold">
                                          <p:stCondLst>
                                            <p:cond delay="0"/>
                                          </p:stCondLst>
                                        </p:cTn>
                                        <p:tgtEl>
                                          <p:spTgt spid="41990">
                                            <p:txEl>
                                              <p:pRg st="0" end="0"/>
                                            </p:txEl>
                                          </p:spTgt>
                                        </p:tgtEl>
                                        <p:attrNameLst>
                                          <p:attrName>style.visibility</p:attrName>
                                        </p:attrNameLst>
                                      </p:cBhvr>
                                      <p:to>
                                        <p:strVal val="visible"/>
                                      </p:to>
                                    </p:set>
                                    <p:animEffect transition="in" filter="diamond(in)">
                                      <p:cBhvr>
                                        <p:cTn id="20" dur="2000"/>
                                        <p:tgtEl>
                                          <p:spTgt spid="41990">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ntr" presetSubtype="16" fill="hold" nodeType="clickEffect">
                                  <p:stCondLst>
                                    <p:cond delay="0"/>
                                  </p:stCondLst>
                                  <p:childTnLst>
                                    <p:set>
                                      <p:cBhvr>
                                        <p:cTn id="24" dur="1" fill="hold">
                                          <p:stCondLst>
                                            <p:cond delay="0"/>
                                          </p:stCondLst>
                                        </p:cTn>
                                        <p:tgtEl>
                                          <p:spTgt spid="41990">
                                            <p:txEl>
                                              <p:pRg st="1" end="1"/>
                                            </p:txEl>
                                          </p:spTgt>
                                        </p:tgtEl>
                                        <p:attrNameLst>
                                          <p:attrName>style.visibility</p:attrName>
                                        </p:attrNameLst>
                                      </p:cBhvr>
                                      <p:to>
                                        <p:strVal val="visible"/>
                                      </p:to>
                                    </p:set>
                                    <p:animEffect transition="in" filter="diamond(in)">
                                      <p:cBhvr>
                                        <p:cTn id="25" dur="2000"/>
                                        <p:tgtEl>
                                          <p:spTgt spid="41990">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8" presetClass="entr" presetSubtype="16" fill="hold" nodeType="clickEffect">
                                  <p:stCondLst>
                                    <p:cond delay="0"/>
                                  </p:stCondLst>
                                  <p:childTnLst>
                                    <p:set>
                                      <p:cBhvr>
                                        <p:cTn id="29" dur="1" fill="hold">
                                          <p:stCondLst>
                                            <p:cond delay="0"/>
                                          </p:stCondLst>
                                        </p:cTn>
                                        <p:tgtEl>
                                          <p:spTgt spid="41990">
                                            <p:txEl>
                                              <p:pRg st="2" end="2"/>
                                            </p:txEl>
                                          </p:spTgt>
                                        </p:tgtEl>
                                        <p:attrNameLst>
                                          <p:attrName>style.visibility</p:attrName>
                                        </p:attrNameLst>
                                      </p:cBhvr>
                                      <p:to>
                                        <p:strVal val="visible"/>
                                      </p:to>
                                    </p:set>
                                    <p:animEffect transition="in" filter="diamond(in)">
                                      <p:cBhvr>
                                        <p:cTn id="30" dur="2000"/>
                                        <p:tgtEl>
                                          <p:spTgt spid="41990">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nodeType="clickEffect">
                                  <p:stCondLst>
                                    <p:cond delay="0"/>
                                  </p:stCondLst>
                                  <p:childTnLst>
                                    <p:set>
                                      <p:cBhvr>
                                        <p:cTn id="34" dur="1" fill="hold">
                                          <p:stCondLst>
                                            <p:cond delay="0"/>
                                          </p:stCondLst>
                                        </p:cTn>
                                        <p:tgtEl>
                                          <p:spTgt spid="41990">
                                            <p:txEl>
                                              <p:pRg st="3" end="3"/>
                                            </p:txEl>
                                          </p:spTgt>
                                        </p:tgtEl>
                                        <p:attrNameLst>
                                          <p:attrName>style.visibility</p:attrName>
                                        </p:attrNameLst>
                                      </p:cBhvr>
                                      <p:to>
                                        <p:strVal val="visible"/>
                                      </p:to>
                                    </p:set>
                                    <p:animEffect transition="in" filter="diamond(in)">
                                      <p:cBhvr>
                                        <p:cTn id="35" dur="2000"/>
                                        <p:tgtEl>
                                          <p:spTgt spid="41990">
                                            <p:txEl>
                                              <p:pRg st="3" end="3"/>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ntr" presetSubtype="16" fill="hold" nodeType="clickEffect">
                                  <p:stCondLst>
                                    <p:cond delay="0"/>
                                  </p:stCondLst>
                                  <p:childTnLst>
                                    <p:set>
                                      <p:cBhvr>
                                        <p:cTn id="39" dur="1" fill="hold">
                                          <p:stCondLst>
                                            <p:cond delay="0"/>
                                          </p:stCondLst>
                                        </p:cTn>
                                        <p:tgtEl>
                                          <p:spTgt spid="41990">
                                            <p:txEl>
                                              <p:pRg st="4" end="4"/>
                                            </p:txEl>
                                          </p:spTgt>
                                        </p:tgtEl>
                                        <p:attrNameLst>
                                          <p:attrName>style.visibility</p:attrName>
                                        </p:attrNameLst>
                                      </p:cBhvr>
                                      <p:to>
                                        <p:strVal val="visible"/>
                                      </p:to>
                                    </p:set>
                                    <p:animEffect transition="in" filter="diamond(in)">
                                      <p:cBhvr>
                                        <p:cTn id="40" dur="2000"/>
                                        <p:tgtEl>
                                          <p:spTgt spid="41990">
                                            <p:txEl>
                                              <p:pRg st="4" end="4"/>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8" presetClass="entr" presetSubtype="16" fill="hold" nodeType="clickEffect">
                                  <p:stCondLst>
                                    <p:cond delay="0"/>
                                  </p:stCondLst>
                                  <p:childTnLst>
                                    <p:set>
                                      <p:cBhvr>
                                        <p:cTn id="44" dur="1" fill="hold">
                                          <p:stCondLst>
                                            <p:cond delay="0"/>
                                          </p:stCondLst>
                                        </p:cTn>
                                        <p:tgtEl>
                                          <p:spTgt spid="41990">
                                            <p:txEl>
                                              <p:pRg st="5" end="5"/>
                                            </p:txEl>
                                          </p:spTgt>
                                        </p:tgtEl>
                                        <p:attrNameLst>
                                          <p:attrName>style.visibility</p:attrName>
                                        </p:attrNameLst>
                                      </p:cBhvr>
                                      <p:to>
                                        <p:strVal val="visible"/>
                                      </p:to>
                                    </p:set>
                                    <p:animEffect transition="in" filter="diamond(in)">
                                      <p:cBhvr>
                                        <p:cTn id="45" dur="2000"/>
                                        <p:tgtEl>
                                          <p:spTgt spid="41990">
                                            <p:txEl>
                                              <p:pRg st="5" end="5"/>
                                            </p:txEl>
                                          </p:spTgt>
                                        </p:tgtEl>
                                      </p:cBhvr>
                                    </p:animEffect>
                                  </p:childTnLst>
                                </p:cTn>
                              </p:par>
                              <p:par>
                                <p:cTn id="46" presetID="55" presetClass="entr" presetSubtype="0" fill="hold" grpId="0" nodeType="withEffect">
                                  <p:stCondLst>
                                    <p:cond delay="0"/>
                                  </p:stCondLst>
                                  <p:childTnLst>
                                    <p:set>
                                      <p:cBhvr>
                                        <p:cTn id="47" dur="1" fill="hold">
                                          <p:stCondLst>
                                            <p:cond delay="0"/>
                                          </p:stCondLst>
                                        </p:cTn>
                                        <p:tgtEl>
                                          <p:spTgt spid="41993"/>
                                        </p:tgtEl>
                                        <p:attrNameLst>
                                          <p:attrName>style.visibility</p:attrName>
                                        </p:attrNameLst>
                                      </p:cBhvr>
                                      <p:to>
                                        <p:strVal val="visible"/>
                                      </p:to>
                                    </p:set>
                                    <p:anim calcmode="lin" valueType="num">
                                      <p:cBhvr>
                                        <p:cTn id="48" dur="1000" fill="hold"/>
                                        <p:tgtEl>
                                          <p:spTgt spid="41993"/>
                                        </p:tgtEl>
                                        <p:attrNameLst>
                                          <p:attrName>ppt_w</p:attrName>
                                        </p:attrNameLst>
                                      </p:cBhvr>
                                      <p:tavLst>
                                        <p:tav tm="0">
                                          <p:val>
                                            <p:strVal val="#ppt_w*0.70"/>
                                          </p:val>
                                        </p:tav>
                                        <p:tav tm="100000">
                                          <p:val>
                                            <p:strVal val="#ppt_w"/>
                                          </p:val>
                                        </p:tav>
                                      </p:tavLst>
                                    </p:anim>
                                    <p:anim calcmode="lin" valueType="num">
                                      <p:cBhvr>
                                        <p:cTn id="49" dur="1000" fill="hold"/>
                                        <p:tgtEl>
                                          <p:spTgt spid="41993"/>
                                        </p:tgtEl>
                                        <p:attrNameLst>
                                          <p:attrName>ppt_h</p:attrName>
                                        </p:attrNameLst>
                                      </p:cBhvr>
                                      <p:tavLst>
                                        <p:tav tm="0">
                                          <p:val>
                                            <p:strVal val="#ppt_h"/>
                                          </p:val>
                                        </p:tav>
                                        <p:tav tm="100000">
                                          <p:val>
                                            <p:strVal val="#ppt_h"/>
                                          </p:val>
                                        </p:tav>
                                      </p:tavLst>
                                    </p:anim>
                                    <p:animEffect transition="in" filter="fade">
                                      <p:cBhvr>
                                        <p:cTn id="50" dur="1000"/>
                                        <p:tgtEl>
                                          <p:spTgt spid="419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1" grpId="0"/>
      <p:bldP spid="41993" grpId="0" animBg="1"/>
      <p:bldP spid="41995"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3">
            <a:extLst>
              <a:ext uri="{FF2B5EF4-FFF2-40B4-BE49-F238E27FC236}">
                <a16:creationId xmlns:a16="http://schemas.microsoft.com/office/drawing/2014/main" id="{D846FE0C-6FE3-022B-9741-E5C8D3B7E1B3}"/>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77827" name="AutoShape 3">
            <a:extLst>
              <a:ext uri="{FF2B5EF4-FFF2-40B4-BE49-F238E27FC236}">
                <a16:creationId xmlns:a16="http://schemas.microsoft.com/office/drawing/2014/main" id="{0FFE3143-049A-326C-67D9-B1862F0440A3}"/>
              </a:ext>
            </a:extLst>
          </p:cNvPr>
          <p:cNvSpPr>
            <a:spLocks noChangeArrowheads="1"/>
          </p:cNvSpPr>
          <p:nvPr/>
        </p:nvSpPr>
        <p:spPr bwMode="ltGray">
          <a:xfrm rot="10800000">
            <a:off x="5410200" y="2286000"/>
            <a:ext cx="5181600" cy="3124200"/>
          </a:xfrm>
          <a:prstGeom prst="rightArrow">
            <a:avLst>
              <a:gd name="adj1" fmla="val 79306"/>
              <a:gd name="adj2" fmla="val 42288"/>
            </a:avLst>
          </a:prstGeom>
          <a:gradFill rotWithShape="1">
            <a:gsLst>
              <a:gs pos="0">
                <a:schemeClr val="accent1">
                  <a:gamma/>
                  <a:tint val="0"/>
                  <a:invGamma/>
                </a:schemeClr>
              </a:gs>
              <a:gs pos="100000">
                <a:schemeClr val="accent1"/>
              </a:gs>
            </a:gsLst>
            <a:lin ang="0" scaled="1"/>
          </a:gradFill>
          <a:ln>
            <a:noFill/>
          </a:ln>
          <a:effectLst/>
        </p:spPr>
        <p:txBody>
          <a:bodyPr wrap="none" anchor="ctr"/>
          <a:lstStyle/>
          <a:p>
            <a:pPr eaLnBrk="1" hangingPunct="1">
              <a:defRPr/>
            </a:pPr>
            <a:endParaRPr lang="en-US">
              <a:latin typeface="Arial" charset="0"/>
            </a:endParaRPr>
          </a:p>
        </p:txBody>
      </p:sp>
      <p:sp>
        <p:nvSpPr>
          <p:cNvPr id="77828" name="AutoShape 4">
            <a:extLst>
              <a:ext uri="{FF2B5EF4-FFF2-40B4-BE49-F238E27FC236}">
                <a16:creationId xmlns:a16="http://schemas.microsoft.com/office/drawing/2014/main" id="{EAEF25B6-9728-0B84-A4D0-014D4E7B1FF7}"/>
              </a:ext>
            </a:extLst>
          </p:cNvPr>
          <p:cNvSpPr>
            <a:spLocks noChangeArrowheads="1"/>
          </p:cNvSpPr>
          <p:nvPr/>
        </p:nvSpPr>
        <p:spPr bwMode="blackWhite">
          <a:xfrm>
            <a:off x="2057400" y="1752600"/>
            <a:ext cx="4038600" cy="1295400"/>
          </a:xfrm>
          <a:prstGeom prst="roundRect">
            <a:avLst>
              <a:gd name="adj" fmla="val 9106"/>
            </a:avLst>
          </a:prstGeom>
          <a:gradFill rotWithShape="1">
            <a:gsLst>
              <a:gs pos="0">
                <a:schemeClr val="accent2"/>
              </a:gs>
              <a:gs pos="100000">
                <a:schemeClr val="accent2">
                  <a:gamma/>
                  <a:tint val="69804"/>
                  <a:invGamma/>
                </a:schemeClr>
              </a:gs>
            </a:gsLst>
            <a:lin ang="5400000" scaled="1"/>
          </a:gradFill>
          <a:ln w="25400">
            <a:solidFill>
              <a:schemeClr val="bg1"/>
            </a:solidFill>
            <a:round/>
            <a:headEnd/>
            <a:tailEnd/>
          </a:ln>
          <a:effectLst/>
        </p:spPr>
        <p:txBody>
          <a:bodyPr wrap="none" anchor="ctr"/>
          <a:lstStyle/>
          <a:p>
            <a:pPr algn="ctr" eaLnBrk="1" hangingPunct="1">
              <a:defRPr/>
            </a:pPr>
            <a:r>
              <a:rPr lang="vi-VN" sz="2400" dirty="0">
                <a:latin typeface="Times New Roman" panose="02020603050405020304" pitchFamily="18" charset="0"/>
                <a:cs typeface="Times New Roman" panose="02020603050405020304" pitchFamily="18" charset="0"/>
              </a:rPr>
              <a:t>Trường hợp hàng và </a:t>
            </a:r>
          </a:p>
          <a:p>
            <a:pPr algn="ctr" eaLnBrk="1" hangingPunct="1">
              <a:defRPr/>
            </a:pPr>
            <a:r>
              <a:rPr lang="vi-VN" sz="2400" dirty="0">
                <a:latin typeface="Times New Roman" panose="02020603050405020304" pitchFamily="18" charset="0"/>
                <a:cs typeface="Times New Roman" panose="02020603050405020304" pitchFamily="18" charset="0"/>
              </a:rPr>
              <a:t>chứng từ của bên bán đến</a:t>
            </a:r>
          </a:p>
          <a:p>
            <a:pPr algn="ctr" eaLnBrk="1" hangingPunct="1">
              <a:defRPr/>
            </a:pPr>
            <a:r>
              <a:rPr lang="pt-BR" sz="2400" dirty="0">
                <a:latin typeface="Times New Roman" panose="02020603050405020304" pitchFamily="18" charset="0"/>
                <a:cs typeface="Times New Roman" panose="02020603050405020304" pitchFamily="18" charset="0"/>
              </a:rPr>
              <a:t> cùng một lúc</a:t>
            </a:r>
            <a:r>
              <a:rPr lang="en-US" sz="2400" dirty="0">
                <a:latin typeface="Times New Roman" panose="02020603050405020304" pitchFamily="18" charset="0"/>
                <a:cs typeface="Times New Roman" panose="02020603050405020304" pitchFamily="18" charset="0"/>
              </a:rPr>
              <a:t> </a:t>
            </a:r>
          </a:p>
        </p:txBody>
      </p:sp>
      <p:sp>
        <p:nvSpPr>
          <p:cNvPr id="77829" name="AutoShape 5">
            <a:extLst>
              <a:ext uri="{FF2B5EF4-FFF2-40B4-BE49-F238E27FC236}">
                <a16:creationId xmlns:a16="http://schemas.microsoft.com/office/drawing/2014/main" id="{0FFDD383-CC20-EE83-2998-7422430C2EA8}"/>
              </a:ext>
            </a:extLst>
          </p:cNvPr>
          <p:cNvSpPr>
            <a:spLocks noChangeArrowheads="1"/>
          </p:cNvSpPr>
          <p:nvPr/>
        </p:nvSpPr>
        <p:spPr bwMode="blackWhite">
          <a:xfrm>
            <a:off x="2057400" y="3124200"/>
            <a:ext cx="4038600" cy="1371600"/>
          </a:xfrm>
          <a:prstGeom prst="roundRect">
            <a:avLst>
              <a:gd name="adj" fmla="val 9106"/>
            </a:avLst>
          </a:prstGeom>
          <a:gradFill rotWithShape="1">
            <a:gsLst>
              <a:gs pos="0">
                <a:srgbClr val="699D5F"/>
              </a:gs>
              <a:gs pos="100000">
                <a:srgbClr val="96BB8F"/>
              </a:gs>
            </a:gsLst>
            <a:lin ang="5400000" scaled="1"/>
          </a:gra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a:latin typeface="Times New Roman" panose="02020603050405020304" pitchFamily="18" charset="0"/>
                <a:cs typeface="Times New Roman" panose="02020603050405020304" pitchFamily="18" charset="0"/>
              </a:rPr>
              <a:t>Trường hợp hàng đến trước,</a:t>
            </a:r>
          </a:p>
          <a:p>
            <a:pPr algn="ctr">
              <a:spcBef>
                <a:spcPct val="0"/>
              </a:spcBef>
              <a:buClrTx/>
              <a:buFontTx/>
              <a:buNone/>
            </a:pPr>
            <a:r>
              <a:rPr lang="vi-VN" altLang="en-US" sz="2400">
                <a:latin typeface="Times New Roman" panose="02020603050405020304" pitchFamily="18" charset="0"/>
                <a:cs typeface="Times New Roman" panose="02020603050405020304" pitchFamily="18" charset="0"/>
              </a:rPr>
              <a:t> chứng từ đến sau</a:t>
            </a:r>
            <a:r>
              <a:rPr lang="en-US" altLang="en-US" sz="2400">
                <a:latin typeface="Times New Roman" panose="02020603050405020304" pitchFamily="18" charset="0"/>
                <a:cs typeface="Times New Roman" panose="02020603050405020304" pitchFamily="18" charset="0"/>
              </a:rPr>
              <a:t> </a:t>
            </a:r>
          </a:p>
        </p:txBody>
      </p:sp>
      <p:sp>
        <p:nvSpPr>
          <p:cNvPr id="77830" name="AutoShape 6">
            <a:extLst>
              <a:ext uri="{FF2B5EF4-FFF2-40B4-BE49-F238E27FC236}">
                <a16:creationId xmlns:a16="http://schemas.microsoft.com/office/drawing/2014/main" id="{6F03EE42-2853-D63A-76F6-DDD8544158DB}"/>
              </a:ext>
            </a:extLst>
          </p:cNvPr>
          <p:cNvSpPr>
            <a:spLocks noChangeArrowheads="1"/>
          </p:cNvSpPr>
          <p:nvPr/>
        </p:nvSpPr>
        <p:spPr bwMode="blackWhite">
          <a:xfrm>
            <a:off x="2057400" y="4572000"/>
            <a:ext cx="4038600" cy="1371600"/>
          </a:xfrm>
          <a:prstGeom prst="roundRect">
            <a:avLst>
              <a:gd name="adj" fmla="val 9106"/>
            </a:avLst>
          </a:prstGeom>
          <a:gradFill rotWithShape="1">
            <a:gsLst>
              <a:gs pos="0">
                <a:schemeClr val="hlink"/>
              </a:gs>
              <a:gs pos="100000">
                <a:schemeClr val="hlink">
                  <a:gamma/>
                  <a:tint val="69804"/>
                  <a:invGamma/>
                </a:schemeClr>
              </a:gs>
            </a:gsLst>
            <a:lin ang="5400000" scaled="1"/>
          </a:gradFill>
          <a:ln w="25400">
            <a:solidFill>
              <a:schemeClr val="bg1"/>
            </a:solidFill>
            <a:round/>
            <a:headEnd/>
            <a:tailEnd/>
          </a:ln>
          <a:effectLst/>
        </p:spPr>
        <p:txBody>
          <a:bodyPr wrap="none" anchor="ctr"/>
          <a:lstStyle/>
          <a:p>
            <a:pPr algn="ctr" eaLnBrk="1" hangingPunct="1">
              <a:defRPr/>
            </a:pPr>
            <a:r>
              <a:rPr lang="vi-VN" sz="2400" dirty="0">
                <a:latin typeface="Times New Roman" panose="02020603050405020304" pitchFamily="18" charset="0"/>
                <a:cs typeface="Times New Roman" panose="02020603050405020304" pitchFamily="18" charset="0"/>
              </a:rPr>
              <a:t>Trường hợp chứng từ </a:t>
            </a:r>
          </a:p>
          <a:p>
            <a:pPr algn="ctr" eaLnBrk="1" hangingPunct="1">
              <a:defRPr/>
            </a:pPr>
            <a:r>
              <a:rPr lang="vi-VN" sz="2400" dirty="0">
                <a:latin typeface="Times New Roman" panose="02020603050405020304" pitchFamily="18" charset="0"/>
                <a:cs typeface="Times New Roman" panose="02020603050405020304" pitchFamily="18" charset="0"/>
              </a:rPr>
              <a:t>đến trước, hàng hóa đến sau</a:t>
            </a:r>
            <a:r>
              <a:rPr lang="en-US" sz="2400" dirty="0">
                <a:latin typeface="Times New Roman" panose="02020603050405020304" pitchFamily="18" charset="0"/>
                <a:cs typeface="Times New Roman" panose="02020603050405020304" pitchFamily="18" charset="0"/>
              </a:rPr>
              <a:t> </a:t>
            </a:r>
          </a:p>
        </p:txBody>
      </p:sp>
      <p:sp>
        <p:nvSpPr>
          <p:cNvPr id="77831" name="AutoShape 7">
            <a:extLst>
              <a:ext uri="{FF2B5EF4-FFF2-40B4-BE49-F238E27FC236}">
                <a16:creationId xmlns:a16="http://schemas.microsoft.com/office/drawing/2014/main" id="{9E601003-061C-CA90-B7D6-D16529D9B2F0}"/>
              </a:ext>
            </a:extLst>
          </p:cNvPr>
          <p:cNvSpPr>
            <a:spLocks noChangeArrowheads="1"/>
          </p:cNvSpPr>
          <p:nvPr/>
        </p:nvSpPr>
        <p:spPr bwMode="auto">
          <a:xfrm>
            <a:off x="6172200" y="2895600"/>
            <a:ext cx="4343400" cy="1828800"/>
          </a:xfrm>
          <a:prstGeom prst="roundRect">
            <a:avLst>
              <a:gd name="adj" fmla="val 9106"/>
            </a:avLst>
          </a:prstGeom>
          <a:noFill/>
          <a:ln>
            <a:noFill/>
          </a:ln>
          <a:effectLst/>
          <a:extLst>
            <a:ext uri="{909E8E84-426E-40DD-AFC4-6F175D3DCCD1}">
              <a14:hiddenFill xmlns:a14="http://schemas.microsoft.com/office/drawing/2010/main">
                <a:solidFill>
                  <a:srgbClr val="9ACDD4"/>
                </a:solidFill>
              </a14:hiddenFill>
            </a:ex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b="1">
                <a:latin typeface="Times New Roman" panose="02020603050405020304" pitchFamily="18" charset="0"/>
                <a:cs typeface="Times New Roman" panose="02020603050405020304" pitchFamily="18" charset="0"/>
              </a:rPr>
              <a:t>Là khi người mua đó nhận đ</a:t>
            </a:r>
            <a:r>
              <a:rPr lang="en-US" altLang="en-US" sz="2400" b="1">
                <a:latin typeface="Times New Roman" panose="02020603050405020304" pitchFamily="18" charset="0"/>
                <a:cs typeface="Times New Roman" panose="02020603050405020304" pitchFamily="18" charset="0"/>
              </a:rPr>
              <a:t>ượ</a:t>
            </a:r>
            <a:r>
              <a:rPr lang="vi-VN" altLang="en-US" sz="2400" b="1">
                <a:latin typeface="Times New Roman" panose="02020603050405020304" pitchFamily="18" charset="0"/>
                <a:cs typeface="Times New Roman" panose="02020603050405020304" pitchFamily="18" charset="0"/>
              </a:rPr>
              <a:t>c hàng và trả tiền cho nguời b</a:t>
            </a:r>
            <a:r>
              <a:rPr lang="en-US" altLang="en-US" sz="2400" b="1">
                <a:latin typeface="Times New Roman" panose="02020603050405020304" pitchFamily="18" charset="0"/>
                <a:cs typeface="Times New Roman" panose="02020603050405020304" pitchFamily="18" charset="0"/>
              </a:rPr>
              <a:t>á</a:t>
            </a:r>
            <a:r>
              <a:rPr lang="vi-VN" altLang="en-US" sz="2400" b="1">
                <a:latin typeface="Times New Roman" panose="02020603050405020304" pitchFamily="18" charset="0"/>
                <a:cs typeface="Times New Roman" panose="02020603050405020304" pitchFamily="18" charset="0"/>
              </a:rPr>
              <a:t>n hoặc chấp nhận thanh t</a:t>
            </a:r>
            <a:r>
              <a:rPr lang="en-US" altLang="en-US" sz="2400" b="1">
                <a:latin typeface="Times New Roman" panose="02020603050405020304" pitchFamily="18" charset="0"/>
                <a:cs typeface="Times New Roman" panose="02020603050405020304" pitchFamily="18" charset="0"/>
              </a:rPr>
              <a:t>oán</a:t>
            </a:r>
            <a:r>
              <a:rPr lang="vi-VN" altLang="en-US" sz="2400" b="1">
                <a:latin typeface="Times New Roman" panose="02020603050405020304" pitchFamily="18" charset="0"/>
                <a:cs typeface="Times New Roman" panose="02020603050405020304" pitchFamily="18" charset="0"/>
              </a:rPr>
              <a:t> cho người b</a:t>
            </a:r>
            <a:r>
              <a:rPr lang="en-US" altLang="en-US" sz="2400" b="1">
                <a:latin typeface="Times New Roman" panose="02020603050405020304" pitchFamily="18" charset="0"/>
                <a:cs typeface="Times New Roman" panose="02020603050405020304" pitchFamily="18" charset="0"/>
              </a:rPr>
              <a:t>á</a:t>
            </a:r>
            <a:r>
              <a:rPr lang="vi-VN" altLang="en-US" sz="2400" b="1">
                <a:latin typeface="Times New Roman" panose="02020603050405020304" pitchFamily="18" charset="0"/>
                <a:cs typeface="Times New Roman" panose="02020603050405020304" pitchFamily="18" charset="0"/>
              </a:rPr>
              <a:t>n.</a:t>
            </a:r>
            <a:endParaRPr lang="en-US" altLang="en-US" sz="2400" b="1">
              <a:latin typeface="Times New Roman" panose="02020603050405020304" pitchFamily="18" charset="0"/>
              <a:cs typeface="Times New Roman" panose="02020603050405020304" pitchFamily="18" charset="0"/>
            </a:endParaRPr>
          </a:p>
        </p:txBody>
      </p:sp>
      <p:sp>
        <p:nvSpPr>
          <p:cNvPr id="77833" name="Rectangle 9">
            <a:extLst>
              <a:ext uri="{FF2B5EF4-FFF2-40B4-BE49-F238E27FC236}">
                <a16:creationId xmlns:a16="http://schemas.microsoft.com/office/drawing/2014/main" id="{82FEEFD2-D830-BF26-1827-860EBE1914D1}"/>
              </a:ext>
            </a:extLst>
          </p:cNvPr>
          <p:cNvSpPr>
            <a:spLocks noChangeArrowheads="1"/>
          </p:cNvSpPr>
          <p:nvPr/>
        </p:nvSpPr>
        <p:spPr bwMode="auto">
          <a:xfrm>
            <a:off x="1983605" y="634466"/>
            <a:ext cx="8001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vi-VN" altLang="en-US" sz="3200" b="1" i="1" dirty="0">
                <a:latin typeface="Times New Roman" panose="02020603050405020304" pitchFamily="18" charset="0"/>
                <a:cs typeface="Times New Roman" panose="02020603050405020304" pitchFamily="18" charset="0"/>
              </a:rPr>
              <a:t>1.2. Thời điểm ghi chép doanh thu hàng mua</a:t>
            </a:r>
            <a:r>
              <a:rPr lang="vi-VN" altLang="en-US" sz="3200" i="1" dirty="0">
                <a:latin typeface="Times New Roman" panose="02020603050405020304" pitchFamily="18" charset="0"/>
                <a:cs typeface="Times New Roman" panose="02020603050405020304" pitchFamily="18" charset="0"/>
              </a:rPr>
              <a:t> </a:t>
            </a:r>
            <a:endParaRPr lang="en-US" altLang="en-US" sz="3200" i="1" dirty="0">
              <a:latin typeface="Times New Roman" panose="02020603050405020304" pitchFamily="18" charset="0"/>
              <a:cs typeface="Times New Roman" panose="02020603050405020304" pitchFamily="18" charset="0"/>
            </a:endParaRPr>
          </a:p>
        </p:txBody>
      </p:sp>
      <p:grpSp>
        <p:nvGrpSpPr>
          <p:cNvPr id="77840" name="Group 16">
            <a:extLst>
              <a:ext uri="{FF2B5EF4-FFF2-40B4-BE49-F238E27FC236}">
                <a16:creationId xmlns:a16="http://schemas.microsoft.com/office/drawing/2014/main" id="{20216ED1-B368-EBD6-9428-42699DF54402}"/>
              </a:ext>
            </a:extLst>
          </p:cNvPr>
          <p:cNvGrpSpPr>
            <a:grpSpLocks/>
          </p:cNvGrpSpPr>
          <p:nvPr/>
        </p:nvGrpSpPr>
        <p:grpSpPr bwMode="auto">
          <a:xfrm>
            <a:off x="1524000" y="2057401"/>
            <a:ext cx="812800" cy="595313"/>
            <a:chOff x="0" y="1536"/>
            <a:chExt cx="512" cy="375"/>
          </a:xfrm>
        </p:grpSpPr>
        <p:sp>
          <p:nvSpPr>
            <p:cNvPr id="8215" name="Oval 11">
              <a:extLst>
                <a:ext uri="{FF2B5EF4-FFF2-40B4-BE49-F238E27FC236}">
                  <a16:creationId xmlns:a16="http://schemas.microsoft.com/office/drawing/2014/main" id="{9B581B76-C097-4017-5AF0-E703F9E55F15}"/>
                </a:ext>
              </a:extLst>
            </p:cNvPr>
            <p:cNvSpPr>
              <a:spLocks noChangeArrowheads="1"/>
            </p:cNvSpPr>
            <p:nvPr/>
          </p:nvSpPr>
          <p:spPr bwMode="gray">
            <a:xfrm>
              <a:off x="0" y="1536"/>
              <a:ext cx="512" cy="3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16" name="Oval 12">
              <a:extLst>
                <a:ext uri="{FF2B5EF4-FFF2-40B4-BE49-F238E27FC236}">
                  <a16:creationId xmlns:a16="http://schemas.microsoft.com/office/drawing/2014/main" id="{39214552-F1E5-BBC3-57F6-73B7AD2C1DEB}"/>
                </a:ext>
              </a:extLst>
            </p:cNvPr>
            <p:cNvSpPr>
              <a:spLocks noChangeArrowheads="1"/>
            </p:cNvSpPr>
            <p:nvPr/>
          </p:nvSpPr>
          <p:spPr bwMode="gray">
            <a:xfrm>
              <a:off x="7" y="1538"/>
              <a:ext cx="499" cy="36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17" name="Oval 13">
              <a:extLst>
                <a:ext uri="{FF2B5EF4-FFF2-40B4-BE49-F238E27FC236}">
                  <a16:creationId xmlns:a16="http://schemas.microsoft.com/office/drawing/2014/main" id="{C79896A6-D6DB-1AAF-C498-DF67A6A4C3E4}"/>
                </a:ext>
              </a:extLst>
            </p:cNvPr>
            <p:cNvSpPr>
              <a:spLocks noChangeArrowheads="1"/>
            </p:cNvSpPr>
            <p:nvPr/>
          </p:nvSpPr>
          <p:spPr bwMode="gray">
            <a:xfrm>
              <a:off x="12" y="1542"/>
              <a:ext cx="474" cy="3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18" name="Oval 14">
              <a:extLst>
                <a:ext uri="{FF2B5EF4-FFF2-40B4-BE49-F238E27FC236}">
                  <a16:creationId xmlns:a16="http://schemas.microsoft.com/office/drawing/2014/main" id="{A7B8496A-1A1B-9BCD-EFE6-8CC0FB5F54B2}"/>
                </a:ext>
              </a:extLst>
            </p:cNvPr>
            <p:cNvSpPr>
              <a:spLocks noChangeArrowheads="1"/>
            </p:cNvSpPr>
            <p:nvPr/>
          </p:nvSpPr>
          <p:spPr bwMode="gray">
            <a:xfrm>
              <a:off x="38" y="1551"/>
              <a:ext cx="423" cy="2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77839" name="Text Box 15">
            <a:extLst>
              <a:ext uri="{FF2B5EF4-FFF2-40B4-BE49-F238E27FC236}">
                <a16:creationId xmlns:a16="http://schemas.microsoft.com/office/drawing/2014/main" id="{E87D73CD-B303-10D4-B534-A1D9E9DE26DB}"/>
              </a:ext>
            </a:extLst>
          </p:cNvPr>
          <p:cNvSpPr txBox="1">
            <a:spLocks noChangeArrowheads="1"/>
          </p:cNvSpPr>
          <p:nvPr/>
        </p:nvSpPr>
        <p:spPr bwMode="gray">
          <a:xfrm>
            <a:off x="1743076" y="2133601"/>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000">
                <a:solidFill>
                  <a:srgbClr val="000000"/>
                </a:solidFill>
                <a:latin typeface=".VnTime" pitchFamily="34" charset="0"/>
              </a:rPr>
              <a:t>1</a:t>
            </a:r>
            <a:endParaRPr lang="en-US" altLang="en-US" sz="2000">
              <a:latin typeface=".VnTime" pitchFamily="34" charset="0"/>
            </a:endParaRPr>
          </a:p>
        </p:txBody>
      </p:sp>
      <p:grpSp>
        <p:nvGrpSpPr>
          <p:cNvPr id="77841" name="Group 17">
            <a:extLst>
              <a:ext uri="{FF2B5EF4-FFF2-40B4-BE49-F238E27FC236}">
                <a16:creationId xmlns:a16="http://schemas.microsoft.com/office/drawing/2014/main" id="{A514C3CC-20F6-0418-5119-B0F37C6BD710}"/>
              </a:ext>
            </a:extLst>
          </p:cNvPr>
          <p:cNvGrpSpPr>
            <a:grpSpLocks/>
          </p:cNvGrpSpPr>
          <p:nvPr/>
        </p:nvGrpSpPr>
        <p:grpSpPr bwMode="auto">
          <a:xfrm>
            <a:off x="1524000" y="3519488"/>
            <a:ext cx="812800" cy="595312"/>
            <a:chOff x="0" y="1536"/>
            <a:chExt cx="512" cy="375"/>
          </a:xfrm>
        </p:grpSpPr>
        <p:sp>
          <p:nvSpPr>
            <p:cNvPr id="8211" name="Oval 18">
              <a:extLst>
                <a:ext uri="{FF2B5EF4-FFF2-40B4-BE49-F238E27FC236}">
                  <a16:creationId xmlns:a16="http://schemas.microsoft.com/office/drawing/2014/main" id="{1BC1A45A-9CDB-565A-85D3-1858F42CDA18}"/>
                </a:ext>
              </a:extLst>
            </p:cNvPr>
            <p:cNvSpPr>
              <a:spLocks noChangeArrowheads="1"/>
            </p:cNvSpPr>
            <p:nvPr/>
          </p:nvSpPr>
          <p:spPr bwMode="gray">
            <a:xfrm>
              <a:off x="0" y="1536"/>
              <a:ext cx="512" cy="3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12" name="Oval 19">
              <a:extLst>
                <a:ext uri="{FF2B5EF4-FFF2-40B4-BE49-F238E27FC236}">
                  <a16:creationId xmlns:a16="http://schemas.microsoft.com/office/drawing/2014/main" id="{03482B4E-279B-AD82-D9D7-03579A597E47}"/>
                </a:ext>
              </a:extLst>
            </p:cNvPr>
            <p:cNvSpPr>
              <a:spLocks noChangeArrowheads="1"/>
            </p:cNvSpPr>
            <p:nvPr/>
          </p:nvSpPr>
          <p:spPr bwMode="gray">
            <a:xfrm>
              <a:off x="7" y="1538"/>
              <a:ext cx="499" cy="36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13" name="Oval 20">
              <a:extLst>
                <a:ext uri="{FF2B5EF4-FFF2-40B4-BE49-F238E27FC236}">
                  <a16:creationId xmlns:a16="http://schemas.microsoft.com/office/drawing/2014/main" id="{543E74AC-B168-195E-F4AD-A1B2EBB334DF}"/>
                </a:ext>
              </a:extLst>
            </p:cNvPr>
            <p:cNvSpPr>
              <a:spLocks noChangeArrowheads="1"/>
            </p:cNvSpPr>
            <p:nvPr/>
          </p:nvSpPr>
          <p:spPr bwMode="gray">
            <a:xfrm>
              <a:off x="12" y="1542"/>
              <a:ext cx="474" cy="3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14" name="Oval 21">
              <a:extLst>
                <a:ext uri="{FF2B5EF4-FFF2-40B4-BE49-F238E27FC236}">
                  <a16:creationId xmlns:a16="http://schemas.microsoft.com/office/drawing/2014/main" id="{3F69E3C5-E03A-45DF-D141-1636DD30A736}"/>
                </a:ext>
              </a:extLst>
            </p:cNvPr>
            <p:cNvSpPr>
              <a:spLocks noChangeArrowheads="1"/>
            </p:cNvSpPr>
            <p:nvPr/>
          </p:nvSpPr>
          <p:spPr bwMode="gray">
            <a:xfrm>
              <a:off x="38" y="1551"/>
              <a:ext cx="423" cy="2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77846" name="Text Box 22">
            <a:extLst>
              <a:ext uri="{FF2B5EF4-FFF2-40B4-BE49-F238E27FC236}">
                <a16:creationId xmlns:a16="http://schemas.microsoft.com/office/drawing/2014/main" id="{CF849B54-0B99-E4BC-927B-A189866C80E4}"/>
              </a:ext>
            </a:extLst>
          </p:cNvPr>
          <p:cNvSpPr txBox="1">
            <a:spLocks noChangeArrowheads="1"/>
          </p:cNvSpPr>
          <p:nvPr/>
        </p:nvSpPr>
        <p:spPr bwMode="gray">
          <a:xfrm>
            <a:off x="1743076" y="3595689"/>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000">
                <a:solidFill>
                  <a:srgbClr val="000000"/>
                </a:solidFill>
                <a:latin typeface=".VnTime" pitchFamily="34" charset="0"/>
              </a:rPr>
              <a:t>2</a:t>
            </a:r>
            <a:endParaRPr lang="en-US" altLang="en-US" sz="2000">
              <a:latin typeface=".VnTime" pitchFamily="34" charset="0"/>
            </a:endParaRPr>
          </a:p>
        </p:txBody>
      </p:sp>
      <p:grpSp>
        <p:nvGrpSpPr>
          <p:cNvPr id="77847" name="Group 23">
            <a:extLst>
              <a:ext uri="{FF2B5EF4-FFF2-40B4-BE49-F238E27FC236}">
                <a16:creationId xmlns:a16="http://schemas.microsoft.com/office/drawing/2014/main" id="{48324DE4-A4A2-8FA2-0A39-017034E14F76}"/>
              </a:ext>
            </a:extLst>
          </p:cNvPr>
          <p:cNvGrpSpPr>
            <a:grpSpLocks/>
          </p:cNvGrpSpPr>
          <p:nvPr/>
        </p:nvGrpSpPr>
        <p:grpSpPr bwMode="auto">
          <a:xfrm>
            <a:off x="1524000" y="4891088"/>
            <a:ext cx="812800" cy="595312"/>
            <a:chOff x="0" y="1536"/>
            <a:chExt cx="512" cy="375"/>
          </a:xfrm>
        </p:grpSpPr>
        <p:sp>
          <p:nvSpPr>
            <p:cNvPr id="8207" name="Oval 24">
              <a:extLst>
                <a:ext uri="{FF2B5EF4-FFF2-40B4-BE49-F238E27FC236}">
                  <a16:creationId xmlns:a16="http://schemas.microsoft.com/office/drawing/2014/main" id="{92769AD2-BECE-F04D-FEE9-374401B6D98D}"/>
                </a:ext>
              </a:extLst>
            </p:cNvPr>
            <p:cNvSpPr>
              <a:spLocks noChangeArrowheads="1"/>
            </p:cNvSpPr>
            <p:nvPr/>
          </p:nvSpPr>
          <p:spPr bwMode="gray">
            <a:xfrm>
              <a:off x="0" y="1536"/>
              <a:ext cx="512" cy="3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08" name="Oval 25">
              <a:extLst>
                <a:ext uri="{FF2B5EF4-FFF2-40B4-BE49-F238E27FC236}">
                  <a16:creationId xmlns:a16="http://schemas.microsoft.com/office/drawing/2014/main" id="{09122AC2-5D01-6450-2227-1FD2F1CEFF25}"/>
                </a:ext>
              </a:extLst>
            </p:cNvPr>
            <p:cNvSpPr>
              <a:spLocks noChangeArrowheads="1"/>
            </p:cNvSpPr>
            <p:nvPr/>
          </p:nvSpPr>
          <p:spPr bwMode="gray">
            <a:xfrm>
              <a:off x="7" y="1538"/>
              <a:ext cx="499" cy="36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09" name="Oval 26">
              <a:extLst>
                <a:ext uri="{FF2B5EF4-FFF2-40B4-BE49-F238E27FC236}">
                  <a16:creationId xmlns:a16="http://schemas.microsoft.com/office/drawing/2014/main" id="{86F87DA2-D580-0A0A-2991-22A5CE468A4B}"/>
                </a:ext>
              </a:extLst>
            </p:cNvPr>
            <p:cNvSpPr>
              <a:spLocks noChangeArrowheads="1"/>
            </p:cNvSpPr>
            <p:nvPr/>
          </p:nvSpPr>
          <p:spPr bwMode="gray">
            <a:xfrm>
              <a:off x="12" y="1542"/>
              <a:ext cx="474" cy="3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10" name="Oval 27">
              <a:extLst>
                <a:ext uri="{FF2B5EF4-FFF2-40B4-BE49-F238E27FC236}">
                  <a16:creationId xmlns:a16="http://schemas.microsoft.com/office/drawing/2014/main" id="{E0671015-FCFE-43D5-B083-7A68BEA74DC0}"/>
                </a:ext>
              </a:extLst>
            </p:cNvPr>
            <p:cNvSpPr>
              <a:spLocks noChangeArrowheads="1"/>
            </p:cNvSpPr>
            <p:nvPr/>
          </p:nvSpPr>
          <p:spPr bwMode="gray">
            <a:xfrm>
              <a:off x="38" y="1551"/>
              <a:ext cx="423" cy="2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77852" name="Text Box 28">
            <a:extLst>
              <a:ext uri="{FF2B5EF4-FFF2-40B4-BE49-F238E27FC236}">
                <a16:creationId xmlns:a16="http://schemas.microsoft.com/office/drawing/2014/main" id="{D44106C4-2133-DEDC-EB3F-D6EBBB55171A}"/>
              </a:ext>
            </a:extLst>
          </p:cNvPr>
          <p:cNvSpPr txBox="1">
            <a:spLocks noChangeArrowheads="1"/>
          </p:cNvSpPr>
          <p:nvPr/>
        </p:nvSpPr>
        <p:spPr bwMode="gray">
          <a:xfrm>
            <a:off x="1743076" y="4967289"/>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000">
                <a:solidFill>
                  <a:srgbClr val="000000"/>
                </a:solidFill>
                <a:latin typeface=".VnTime" pitchFamily="34" charset="0"/>
              </a:rPr>
              <a:t>3</a:t>
            </a:r>
            <a:endParaRPr lang="en-US" altLang="en-US" sz="2000">
              <a:latin typeface=".VnTim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7833"/>
                                        </p:tgtEl>
                                        <p:attrNameLst>
                                          <p:attrName>style.visibility</p:attrName>
                                        </p:attrNameLst>
                                      </p:cBhvr>
                                      <p:to>
                                        <p:strVal val="visible"/>
                                      </p:to>
                                    </p:set>
                                    <p:anim calcmode="lin" valueType="num">
                                      <p:cBhvr>
                                        <p:cTn id="7" dur="500" fill="hold"/>
                                        <p:tgtEl>
                                          <p:spTgt spid="77833"/>
                                        </p:tgtEl>
                                        <p:attrNameLst>
                                          <p:attrName>ppt_w</p:attrName>
                                        </p:attrNameLst>
                                      </p:cBhvr>
                                      <p:tavLst>
                                        <p:tav tm="0">
                                          <p:val>
                                            <p:fltVal val="0"/>
                                          </p:val>
                                        </p:tav>
                                        <p:tav tm="100000">
                                          <p:val>
                                            <p:strVal val="#ppt_w"/>
                                          </p:val>
                                        </p:tav>
                                      </p:tavLst>
                                    </p:anim>
                                    <p:anim calcmode="lin" valueType="num">
                                      <p:cBhvr>
                                        <p:cTn id="8" dur="500" fill="hold"/>
                                        <p:tgtEl>
                                          <p:spTgt spid="77833"/>
                                        </p:tgtEl>
                                        <p:attrNameLst>
                                          <p:attrName>ppt_h</p:attrName>
                                        </p:attrNameLst>
                                      </p:cBhvr>
                                      <p:tavLst>
                                        <p:tav tm="0">
                                          <p:val>
                                            <p:fltVal val="0"/>
                                          </p:val>
                                        </p:tav>
                                        <p:tav tm="100000">
                                          <p:val>
                                            <p:strVal val="#ppt_h"/>
                                          </p:val>
                                        </p:tav>
                                      </p:tavLst>
                                    </p:anim>
                                    <p:anim calcmode="lin" valueType="num">
                                      <p:cBhvr>
                                        <p:cTn id="9" dur="500" fill="hold"/>
                                        <p:tgtEl>
                                          <p:spTgt spid="77833"/>
                                        </p:tgtEl>
                                        <p:attrNameLst>
                                          <p:attrName>style.rotation</p:attrName>
                                        </p:attrNameLst>
                                      </p:cBhvr>
                                      <p:tavLst>
                                        <p:tav tm="0">
                                          <p:val>
                                            <p:fltVal val="360"/>
                                          </p:val>
                                        </p:tav>
                                        <p:tav tm="100000">
                                          <p:val>
                                            <p:fltVal val="0"/>
                                          </p:val>
                                        </p:tav>
                                      </p:tavLst>
                                    </p:anim>
                                    <p:animEffect transition="in" filter="fade">
                                      <p:cBhvr>
                                        <p:cTn id="10" dur="500"/>
                                        <p:tgtEl>
                                          <p:spTgt spid="7783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5" fill="hold" grpId="0" nodeType="clickEffect">
                                  <p:stCondLst>
                                    <p:cond delay="0"/>
                                  </p:stCondLst>
                                  <p:childTnLst>
                                    <p:set>
                                      <p:cBhvr>
                                        <p:cTn id="14" dur="1" fill="hold">
                                          <p:stCondLst>
                                            <p:cond delay="0"/>
                                          </p:stCondLst>
                                        </p:cTn>
                                        <p:tgtEl>
                                          <p:spTgt spid="77827"/>
                                        </p:tgtEl>
                                        <p:attrNameLst>
                                          <p:attrName>style.visibility</p:attrName>
                                        </p:attrNameLst>
                                      </p:cBhvr>
                                      <p:to>
                                        <p:strVal val="visible"/>
                                      </p:to>
                                    </p:set>
                                    <p:animEffect transition="in" filter="blinds(vertical)">
                                      <p:cBhvr>
                                        <p:cTn id="15" dur="500"/>
                                        <p:tgtEl>
                                          <p:spTgt spid="77827"/>
                                        </p:tgtEl>
                                      </p:cBhvr>
                                    </p:animEffect>
                                  </p:childTnLst>
                                </p:cTn>
                              </p:par>
                              <p:par>
                                <p:cTn id="16" presetID="3" presetClass="entr" presetSubtype="5" fill="hold" grpId="0" nodeType="withEffect">
                                  <p:stCondLst>
                                    <p:cond delay="0"/>
                                  </p:stCondLst>
                                  <p:childTnLst>
                                    <p:set>
                                      <p:cBhvr>
                                        <p:cTn id="17" dur="1" fill="hold">
                                          <p:stCondLst>
                                            <p:cond delay="0"/>
                                          </p:stCondLst>
                                        </p:cTn>
                                        <p:tgtEl>
                                          <p:spTgt spid="77831"/>
                                        </p:tgtEl>
                                        <p:attrNameLst>
                                          <p:attrName>style.visibility</p:attrName>
                                        </p:attrNameLst>
                                      </p:cBhvr>
                                      <p:to>
                                        <p:strVal val="visible"/>
                                      </p:to>
                                    </p:set>
                                    <p:animEffect transition="in" filter="blinds(vertical)">
                                      <p:cBhvr>
                                        <p:cTn id="18" dur="500"/>
                                        <p:tgtEl>
                                          <p:spTgt spid="7783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77840"/>
                                        </p:tgtEl>
                                        <p:attrNameLst>
                                          <p:attrName>style.visibility</p:attrName>
                                        </p:attrNameLst>
                                      </p:cBhvr>
                                      <p:to>
                                        <p:strVal val="visible"/>
                                      </p:to>
                                    </p:set>
                                    <p:anim calcmode="lin" valueType="num">
                                      <p:cBhvr additive="base">
                                        <p:cTn id="23" dur="500" fill="hold"/>
                                        <p:tgtEl>
                                          <p:spTgt spid="77840"/>
                                        </p:tgtEl>
                                        <p:attrNameLst>
                                          <p:attrName>ppt_x</p:attrName>
                                        </p:attrNameLst>
                                      </p:cBhvr>
                                      <p:tavLst>
                                        <p:tav tm="0">
                                          <p:val>
                                            <p:strVal val="0-#ppt_w/2"/>
                                          </p:val>
                                        </p:tav>
                                        <p:tav tm="100000">
                                          <p:val>
                                            <p:strVal val="#ppt_x"/>
                                          </p:val>
                                        </p:tav>
                                      </p:tavLst>
                                    </p:anim>
                                    <p:anim calcmode="lin" valueType="num">
                                      <p:cBhvr additive="base">
                                        <p:cTn id="24" dur="500" fill="hold"/>
                                        <p:tgtEl>
                                          <p:spTgt spid="77840"/>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7839"/>
                                        </p:tgtEl>
                                        <p:attrNameLst>
                                          <p:attrName>style.visibility</p:attrName>
                                        </p:attrNameLst>
                                      </p:cBhvr>
                                      <p:to>
                                        <p:strVal val="visible"/>
                                      </p:to>
                                    </p:set>
                                    <p:anim calcmode="lin" valueType="num">
                                      <p:cBhvr additive="base">
                                        <p:cTn id="27" dur="500" fill="hold"/>
                                        <p:tgtEl>
                                          <p:spTgt spid="77839"/>
                                        </p:tgtEl>
                                        <p:attrNameLst>
                                          <p:attrName>ppt_x</p:attrName>
                                        </p:attrNameLst>
                                      </p:cBhvr>
                                      <p:tavLst>
                                        <p:tav tm="0">
                                          <p:val>
                                            <p:strVal val="0-#ppt_w/2"/>
                                          </p:val>
                                        </p:tav>
                                        <p:tav tm="100000">
                                          <p:val>
                                            <p:strVal val="#ppt_x"/>
                                          </p:val>
                                        </p:tav>
                                      </p:tavLst>
                                    </p:anim>
                                    <p:anim calcmode="lin" valueType="num">
                                      <p:cBhvr additive="base">
                                        <p:cTn id="28" dur="500" fill="hold"/>
                                        <p:tgtEl>
                                          <p:spTgt spid="77839"/>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77828"/>
                                        </p:tgtEl>
                                        <p:attrNameLst>
                                          <p:attrName>style.visibility</p:attrName>
                                        </p:attrNameLst>
                                      </p:cBhvr>
                                      <p:to>
                                        <p:strVal val="visible"/>
                                      </p:to>
                                    </p:set>
                                    <p:anim calcmode="lin" valueType="num">
                                      <p:cBhvr additive="base">
                                        <p:cTn id="31" dur="500" fill="hold"/>
                                        <p:tgtEl>
                                          <p:spTgt spid="77828"/>
                                        </p:tgtEl>
                                        <p:attrNameLst>
                                          <p:attrName>ppt_x</p:attrName>
                                        </p:attrNameLst>
                                      </p:cBhvr>
                                      <p:tavLst>
                                        <p:tav tm="0">
                                          <p:val>
                                            <p:strVal val="0-#ppt_w/2"/>
                                          </p:val>
                                        </p:tav>
                                        <p:tav tm="100000">
                                          <p:val>
                                            <p:strVal val="#ppt_x"/>
                                          </p:val>
                                        </p:tav>
                                      </p:tavLst>
                                    </p:anim>
                                    <p:anim calcmode="lin" valueType="num">
                                      <p:cBhvr additive="base">
                                        <p:cTn id="32" dur="500" fill="hold"/>
                                        <p:tgtEl>
                                          <p:spTgt spid="7782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7846"/>
                                        </p:tgtEl>
                                        <p:attrNameLst>
                                          <p:attrName>style.visibility</p:attrName>
                                        </p:attrNameLst>
                                      </p:cBhvr>
                                      <p:to>
                                        <p:strVal val="visible"/>
                                      </p:to>
                                    </p:set>
                                    <p:anim calcmode="lin" valueType="num">
                                      <p:cBhvr additive="base">
                                        <p:cTn id="37" dur="500" fill="hold"/>
                                        <p:tgtEl>
                                          <p:spTgt spid="77846"/>
                                        </p:tgtEl>
                                        <p:attrNameLst>
                                          <p:attrName>ppt_x</p:attrName>
                                        </p:attrNameLst>
                                      </p:cBhvr>
                                      <p:tavLst>
                                        <p:tav tm="0">
                                          <p:val>
                                            <p:strVal val="0-#ppt_w/2"/>
                                          </p:val>
                                        </p:tav>
                                        <p:tav tm="100000">
                                          <p:val>
                                            <p:strVal val="#ppt_x"/>
                                          </p:val>
                                        </p:tav>
                                      </p:tavLst>
                                    </p:anim>
                                    <p:anim calcmode="lin" valueType="num">
                                      <p:cBhvr additive="base">
                                        <p:cTn id="38" dur="500" fill="hold"/>
                                        <p:tgtEl>
                                          <p:spTgt spid="77846"/>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77841"/>
                                        </p:tgtEl>
                                        <p:attrNameLst>
                                          <p:attrName>style.visibility</p:attrName>
                                        </p:attrNameLst>
                                      </p:cBhvr>
                                      <p:to>
                                        <p:strVal val="visible"/>
                                      </p:to>
                                    </p:set>
                                    <p:anim calcmode="lin" valueType="num">
                                      <p:cBhvr additive="base">
                                        <p:cTn id="41" dur="500" fill="hold"/>
                                        <p:tgtEl>
                                          <p:spTgt spid="77841"/>
                                        </p:tgtEl>
                                        <p:attrNameLst>
                                          <p:attrName>ppt_x</p:attrName>
                                        </p:attrNameLst>
                                      </p:cBhvr>
                                      <p:tavLst>
                                        <p:tav tm="0">
                                          <p:val>
                                            <p:strVal val="0-#ppt_w/2"/>
                                          </p:val>
                                        </p:tav>
                                        <p:tav tm="100000">
                                          <p:val>
                                            <p:strVal val="#ppt_x"/>
                                          </p:val>
                                        </p:tav>
                                      </p:tavLst>
                                    </p:anim>
                                    <p:anim calcmode="lin" valueType="num">
                                      <p:cBhvr additive="base">
                                        <p:cTn id="42" dur="500" fill="hold"/>
                                        <p:tgtEl>
                                          <p:spTgt spid="77841"/>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77829"/>
                                        </p:tgtEl>
                                        <p:attrNameLst>
                                          <p:attrName>style.visibility</p:attrName>
                                        </p:attrNameLst>
                                      </p:cBhvr>
                                      <p:to>
                                        <p:strVal val="visible"/>
                                      </p:to>
                                    </p:set>
                                    <p:anim calcmode="lin" valueType="num">
                                      <p:cBhvr additive="base">
                                        <p:cTn id="45" dur="500" fill="hold"/>
                                        <p:tgtEl>
                                          <p:spTgt spid="77829"/>
                                        </p:tgtEl>
                                        <p:attrNameLst>
                                          <p:attrName>ppt_x</p:attrName>
                                        </p:attrNameLst>
                                      </p:cBhvr>
                                      <p:tavLst>
                                        <p:tav tm="0">
                                          <p:val>
                                            <p:strVal val="0-#ppt_w/2"/>
                                          </p:val>
                                        </p:tav>
                                        <p:tav tm="100000">
                                          <p:val>
                                            <p:strVal val="#ppt_x"/>
                                          </p:val>
                                        </p:tav>
                                      </p:tavLst>
                                    </p:anim>
                                    <p:anim calcmode="lin" valueType="num">
                                      <p:cBhvr additive="base">
                                        <p:cTn id="46" dur="500" fill="hold"/>
                                        <p:tgtEl>
                                          <p:spTgt spid="77829"/>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77852"/>
                                        </p:tgtEl>
                                        <p:attrNameLst>
                                          <p:attrName>style.visibility</p:attrName>
                                        </p:attrNameLst>
                                      </p:cBhvr>
                                      <p:to>
                                        <p:strVal val="visible"/>
                                      </p:to>
                                    </p:set>
                                    <p:anim calcmode="lin" valueType="num">
                                      <p:cBhvr additive="base">
                                        <p:cTn id="51" dur="500" fill="hold"/>
                                        <p:tgtEl>
                                          <p:spTgt spid="77852"/>
                                        </p:tgtEl>
                                        <p:attrNameLst>
                                          <p:attrName>ppt_x</p:attrName>
                                        </p:attrNameLst>
                                      </p:cBhvr>
                                      <p:tavLst>
                                        <p:tav tm="0">
                                          <p:val>
                                            <p:strVal val="0-#ppt_w/2"/>
                                          </p:val>
                                        </p:tav>
                                        <p:tav tm="100000">
                                          <p:val>
                                            <p:strVal val="#ppt_x"/>
                                          </p:val>
                                        </p:tav>
                                      </p:tavLst>
                                    </p:anim>
                                    <p:anim calcmode="lin" valueType="num">
                                      <p:cBhvr additive="base">
                                        <p:cTn id="52" dur="500" fill="hold"/>
                                        <p:tgtEl>
                                          <p:spTgt spid="77852"/>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0"/>
                                  </p:stCondLst>
                                  <p:childTnLst>
                                    <p:set>
                                      <p:cBhvr>
                                        <p:cTn id="54" dur="1" fill="hold">
                                          <p:stCondLst>
                                            <p:cond delay="0"/>
                                          </p:stCondLst>
                                        </p:cTn>
                                        <p:tgtEl>
                                          <p:spTgt spid="77847"/>
                                        </p:tgtEl>
                                        <p:attrNameLst>
                                          <p:attrName>style.visibility</p:attrName>
                                        </p:attrNameLst>
                                      </p:cBhvr>
                                      <p:to>
                                        <p:strVal val="visible"/>
                                      </p:to>
                                    </p:set>
                                    <p:anim calcmode="lin" valueType="num">
                                      <p:cBhvr additive="base">
                                        <p:cTn id="55" dur="500" fill="hold"/>
                                        <p:tgtEl>
                                          <p:spTgt spid="77847"/>
                                        </p:tgtEl>
                                        <p:attrNameLst>
                                          <p:attrName>ppt_x</p:attrName>
                                        </p:attrNameLst>
                                      </p:cBhvr>
                                      <p:tavLst>
                                        <p:tav tm="0">
                                          <p:val>
                                            <p:strVal val="0-#ppt_w/2"/>
                                          </p:val>
                                        </p:tav>
                                        <p:tav tm="100000">
                                          <p:val>
                                            <p:strVal val="#ppt_x"/>
                                          </p:val>
                                        </p:tav>
                                      </p:tavLst>
                                    </p:anim>
                                    <p:anim calcmode="lin" valueType="num">
                                      <p:cBhvr additive="base">
                                        <p:cTn id="56" dur="500" fill="hold"/>
                                        <p:tgtEl>
                                          <p:spTgt spid="77847"/>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77830"/>
                                        </p:tgtEl>
                                        <p:attrNameLst>
                                          <p:attrName>style.visibility</p:attrName>
                                        </p:attrNameLst>
                                      </p:cBhvr>
                                      <p:to>
                                        <p:strVal val="visible"/>
                                      </p:to>
                                    </p:set>
                                    <p:anim calcmode="lin" valueType="num">
                                      <p:cBhvr additive="base">
                                        <p:cTn id="59" dur="500" fill="hold"/>
                                        <p:tgtEl>
                                          <p:spTgt spid="77830"/>
                                        </p:tgtEl>
                                        <p:attrNameLst>
                                          <p:attrName>ppt_x</p:attrName>
                                        </p:attrNameLst>
                                      </p:cBhvr>
                                      <p:tavLst>
                                        <p:tav tm="0">
                                          <p:val>
                                            <p:strVal val="0-#ppt_w/2"/>
                                          </p:val>
                                        </p:tav>
                                        <p:tav tm="100000">
                                          <p:val>
                                            <p:strVal val="#ppt_x"/>
                                          </p:val>
                                        </p:tav>
                                      </p:tavLst>
                                    </p:anim>
                                    <p:anim calcmode="lin" valueType="num">
                                      <p:cBhvr additive="base">
                                        <p:cTn id="60" dur="500" fill="hold"/>
                                        <p:tgtEl>
                                          <p:spTgt spid="778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animBg="1"/>
      <p:bldP spid="77828" grpId="0" animBg="1"/>
      <p:bldP spid="77829" grpId="0" animBg="1"/>
      <p:bldP spid="77830" grpId="0" animBg="1"/>
      <p:bldP spid="77831" grpId="0"/>
      <p:bldP spid="77833" grpId="0"/>
      <p:bldP spid="77839" grpId="0"/>
      <p:bldP spid="77846" grpId="0"/>
      <p:bldP spid="77852"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3">
            <a:extLst>
              <a:ext uri="{FF2B5EF4-FFF2-40B4-BE49-F238E27FC236}">
                <a16:creationId xmlns:a16="http://schemas.microsoft.com/office/drawing/2014/main" id="{E6869609-2119-6A41-C1FB-405622350646}"/>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78850" name="Rectangle 2">
            <a:extLst>
              <a:ext uri="{FF2B5EF4-FFF2-40B4-BE49-F238E27FC236}">
                <a16:creationId xmlns:a16="http://schemas.microsoft.com/office/drawing/2014/main" id="{60F2B2EC-0246-7A06-0290-E990C5216238}"/>
              </a:ext>
            </a:extLst>
          </p:cNvPr>
          <p:cNvSpPr>
            <a:spLocks noChangeArrowheads="1"/>
          </p:cNvSpPr>
          <p:nvPr/>
        </p:nvSpPr>
        <p:spPr bwMode="auto">
          <a:xfrm>
            <a:off x="1981200" y="2778125"/>
            <a:ext cx="8229600" cy="292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180975">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pt-PT" altLang="en-US" sz="2300" b="1" i="1">
                <a:latin typeface="Times New Roman" panose="02020603050405020304" pitchFamily="18" charset="0"/>
                <a:cs typeface="Times New Roman" panose="02020603050405020304" pitchFamily="18" charset="0"/>
              </a:rPr>
              <a:t>2.1. Khái niệm hàng bán</a:t>
            </a:r>
            <a:endParaRPr lang="en-US" altLang="en-US" sz="23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300">
                <a:latin typeface="Times New Roman" panose="02020603050405020304" pitchFamily="18" charset="0"/>
                <a:cs typeface="Times New Roman" panose="02020603050405020304" pitchFamily="18" charset="0"/>
              </a:rPr>
              <a:t>Hàng hóa được coi là hàng bán phải thỏa mãn 3 điều kiện sau:</a:t>
            </a:r>
          </a:p>
          <a:p>
            <a:pPr algn="just">
              <a:spcBef>
                <a:spcPct val="0"/>
              </a:spcBef>
              <a:buClrTx/>
              <a:buFontTx/>
              <a:buNone/>
            </a:pPr>
            <a:r>
              <a:rPr lang="vi-VN" altLang="en-US" sz="2300">
                <a:latin typeface="Times New Roman" panose="02020603050405020304" pitchFamily="18" charset="0"/>
                <a:cs typeface="Times New Roman" panose="02020603050405020304" pitchFamily="18" charset="0"/>
              </a:rPr>
              <a:t>- Hàng hóa phải thông qua mua bán và thanh toán tiền hàng theo một phương thức nhất định.</a:t>
            </a:r>
          </a:p>
          <a:p>
            <a:pPr algn="just">
              <a:spcBef>
                <a:spcPct val="0"/>
              </a:spcBef>
              <a:buClrTx/>
              <a:buFontTx/>
              <a:buNone/>
            </a:pPr>
            <a:r>
              <a:rPr lang="vi-VN" altLang="en-US" sz="2300">
                <a:latin typeface="Times New Roman" panose="02020603050405020304" pitchFamily="18" charset="0"/>
                <a:cs typeface="Times New Roman" panose="02020603050405020304" pitchFamily="18" charset="0"/>
              </a:rPr>
              <a:t>- Hàng hóa phải thuộc diện kinh doanh của doanh nghiệp do doanh nghiệp mua vào hoặc chế biến để bán ra.</a:t>
            </a:r>
          </a:p>
          <a:p>
            <a:pPr algn="just">
              <a:spcBef>
                <a:spcPct val="0"/>
              </a:spcBef>
              <a:buClrTx/>
              <a:buFontTx/>
              <a:buNone/>
            </a:pPr>
            <a:r>
              <a:rPr lang="vi-VN" altLang="en-US" sz="2300">
                <a:latin typeface="Times New Roman" panose="02020603050405020304" pitchFamily="18" charset="0"/>
                <a:cs typeface="Times New Roman" panose="02020603050405020304" pitchFamily="18" charset="0"/>
              </a:rPr>
              <a:t>- Doanh nghiệp mất quyền sở hữu về hàng hóa, đã thu được tiền hoặc người mua chấp nhận thanh toán</a:t>
            </a:r>
          </a:p>
        </p:txBody>
      </p:sp>
      <p:sp>
        <p:nvSpPr>
          <p:cNvPr id="9220" name="Rectangle 3">
            <a:extLst>
              <a:ext uri="{FF2B5EF4-FFF2-40B4-BE49-F238E27FC236}">
                <a16:creationId xmlns:a16="http://schemas.microsoft.com/office/drawing/2014/main" id="{F623359C-BF12-C316-508E-B146E9260203}"/>
              </a:ext>
            </a:extLst>
          </p:cNvPr>
          <p:cNvSpPr>
            <a:spLocks noChangeArrowheads="1"/>
          </p:cNvSpPr>
          <p:nvPr/>
        </p:nvSpPr>
        <p:spPr bwMode="auto">
          <a:xfrm>
            <a:off x="3200400" y="193675"/>
            <a:ext cx="60960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b="1" dirty="0">
                <a:latin typeface="Times New Roman" panose="02020603050405020304" pitchFamily="18" charset="0"/>
                <a:cs typeface="Times New Roman" panose="02020603050405020304" pitchFamily="18" charset="0"/>
              </a:rPr>
              <a:t>I. NHỮNG VẤN ĐỀ CHUNG VỀ KẾ TOÁN LƯU CHUYỂN HÀNG HÓA</a:t>
            </a:r>
          </a:p>
        </p:txBody>
      </p:sp>
      <p:sp>
        <p:nvSpPr>
          <p:cNvPr id="78852" name="AutoShape 4">
            <a:extLst>
              <a:ext uri="{FF2B5EF4-FFF2-40B4-BE49-F238E27FC236}">
                <a16:creationId xmlns:a16="http://schemas.microsoft.com/office/drawing/2014/main" id="{5A56AA50-3144-0910-8922-D265F51BD199}"/>
              </a:ext>
            </a:extLst>
          </p:cNvPr>
          <p:cNvSpPr>
            <a:spLocks noChangeArrowheads="1"/>
          </p:cNvSpPr>
          <p:nvPr/>
        </p:nvSpPr>
        <p:spPr bwMode="auto">
          <a:xfrm>
            <a:off x="1905000" y="2590800"/>
            <a:ext cx="8382000" cy="3276600"/>
          </a:xfrm>
          <a:prstGeom prst="roundRect">
            <a:avLst>
              <a:gd name="adj" fmla="val 91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78853" name="AutoShape 5">
            <a:extLst>
              <a:ext uri="{FF2B5EF4-FFF2-40B4-BE49-F238E27FC236}">
                <a16:creationId xmlns:a16="http://schemas.microsoft.com/office/drawing/2014/main" id="{551D3BD7-C71F-CF44-731E-9B7E0CBE7E7D}"/>
              </a:ext>
            </a:extLst>
          </p:cNvPr>
          <p:cNvSpPr>
            <a:spLocks noChangeArrowheads="1"/>
          </p:cNvSpPr>
          <p:nvPr/>
        </p:nvSpPr>
        <p:spPr bwMode="blackWhite">
          <a:xfrm>
            <a:off x="2590800" y="1447800"/>
            <a:ext cx="7162800" cy="914400"/>
          </a:xfrm>
          <a:prstGeom prst="roundRect">
            <a:avLst>
              <a:gd name="adj" fmla="val 9106"/>
            </a:avLst>
          </a:prstGeom>
          <a:solidFill>
            <a:srgbClr val="FF99CC"/>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b="1">
                <a:latin typeface="Times New Roman" panose="02020603050405020304" pitchFamily="18" charset="0"/>
                <a:cs typeface="Times New Roman" panose="02020603050405020304" pitchFamily="18" charset="0"/>
              </a:rPr>
              <a:t>2. Khái niệm hàng bán và thời điểm ghi chép </a:t>
            </a:r>
          </a:p>
          <a:p>
            <a:pPr algn="ctr">
              <a:spcBef>
                <a:spcPct val="0"/>
              </a:spcBef>
              <a:buClrTx/>
              <a:buFontTx/>
              <a:buNone/>
            </a:pPr>
            <a:r>
              <a:rPr lang="pt-PT" altLang="en-US" sz="2400" b="1">
                <a:latin typeface="Times New Roman" panose="02020603050405020304" pitchFamily="18" charset="0"/>
                <a:cs typeface="Times New Roman" panose="02020603050405020304" pitchFamily="18" charset="0"/>
              </a:rPr>
              <a:t>nghiệp vụ doanh thu hàng bán</a:t>
            </a:r>
            <a:r>
              <a:rPr lang="pt-PT" altLang="en-US" sz="2400">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8853"/>
                                        </p:tgtEl>
                                        <p:attrNameLst>
                                          <p:attrName>style.visibility</p:attrName>
                                        </p:attrNameLst>
                                      </p:cBhvr>
                                      <p:to>
                                        <p:strVal val="visible"/>
                                      </p:to>
                                    </p:set>
                                    <p:animEffect transition="in" filter="box(in)">
                                      <p:cBhvr>
                                        <p:cTn id="7" dur="500"/>
                                        <p:tgtEl>
                                          <p:spTgt spid="788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8852"/>
                                        </p:tgtEl>
                                        <p:attrNameLst>
                                          <p:attrName>style.visibility</p:attrName>
                                        </p:attrNameLst>
                                      </p:cBhvr>
                                      <p:to>
                                        <p:strVal val="visible"/>
                                      </p:to>
                                    </p:set>
                                    <p:animEffect transition="in" filter="diamond(in)">
                                      <p:cBhvr>
                                        <p:cTn id="12" dur="2000"/>
                                        <p:tgtEl>
                                          <p:spTgt spid="78852"/>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78850"/>
                                        </p:tgtEl>
                                        <p:attrNameLst>
                                          <p:attrName>style.visibility</p:attrName>
                                        </p:attrNameLst>
                                      </p:cBhvr>
                                      <p:to>
                                        <p:strVal val="visible"/>
                                      </p:to>
                                    </p:set>
                                    <p:animEffect transition="in" filter="diamond(in)">
                                      <p:cBhvr>
                                        <p:cTn id="15" dur="2000"/>
                                        <p:tgtEl>
                                          <p:spTgt spid="78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P spid="78852" grpId="0" animBg="1"/>
      <p:bldP spid="78853"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3">
            <a:extLst>
              <a:ext uri="{FF2B5EF4-FFF2-40B4-BE49-F238E27FC236}">
                <a16:creationId xmlns:a16="http://schemas.microsoft.com/office/drawing/2014/main" id="{0513D972-D31C-8B69-A736-D0F3B4664133}"/>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10243" name="Rectangle 2">
            <a:extLst>
              <a:ext uri="{FF2B5EF4-FFF2-40B4-BE49-F238E27FC236}">
                <a16:creationId xmlns:a16="http://schemas.microsoft.com/office/drawing/2014/main" id="{E4BAA22D-29E7-D1E2-AC74-BFF8BA65F348}"/>
              </a:ext>
            </a:extLst>
          </p:cNvPr>
          <p:cNvSpPr>
            <a:spLocks noChangeArrowheads="1"/>
          </p:cNvSpPr>
          <p:nvPr/>
        </p:nvSpPr>
        <p:spPr bwMode="auto">
          <a:xfrm>
            <a:off x="2133600" y="2605089"/>
            <a:ext cx="8013700"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171450">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pt-PT" altLang="en-US" sz="2400" b="1" i="1">
                <a:latin typeface="Times New Roman" panose="02020603050405020304" pitchFamily="18" charset="0"/>
                <a:cs typeface="Times New Roman" panose="02020603050405020304" pitchFamily="18" charset="0"/>
              </a:rPr>
              <a:t>2.1. Khái niệm hàng bán</a:t>
            </a:r>
            <a:endParaRPr lang="en-US" altLang="en-US" sz="24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Một số trường hợp ngoại lệ hàng hóa tuy không thoả mãn ba điều kiện trên nhưng vẫn được coi là hàng hóa đó là:</a:t>
            </a: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 Hàng hóa xuất ra để đổi lấy một hàng hóa khác (hàng hóa đối lưu)</a:t>
            </a:r>
            <a:r>
              <a:rPr lang="en-US" altLang="en-US" sz="2400">
                <a:latin typeface="Times New Roman" panose="02020603050405020304" pitchFamily="18" charset="0"/>
                <a:cs typeface="Times New Roman" panose="02020603050405020304" pitchFamily="18" charset="0"/>
              </a:rPr>
              <a:t>.</a:t>
            </a:r>
            <a:endParaRPr lang="vi-VN" altLang="en-US" sz="24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 Hàng hóa được dùng để thanh toán tiền lương cho người lao động, thanh toán thu nhập chia cho các bên tham gia liên doanh.</a:t>
            </a:r>
          </a:p>
          <a:p>
            <a:pPr algn="just">
              <a:spcBef>
                <a:spcPct val="0"/>
              </a:spcBef>
              <a:buClrTx/>
              <a:buFontTx/>
              <a:buNone/>
            </a:pPr>
            <a:r>
              <a:rPr lang="pt-BR" altLang="en-US" sz="2400">
                <a:latin typeface="Times New Roman" panose="02020603050405020304" pitchFamily="18" charset="0"/>
                <a:cs typeface="Times New Roman" panose="02020603050405020304" pitchFamily="18" charset="0"/>
              </a:rPr>
              <a:t>+ Hàng hóa xuất làm quà biếu.</a:t>
            </a: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 Hàng hóa hao hụt tổn thất trong khâu bán theo hợp đồng bên mua chịu.</a:t>
            </a:r>
          </a:p>
        </p:txBody>
      </p:sp>
      <p:sp>
        <p:nvSpPr>
          <p:cNvPr id="10244" name="Rectangle 3">
            <a:extLst>
              <a:ext uri="{FF2B5EF4-FFF2-40B4-BE49-F238E27FC236}">
                <a16:creationId xmlns:a16="http://schemas.microsoft.com/office/drawing/2014/main" id="{15D4013F-D602-423D-E340-649EEF072805}"/>
              </a:ext>
            </a:extLst>
          </p:cNvPr>
          <p:cNvSpPr>
            <a:spLocks noChangeArrowheads="1"/>
          </p:cNvSpPr>
          <p:nvPr/>
        </p:nvSpPr>
        <p:spPr bwMode="auto">
          <a:xfrm>
            <a:off x="3200400" y="492059"/>
            <a:ext cx="60960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b="1" dirty="0">
                <a:latin typeface="Times New Roman" panose="02020603050405020304" pitchFamily="18" charset="0"/>
                <a:cs typeface="Times New Roman" panose="02020603050405020304" pitchFamily="18" charset="0"/>
              </a:rPr>
              <a:t>I. NHỮNG VẤN ĐỀ CHUNG VỀ KẾ TOÁN LƯU CHUYỂN HÀNG HÓA</a:t>
            </a:r>
          </a:p>
        </p:txBody>
      </p:sp>
      <p:sp>
        <p:nvSpPr>
          <p:cNvPr id="10245" name="AutoShape 4">
            <a:extLst>
              <a:ext uri="{FF2B5EF4-FFF2-40B4-BE49-F238E27FC236}">
                <a16:creationId xmlns:a16="http://schemas.microsoft.com/office/drawing/2014/main" id="{C82010F1-09AC-47A9-6365-9D5E6879614E}"/>
              </a:ext>
            </a:extLst>
          </p:cNvPr>
          <p:cNvSpPr>
            <a:spLocks noChangeArrowheads="1"/>
          </p:cNvSpPr>
          <p:nvPr/>
        </p:nvSpPr>
        <p:spPr bwMode="auto">
          <a:xfrm>
            <a:off x="1981200" y="2590800"/>
            <a:ext cx="8305800" cy="3886200"/>
          </a:xfrm>
          <a:prstGeom prst="roundRect">
            <a:avLst>
              <a:gd name="adj" fmla="val 91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246" name="AutoShape 5">
            <a:extLst>
              <a:ext uri="{FF2B5EF4-FFF2-40B4-BE49-F238E27FC236}">
                <a16:creationId xmlns:a16="http://schemas.microsoft.com/office/drawing/2014/main" id="{EC14FF27-C123-494F-44C2-7A49AA3267C0}"/>
              </a:ext>
            </a:extLst>
          </p:cNvPr>
          <p:cNvSpPr>
            <a:spLocks noChangeArrowheads="1"/>
          </p:cNvSpPr>
          <p:nvPr/>
        </p:nvSpPr>
        <p:spPr bwMode="blackWhite">
          <a:xfrm>
            <a:off x="2895600" y="1524000"/>
            <a:ext cx="6477000" cy="914400"/>
          </a:xfrm>
          <a:prstGeom prst="roundRect">
            <a:avLst>
              <a:gd name="adj" fmla="val 9106"/>
            </a:avLst>
          </a:prstGeom>
          <a:solidFill>
            <a:srgbClr val="FF99CC"/>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b="1">
                <a:latin typeface="Times New Roman" panose="02020603050405020304" pitchFamily="18" charset="0"/>
                <a:cs typeface="Times New Roman" panose="02020603050405020304" pitchFamily="18" charset="0"/>
              </a:rPr>
              <a:t>2. Khái niệm hàng mua và thời điểm ghi chép </a:t>
            </a:r>
          </a:p>
          <a:p>
            <a:pPr algn="ctr">
              <a:spcBef>
                <a:spcPct val="0"/>
              </a:spcBef>
              <a:buClrTx/>
              <a:buFontTx/>
              <a:buNone/>
            </a:pPr>
            <a:r>
              <a:rPr lang="pt-PT" altLang="en-US" sz="2400" b="1">
                <a:latin typeface="Times New Roman" panose="02020603050405020304" pitchFamily="18" charset="0"/>
                <a:cs typeface="Times New Roman" panose="02020603050405020304" pitchFamily="18" charset="0"/>
              </a:rPr>
              <a:t>nghiệp vụ doanh thu hàng bán</a:t>
            </a:r>
            <a:r>
              <a:rPr lang="pt-PT" altLang="en-US" sz="2400">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3">
            <a:extLst>
              <a:ext uri="{FF2B5EF4-FFF2-40B4-BE49-F238E27FC236}">
                <a16:creationId xmlns:a16="http://schemas.microsoft.com/office/drawing/2014/main" id="{ED7B5B1E-4724-7722-ACC5-9893763451AD}"/>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79874" name="AutoShape 2">
            <a:extLst>
              <a:ext uri="{FF2B5EF4-FFF2-40B4-BE49-F238E27FC236}">
                <a16:creationId xmlns:a16="http://schemas.microsoft.com/office/drawing/2014/main" id="{18F79C5E-6BBF-A4EC-1293-CABAD8258549}"/>
              </a:ext>
            </a:extLst>
          </p:cNvPr>
          <p:cNvSpPr>
            <a:spLocks noChangeArrowheads="1"/>
          </p:cNvSpPr>
          <p:nvPr/>
        </p:nvSpPr>
        <p:spPr bwMode="ltGray">
          <a:xfrm>
            <a:off x="1600200" y="2286000"/>
            <a:ext cx="4267200" cy="3124200"/>
          </a:xfrm>
          <a:prstGeom prst="rightArrow">
            <a:avLst>
              <a:gd name="adj1" fmla="val 79306"/>
              <a:gd name="adj2" fmla="val 32015"/>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79875" name="AutoShape 3">
            <a:extLst>
              <a:ext uri="{FF2B5EF4-FFF2-40B4-BE49-F238E27FC236}">
                <a16:creationId xmlns:a16="http://schemas.microsoft.com/office/drawing/2014/main" id="{F5884D1B-AA4E-5B30-6EB5-8B7BAD8E4C45}"/>
              </a:ext>
            </a:extLst>
          </p:cNvPr>
          <p:cNvSpPr>
            <a:spLocks noChangeArrowheads="1"/>
          </p:cNvSpPr>
          <p:nvPr/>
        </p:nvSpPr>
        <p:spPr bwMode="blackWhite">
          <a:xfrm>
            <a:off x="5867400" y="1295400"/>
            <a:ext cx="4572000" cy="1219200"/>
          </a:xfrm>
          <a:prstGeom prst="roundRect">
            <a:avLst>
              <a:gd name="adj" fmla="val 9106"/>
            </a:avLst>
          </a:prstGeom>
          <a:solidFill>
            <a:srgbClr val="FF9900"/>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pt-BR" altLang="en-US" sz="2400">
                <a:solidFill>
                  <a:schemeClr val="bg1"/>
                </a:solidFill>
                <a:latin typeface="Times New Roman" panose="02020603050405020304" pitchFamily="18" charset="0"/>
                <a:cs typeface="Times New Roman" panose="02020603050405020304" pitchFamily="18" charset="0"/>
              </a:rPr>
              <a:t>Bán buôn qua kho,</a:t>
            </a:r>
          </a:p>
          <a:p>
            <a:pPr algn="ctr">
              <a:spcBef>
                <a:spcPct val="0"/>
              </a:spcBef>
              <a:buClrTx/>
              <a:buFontTx/>
              <a:buNone/>
            </a:pPr>
            <a:r>
              <a:rPr lang="pt-BR" altLang="en-US" sz="2400">
                <a:solidFill>
                  <a:schemeClr val="bg1"/>
                </a:solidFill>
                <a:latin typeface="Times New Roman" panose="02020603050405020304" pitchFamily="18" charset="0"/>
                <a:cs typeface="Times New Roman" panose="02020603050405020304" pitchFamily="18" charset="0"/>
              </a:rPr>
              <a:t>bán buôn vận chuyển thẳng</a:t>
            </a:r>
          </a:p>
          <a:p>
            <a:pPr algn="ctr">
              <a:spcBef>
                <a:spcPct val="0"/>
              </a:spcBef>
              <a:buClrTx/>
              <a:buFontTx/>
              <a:buNone/>
            </a:pPr>
            <a:r>
              <a:rPr lang="pt-BR" altLang="en-US" sz="2400">
                <a:solidFill>
                  <a:schemeClr val="bg1"/>
                </a:solidFill>
                <a:latin typeface="Times New Roman" panose="02020603050405020304" pitchFamily="18" charset="0"/>
                <a:cs typeface="Times New Roman" panose="02020603050405020304" pitchFamily="18" charset="0"/>
              </a:rPr>
              <a:t> theo hình thức giao hàng trực tiếp</a:t>
            </a:r>
            <a:r>
              <a:rPr lang="en-US" altLang="en-US" sz="2400">
                <a:solidFill>
                  <a:schemeClr val="bg1"/>
                </a:solidFill>
                <a:latin typeface="Times New Roman" panose="02020603050405020304" pitchFamily="18" charset="0"/>
                <a:cs typeface="Times New Roman" panose="02020603050405020304" pitchFamily="18" charset="0"/>
              </a:rPr>
              <a:t> </a:t>
            </a:r>
          </a:p>
        </p:txBody>
      </p:sp>
      <p:sp>
        <p:nvSpPr>
          <p:cNvPr id="79876" name="AutoShape 4">
            <a:extLst>
              <a:ext uri="{FF2B5EF4-FFF2-40B4-BE49-F238E27FC236}">
                <a16:creationId xmlns:a16="http://schemas.microsoft.com/office/drawing/2014/main" id="{0B05D504-D787-E69F-627E-6E3BD44B794F}"/>
              </a:ext>
            </a:extLst>
          </p:cNvPr>
          <p:cNvSpPr>
            <a:spLocks noChangeArrowheads="1"/>
          </p:cNvSpPr>
          <p:nvPr/>
        </p:nvSpPr>
        <p:spPr bwMode="blackWhite">
          <a:xfrm>
            <a:off x="5867400" y="2590800"/>
            <a:ext cx="4572000" cy="1219200"/>
          </a:xfrm>
          <a:prstGeom prst="roundRect">
            <a:avLst>
              <a:gd name="adj" fmla="val 9106"/>
            </a:avLst>
          </a:prstGeom>
          <a:solidFill>
            <a:schemeClr val="accent1"/>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pt-BR" altLang="en-US" sz="2400">
                <a:solidFill>
                  <a:schemeClr val="bg1"/>
                </a:solidFill>
                <a:latin typeface="Times New Roman" panose="02020603050405020304" pitchFamily="18" charset="0"/>
                <a:cs typeface="Times New Roman" panose="02020603050405020304" pitchFamily="18" charset="0"/>
              </a:rPr>
              <a:t>Bán buôn qua kho,</a:t>
            </a:r>
          </a:p>
          <a:p>
            <a:pPr algn="ctr">
              <a:spcBef>
                <a:spcPct val="0"/>
              </a:spcBef>
              <a:buClrTx/>
              <a:buFontTx/>
              <a:buNone/>
            </a:pPr>
            <a:r>
              <a:rPr lang="pt-BR" altLang="en-US" sz="2400">
                <a:solidFill>
                  <a:schemeClr val="bg1"/>
                </a:solidFill>
                <a:latin typeface="Times New Roman" panose="02020603050405020304" pitchFamily="18" charset="0"/>
                <a:cs typeface="Times New Roman" panose="02020603050405020304" pitchFamily="18" charset="0"/>
              </a:rPr>
              <a:t>bán buôn vận chuyển thẳng </a:t>
            </a:r>
          </a:p>
          <a:p>
            <a:pPr algn="ctr">
              <a:spcBef>
                <a:spcPct val="0"/>
              </a:spcBef>
              <a:buClrTx/>
              <a:buFontTx/>
              <a:buNone/>
            </a:pPr>
            <a:r>
              <a:rPr lang="pt-BR" altLang="en-US" sz="2400">
                <a:solidFill>
                  <a:schemeClr val="bg1"/>
                </a:solidFill>
                <a:latin typeface="Times New Roman" panose="02020603050405020304" pitchFamily="18" charset="0"/>
                <a:cs typeface="Times New Roman" panose="02020603050405020304" pitchFamily="18" charset="0"/>
              </a:rPr>
              <a:t>theo hình thức chuyển hàng</a:t>
            </a:r>
            <a:r>
              <a:rPr lang="en-US" altLang="en-US" sz="2400">
                <a:solidFill>
                  <a:schemeClr val="bg1"/>
                </a:solidFill>
                <a:latin typeface="Times New Roman" panose="02020603050405020304" pitchFamily="18" charset="0"/>
                <a:cs typeface="Times New Roman" panose="02020603050405020304" pitchFamily="18" charset="0"/>
              </a:rPr>
              <a:t> </a:t>
            </a:r>
          </a:p>
        </p:txBody>
      </p:sp>
      <p:sp>
        <p:nvSpPr>
          <p:cNvPr id="79877" name="AutoShape 5">
            <a:extLst>
              <a:ext uri="{FF2B5EF4-FFF2-40B4-BE49-F238E27FC236}">
                <a16:creationId xmlns:a16="http://schemas.microsoft.com/office/drawing/2014/main" id="{9191D053-B1B8-9C8B-1659-5C3A3710946E}"/>
              </a:ext>
            </a:extLst>
          </p:cNvPr>
          <p:cNvSpPr>
            <a:spLocks noChangeArrowheads="1"/>
          </p:cNvSpPr>
          <p:nvPr/>
        </p:nvSpPr>
        <p:spPr bwMode="blackWhite">
          <a:xfrm>
            <a:off x="5867400" y="3886200"/>
            <a:ext cx="4572000" cy="1295400"/>
          </a:xfrm>
          <a:prstGeom prst="roundRect">
            <a:avLst>
              <a:gd name="adj" fmla="val 9106"/>
            </a:avLst>
          </a:prstGeom>
          <a:solidFill>
            <a:srgbClr val="3366FF"/>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pt-BR" altLang="en-US" sz="2400">
                <a:solidFill>
                  <a:schemeClr val="bg1"/>
                </a:solidFill>
                <a:latin typeface="Times New Roman" panose="02020603050405020304" pitchFamily="18" charset="0"/>
                <a:cs typeface="Times New Roman" panose="02020603050405020304" pitchFamily="18" charset="0"/>
              </a:rPr>
              <a:t>Bán lẻ hàng hóa</a:t>
            </a:r>
            <a:r>
              <a:rPr lang="en-US" altLang="en-US" sz="2400">
                <a:solidFill>
                  <a:schemeClr val="bg1"/>
                </a:solidFill>
                <a:latin typeface="Times New Roman" panose="02020603050405020304" pitchFamily="18" charset="0"/>
                <a:cs typeface="Times New Roman" panose="02020603050405020304" pitchFamily="18" charset="0"/>
              </a:rPr>
              <a:t> </a:t>
            </a:r>
          </a:p>
        </p:txBody>
      </p:sp>
      <p:sp>
        <p:nvSpPr>
          <p:cNvPr id="79878" name="AutoShape 6">
            <a:extLst>
              <a:ext uri="{FF2B5EF4-FFF2-40B4-BE49-F238E27FC236}">
                <a16:creationId xmlns:a16="http://schemas.microsoft.com/office/drawing/2014/main" id="{CC8BF344-9C9C-B0A7-E02C-5E6806854789}"/>
              </a:ext>
            </a:extLst>
          </p:cNvPr>
          <p:cNvSpPr>
            <a:spLocks noChangeArrowheads="1"/>
          </p:cNvSpPr>
          <p:nvPr/>
        </p:nvSpPr>
        <p:spPr bwMode="auto">
          <a:xfrm>
            <a:off x="1600201" y="2895600"/>
            <a:ext cx="3749675" cy="1828800"/>
          </a:xfrm>
          <a:prstGeom prst="roundRect">
            <a:avLst>
              <a:gd name="adj" fmla="val 9106"/>
            </a:avLst>
          </a:prstGeom>
          <a:noFill/>
          <a:ln>
            <a:noFill/>
          </a:ln>
          <a:effectLst/>
          <a:extLst>
            <a:ext uri="{909E8E84-426E-40DD-AFC4-6F175D3DCCD1}">
              <a14:hiddenFill xmlns:a14="http://schemas.microsoft.com/office/drawing/2010/main">
                <a:solidFill>
                  <a:srgbClr val="9ACDD4"/>
                </a:solidFill>
              </a14:hiddenFill>
            </a:ex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b="1">
                <a:latin typeface="Times New Roman" panose="02020603050405020304" pitchFamily="18" charset="0"/>
                <a:cs typeface="Times New Roman" panose="02020603050405020304" pitchFamily="18" charset="0"/>
              </a:rPr>
              <a:t>Là khi hàng hóa được xác định là tiêu thụ, thời điểm này được quy định theo từng hình thức và phương thức bán như:</a:t>
            </a:r>
            <a:endParaRPr lang="en-US" altLang="en-US" sz="2400" b="1">
              <a:latin typeface="Times New Roman" panose="02020603050405020304" pitchFamily="18" charset="0"/>
              <a:cs typeface="Times New Roman" panose="02020603050405020304" pitchFamily="18" charset="0"/>
            </a:endParaRPr>
          </a:p>
        </p:txBody>
      </p:sp>
      <p:sp>
        <p:nvSpPr>
          <p:cNvPr id="79879" name="Rectangle 7">
            <a:extLst>
              <a:ext uri="{FF2B5EF4-FFF2-40B4-BE49-F238E27FC236}">
                <a16:creationId xmlns:a16="http://schemas.microsoft.com/office/drawing/2014/main" id="{5EF21D8A-B682-4B87-E752-BFB09B48AAC2}"/>
              </a:ext>
            </a:extLst>
          </p:cNvPr>
          <p:cNvSpPr>
            <a:spLocks noChangeArrowheads="1"/>
          </p:cNvSpPr>
          <p:nvPr/>
        </p:nvSpPr>
        <p:spPr bwMode="auto">
          <a:xfrm>
            <a:off x="1803934" y="540471"/>
            <a:ext cx="75438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vi-VN" altLang="en-US" b="1" i="1" dirty="0">
                <a:latin typeface="Times New Roman" panose="02020603050405020304" pitchFamily="18" charset="0"/>
                <a:cs typeface="Times New Roman" panose="02020603050405020304" pitchFamily="18" charset="0"/>
              </a:rPr>
              <a:t>2.2. Thời điểm ghi chép doanh thu hàng bán</a:t>
            </a:r>
            <a:endParaRPr lang="en-US" altLang="en-US" i="1" dirty="0">
              <a:latin typeface="Times New Roman" panose="02020603050405020304" pitchFamily="18" charset="0"/>
              <a:cs typeface="Times New Roman" panose="02020603050405020304" pitchFamily="18" charset="0"/>
            </a:endParaRPr>
          </a:p>
        </p:txBody>
      </p:sp>
      <p:grpSp>
        <p:nvGrpSpPr>
          <p:cNvPr id="79880" name="Group 8">
            <a:extLst>
              <a:ext uri="{FF2B5EF4-FFF2-40B4-BE49-F238E27FC236}">
                <a16:creationId xmlns:a16="http://schemas.microsoft.com/office/drawing/2014/main" id="{71771A27-2C2A-047D-5AE5-05AE17A4123B}"/>
              </a:ext>
            </a:extLst>
          </p:cNvPr>
          <p:cNvGrpSpPr>
            <a:grpSpLocks/>
          </p:cNvGrpSpPr>
          <p:nvPr/>
        </p:nvGrpSpPr>
        <p:grpSpPr bwMode="auto">
          <a:xfrm>
            <a:off x="5283200" y="1600201"/>
            <a:ext cx="812800" cy="595313"/>
            <a:chOff x="0" y="1536"/>
            <a:chExt cx="512" cy="375"/>
          </a:xfrm>
        </p:grpSpPr>
        <p:sp>
          <p:nvSpPr>
            <p:cNvPr id="11294" name="Oval 9">
              <a:extLst>
                <a:ext uri="{FF2B5EF4-FFF2-40B4-BE49-F238E27FC236}">
                  <a16:creationId xmlns:a16="http://schemas.microsoft.com/office/drawing/2014/main" id="{CD6E7ECC-5990-3EBF-59A2-17F2186DB953}"/>
                </a:ext>
              </a:extLst>
            </p:cNvPr>
            <p:cNvSpPr>
              <a:spLocks noChangeArrowheads="1"/>
            </p:cNvSpPr>
            <p:nvPr/>
          </p:nvSpPr>
          <p:spPr bwMode="gray">
            <a:xfrm>
              <a:off x="0" y="1536"/>
              <a:ext cx="512" cy="3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95" name="Oval 10">
              <a:extLst>
                <a:ext uri="{FF2B5EF4-FFF2-40B4-BE49-F238E27FC236}">
                  <a16:creationId xmlns:a16="http://schemas.microsoft.com/office/drawing/2014/main" id="{B6E2C290-8E90-9AA4-9CF6-3AEA5F4500B2}"/>
                </a:ext>
              </a:extLst>
            </p:cNvPr>
            <p:cNvSpPr>
              <a:spLocks noChangeArrowheads="1"/>
            </p:cNvSpPr>
            <p:nvPr/>
          </p:nvSpPr>
          <p:spPr bwMode="gray">
            <a:xfrm>
              <a:off x="7" y="1538"/>
              <a:ext cx="499" cy="36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96" name="Oval 11">
              <a:extLst>
                <a:ext uri="{FF2B5EF4-FFF2-40B4-BE49-F238E27FC236}">
                  <a16:creationId xmlns:a16="http://schemas.microsoft.com/office/drawing/2014/main" id="{8C4BABBD-B907-930C-BE26-716E3DBBC266}"/>
                </a:ext>
              </a:extLst>
            </p:cNvPr>
            <p:cNvSpPr>
              <a:spLocks noChangeArrowheads="1"/>
            </p:cNvSpPr>
            <p:nvPr/>
          </p:nvSpPr>
          <p:spPr bwMode="gray">
            <a:xfrm>
              <a:off x="12" y="1542"/>
              <a:ext cx="474" cy="3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97" name="Oval 12">
              <a:extLst>
                <a:ext uri="{FF2B5EF4-FFF2-40B4-BE49-F238E27FC236}">
                  <a16:creationId xmlns:a16="http://schemas.microsoft.com/office/drawing/2014/main" id="{41EE5D23-D7BB-8E94-4AF9-03B8BD3DF244}"/>
                </a:ext>
              </a:extLst>
            </p:cNvPr>
            <p:cNvSpPr>
              <a:spLocks noChangeArrowheads="1"/>
            </p:cNvSpPr>
            <p:nvPr/>
          </p:nvSpPr>
          <p:spPr bwMode="gray">
            <a:xfrm>
              <a:off x="38" y="1551"/>
              <a:ext cx="423" cy="2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79885" name="Text Box 13">
            <a:extLst>
              <a:ext uri="{FF2B5EF4-FFF2-40B4-BE49-F238E27FC236}">
                <a16:creationId xmlns:a16="http://schemas.microsoft.com/office/drawing/2014/main" id="{816BF6FF-A9BC-12CF-CB36-A2A994F87AE0}"/>
              </a:ext>
            </a:extLst>
          </p:cNvPr>
          <p:cNvSpPr txBox="1">
            <a:spLocks noChangeArrowheads="1"/>
          </p:cNvSpPr>
          <p:nvPr/>
        </p:nvSpPr>
        <p:spPr bwMode="gray">
          <a:xfrm>
            <a:off x="5502276" y="1676401"/>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000">
                <a:solidFill>
                  <a:srgbClr val="000000"/>
                </a:solidFill>
                <a:latin typeface=".VnTime" pitchFamily="34" charset="0"/>
              </a:rPr>
              <a:t>1</a:t>
            </a:r>
            <a:endParaRPr lang="en-US" altLang="en-US" sz="2000">
              <a:latin typeface=".VnTime" pitchFamily="34" charset="0"/>
            </a:endParaRPr>
          </a:p>
        </p:txBody>
      </p:sp>
      <p:grpSp>
        <p:nvGrpSpPr>
          <p:cNvPr id="79886" name="Group 14">
            <a:extLst>
              <a:ext uri="{FF2B5EF4-FFF2-40B4-BE49-F238E27FC236}">
                <a16:creationId xmlns:a16="http://schemas.microsoft.com/office/drawing/2014/main" id="{33341474-16B6-C60A-AF05-2AD9C12DC6B4}"/>
              </a:ext>
            </a:extLst>
          </p:cNvPr>
          <p:cNvGrpSpPr>
            <a:grpSpLocks/>
          </p:cNvGrpSpPr>
          <p:nvPr/>
        </p:nvGrpSpPr>
        <p:grpSpPr bwMode="auto">
          <a:xfrm>
            <a:off x="5283200" y="2895601"/>
            <a:ext cx="812800" cy="595313"/>
            <a:chOff x="0" y="1536"/>
            <a:chExt cx="512" cy="375"/>
          </a:xfrm>
        </p:grpSpPr>
        <p:sp>
          <p:nvSpPr>
            <p:cNvPr id="11290" name="Oval 15">
              <a:extLst>
                <a:ext uri="{FF2B5EF4-FFF2-40B4-BE49-F238E27FC236}">
                  <a16:creationId xmlns:a16="http://schemas.microsoft.com/office/drawing/2014/main" id="{CC8CFC05-1411-5BBB-F936-1655CA42ACD5}"/>
                </a:ext>
              </a:extLst>
            </p:cNvPr>
            <p:cNvSpPr>
              <a:spLocks noChangeArrowheads="1"/>
            </p:cNvSpPr>
            <p:nvPr/>
          </p:nvSpPr>
          <p:spPr bwMode="gray">
            <a:xfrm>
              <a:off x="0" y="1536"/>
              <a:ext cx="512" cy="3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91" name="Oval 16">
              <a:extLst>
                <a:ext uri="{FF2B5EF4-FFF2-40B4-BE49-F238E27FC236}">
                  <a16:creationId xmlns:a16="http://schemas.microsoft.com/office/drawing/2014/main" id="{6B02E4DC-FBB7-FEC8-5DFA-C440F3EBF468}"/>
                </a:ext>
              </a:extLst>
            </p:cNvPr>
            <p:cNvSpPr>
              <a:spLocks noChangeArrowheads="1"/>
            </p:cNvSpPr>
            <p:nvPr/>
          </p:nvSpPr>
          <p:spPr bwMode="gray">
            <a:xfrm>
              <a:off x="7" y="1538"/>
              <a:ext cx="499" cy="36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92" name="Oval 17">
              <a:extLst>
                <a:ext uri="{FF2B5EF4-FFF2-40B4-BE49-F238E27FC236}">
                  <a16:creationId xmlns:a16="http://schemas.microsoft.com/office/drawing/2014/main" id="{ED08F371-6E1D-9516-0157-A1515EB206B9}"/>
                </a:ext>
              </a:extLst>
            </p:cNvPr>
            <p:cNvSpPr>
              <a:spLocks noChangeArrowheads="1"/>
            </p:cNvSpPr>
            <p:nvPr/>
          </p:nvSpPr>
          <p:spPr bwMode="gray">
            <a:xfrm>
              <a:off x="12" y="1542"/>
              <a:ext cx="474" cy="3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93" name="Oval 18">
              <a:extLst>
                <a:ext uri="{FF2B5EF4-FFF2-40B4-BE49-F238E27FC236}">
                  <a16:creationId xmlns:a16="http://schemas.microsoft.com/office/drawing/2014/main" id="{94272F0C-100F-2680-2644-0C315FAA7ADC}"/>
                </a:ext>
              </a:extLst>
            </p:cNvPr>
            <p:cNvSpPr>
              <a:spLocks noChangeArrowheads="1"/>
            </p:cNvSpPr>
            <p:nvPr/>
          </p:nvSpPr>
          <p:spPr bwMode="gray">
            <a:xfrm>
              <a:off x="38" y="1551"/>
              <a:ext cx="423" cy="2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79891" name="Text Box 19">
            <a:extLst>
              <a:ext uri="{FF2B5EF4-FFF2-40B4-BE49-F238E27FC236}">
                <a16:creationId xmlns:a16="http://schemas.microsoft.com/office/drawing/2014/main" id="{D6DF247D-80F8-850F-1A3A-70B039504B36}"/>
              </a:ext>
            </a:extLst>
          </p:cNvPr>
          <p:cNvSpPr txBox="1">
            <a:spLocks noChangeArrowheads="1"/>
          </p:cNvSpPr>
          <p:nvPr/>
        </p:nvSpPr>
        <p:spPr bwMode="gray">
          <a:xfrm>
            <a:off x="5502276" y="2971801"/>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000">
                <a:solidFill>
                  <a:srgbClr val="000000"/>
                </a:solidFill>
                <a:latin typeface=".VnTime" pitchFamily="34" charset="0"/>
              </a:rPr>
              <a:t>2</a:t>
            </a:r>
            <a:endParaRPr lang="en-US" altLang="en-US" sz="2000">
              <a:latin typeface=".VnTime" pitchFamily="34" charset="0"/>
            </a:endParaRPr>
          </a:p>
        </p:txBody>
      </p:sp>
      <p:grpSp>
        <p:nvGrpSpPr>
          <p:cNvPr id="79892" name="Group 20">
            <a:extLst>
              <a:ext uri="{FF2B5EF4-FFF2-40B4-BE49-F238E27FC236}">
                <a16:creationId xmlns:a16="http://schemas.microsoft.com/office/drawing/2014/main" id="{DE742209-ED4B-E298-E983-079A55BDAE66}"/>
              </a:ext>
            </a:extLst>
          </p:cNvPr>
          <p:cNvGrpSpPr>
            <a:grpSpLocks/>
          </p:cNvGrpSpPr>
          <p:nvPr/>
        </p:nvGrpSpPr>
        <p:grpSpPr bwMode="auto">
          <a:xfrm>
            <a:off x="5334000" y="4205288"/>
            <a:ext cx="812800" cy="595312"/>
            <a:chOff x="0" y="1536"/>
            <a:chExt cx="512" cy="375"/>
          </a:xfrm>
        </p:grpSpPr>
        <p:sp>
          <p:nvSpPr>
            <p:cNvPr id="11286" name="Oval 21">
              <a:extLst>
                <a:ext uri="{FF2B5EF4-FFF2-40B4-BE49-F238E27FC236}">
                  <a16:creationId xmlns:a16="http://schemas.microsoft.com/office/drawing/2014/main" id="{F553E137-D653-CF0B-BF25-4DA88443C302}"/>
                </a:ext>
              </a:extLst>
            </p:cNvPr>
            <p:cNvSpPr>
              <a:spLocks noChangeArrowheads="1"/>
            </p:cNvSpPr>
            <p:nvPr/>
          </p:nvSpPr>
          <p:spPr bwMode="gray">
            <a:xfrm>
              <a:off x="0" y="1536"/>
              <a:ext cx="512" cy="3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87" name="Oval 22">
              <a:extLst>
                <a:ext uri="{FF2B5EF4-FFF2-40B4-BE49-F238E27FC236}">
                  <a16:creationId xmlns:a16="http://schemas.microsoft.com/office/drawing/2014/main" id="{FEDBFCED-26DE-DAE7-0F1C-AB799BFC5F00}"/>
                </a:ext>
              </a:extLst>
            </p:cNvPr>
            <p:cNvSpPr>
              <a:spLocks noChangeArrowheads="1"/>
            </p:cNvSpPr>
            <p:nvPr/>
          </p:nvSpPr>
          <p:spPr bwMode="gray">
            <a:xfrm>
              <a:off x="7" y="1538"/>
              <a:ext cx="499" cy="36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88" name="Oval 23">
              <a:extLst>
                <a:ext uri="{FF2B5EF4-FFF2-40B4-BE49-F238E27FC236}">
                  <a16:creationId xmlns:a16="http://schemas.microsoft.com/office/drawing/2014/main" id="{5479C11E-2D54-B078-3E00-65DFCE98A4AB}"/>
                </a:ext>
              </a:extLst>
            </p:cNvPr>
            <p:cNvSpPr>
              <a:spLocks noChangeArrowheads="1"/>
            </p:cNvSpPr>
            <p:nvPr/>
          </p:nvSpPr>
          <p:spPr bwMode="gray">
            <a:xfrm>
              <a:off x="12" y="1542"/>
              <a:ext cx="474" cy="3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89" name="Oval 24">
              <a:extLst>
                <a:ext uri="{FF2B5EF4-FFF2-40B4-BE49-F238E27FC236}">
                  <a16:creationId xmlns:a16="http://schemas.microsoft.com/office/drawing/2014/main" id="{0B5E680B-F140-B1C1-0346-24E4131E0226}"/>
                </a:ext>
              </a:extLst>
            </p:cNvPr>
            <p:cNvSpPr>
              <a:spLocks noChangeArrowheads="1"/>
            </p:cNvSpPr>
            <p:nvPr/>
          </p:nvSpPr>
          <p:spPr bwMode="gray">
            <a:xfrm>
              <a:off x="38" y="1551"/>
              <a:ext cx="423" cy="2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79897" name="Text Box 25">
            <a:extLst>
              <a:ext uri="{FF2B5EF4-FFF2-40B4-BE49-F238E27FC236}">
                <a16:creationId xmlns:a16="http://schemas.microsoft.com/office/drawing/2014/main" id="{B1F7E52B-B1D8-D9F7-723A-ADF0FB6D9E5E}"/>
              </a:ext>
            </a:extLst>
          </p:cNvPr>
          <p:cNvSpPr txBox="1">
            <a:spLocks noChangeArrowheads="1"/>
          </p:cNvSpPr>
          <p:nvPr/>
        </p:nvSpPr>
        <p:spPr bwMode="gray">
          <a:xfrm>
            <a:off x="5553076" y="4281489"/>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000">
                <a:solidFill>
                  <a:srgbClr val="000000"/>
                </a:solidFill>
                <a:latin typeface=".VnTime" pitchFamily="34" charset="0"/>
              </a:rPr>
              <a:t>3</a:t>
            </a:r>
            <a:endParaRPr lang="en-US" altLang="en-US" sz="2000">
              <a:latin typeface=".VnTime" pitchFamily="34" charset="0"/>
            </a:endParaRPr>
          </a:p>
        </p:txBody>
      </p:sp>
      <p:sp>
        <p:nvSpPr>
          <p:cNvPr id="79898" name="AutoShape 26">
            <a:extLst>
              <a:ext uri="{FF2B5EF4-FFF2-40B4-BE49-F238E27FC236}">
                <a16:creationId xmlns:a16="http://schemas.microsoft.com/office/drawing/2014/main" id="{1C58C539-37E0-A179-1054-72CFE0856271}"/>
              </a:ext>
            </a:extLst>
          </p:cNvPr>
          <p:cNvSpPr>
            <a:spLocks noChangeArrowheads="1"/>
          </p:cNvSpPr>
          <p:nvPr/>
        </p:nvSpPr>
        <p:spPr bwMode="blackWhite">
          <a:xfrm>
            <a:off x="5867400" y="5257800"/>
            <a:ext cx="4572000" cy="1295400"/>
          </a:xfrm>
          <a:prstGeom prst="roundRect">
            <a:avLst>
              <a:gd name="adj" fmla="val 9106"/>
            </a:avLst>
          </a:prstGeom>
          <a:solidFill>
            <a:srgbClr val="FF00FF"/>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a:solidFill>
                  <a:schemeClr val="bg1"/>
                </a:solidFill>
                <a:latin typeface="Times New Roman" panose="02020603050405020304" pitchFamily="18" charset="0"/>
                <a:cs typeface="Times New Roman" panose="02020603050405020304" pitchFamily="18" charset="0"/>
              </a:rPr>
              <a:t>Bán hàng theo phương thức </a:t>
            </a:r>
          </a:p>
          <a:p>
            <a:pPr algn="ctr">
              <a:spcBef>
                <a:spcPct val="0"/>
              </a:spcBef>
              <a:buClrTx/>
              <a:buFontTx/>
              <a:buNone/>
            </a:pPr>
            <a:r>
              <a:rPr lang="vi-VN" altLang="en-US" sz="2400">
                <a:solidFill>
                  <a:schemeClr val="bg1"/>
                </a:solidFill>
                <a:latin typeface="Times New Roman" panose="02020603050405020304" pitchFamily="18" charset="0"/>
                <a:cs typeface="Times New Roman" panose="02020603050405020304" pitchFamily="18" charset="0"/>
              </a:rPr>
              <a:t>ký gửi đại lý</a:t>
            </a:r>
            <a:r>
              <a:rPr lang="en-US" altLang="en-US" sz="2400">
                <a:solidFill>
                  <a:schemeClr val="bg1"/>
                </a:solidFill>
                <a:latin typeface="Times New Roman" panose="02020603050405020304" pitchFamily="18" charset="0"/>
                <a:cs typeface="Times New Roman" panose="02020603050405020304" pitchFamily="18" charset="0"/>
              </a:rPr>
              <a:t> </a:t>
            </a:r>
          </a:p>
        </p:txBody>
      </p:sp>
      <p:grpSp>
        <p:nvGrpSpPr>
          <p:cNvPr id="79899" name="Group 27">
            <a:extLst>
              <a:ext uri="{FF2B5EF4-FFF2-40B4-BE49-F238E27FC236}">
                <a16:creationId xmlns:a16="http://schemas.microsoft.com/office/drawing/2014/main" id="{C0259D5B-EBEC-0C58-BF31-783A781708ED}"/>
              </a:ext>
            </a:extLst>
          </p:cNvPr>
          <p:cNvGrpSpPr>
            <a:grpSpLocks/>
          </p:cNvGrpSpPr>
          <p:nvPr/>
        </p:nvGrpSpPr>
        <p:grpSpPr bwMode="auto">
          <a:xfrm>
            <a:off x="5334000" y="5576888"/>
            <a:ext cx="812800" cy="595312"/>
            <a:chOff x="0" y="1536"/>
            <a:chExt cx="512" cy="375"/>
          </a:xfrm>
        </p:grpSpPr>
        <p:sp>
          <p:nvSpPr>
            <p:cNvPr id="11282" name="Oval 28">
              <a:extLst>
                <a:ext uri="{FF2B5EF4-FFF2-40B4-BE49-F238E27FC236}">
                  <a16:creationId xmlns:a16="http://schemas.microsoft.com/office/drawing/2014/main" id="{25F21DA7-A169-36B1-0479-837052E7605C}"/>
                </a:ext>
              </a:extLst>
            </p:cNvPr>
            <p:cNvSpPr>
              <a:spLocks noChangeArrowheads="1"/>
            </p:cNvSpPr>
            <p:nvPr/>
          </p:nvSpPr>
          <p:spPr bwMode="gray">
            <a:xfrm>
              <a:off x="0" y="1536"/>
              <a:ext cx="512" cy="3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83" name="Oval 29">
              <a:extLst>
                <a:ext uri="{FF2B5EF4-FFF2-40B4-BE49-F238E27FC236}">
                  <a16:creationId xmlns:a16="http://schemas.microsoft.com/office/drawing/2014/main" id="{8B0A2B16-34F4-560E-325A-F5017FBFDFD2}"/>
                </a:ext>
              </a:extLst>
            </p:cNvPr>
            <p:cNvSpPr>
              <a:spLocks noChangeArrowheads="1"/>
            </p:cNvSpPr>
            <p:nvPr/>
          </p:nvSpPr>
          <p:spPr bwMode="gray">
            <a:xfrm>
              <a:off x="7" y="1538"/>
              <a:ext cx="499" cy="36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84" name="Oval 30">
              <a:extLst>
                <a:ext uri="{FF2B5EF4-FFF2-40B4-BE49-F238E27FC236}">
                  <a16:creationId xmlns:a16="http://schemas.microsoft.com/office/drawing/2014/main" id="{39F261B5-71D4-458B-B799-89C6D88A431B}"/>
                </a:ext>
              </a:extLst>
            </p:cNvPr>
            <p:cNvSpPr>
              <a:spLocks noChangeArrowheads="1"/>
            </p:cNvSpPr>
            <p:nvPr/>
          </p:nvSpPr>
          <p:spPr bwMode="gray">
            <a:xfrm>
              <a:off x="12" y="1542"/>
              <a:ext cx="474" cy="3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85" name="Oval 31">
              <a:extLst>
                <a:ext uri="{FF2B5EF4-FFF2-40B4-BE49-F238E27FC236}">
                  <a16:creationId xmlns:a16="http://schemas.microsoft.com/office/drawing/2014/main" id="{8160AC78-D148-B3F9-5F48-CFB73A2C3DA2}"/>
                </a:ext>
              </a:extLst>
            </p:cNvPr>
            <p:cNvSpPr>
              <a:spLocks noChangeArrowheads="1"/>
            </p:cNvSpPr>
            <p:nvPr/>
          </p:nvSpPr>
          <p:spPr bwMode="gray">
            <a:xfrm>
              <a:off x="38" y="1551"/>
              <a:ext cx="423" cy="2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79904" name="Text Box 32">
            <a:extLst>
              <a:ext uri="{FF2B5EF4-FFF2-40B4-BE49-F238E27FC236}">
                <a16:creationId xmlns:a16="http://schemas.microsoft.com/office/drawing/2014/main" id="{6C22C10D-A16E-7DC4-7AFE-F58504FDBFE8}"/>
              </a:ext>
            </a:extLst>
          </p:cNvPr>
          <p:cNvSpPr txBox="1">
            <a:spLocks noChangeArrowheads="1"/>
          </p:cNvSpPr>
          <p:nvPr/>
        </p:nvSpPr>
        <p:spPr bwMode="gray">
          <a:xfrm>
            <a:off x="5553076" y="5653089"/>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000">
                <a:solidFill>
                  <a:srgbClr val="000000"/>
                </a:solidFill>
                <a:latin typeface=".VnTime" pitchFamily="34" charset="0"/>
              </a:rPr>
              <a:t>4</a:t>
            </a:r>
            <a:endParaRPr lang="en-US" altLang="en-US" sz="2000">
              <a:latin typeface=".VnTim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9879"/>
                                        </p:tgtEl>
                                        <p:attrNameLst>
                                          <p:attrName>style.visibility</p:attrName>
                                        </p:attrNameLst>
                                      </p:cBhvr>
                                      <p:to>
                                        <p:strVal val="visible"/>
                                      </p:to>
                                    </p:set>
                                    <p:anim calcmode="lin" valueType="num">
                                      <p:cBhvr>
                                        <p:cTn id="7" dur="500" fill="hold"/>
                                        <p:tgtEl>
                                          <p:spTgt spid="79879"/>
                                        </p:tgtEl>
                                        <p:attrNameLst>
                                          <p:attrName>ppt_w</p:attrName>
                                        </p:attrNameLst>
                                      </p:cBhvr>
                                      <p:tavLst>
                                        <p:tav tm="0">
                                          <p:val>
                                            <p:fltVal val="0"/>
                                          </p:val>
                                        </p:tav>
                                        <p:tav tm="100000">
                                          <p:val>
                                            <p:strVal val="#ppt_w"/>
                                          </p:val>
                                        </p:tav>
                                      </p:tavLst>
                                    </p:anim>
                                    <p:anim calcmode="lin" valueType="num">
                                      <p:cBhvr>
                                        <p:cTn id="8" dur="500" fill="hold"/>
                                        <p:tgtEl>
                                          <p:spTgt spid="79879"/>
                                        </p:tgtEl>
                                        <p:attrNameLst>
                                          <p:attrName>ppt_h</p:attrName>
                                        </p:attrNameLst>
                                      </p:cBhvr>
                                      <p:tavLst>
                                        <p:tav tm="0">
                                          <p:val>
                                            <p:fltVal val="0"/>
                                          </p:val>
                                        </p:tav>
                                        <p:tav tm="100000">
                                          <p:val>
                                            <p:strVal val="#ppt_h"/>
                                          </p:val>
                                        </p:tav>
                                      </p:tavLst>
                                    </p:anim>
                                    <p:anim calcmode="lin" valueType="num">
                                      <p:cBhvr>
                                        <p:cTn id="9" dur="500" fill="hold"/>
                                        <p:tgtEl>
                                          <p:spTgt spid="79879"/>
                                        </p:tgtEl>
                                        <p:attrNameLst>
                                          <p:attrName>style.rotation</p:attrName>
                                        </p:attrNameLst>
                                      </p:cBhvr>
                                      <p:tavLst>
                                        <p:tav tm="0">
                                          <p:val>
                                            <p:fltVal val="360"/>
                                          </p:val>
                                        </p:tav>
                                        <p:tav tm="100000">
                                          <p:val>
                                            <p:fltVal val="0"/>
                                          </p:val>
                                        </p:tav>
                                      </p:tavLst>
                                    </p:anim>
                                    <p:animEffect transition="in" filter="fade">
                                      <p:cBhvr>
                                        <p:cTn id="10" dur="500"/>
                                        <p:tgtEl>
                                          <p:spTgt spid="7987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5" fill="hold" grpId="0" nodeType="clickEffect">
                                  <p:stCondLst>
                                    <p:cond delay="0"/>
                                  </p:stCondLst>
                                  <p:childTnLst>
                                    <p:set>
                                      <p:cBhvr>
                                        <p:cTn id="14" dur="1" fill="hold">
                                          <p:stCondLst>
                                            <p:cond delay="0"/>
                                          </p:stCondLst>
                                        </p:cTn>
                                        <p:tgtEl>
                                          <p:spTgt spid="79874"/>
                                        </p:tgtEl>
                                        <p:attrNameLst>
                                          <p:attrName>style.visibility</p:attrName>
                                        </p:attrNameLst>
                                      </p:cBhvr>
                                      <p:to>
                                        <p:strVal val="visible"/>
                                      </p:to>
                                    </p:set>
                                    <p:animEffect transition="in" filter="blinds(vertical)">
                                      <p:cBhvr>
                                        <p:cTn id="15" dur="500"/>
                                        <p:tgtEl>
                                          <p:spTgt spid="79874"/>
                                        </p:tgtEl>
                                      </p:cBhvr>
                                    </p:animEffect>
                                  </p:childTnLst>
                                </p:cTn>
                              </p:par>
                              <p:par>
                                <p:cTn id="16" presetID="3" presetClass="entr" presetSubtype="5" fill="hold" grpId="0" nodeType="withEffect">
                                  <p:stCondLst>
                                    <p:cond delay="0"/>
                                  </p:stCondLst>
                                  <p:childTnLst>
                                    <p:set>
                                      <p:cBhvr>
                                        <p:cTn id="17" dur="1" fill="hold">
                                          <p:stCondLst>
                                            <p:cond delay="0"/>
                                          </p:stCondLst>
                                        </p:cTn>
                                        <p:tgtEl>
                                          <p:spTgt spid="79878"/>
                                        </p:tgtEl>
                                        <p:attrNameLst>
                                          <p:attrName>style.visibility</p:attrName>
                                        </p:attrNameLst>
                                      </p:cBhvr>
                                      <p:to>
                                        <p:strVal val="visible"/>
                                      </p:to>
                                    </p:set>
                                    <p:animEffect transition="in" filter="blinds(vertical)">
                                      <p:cBhvr>
                                        <p:cTn id="18" dur="500"/>
                                        <p:tgtEl>
                                          <p:spTgt spid="7987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79880"/>
                                        </p:tgtEl>
                                        <p:attrNameLst>
                                          <p:attrName>style.visibility</p:attrName>
                                        </p:attrNameLst>
                                      </p:cBhvr>
                                      <p:to>
                                        <p:strVal val="visible"/>
                                      </p:to>
                                    </p:set>
                                    <p:anim calcmode="lin" valueType="num">
                                      <p:cBhvr additive="base">
                                        <p:cTn id="23" dur="500" fill="hold"/>
                                        <p:tgtEl>
                                          <p:spTgt spid="79880"/>
                                        </p:tgtEl>
                                        <p:attrNameLst>
                                          <p:attrName>ppt_x</p:attrName>
                                        </p:attrNameLst>
                                      </p:cBhvr>
                                      <p:tavLst>
                                        <p:tav tm="0">
                                          <p:val>
                                            <p:strVal val="1+#ppt_w/2"/>
                                          </p:val>
                                        </p:tav>
                                        <p:tav tm="100000">
                                          <p:val>
                                            <p:strVal val="#ppt_x"/>
                                          </p:val>
                                        </p:tav>
                                      </p:tavLst>
                                    </p:anim>
                                    <p:anim calcmode="lin" valueType="num">
                                      <p:cBhvr additive="base">
                                        <p:cTn id="24" dur="500" fill="hold"/>
                                        <p:tgtEl>
                                          <p:spTgt spid="79880"/>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79885"/>
                                        </p:tgtEl>
                                        <p:attrNameLst>
                                          <p:attrName>style.visibility</p:attrName>
                                        </p:attrNameLst>
                                      </p:cBhvr>
                                      <p:to>
                                        <p:strVal val="visible"/>
                                      </p:to>
                                    </p:set>
                                    <p:anim calcmode="lin" valueType="num">
                                      <p:cBhvr additive="base">
                                        <p:cTn id="27" dur="500" fill="hold"/>
                                        <p:tgtEl>
                                          <p:spTgt spid="79885"/>
                                        </p:tgtEl>
                                        <p:attrNameLst>
                                          <p:attrName>ppt_x</p:attrName>
                                        </p:attrNameLst>
                                      </p:cBhvr>
                                      <p:tavLst>
                                        <p:tav tm="0">
                                          <p:val>
                                            <p:strVal val="1+#ppt_w/2"/>
                                          </p:val>
                                        </p:tav>
                                        <p:tav tm="100000">
                                          <p:val>
                                            <p:strVal val="#ppt_x"/>
                                          </p:val>
                                        </p:tav>
                                      </p:tavLst>
                                    </p:anim>
                                    <p:anim calcmode="lin" valueType="num">
                                      <p:cBhvr additive="base">
                                        <p:cTn id="28" dur="500" fill="hold"/>
                                        <p:tgtEl>
                                          <p:spTgt spid="79885"/>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79875"/>
                                        </p:tgtEl>
                                        <p:attrNameLst>
                                          <p:attrName>style.visibility</p:attrName>
                                        </p:attrNameLst>
                                      </p:cBhvr>
                                      <p:to>
                                        <p:strVal val="visible"/>
                                      </p:to>
                                    </p:set>
                                    <p:anim calcmode="lin" valueType="num">
                                      <p:cBhvr additive="base">
                                        <p:cTn id="31" dur="500" fill="hold"/>
                                        <p:tgtEl>
                                          <p:spTgt spid="79875"/>
                                        </p:tgtEl>
                                        <p:attrNameLst>
                                          <p:attrName>ppt_x</p:attrName>
                                        </p:attrNameLst>
                                      </p:cBhvr>
                                      <p:tavLst>
                                        <p:tav tm="0">
                                          <p:val>
                                            <p:strVal val="1+#ppt_w/2"/>
                                          </p:val>
                                        </p:tav>
                                        <p:tav tm="100000">
                                          <p:val>
                                            <p:strVal val="#ppt_x"/>
                                          </p:val>
                                        </p:tav>
                                      </p:tavLst>
                                    </p:anim>
                                    <p:anim calcmode="lin" valueType="num">
                                      <p:cBhvr additive="base">
                                        <p:cTn id="32" dur="500" fill="hold"/>
                                        <p:tgtEl>
                                          <p:spTgt spid="7987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9891"/>
                                        </p:tgtEl>
                                        <p:attrNameLst>
                                          <p:attrName>style.visibility</p:attrName>
                                        </p:attrNameLst>
                                      </p:cBhvr>
                                      <p:to>
                                        <p:strVal val="visible"/>
                                      </p:to>
                                    </p:set>
                                    <p:anim calcmode="lin" valueType="num">
                                      <p:cBhvr additive="base">
                                        <p:cTn id="37" dur="500" fill="hold"/>
                                        <p:tgtEl>
                                          <p:spTgt spid="79891"/>
                                        </p:tgtEl>
                                        <p:attrNameLst>
                                          <p:attrName>ppt_x</p:attrName>
                                        </p:attrNameLst>
                                      </p:cBhvr>
                                      <p:tavLst>
                                        <p:tav tm="0">
                                          <p:val>
                                            <p:strVal val="1+#ppt_w/2"/>
                                          </p:val>
                                        </p:tav>
                                        <p:tav tm="100000">
                                          <p:val>
                                            <p:strVal val="#ppt_x"/>
                                          </p:val>
                                        </p:tav>
                                      </p:tavLst>
                                    </p:anim>
                                    <p:anim calcmode="lin" valueType="num">
                                      <p:cBhvr additive="base">
                                        <p:cTn id="38" dur="500" fill="hold"/>
                                        <p:tgtEl>
                                          <p:spTgt spid="7989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79886"/>
                                        </p:tgtEl>
                                        <p:attrNameLst>
                                          <p:attrName>style.visibility</p:attrName>
                                        </p:attrNameLst>
                                      </p:cBhvr>
                                      <p:to>
                                        <p:strVal val="visible"/>
                                      </p:to>
                                    </p:set>
                                    <p:anim calcmode="lin" valueType="num">
                                      <p:cBhvr additive="base">
                                        <p:cTn id="41" dur="500" fill="hold"/>
                                        <p:tgtEl>
                                          <p:spTgt spid="79886"/>
                                        </p:tgtEl>
                                        <p:attrNameLst>
                                          <p:attrName>ppt_x</p:attrName>
                                        </p:attrNameLst>
                                      </p:cBhvr>
                                      <p:tavLst>
                                        <p:tav tm="0">
                                          <p:val>
                                            <p:strVal val="1+#ppt_w/2"/>
                                          </p:val>
                                        </p:tav>
                                        <p:tav tm="100000">
                                          <p:val>
                                            <p:strVal val="#ppt_x"/>
                                          </p:val>
                                        </p:tav>
                                      </p:tavLst>
                                    </p:anim>
                                    <p:anim calcmode="lin" valueType="num">
                                      <p:cBhvr additive="base">
                                        <p:cTn id="42" dur="500" fill="hold"/>
                                        <p:tgtEl>
                                          <p:spTgt spid="79886"/>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79876"/>
                                        </p:tgtEl>
                                        <p:attrNameLst>
                                          <p:attrName>style.visibility</p:attrName>
                                        </p:attrNameLst>
                                      </p:cBhvr>
                                      <p:to>
                                        <p:strVal val="visible"/>
                                      </p:to>
                                    </p:set>
                                    <p:anim calcmode="lin" valueType="num">
                                      <p:cBhvr additive="base">
                                        <p:cTn id="45" dur="500" fill="hold"/>
                                        <p:tgtEl>
                                          <p:spTgt spid="79876"/>
                                        </p:tgtEl>
                                        <p:attrNameLst>
                                          <p:attrName>ppt_x</p:attrName>
                                        </p:attrNameLst>
                                      </p:cBhvr>
                                      <p:tavLst>
                                        <p:tav tm="0">
                                          <p:val>
                                            <p:strVal val="1+#ppt_w/2"/>
                                          </p:val>
                                        </p:tav>
                                        <p:tav tm="100000">
                                          <p:val>
                                            <p:strVal val="#ppt_x"/>
                                          </p:val>
                                        </p:tav>
                                      </p:tavLst>
                                    </p:anim>
                                    <p:anim calcmode="lin" valueType="num">
                                      <p:cBhvr additive="base">
                                        <p:cTn id="46" dur="500" fill="hold"/>
                                        <p:tgtEl>
                                          <p:spTgt spid="79876"/>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79897"/>
                                        </p:tgtEl>
                                        <p:attrNameLst>
                                          <p:attrName>style.visibility</p:attrName>
                                        </p:attrNameLst>
                                      </p:cBhvr>
                                      <p:to>
                                        <p:strVal val="visible"/>
                                      </p:to>
                                    </p:set>
                                    <p:anim calcmode="lin" valueType="num">
                                      <p:cBhvr additive="base">
                                        <p:cTn id="51" dur="500" fill="hold"/>
                                        <p:tgtEl>
                                          <p:spTgt spid="79897"/>
                                        </p:tgtEl>
                                        <p:attrNameLst>
                                          <p:attrName>ppt_x</p:attrName>
                                        </p:attrNameLst>
                                      </p:cBhvr>
                                      <p:tavLst>
                                        <p:tav tm="0">
                                          <p:val>
                                            <p:strVal val="1+#ppt_w/2"/>
                                          </p:val>
                                        </p:tav>
                                        <p:tav tm="100000">
                                          <p:val>
                                            <p:strVal val="#ppt_x"/>
                                          </p:val>
                                        </p:tav>
                                      </p:tavLst>
                                    </p:anim>
                                    <p:anim calcmode="lin" valueType="num">
                                      <p:cBhvr additive="base">
                                        <p:cTn id="52" dur="500" fill="hold"/>
                                        <p:tgtEl>
                                          <p:spTgt spid="79897"/>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79892"/>
                                        </p:tgtEl>
                                        <p:attrNameLst>
                                          <p:attrName>style.visibility</p:attrName>
                                        </p:attrNameLst>
                                      </p:cBhvr>
                                      <p:to>
                                        <p:strVal val="visible"/>
                                      </p:to>
                                    </p:set>
                                    <p:anim calcmode="lin" valueType="num">
                                      <p:cBhvr additive="base">
                                        <p:cTn id="55" dur="500" fill="hold"/>
                                        <p:tgtEl>
                                          <p:spTgt spid="79892"/>
                                        </p:tgtEl>
                                        <p:attrNameLst>
                                          <p:attrName>ppt_x</p:attrName>
                                        </p:attrNameLst>
                                      </p:cBhvr>
                                      <p:tavLst>
                                        <p:tav tm="0">
                                          <p:val>
                                            <p:strVal val="1+#ppt_w/2"/>
                                          </p:val>
                                        </p:tav>
                                        <p:tav tm="100000">
                                          <p:val>
                                            <p:strVal val="#ppt_x"/>
                                          </p:val>
                                        </p:tav>
                                      </p:tavLst>
                                    </p:anim>
                                    <p:anim calcmode="lin" valueType="num">
                                      <p:cBhvr additive="base">
                                        <p:cTn id="56" dur="500" fill="hold"/>
                                        <p:tgtEl>
                                          <p:spTgt spid="79892"/>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79877"/>
                                        </p:tgtEl>
                                        <p:attrNameLst>
                                          <p:attrName>style.visibility</p:attrName>
                                        </p:attrNameLst>
                                      </p:cBhvr>
                                      <p:to>
                                        <p:strVal val="visible"/>
                                      </p:to>
                                    </p:set>
                                    <p:anim calcmode="lin" valueType="num">
                                      <p:cBhvr additive="base">
                                        <p:cTn id="59" dur="500" fill="hold"/>
                                        <p:tgtEl>
                                          <p:spTgt spid="79877"/>
                                        </p:tgtEl>
                                        <p:attrNameLst>
                                          <p:attrName>ppt_x</p:attrName>
                                        </p:attrNameLst>
                                      </p:cBhvr>
                                      <p:tavLst>
                                        <p:tav tm="0">
                                          <p:val>
                                            <p:strVal val="1+#ppt_w/2"/>
                                          </p:val>
                                        </p:tav>
                                        <p:tav tm="100000">
                                          <p:val>
                                            <p:strVal val="#ppt_x"/>
                                          </p:val>
                                        </p:tav>
                                      </p:tavLst>
                                    </p:anim>
                                    <p:anim calcmode="lin" valueType="num">
                                      <p:cBhvr additive="base">
                                        <p:cTn id="60" dur="500" fill="hold"/>
                                        <p:tgtEl>
                                          <p:spTgt spid="79877"/>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79904"/>
                                        </p:tgtEl>
                                        <p:attrNameLst>
                                          <p:attrName>style.visibility</p:attrName>
                                        </p:attrNameLst>
                                      </p:cBhvr>
                                      <p:to>
                                        <p:strVal val="visible"/>
                                      </p:to>
                                    </p:set>
                                    <p:anim calcmode="lin" valueType="num">
                                      <p:cBhvr additive="base">
                                        <p:cTn id="65" dur="500" fill="hold"/>
                                        <p:tgtEl>
                                          <p:spTgt spid="79904"/>
                                        </p:tgtEl>
                                        <p:attrNameLst>
                                          <p:attrName>ppt_x</p:attrName>
                                        </p:attrNameLst>
                                      </p:cBhvr>
                                      <p:tavLst>
                                        <p:tav tm="0">
                                          <p:val>
                                            <p:strVal val="1+#ppt_w/2"/>
                                          </p:val>
                                        </p:tav>
                                        <p:tav tm="100000">
                                          <p:val>
                                            <p:strVal val="#ppt_x"/>
                                          </p:val>
                                        </p:tav>
                                      </p:tavLst>
                                    </p:anim>
                                    <p:anim calcmode="lin" valueType="num">
                                      <p:cBhvr additive="base">
                                        <p:cTn id="66" dur="500" fill="hold"/>
                                        <p:tgtEl>
                                          <p:spTgt spid="79904"/>
                                        </p:tgtEl>
                                        <p:attrNameLst>
                                          <p:attrName>ppt_y</p:attrName>
                                        </p:attrNameLst>
                                      </p:cBhvr>
                                      <p:tavLst>
                                        <p:tav tm="0">
                                          <p:val>
                                            <p:strVal val="#ppt_y"/>
                                          </p:val>
                                        </p:tav>
                                        <p:tav tm="100000">
                                          <p:val>
                                            <p:strVal val="#ppt_y"/>
                                          </p:val>
                                        </p:tav>
                                      </p:tavLst>
                                    </p:anim>
                                  </p:childTnLst>
                                </p:cTn>
                              </p:par>
                              <p:par>
                                <p:cTn id="67" presetID="2" presetClass="entr" presetSubtype="2" fill="hold" nodeType="withEffect">
                                  <p:stCondLst>
                                    <p:cond delay="0"/>
                                  </p:stCondLst>
                                  <p:childTnLst>
                                    <p:set>
                                      <p:cBhvr>
                                        <p:cTn id="68" dur="1" fill="hold">
                                          <p:stCondLst>
                                            <p:cond delay="0"/>
                                          </p:stCondLst>
                                        </p:cTn>
                                        <p:tgtEl>
                                          <p:spTgt spid="79899"/>
                                        </p:tgtEl>
                                        <p:attrNameLst>
                                          <p:attrName>style.visibility</p:attrName>
                                        </p:attrNameLst>
                                      </p:cBhvr>
                                      <p:to>
                                        <p:strVal val="visible"/>
                                      </p:to>
                                    </p:set>
                                    <p:anim calcmode="lin" valueType="num">
                                      <p:cBhvr additive="base">
                                        <p:cTn id="69" dur="500" fill="hold"/>
                                        <p:tgtEl>
                                          <p:spTgt spid="79899"/>
                                        </p:tgtEl>
                                        <p:attrNameLst>
                                          <p:attrName>ppt_x</p:attrName>
                                        </p:attrNameLst>
                                      </p:cBhvr>
                                      <p:tavLst>
                                        <p:tav tm="0">
                                          <p:val>
                                            <p:strVal val="1+#ppt_w/2"/>
                                          </p:val>
                                        </p:tav>
                                        <p:tav tm="100000">
                                          <p:val>
                                            <p:strVal val="#ppt_x"/>
                                          </p:val>
                                        </p:tav>
                                      </p:tavLst>
                                    </p:anim>
                                    <p:anim calcmode="lin" valueType="num">
                                      <p:cBhvr additive="base">
                                        <p:cTn id="70" dur="500" fill="hold"/>
                                        <p:tgtEl>
                                          <p:spTgt spid="79899"/>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79898"/>
                                        </p:tgtEl>
                                        <p:attrNameLst>
                                          <p:attrName>style.visibility</p:attrName>
                                        </p:attrNameLst>
                                      </p:cBhvr>
                                      <p:to>
                                        <p:strVal val="visible"/>
                                      </p:to>
                                    </p:set>
                                    <p:anim calcmode="lin" valueType="num">
                                      <p:cBhvr additive="base">
                                        <p:cTn id="73" dur="500" fill="hold"/>
                                        <p:tgtEl>
                                          <p:spTgt spid="79898"/>
                                        </p:tgtEl>
                                        <p:attrNameLst>
                                          <p:attrName>ppt_x</p:attrName>
                                        </p:attrNameLst>
                                      </p:cBhvr>
                                      <p:tavLst>
                                        <p:tav tm="0">
                                          <p:val>
                                            <p:strVal val="1+#ppt_w/2"/>
                                          </p:val>
                                        </p:tav>
                                        <p:tav tm="100000">
                                          <p:val>
                                            <p:strVal val="#ppt_x"/>
                                          </p:val>
                                        </p:tav>
                                      </p:tavLst>
                                    </p:anim>
                                    <p:anim calcmode="lin" valueType="num">
                                      <p:cBhvr additive="base">
                                        <p:cTn id="74" dur="500" fill="hold"/>
                                        <p:tgtEl>
                                          <p:spTgt spid="798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animBg="1"/>
      <p:bldP spid="79875" grpId="0" animBg="1"/>
      <p:bldP spid="79876" grpId="0" animBg="1"/>
      <p:bldP spid="79877" grpId="0" animBg="1"/>
      <p:bldP spid="79878" grpId="0"/>
      <p:bldP spid="79879" grpId="0"/>
      <p:bldP spid="79885" grpId="0"/>
      <p:bldP spid="79891" grpId="0"/>
      <p:bldP spid="79897" grpId="0"/>
      <p:bldP spid="79898" grpId="0" animBg="1"/>
      <p:bldP spid="79904"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3">
            <a:extLst>
              <a:ext uri="{FF2B5EF4-FFF2-40B4-BE49-F238E27FC236}">
                <a16:creationId xmlns:a16="http://schemas.microsoft.com/office/drawing/2014/main" id="{E92652B6-2318-B0F4-CF2E-16CE144F3264}"/>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grpSp>
        <p:nvGrpSpPr>
          <p:cNvPr id="82997" name="Group 53">
            <a:extLst>
              <a:ext uri="{FF2B5EF4-FFF2-40B4-BE49-F238E27FC236}">
                <a16:creationId xmlns:a16="http://schemas.microsoft.com/office/drawing/2014/main" id="{F8F513E6-3943-ECC8-2249-B333254138B0}"/>
              </a:ext>
            </a:extLst>
          </p:cNvPr>
          <p:cNvGrpSpPr>
            <a:grpSpLocks/>
          </p:cNvGrpSpPr>
          <p:nvPr/>
        </p:nvGrpSpPr>
        <p:grpSpPr bwMode="auto">
          <a:xfrm>
            <a:off x="2630488" y="2673350"/>
            <a:ext cx="2170112" cy="3422650"/>
            <a:chOff x="701" y="1204"/>
            <a:chExt cx="1367" cy="2156"/>
          </a:xfrm>
        </p:grpSpPr>
        <p:grpSp>
          <p:nvGrpSpPr>
            <p:cNvPr id="12324" name="Group 52">
              <a:extLst>
                <a:ext uri="{FF2B5EF4-FFF2-40B4-BE49-F238E27FC236}">
                  <a16:creationId xmlns:a16="http://schemas.microsoft.com/office/drawing/2014/main" id="{F1412796-D278-142A-376C-4C9BB70FFD32}"/>
                </a:ext>
              </a:extLst>
            </p:cNvPr>
            <p:cNvGrpSpPr>
              <a:grpSpLocks/>
            </p:cNvGrpSpPr>
            <p:nvPr/>
          </p:nvGrpSpPr>
          <p:grpSpPr bwMode="auto">
            <a:xfrm>
              <a:off x="701" y="1204"/>
              <a:ext cx="1367" cy="2156"/>
              <a:chOff x="701" y="1204"/>
              <a:chExt cx="1367" cy="2156"/>
            </a:xfrm>
          </p:grpSpPr>
          <p:sp>
            <p:nvSpPr>
              <p:cNvPr id="12326" name="AutoShape 4">
                <a:extLst>
                  <a:ext uri="{FF2B5EF4-FFF2-40B4-BE49-F238E27FC236}">
                    <a16:creationId xmlns:a16="http://schemas.microsoft.com/office/drawing/2014/main" id="{6FA149BC-1059-68DD-C1B2-93088FD07AD8}"/>
                  </a:ext>
                </a:extLst>
              </p:cNvPr>
              <p:cNvSpPr>
                <a:spLocks noChangeArrowheads="1"/>
              </p:cNvSpPr>
              <p:nvPr/>
            </p:nvSpPr>
            <p:spPr bwMode="gray">
              <a:xfrm>
                <a:off x="701" y="1367"/>
                <a:ext cx="1363" cy="1528"/>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27" name="AutoShape 5">
                <a:extLst>
                  <a:ext uri="{FF2B5EF4-FFF2-40B4-BE49-F238E27FC236}">
                    <a16:creationId xmlns:a16="http://schemas.microsoft.com/office/drawing/2014/main" id="{7CD2EA6A-81A1-9D2C-9831-B48C57CC5402}"/>
                  </a:ext>
                </a:extLst>
              </p:cNvPr>
              <p:cNvSpPr>
                <a:spLocks noChangeArrowheads="1"/>
              </p:cNvSpPr>
              <p:nvPr/>
            </p:nvSpPr>
            <p:spPr bwMode="gray">
              <a:xfrm>
                <a:off x="722" y="1371"/>
                <a:ext cx="1322" cy="1499"/>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28" name="AutoShape 6">
                <a:extLst>
                  <a:ext uri="{FF2B5EF4-FFF2-40B4-BE49-F238E27FC236}">
                    <a16:creationId xmlns:a16="http://schemas.microsoft.com/office/drawing/2014/main" id="{68D81448-4F69-72B2-600D-B853ACE782ED}"/>
                  </a:ext>
                </a:extLst>
              </p:cNvPr>
              <p:cNvSpPr>
                <a:spLocks noChangeArrowheads="1"/>
              </p:cNvSpPr>
              <p:nvPr/>
            </p:nvSpPr>
            <p:spPr bwMode="gray">
              <a:xfrm>
                <a:off x="733" y="2475"/>
                <a:ext cx="1304" cy="379"/>
              </a:xfrm>
              <a:prstGeom prst="roundRect">
                <a:avLst>
                  <a:gd name="adj" fmla="val 50000"/>
                </a:avLst>
              </a:prstGeom>
              <a:gradFill rotWithShape="1">
                <a:gsLst>
                  <a:gs pos="0">
                    <a:srgbClr val="3CA1E6">
                      <a:alpha val="0"/>
                    </a:srgbClr>
                  </a:gs>
                  <a:gs pos="100000">
                    <a:srgbClr val="9BCFF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29" name="AutoShape 7">
                <a:extLst>
                  <a:ext uri="{FF2B5EF4-FFF2-40B4-BE49-F238E27FC236}">
                    <a16:creationId xmlns:a16="http://schemas.microsoft.com/office/drawing/2014/main" id="{45102472-50A9-65FA-45E7-00ED91A56509}"/>
                  </a:ext>
                </a:extLst>
              </p:cNvPr>
              <p:cNvSpPr>
                <a:spLocks noChangeArrowheads="1"/>
              </p:cNvSpPr>
              <p:nvPr/>
            </p:nvSpPr>
            <p:spPr bwMode="gray">
              <a:xfrm>
                <a:off x="733" y="1383"/>
                <a:ext cx="1304" cy="378"/>
              </a:xfrm>
              <a:prstGeom prst="roundRect">
                <a:avLst>
                  <a:gd name="adj" fmla="val 50000"/>
                </a:avLst>
              </a:prstGeom>
              <a:gradFill rotWithShape="1">
                <a:gsLst>
                  <a:gs pos="0">
                    <a:srgbClr val="BEE0F7"/>
                  </a:gs>
                  <a:gs pos="100000">
                    <a:srgbClr val="3CA1E6">
                      <a:alpha val="0"/>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30" name="AutoShape 8">
                <a:extLst>
                  <a:ext uri="{FF2B5EF4-FFF2-40B4-BE49-F238E27FC236}">
                    <a16:creationId xmlns:a16="http://schemas.microsoft.com/office/drawing/2014/main" id="{78BC68C3-83D3-7C6C-2A54-2C6BC57A9DC3}"/>
                  </a:ext>
                </a:extLst>
              </p:cNvPr>
              <p:cNvSpPr>
                <a:spLocks noChangeArrowheads="1"/>
              </p:cNvSpPr>
              <p:nvPr/>
            </p:nvSpPr>
            <p:spPr bwMode="gray">
              <a:xfrm>
                <a:off x="705" y="2895"/>
                <a:ext cx="1363" cy="465"/>
              </a:xfrm>
              <a:prstGeom prst="roundRect">
                <a:avLst>
                  <a:gd name="adj" fmla="val 40389"/>
                </a:avLst>
              </a:prstGeom>
              <a:gradFill rotWithShape="1">
                <a:gsLst>
                  <a:gs pos="0">
                    <a:srgbClr val="729EB4"/>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31" name="AutoShape 9">
                <a:extLst>
                  <a:ext uri="{FF2B5EF4-FFF2-40B4-BE49-F238E27FC236}">
                    <a16:creationId xmlns:a16="http://schemas.microsoft.com/office/drawing/2014/main" id="{6B9FE8D3-8B41-B4F9-F8A8-21ABAED1787B}"/>
                  </a:ext>
                </a:extLst>
              </p:cNvPr>
              <p:cNvSpPr>
                <a:spLocks noChangeArrowheads="1"/>
              </p:cNvSpPr>
              <p:nvPr/>
            </p:nvSpPr>
            <p:spPr bwMode="gray">
              <a:xfrm>
                <a:off x="733" y="2908"/>
                <a:ext cx="1304" cy="413"/>
              </a:xfrm>
              <a:prstGeom prst="roundRect">
                <a:avLst>
                  <a:gd name="adj" fmla="val 50000"/>
                </a:avLst>
              </a:prstGeom>
              <a:gradFill rotWithShape="1">
                <a:gsLst>
                  <a:gs pos="0">
                    <a:srgbClr val="7DAFD4"/>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nvGrpSpPr>
              <p:cNvPr id="12332" name="Group 10">
                <a:extLst>
                  <a:ext uri="{FF2B5EF4-FFF2-40B4-BE49-F238E27FC236}">
                    <a16:creationId xmlns:a16="http://schemas.microsoft.com/office/drawing/2014/main" id="{3E57EC8D-99F8-DB28-BEB2-51B7F25754BA}"/>
                  </a:ext>
                </a:extLst>
              </p:cNvPr>
              <p:cNvGrpSpPr>
                <a:grpSpLocks/>
              </p:cNvGrpSpPr>
              <p:nvPr/>
            </p:nvGrpSpPr>
            <p:grpSpPr bwMode="auto">
              <a:xfrm>
                <a:off x="1170" y="1204"/>
                <a:ext cx="405" cy="333"/>
                <a:chOff x="1289" y="587"/>
                <a:chExt cx="668" cy="647"/>
              </a:xfrm>
            </p:grpSpPr>
            <p:sp>
              <p:nvSpPr>
                <p:cNvPr id="12334" name="Oval 11">
                  <a:extLst>
                    <a:ext uri="{FF2B5EF4-FFF2-40B4-BE49-F238E27FC236}">
                      <a16:creationId xmlns:a16="http://schemas.microsoft.com/office/drawing/2014/main" id="{C07597CF-EFC0-0A95-B6B1-1C21B1B0C4D2}"/>
                    </a:ext>
                  </a:extLst>
                </p:cNvPr>
                <p:cNvSpPr>
                  <a:spLocks noChangeArrowheads="1"/>
                </p:cNvSpPr>
                <p:nvPr/>
              </p:nvSpPr>
              <p:spPr bwMode="gray">
                <a:xfrm>
                  <a:off x="1289" y="598"/>
                  <a:ext cx="668" cy="635"/>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35" name="Oval 12">
                  <a:extLst>
                    <a:ext uri="{FF2B5EF4-FFF2-40B4-BE49-F238E27FC236}">
                      <a16:creationId xmlns:a16="http://schemas.microsoft.com/office/drawing/2014/main" id="{6AD79E54-B9F4-B94A-FA05-16D0F6A7067C}"/>
                    </a:ext>
                  </a:extLst>
                </p:cNvPr>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36" name="Oval 13">
                  <a:extLst>
                    <a:ext uri="{FF2B5EF4-FFF2-40B4-BE49-F238E27FC236}">
                      <a16:creationId xmlns:a16="http://schemas.microsoft.com/office/drawing/2014/main" id="{0D1053C8-47E3-3889-3110-A3598DDF4A41}"/>
                    </a:ext>
                  </a:extLst>
                </p:cNvPr>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37" name="Oval 14">
                  <a:extLst>
                    <a:ext uri="{FF2B5EF4-FFF2-40B4-BE49-F238E27FC236}">
                      <a16:creationId xmlns:a16="http://schemas.microsoft.com/office/drawing/2014/main" id="{0F11ACA5-D193-7D36-AC0C-C9501F333A83}"/>
                    </a:ext>
                  </a:extLst>
                </p:cNvPr>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38" name="Oval 15">
                  <a:extLst>
                    <a:ext uri="{FF2B5EF4-FFF2-40B4-BE49-F238E27FC236}">
                      <a16:creationId xmlns:a16="http://schemas.microsoft.com/office/drawing/2014/main" id="{13733D4F-D85C-46A7-2427-C5AB140D2B43}"/>
                    </a:ext>
                  </a:extLst>
                </p:cNvPr>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12333" name="Text Box 16">
                <a:extLst>
                  <a:ext uri="{FF2B5EF4-FFF2-40B4-BE49-F238E27FC236}">
                    <a16:creationId xmlns:a16="http://schemas.microsoft.com/office/drawing/2014/main" id="{72351E4B-45F5-2590-CB26-8A208F2F4D44}"/>
                  </a:ext>
                </a:extLst>
              </p:cNvPr>
              <p:cNvSpPr txBox="1">
                <a:spLocks noChangeArrowheads="1"/>
              </p:cNvSpPr>
              <p:nvPr/>
            </p:nvSpPr>
            <p:spPr bwMode="gray">
              <a:xfrm>
                <a:off x="1262" y="125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400">
                    <a:solidFill>
                      <a:srgbClr val="000000"/>
                    </a:solidFill>
                    <a:latin typeface=".VnTime" pitchFamily="34" charset="0"/>
                  </a:rPr>
                  <a:t>1</a:t>
                </a:r>
                <a:endParaRPr lang="en-US" altLang="en-US" sz="1800">
                  <a:latin typeface=".VnTime" pitchFamily="34" charset="0"/>
                </a:endParaRPr>
              </a:p>
            </p:txBody>
          </p:sp>
        </p:grpSp>
        <p:sp>
          <p:nvSpPr>
            <p:cNvPr id="12325" name="Text Box 17">
              <a:extLst>
                <a:ext uri="{FF2B5EF4-FFF2-40B4-BE49-F238E27FC236}">
                  <a16:creationId xmlns:a16="http://schemas.microsoft.com/office/drawing/2014/main" id="{D8FA3686-3085-E2F9-714F-CC1FBDBAE2FC}"/>
                </a:ext>
              </a:extLst>
            </p:cNvPr>
            <p:cNvSpPr txBox="1">
              <a:spLocks noChangeArrowheads="1"/>
            </p:cNvSpPr>
            <p:nvPr/>
          </p:nvSpPr>
          <p:spPr bwMode="gray">
            <a:xfrm>
              <a:off x="749" y="1700"/>
              <a:ext cx="1296" cy="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i="1">
                  <a:latin typeface="Times New Roman" panose="02020603050405020304" pitchFamily="18" charset="0"/>
                  <a:cs typeface="Times New Roman" panose="02020603050405020304" pitchFamily="18" charset="0"/>
                </a:rPr>
                <a:t>Phương thức mua hàng </a:t>
              </a:r>
            </a:p>
            <a:p>
              <a:pPr algn="ctr">
                <a:spcBef>
                  <a:spcPct val="0"/>
                </a:spcBef>
                <a:buClrTx/>
                <a:buFontTx/>
                <a:buNone/>
              </a:pPr>
              <a:r>
                <a:rPr lang="en-US" altLang="en-US" sz="2400" i="1">
                  <a:latin typeface="Times New Roman" panose="02020603050405020304" pitchFamily="18" charset="0"/>
                  <a:cs typeface="Times New Roman" panose="02020603050405020304" pitchFamily="18" charset="0"/>
                </a:rPr>
                <a:t>trực tiếp</a:t>
              </a:r>
              <a:r>
                <a:rPr lang="en-US" altLang="en-US" sz="2400">
                  <a:latin typeface="Times New Roman" panose="02020603050405020304" pitchFamily="18" charset="0"/>
                  <a:cs typeface="Times New Roman" panose="02020603050405020304" pitchFamily="18" charset="0"/>
                </a:rPr>
                <a:t> </a:t>
              </a:r>
            </a:p>
          </p:txBody>
        </p:sp>
      </p:grpSp>
      <p:grpSp>
        <p:nvGrpSpPr>
          <p:cNvPr id="82962" name="Group 18">
            <a:extLst>
              <a:ext uri="{FF2B5EF4-FFF2-40B4-BE49-F238E27FC236}">
                <a16:creationId xmlns:a16="http://schemas.microsoft.com/office/drawing/2014/main" id="{EA37499E-0C80-2B57-EFC2-49387022DEDE}"/>
              </a:ext>
            </a:extLst>
          </p:cNvPr>
          <p:cNvGrpSpPr>
            <a:grpSpLocks/>
          </p:cNvGrpSpPr>
          <p:nvPr/>
        </p:nvGrpSpPr>
        <p:grpSpPr bwMode="auto">
          <a:xfrm>
            <a:off x="5105400" y="2674218"/>
            <a:ext cx="2166938" cy="3421782"/>
            <a:chOff x="2208" y="1299"/>
            <a:chExt cx="1365" cy="2539"/>
          </a:xfrm>
        </p:grpSpPr>
        <p:sp>
          <p:nvSpPr>
            <p:cNvPr id="12311" name="AutoShape 19">
              <a:extLst>
                <a:ext uri="{FF2B5EF4-FFF2-40B4-BE49-F238E27FC236}">
                  <a16:creationId xmlns:a16="http://schemas.microsoft.com/office/drawing/2014/main" id="{9A101F04-ED85-4162-0221-F0F5308E20D2}"/>
                </a:ext>
              </a:extLst>
            </p:cNvPr>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2" name="AutoShape 20">
              <a:extLst>
                <a:ext uri="{FF2B5EF4-FFF2-40B4-BE49-F238E27FC236}">
                  <a16:creationId xmlns:a16="http://schemas.microsoft.com/office/drawing/2014/main" id="{151D22FD-05C0-12B4-27F5-A30D892087BD}"/>
                </a:ext>
              </a:extLst>
            </p:cNvPr>
            <p:cNvSpPr>
              <a:spLocks noChangeArrowheads="1"/>
            </p:cNvSpPr>
            <p:nvPr/>
          </p:nvSpPr>
          <p:spPr bwMode="gray">
            <a:xfrm>
              <a:off x="2229" y="1495"/>
              <a:ext cx="1322" cy="1766"/>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3" name="AutoShape 21">
              <a:extLst>
                <a:ext uri="{FF2B5EF4-FFF2-40B4-BE49-F238E27FC236}">
                  <a16:creationId xmlns:a16="http://schemas.microsoft.com/office/drawing/2014/main" id="{915B9935-28D0-E3DD-66FE-603FACC461EF}"/>
                </a:ext>
              </a:extLst>
            </p:cNvPr>
            <p:cNvSpPr>
              <a:spLocks noChangeArrowheads="1"/>
            </p:cNvSpPr>
            <p:nvPr/>
          </p:nvSpPr>
          <p:spPr bwMode="gray">
            <a:xfrm>
              <a:off x="2240" y="2795"/>
              <a:ext cx="1304" cy="447"/>
            </a:xfrm>
            <a:prstGeom prst="roundRect">
              <a:avLst>
                <a:gd name="adj" fmla="val 50000"/>
              </a:avLst>
            </a:prstGeom>
            <a:gradFill rotWithShape="1">
              <a:gsLst>
                <a:gs pos="0">
                  <a:srgbClr val="73E77E"/>
                </a:gs>
                <a:gs pos="100000">
                  <a:srgbClr val="B3F2B9"/>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4" name="AutoShape 22">
              <a:extLst>
                <a:ext uri="{FF2B5EF4-FFF2-40B4-BE49-F238E27FC236}">
                  <a16:creationId xmlns:a16="http://schemas.microsoft.com/office/drawing/2014/main" id="{64F115C1-0CB4-9D86-1C32-8A728B7C6633}"/>
                </a:ext>
              </a:extLst>
            </p:cNvPr>
            <p:cNvSpPr>
              <a:spLocks noChangeArrowheads="1"/>
            </p:cNvSpPr>
            <p:nvPr/>
          </p:nvSpPr>
          <p:spPr bwMode="gray">
            <a:xfrm>
              <a:off x="2240" y="1509"/>
              <a:ext cx="1304" cy="446"/>
            </a:xfrm>
            <a:prstGeom prst="roundRect">
              <a:avLst>
                <a:gd name="adj" fmla="val 50000"/>
              </a:avLst>
            </a:prstGeom>
            <a:gradFill rotWithShape="1">
              <a:gsLst>
                <a:gs pos="0">
                  <a:srgbClr val="D0F7D4"/>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5" name="Oval 23">
              <a:extLst>
                <a:ext uri="{FF2B5EF4-FFF2-40B4-BE49-F238E27FC236}">
                  <a16:creationId xmlns:a16="http://schemas.microsoft.com/office/drawing/2014/main" id="{E99C562C-64E3-9363-001D-F90E30DB6866}"/>
                </a:ext>
              </a:extLst>
            </p:cNvPr>
            <p:cNvSpPr>
              <a:spLocks noChangeArrowheads="1"/>
            </p:cNvSpPr>
            <p:nvPr/>
          </p:nvSpPr>
          <p:spPr bwMode="gray">
            <a:xfrm>
              <a:off x="2677" y="1306"/>
              <a:ext cx="405" cy="385"/>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6" name="Oval 24">
              <a:extLst>
                <a:ext uri="{FF2B5EF4-FFF2-40B4-BE49-F238E27FC236}">
                  <a16:creationId xmlns:a16="http://schemas.microsoft.com/office/drawing/2014/main" id="{6B03CFCF-F3A8-66DD-C75E-7A9E668ED695}"/>
                </a:ext>
              </a:extLst>
            </p:cNvPr>
            <p:cNvSpPr>
              <a:spLocks noChangeArrowheads="1"/>
            </p:cNvSpPr>
            <p:nvPr/>
          </p:nvSpPr>
          <p:spPr bwMode="gray">
            <a:xfrm>
              <a:off x="2681" y="1299"/>
              <a:ext cx="392" cy="392"/>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7" name="Oval 25">
              <a:extLst>
                <a:ext uri="{FF2B5EF4-FFF2-40B4-BE49-F238E27FC236}">
                  <a16:creationId xmlns:a16="http://schemas.microsoft.com/office/drawing/2014/main" id="{6FA5B955-64E7-DFDB-643C-8FA7F981BDE3}"/>
                </a:ext>
              </a:extLst>
            </p:cNvPr>
            <p:cNvSpPr>
              <a:spLocks noChangeArrowheads="1"/>
            </p:cNvSpPr>
            <p:nvPr/>
          </p:nvSpPr>
          <p:spPr bwMode="gray">
            <a:xfrm>
              <a:off x="2686" y="1301"/>
              <a:ext cx="383" cy="383"/>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8" name="Oval 26">
              <a:extLst>
                <a:ext uri="{FF2B5EF4-FFF2-40B4-BE49-F238E27FC236}">
                  <a16:creationId xmlns:a16="http://schemas.microsoft.com/office/drawing/2014/main" id="{70E47A85-9C59-C27D-A6C6-6168D2E1B842}"/>
                </a:ext>
              </a:extLst>
            </p:cNvPr>
            <p:cNvSpPr>
              <a:spLocks noChangeArrowheads="1"/>
            </p:cNvSpPr>
            <p:nvPr/>
          </p:nvSpPr>
          <p:spPr bwMode="gray">
            <a:xfrm>
              <a:off x="2690" y="1305"/>
              <a:ext cx="364" cy="357"/>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9" name="Oval 27">
              <a:extLst>
                <a:ext uri="{FF2B5EF4-FFF2-40B4-BE49-F238E27FC236}">
                  <a16:creationId xmlns:a16="http://schemas.microsoft.com/office/drawing/2014/main" id="{15522FAF-43B3-5387-76C1-4B0D533AA011}"/>
                </a:ext>
              </a:extLst>
            </p:cNvPr>
            <p:cNvSpPr>
              <a:spLocks noChangeArrowheads="1"/>
            </p:cNvSpPr>
            <p:nvPr/>
          </p:nvSpPr>
          <p:spPr bwMode="gray">
            <a:xfrm>
              <a:off x="2712" y="1315"/>
              <a:ext cx="323" cy="290"/>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20" name="Text Box 28">
              <a:extLst>
                <a:ext uri="{FF2B5EF4-FFF2-40B4-BE49-F238E27FC236}">
                  <a16:creationId xmlns:a16="http://schemas.microsoft.com/office/drawing/2014/main" id="{3BA4A83B-9B2D-D9DE-B94E-E91AACD008E6}"/>
                </a:ext>
              </a:extLst>
            </p:cNvPr>
            <p:cNvSpPr txBox="1">
              <a:spLocks noChangeArrowheads="1"/>
            </p:cNvSpPr>
            <p:nvPr/>
          </p:nvSpPr>
          <p:spPr bwMode="gray">
            <a:xfrm>
              <a:off x="2768" y="1355"/>
              <a:ext cx="213" cy="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400">
                  <a:solidFill>
                    <a:srgbClr val="000000"/>
                  </a:solidFill>
                  <a:latin typeface=".VnTime" pitchFamily="34" charset="0"/>
                </a:rPr>
                <a:t>2</a:t>
              </a:r>
              <a:endParaRPr lang="en-US" altLang="en-US" sz="1800">
                <a:latin typeface=".VnTime" pitchFamily="34" charset="0"/>
              </a:endParaRPr>
            </a:p>
          </p:txBody>
        </p:sp>
        <p:sp>
          <p:nvSpPr>
            <p:cNvPr id="12321" name="Text Box 29">
              <a:extLst>
                <a:ext uri="{FF2B5EF4-FFF2-40B4-BE49-F238E27FC236}">
                  <a16:creationId xmlns:a16="http://schemas.microsoft.com/office/drawing/2014/main" id="{68AF9BBB-940F-8028-3AA4-7524D26D0E60}"/>
                </a:ext>
              </a:extLst>
            </p:cNvPr>
            <p:cNvSpPr txBox="1">
              <a:spLocks noChangeArrowheads="1"/>
            </p:cNvSpPr>
            <p:nvPr/>
          </p:nvSpPr>
          <p:spPr bwMode="gray">
            <a:xfrm>
              <a:off x="2256" y="1689"/>
              <a:ext cx="1296" cy="1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i="1">
                  <a:latin typeface="Times New Roman" panose="02020603050405020304" pitchFamily="18" charset="0"/>
                  <a:cs typeface="Times New Roman" panose="02020603050405020304" pitchFamily="18" charset="0"/>
                </a:rPr>
                <a:t>Phương thức mua hàng theo phương thức vận chuyển hàng</a:t>
              </a:r>
              <a:r>
                <a:rPr lang="vi-VN" altLang="en-US" sz="2400">
                  <a:latin typeface="Times New Roman" panose="02020603050405020304" pitchFamily="18" charset="0"/>
                  <a:cs typeface="Times New Roman" panose="02020603050405020304" pitchFamily="18" charset="0"/>
                </a:rPr>
                <a:t> </a:t>
              </a:r>
            </a:p>
          </p:txBody>
        </p:sp>
        <p:sp>
          <p:nvSpPr>
            <p:cNvPr id="12322" name="AutoShape 30">
              <a:extLst>
                <a:ext uri="{FF2B5EF4-FFF2-40B4-BE49-F238E27FC236}">
                  <a16:creationId xmlns:a16="http://schemas.microsoft.com/office/drawing/2014/main" id="{9D90001D-925D-0226-66E5-3790B0146892}"/>
                </a:ext>
              </a:extLst>
            </p:cNvPr>
            <p:cNvSpPr>
              <a:spLocks noChangeArrowheads="1"/>
            </p:cNvSpPr>
            <p:nvPr/>
          </p:nvSpPr>
          <p:spPr bwMode="gray">
            <a:xfrm>
              <a:off x="2210" y="3290"/>
              <a:ext cx="1363" cy="548"/>
            </a:xfrm>
            <a:prstGeom prst="roundRect">
              <a:avLst>
                <a:gd name="adj" fmla="val 40389"/>
              </a:avLst>
            </a:prstGeom>
            <a:gradFill rotWithShape="1">
              <a:gsLst>
                <a:gs pos="0">
                  <a:srgbClr val="58A4AE"/>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23" name="AutoShape 31">
              <a:extLst>
                <a:ext uri="{FF2B5EF4-FFF2-40B4-BE49-F238E27FC236}">
                  <a16:creationId xmlns:a16="http://schemas.microsoft.com/office/drawing/2014/main" id="{6DC5D7C5-AE64-4434-F1AF-B50D83F01661}"/>
                </a:ext>
              </a:extLst>
            </p:cNvPr>
            <p:cNvSpPr>
              <a:spLocks noChangeArrowheads="1"/>
            </p:cNvSpPr>
            <p:nvPr/>
          </p:nvSpPr>
          <p:spPr bwMode="gray">
            <a:xfrm>
              <a:off x="2238" y="3305"/>
              <a:ext cx="1304" cy="487"/>
            </a:xfrm>
            <a:prstGeom prst="roundRect">
              <a:avLst>
                <a:gd name="adj" fmla="val 50000"/>
              </a:avLst>
            </a:prstGeom>
            <a:gradFill rotWithShape="1">
              <a:gsLst>
                <a:gs pos="0">
                  <a:srgbClr val="72B2BB"/>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82992" name="Rectangle 48">
            <a:extLst>
              <a:ext uri="{FF2B5EF4-FFF2-40B4-BE49-F238E27FC236}">
                <a16:creationId xmlns:a16="http://schemas.microsoft.com/office/drawing/2014/main" id="{1D4C34D8-BE6A-0A35-8D30-C276041F615A}"/>
              </a:ext>
            </a:extLst>
          </p:cNvPr>
          <p:cNvSpPr>
            <a:spLocks noChangeArrowheads="1"/>
          </p:cNvSpPr>
          <p:nvPr/>
        </p:nvSpPr>
        <p:spPr bwMode="auto">
          <a:xfrm>
            <a:off x="2286001" y="695945"/>
            <a:ext cx="7427913"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pt-BR" altLang="en-US" sz="3200" b="1" dirty="0">
                <a:latin typeface="Times New Roman" panose="02020603050405020304" pitchFamily="18" charset="0"/>
                <a:cs typeface="Times New Roman" panose="02020603050405020304" pitchFamily="18" charset="0"/>
              </a:rPr>
              <a:t>II. KẾ TOÁN QUÁ TRÌNH MUA HÀNG</a:t>
            </a:r>
          </a:p>
        </p:txBody>
      </p:sp>
      <p:grpSp>
        <p:nvGrpSpPr>
          <p:cNvPr id="82995" name="Group 51">
            <a:extLst>
              <a:ext uri="{FF2B5EF4-FFF2-40B4-BE49-F238E27FC236}">
                <a16:creationId xmlns:a16="http://schemas.microsoft.com/office/drawing/2014/main" id="{60797FFA-0474-E9F7-9A8B-A6A6AB7E41C5}"/>
              </a:ext>
            </a:extLst>
          </p:cNvPr>
          <p:cNvGrpSpPr>
            <a:grpSpLocks/>
          </p:cNvGrpSpPr>
          <p:nvPr/>
        </p:nvGrpSpPr>
        <p:grpSpPr bwMode="auto">
          <a:xfrm>
            <a:off x="7507288" y="2673350"/>
            <a:ext cx="2170112" cy="3422650"/>
            <a:chOff x="3673" y="1202"/>
            <a:chExt cx="1367" cy="2156"/>
          </a:xfrm>
        </p:grpSpPr>
        <p:grpSp>
          <p:nvGrpSpPr>
            <p:cNvPr id="12296" name="Group 49">
              <a:extLst>
                <a:ext uri="{FF2B5EF4-FFF2-40B4-BE49-F238E27FC236}">
                  <a16:creationId xmlns:a16="http://schemas.microsoft.com/office/drawing/2014/main" id="{2FF7D7C1-B7F6-0A17-5A31-13B7977510C9}"/>
                </a:ext>
              </a:extLst>
            </p:cNvPr>
            <p:cNvGrpSpPr>
              <a:grpSpLocks/>
            </p:cNvGrpSpPr>
            <p:nvPr/>
          </p:nvGrpSpPr>
          <p:grpSpPr bwMode="auto">
            <a:xfrm>
              <a:off x="3673" y="1202"/>
              <a:ext cx="1367" cy="2156"/>
              <a:chOff x="3673" y="1204"/>
              <a:chExt cx="1367" cy="2156"/>
            </a:xfrm>
          </p:grpSpPr>
          <p:sp>
            <p:nvSpPr>
              <p:cNvPr id="12298" name="AutoShape 33">
                <a:extLst>
                  <a:ext uri="{FF2B5EF4-FFF2-40B4-BE49-F238E27FC236}">
                    <a16:creationId xmlns:a16="http://schemas.microsoft.com/office/drawing/2014/main" id="{442BB6E4-F191-DE5B-92F6-B2DA192E0297}"/>
                  </a:ext>
                </a:extLst>
              </p:cNvPr>
              <p:cNvSpPr>
                <a:spLocks noChangeArrowheads="1"/>
              </p:cNvSpPr>
              <p:nvPr/>
            </p:nvSpPr>
            <p:spPr bwMode="gray">
              <a:xfrm>
                <a:off x="3677" y="1367"/>
                <a:ext cx="1363" cy="1528"/>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299" name="AutoShape 34">
                <a:extLst>
                  <a:ext uri="{FF2B5EF4-FFF2-40B4-BE49-F238E27FC236}">
                    <a16:creationId xmlns:a16="http://schemas.microsoft.com/office/drawing/2014/main" id="{ED24C429-DD10-73B3-4195-BE2C2C8C7079}"/>
                  </a:ext>
                </a:extLst>
              </p:cNvPr>
              <p:cNvSpPr>
                <a:spLocks noChangeArrowheads="1"/>
              </p:cNvSpPr>
              <p:nvPr/>
            </p:nvSpPr>
            <p:spPr bwMode="gray">
              <a:xfrm>
                <a:off x="3698" y="1371"/>
                <a:ext cx="1322" cy="1499"/>
              </a:xfrm>
              <a:prstGeom prst="roundRect">
                <a:avLst>
                  <a:gd name="adj" fmla="val 16667"/>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00" name="AutoShape 35">
                <a:extLst>
                  <a:ext uri="{FF2B5EF4-FFF2-40B4-BE49-F238E27FC236}">
                    <a16:creationId xmlns:a16="http://schemas.microsoft.com/office/drawing/2014/main" id="{F825BFD3-5BF0-2A44-353B-09A7CC94FDB6}"/>
                  </a:ext>
                </a:extLst>
              </p:cNvPr>
              <p:cNvSpPr>
                <a:spLocks noChangeArrowheads="1"/>
              </p:cNvSpPr>
              <p:nvPr/>
            </p:nvSpPr>
            <p:spPr bwMode="gray">
              <a:xfrm>
                <a:off x="3709" y="2475"/>
                <a:ext cx="1304" cy="379"/>
              </a:xfrm>
              <a:prstGeom prst="roundRect">
                <a:avLst>
                  <a:gd name="adj" fmla="val 50000"/>
                </a:avLst>
              </a:prstGeom>
              <a:gradFill rotWithShape="1">
                <a:gsLst>
                  <a:gs pos="0">
                    <a:srgbClr val="E9E065"/>
                  </a:gs>
                  <a:gs pos="100000">
                    <a:srgbClr val="F2EDA6"/>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01" name="AutoShape 36">
                <a:extLst>
                  <a:ext uri="{FF2B5EF4-FFF2-40B4-BE49-F238E27FC236}">
                    <a16:creationId xmlns:a16="http://schemas.microsoft.com/office/drawing/2014/main" id="{5A879C1A-852C-DBD0-8085-ABD31F9D5A83}"/>
                  </a:ext>
                </a:extLst>
              </p:cNvPr>
              <p:cNvSpPr>
                <a:spLocks noChangeArrowheads="1"/>
              </p:cNvSpPr>
              <p:nvPr/>
            </p:nvSpPr>
            <p:spPr bwMode="gray">
              <a:xfrm>
                <a:off x="3709" y="1383"/>
                <a:ext cx="1304" cy="378"/>
              </a:xfrm>
              <a:prstGeom prst="roundRect">
                <a:avLst>
                  <a:gd name="adj" fmla="val 50000"/>
                </a:avLst>
              </a:prstGeom>
              <a:gradFill rotWithShape="1">
                <a:gsLst>
                  <a:gs pos="0">
                    <a:srgbClr val="F8F5CC"/>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nvGrpSpPr>
              <p:cNvPr id="12302" name="Group 37">
                <a:extLst>
                  <a:ext uri="{FF2B5EF4-FFF2-40B4-BE49-F238E27FC236}">
                    <a16:creationId xmlns:a16="http://schemas.microsoft.com/office/drawing/2014/main" id="{3748C051-9699-1151-FFEB-7B51115BF2E6}"/>
                  </a:ext>
                </a:extLst>
              </p:cNvPr>
              <p:cNvGrpSpPr>
                <a:grpSpLocks/>
              </p:cNvGrpSpPr>
              <p:nvPr/>
            </p:nvGrpSpPr>
            <p:grpSpPr bwMode="auto">
              <a:xfrm>
                <a:off x="4146" y="1204"/>
                <a:ext cx="405" cy="333"/>
                <a:chOff x="1289" y="587"/>
                <a:chExt cx="668" cy="647"/>
              </a:xfrm>
            </p:grpSpPr>
            <p:sp>
              <p:nvSpPr>
                <p:cNvPr id="12306" name="Oval 38">
                  <a:extLst>
                    <a:ext uri="{FF2B5EF4-FFF2-40B4-BE49-F238E27FC236}">
                      <a16:creationId xmlns:a16="http://schemas.microsoft.com/office/drawing/2014/main" id="{ABDA8A57-CDEE-4F8F-8A93-1FF6DB555F9A}"/>
                    </a:ext>
                  </a:extLst>
                </p:cNvPr>
                <p:cNvSpPr>
                  <a:spLocks noChangeArrowheads="1"/>
                </p:cNvSpPr>
                <p:nvPr/>
              </p:nvSpPr>
              <p:spPr bwMode="gray">
                <a:xfrm>
                  <a:off x="1289" y="598"/>
                  <a:ext cx="668" cy="635"/>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07" name="Oval 39">
                  <a:extLst>
                    <a:ext uri="{FF2B5EF4-FFF2-40B4-BE49-F238E27FC236}">
                      <a16:creationId xmlns:a16="http://schemas.microsoft.com/office/drawing/2014/main" id="{CB8313F1-22D6-0DDF-D0E0-E7E06FD76A01}"/>
                    </a:ext>
                  </a:extLst>
                </p:cNvPr>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08" name="Oval 40">
                  <a:extLst>
                    <a:ext uri="{FF2B5EF4-FFF2-40B4-BE49-F238E27FC236}">
                      <a16:creationId xmlns:a16="http://schemas.microsoft.com/office/drawing/2014/main" id="{1136AECE-6500-2784-2E33-A1FB3074ED14}"/>
                    </a:ext>
                  </a:extLst>
                </p:cNvPr>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09" name="Oval 41">
                  <a:extLst>
                    <a:ext uri="{FF2B5EF4-FFF2-40B4-BE49-F238E27FC236}">
                      <a16:creationId xmlns:a16="http://schemas.microsoft.com/office/drawing/2014/main" id="{5062062B-BA7A-4427-2013-040682816942}"/>
                    </a:ext>
                  </a:extLst>
                </p:cNvPr>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10" name="Oval 42">
                  <a:extLst>
                    <a:ext uri="{FF2B5EF4-FFF2-40B4-BE49-F238E27FC236}">
                      <a16:creationId xmlns:a16="http://schemas.microsoft.com/office/drawing/2014/main" id="{8A4813EA-5497-1454-B8E1-D0503810A47C}"/>
                    </a:ext>
                  </a:extLst>
                </p:cNvPr>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12303" name="Text Box 43">
                <a:extLst>
                  <a:ext uri="{FF2B5EF4-FFF2-40B4-BE49-F238E27FC236}">
                    <a16:creationId xmlns:a16="http://schemas.microsoft.com/office/drawing/2014/main" id="{2ECFA39C-E362-36ED-F95B-DD8672615221}"/>
                  </a:ext>
                </a:extLst>
              </p:cNvPr>
              <p:cNvSpPr txBox="1">
                <a:spLocks noChangeArrowheads="1"/>
              </p:cNvSpPr>
              <p:nvPr/>
            </p:nvSpPr>
            <p:spPr bwMode="gray">
              <a:xfrm>
                <a:off x="4238" y="125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400">
                    <a:solidFill>
                      <a:srgbClr val="000000"/>
                    </a:solidFill>
                    <a:latin typeface=".VnTime" pitchFamily="34" charset="0"/>
                  </a:rPr>
                  <a:t>3</a:t>
                </a:r>
                <a:endParaRPr lang="en-US" altLang="en-US" sz="1800">
                  <a:latin typeface=".VnTime" pitchFamily="34" charset="0"/>
                </a:endParaRPr>
              </a:p>
            </p:txBody>
          </p:sp>
          <p:sp>
            <p:nvSpPr>
              <p:cNvPr id="12304" name="AutoShape 45">
                <a:extLst>
                  <a:ext uri="{FF2B5EF4-FFF2-40B4-BE49-F238E27FC236}">
                    <a16:creationId xmlns:a16="http://schemas.microsoft.com/office/drawing/2014/main" id="{261B2F21-9AD8-C868-E0E9-194A0A9DC566}"/>
                  </a:ext>
                </a:extLst>
              </p:cNvPr>
              <p:cNvSpPr>
                <a:spLocks noChangeArrowheads="1"/>
              </p:cNvSpPr>
              <p:nvPr/>
            </p:nvSpPr>
            <p:spPr bwMode="gray">
              <a:xfrm>
                <a:off x="3673" y="2895"/>
                <a:ext cx="1363" cy="465"/>
              </a:xfrm>
              <a:prstGeom prst="roundRect">
                <a:avLst>
                  <a:gd name="adj" fmla="val 40389"/>
                </a:avLst>
              </a:prstGeom>
              <a:gradFill rotWithShape="1">
                <a:gsLst>
                  <a:gs pos="0">
                    <a:srgbClr val="99BACC"/>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05" name="AutoShape 46">
                <a:extLst>
                  <a:ext uri="{FF2B5EF4-FFF2-40B4-BE49-F238E27FC236}">
                    <a16:creationId xmlns:a16="http://schemas.microsoft.com/office/drawing/2014/main" id="{B027E674-9AF0-392E-ACD5-5ADAE8144025}"/>
                  </a:ext>
                </a:extLst>
              </p:cNvPr>
              <p:cNvSpPr>
                <a:spLocks noChangeArrowheads="1"/>
              </p:cNvSpPr>
              <p:nvPr/>
            </p:nvSpPr>
            <p:spPr bwMode="gray">
              <a:xfrm>
                <a:off x="3701" y="2908"/>
                <a:ext cx="1304" cy="413"/>
              </a:xfrm>
              <a:prstGeom prst="roundRect">
                <a:avLst>
                  <a:gd name="adj" fmla="val 50000"/>
                </a:avLst>
              </a:prstGeom>
              <a:gradFill rotWithShape="1">
                <a:gsLst>
                  <a:gs pos="0">
                    <a:srgbClr val="C8DAD4">
                      <a:alpha val="0"/>
                    </a:srgbClr>
                  </a:gs>
                  <a:gs pos="100000">
                    <a:srgbClr val="FFFFFF"/>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12297" name="Text Box 50">
              <a:extLst>
                <a:ext uri="{FF2B5EF4-FFF2-40B4-BE49-F238E27FC236}">
                  <a16:creationId xmlns:a16="http://schemas.microsoft.com/office/drawing/2014/main" id="{544625EB-056A-F2E9-2420-DA92E9C2D921}"/>
                </a:ext>
              </a:extLst>
            </p:cNvPr>
            <p:cNvSpPr txBox="1">
              <a:spLocks noChangeArrowheads="1"/>
            </p:cNvSpPr>
            <p:nvPr/>
          </p:nvSpPr>
          <p:spPr bwMode="gray">
            <a:xfrm>
              <a:off x="3725" y="1872"/>
              <a:ext cx="1296"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i="1">
                  <a:latin typeface="Times New Roman" panose="02020603050405020304" pitchFamily="18" charset="0"/>
                  <a:cs typeface="Times New Roman" panose="02020603050405020304" pitchFamily="18" charset="0"/>
                </a:rPr>
                <a:t>Phương thức uỷ thác mua</a:t>
              </a:r>
              <a:r>
                <a:rPr lang="vi-VN" altLang="en-US" sz="2400">
                  <a:latin typeface="Times New Roman" panose="02020603050405020304" pitchFamily="18" charset="0"/>
                  <a:cs typeface="Times New Roman" panose="02020603050405020304" pitchFamily="18" charset="0"/>
                </a:rPr>
                <a:t> </a:t>
              </a:r>
            </a:p>
          </p:txBody>
        </p:sp>
      </p:grpSp>
      <p:sp>
        <p:nvSpPr>
          <p:cNvPr id="82998" name="AutoShape 54">
            <a:extLst>
              <a:ext uri="{FF2B5EF4-FFF2-40B4-BE49-F238E27FC236}">
                <a16:creationId xmlns:a16="http://schemas.microsoft.com/office/drawing/2014/main" id="{31DB7B8A-2187-5FC9-0197-CE6EEDCE8485}"/>
              </a:ext>
            </a:extLst>
          </p:cNvPr>
          <p:cNvSpPr>
            <a:spLocks noChangeArrowheads="1"/>
          </p:cNvSpPr>
          <p:nvPr/>
        </p:nvSpPr>
        <p:spPr bwMode="blackWhite">
          <a:xfrm>
            <a:off x="3657600" y="1600200"/>
            <a:ext cx="4800600" cy="609600"/>
          </a:xfrm>
          <a:prstGeom prst="roundRect">
            <a:avLst>
              <a:gd name="adj" fmla="val 9106"/>
            </a:avLst>
          </a:prstGeom>
          <a:solidFill>
            <a:srgbClr val="FF99CC"/>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400" b="1">
                <a:solidFill>
                  <a:schemeClr val="bg1"/>
                </a:solidFill>
                <a:latin typeface="Times New Roman" panose="02020603050405020304" pitchFamily="18" charset="0"/>
                <a:cs typeface="Times New Roman" panose="02020603050405020304" pitchFamily="18" charset="0"/>
              </a:rPr>
              <a:t>1. Phương thức mua hàng</a:t>
            </a:r>
            <a:endParaRPr lang="en-US" altLang="en-US" sz="24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82992"/>
                                        </p:tgtEl>
                                        <p:attrNameLst>
                                          <p:attrName>style.visibility</p:attrName>
                                        </p:attrNameLst>
                                      </p:cBhvr>
                                      <p:to>
                                        <p:strVal val="visible"/>
                                      </p:to>
                                    </p:set>
                                    <p:anim calcmode="lin" valueType="num">
                                      <p:cBhvr>
                                        <p:cTn id="7" dur="500" fill="hold"/>
                                        <p:tgtEl>
                                          <p:spTgt spid="82992"/>
                                        </p:tgtEl>
                                        <p:attrNameLst>
                                          <p:attrName>ppt_w</p:attrName>
                                        </p:attrNameLst>
                                      </p:cBhvr>
                                      <p:tavLst>
                                        <p:tav tm="0">
                                          <p:val>
                                            <p:fltVal val="0"/>
                                          </p:val>
                                        </p:tav>
                                        <p:tav tm="100000">
                                          <p:val>
                                            <p:strVal val="#ppt_w"/>
                                          </p:val>
                                        </p:tav>
                                      </p:tavLst>
                                    </p:anim>
                                    <p:anim calcmode="lin" valueType="num">
                                      <p:cBhvr>
                                        <p:cTn id="8" dur="500" fill="hold"/>
                                        <p:tgtEl>
                                          <p:spTgt spid="82992"/>
                                        </p:tgtEl>
                                        <p:attrNameLst>
                                          <p:attrName>ppt_h</p:attrName>
                                        </p:attrNameLst>
                                      </p:cBhvr>
                                      <p:tavLst>
                                        <p:tav tm="0">
                                          <p:val>
                                            <p:fltVal val="0"/>
                                          </p:val>
                                        </p:tav>
                                        <p:tav tm="100000">
                                          <p:val>
                                            <p:strVal val="#ppt_h"/>
                                          </p:val>
                                        </p:tav>
                                      </p:tavLst>
                                    </p:anim>
                                    <p:anim calcmode="lin" valueType="num">
                                      <p:cBhvr>
                                        <p:cTn id="9" dur="500" fill="hold"/>
                                        <p:tgtEl>
                                          <p:spTgt spid="82992"/>
                                        </p:tgtEl>
                                        <p:attrNameLst>
                                          <p:attrName>style.rotation</p:attrName>
                                        </p:attrNameLst>
                                      </p:cBhvr>
                                      <p:tavLst>
                                        <p:tav tm="0">
                                          <p:val>
                                            <p:fltVal val="360"/>
                                          </p:val>
                                        </p:tav>
                                        <p:tav tm="100000">
                                          <p:val>
                                            <p:fltVal val="0"/>
                                          </p:val>
                                        </p:tav>
                                      </p:tavLst>
                                    </p:anim>
                                    <p:animEffect transition="in" filter="fade">
                                      <p:cBhvr>
                                        <p:cTn id="10" dur="500"/>
                                        <p:tgtEl>
                                          <p:spTgt spid="8299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82998"/>
                                        </p:tgtEl>
                                        <p:attrNameLst>
                                          <p:attrName>style.visibility</p:attrName>
                                        </p:attrNameLst>
                                      </p:cBhvr>
                                      <p:to>
                                        <p:strVal val="visible"/>
                                      </p:to>
                                    </p:set>
                                    <p:animEffect transition="in" filter="box(in)">
                                      <p:cBhvr>
                                        <p:cTn id="15" dur="500"/>
                                        <p:tgtEl>
                                          <p:spTgt spid="8299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nodeType="clickEffect">
                                  <p:stCondLst>
                                    <p:cond delay="0"/>
                                  </p:stCondLst>
                                  <p:childTnLst>
                                    <p:set>
                                      <p:cBhvr>
                                        <p:cTn id="19" dur="1" fill="hold">
                                          <p:stCondLst>
                                            <p:cond delay="0"/>
                                          </p:stCondLst>
                                        </p:cTn>
                                        <p:tgtEl>
                                          <p:spTgt spid="82997"/>
                                        </p:tgtEl>
                                        <p:attrNameLst>
                                          <p:attrName>style.visibility</p:attrName>
                                        </p:attrNameLst>
                                      </p:cBhvr>
                                      <p:to>
                                        <p:strVal val="visible"/>
                                      </p:to>
                                    </p:set>
                                    <p:anim calcmode="lin" valueType="num">
                                      <p:cBhvr additive="base">
                                        <p:cTn id="20" dur="500" fill="hold"/>
                                        <p:tgtEl>
                                          <p:spTgt spid="82997"/>
                                        </p:tgtEl>
                                        <p:attrNameLst>
                                          <p:attrName>ppt_x</p:attrName>
                                        </p:attrNameLst>
                                      </p:cBhvr>
                                      <p:tavLst>
                                        <p:tav tm="0">
                                          <p:val>
                                            <p:strVal val="0-#ppt_w/2"/>
                                          </p:val>
                                        </p:tav>
                                        <p:tav tm="100000">
                                          <p:val>
                                            <p:strVal val="#ppt_x"/>
                                          </p:val>
                                        </p:tav>
                                      </p:tavLst>
                                    </p:anim>
                                    <p:anim calcmode="lin" valueType="num">
                                      <p:cBhvr additive="base">
                                        <p:cTn id="21" dur="500" fill="hold"/>
                                        <p:tgtEl>
                                          <p:spTgt spid="82997"/>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nodeType="clickEffect">
                                  <p:stCondLst>
                                    <p:cond delay="0"/>
                                  </p:stCondLst>
                                  <p:childTnLst>
                                    <p:set>
                                      <p:cBhvr>
                                        <p:cTn id="25" dur="1" fill="hold">
                                          <p:stCondLst>
                                            <p:cond delay="0"/>
                                          </p:stCondLst>
                                        </p:cTn>
                                        <p:tgtEl>
                                          <p:spTgt spid="82962"/>
                                        </p:tgtEl>
                                        <p:attrNameLst>
                                          <p:attrName>style.visibility</p:attrName>
                                        </p:attrNameLst>
                                      </p:cBhvr>
                                      <p:to>
                                        <p:strVal val="visible"/>
                                      </p:to>
                                    </p:set>
                                    <p:anim calcmode="lin" valueType="num">
                                      <p:cBhvr additive="base">
                                        <p:cTn id="26" dur="500" fill="hold"/>
                                        <p:tgtEl>
                                          <p:spTgt spid="82962"/>
                                        </p:tgtEl>
                                        <p:attrNameLst>
                                          <p:attrName>ppt_x</p:attrName>
                                        </p:attrNameLst>
                                      </p:cBhvr>
                                      <p:tavLst>
                                        <p:tav tm="0">
                                          <p:val>
                                            <p:strVal val="#ppt_x"/>
                                          </p:val>
                                        </p:tav>
                                        <p:tav tm="100000">
                                          <p:val>
                                            <p:strVal val="#ppt_x"/>
                                          </p:val>
                                        </p:tav>
                                      </p:tavLst>
                                    </p:anim>
                                    <p:anim calcmode="lin" valueType="num">
                                      <p:cBhvr additive="base">
                                        <p:cTn id="27" dur="500" fill="hold"/>
                                        <p:tgtEl>
                                          <p:spTgt spid="82962"/>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2" fill="hold" nodeType="clickEffect">
                                  <p:stCondLst>
                                    <p:cond delay="0"/>
                                  </p:stCondLst>
                                  <p:childTnLst>
                                    <p:set>
                                      <p:cBhvr>
                                        <p:cTn id="31" dur="1" fill="hold">
                                          <p:stCondLst>
                                            <p:cond delay="0"/>
                                          </p:stCondLst>
                                        </p:cTn>
                                        <p:tgtEl>
                                          <p:spTgt spid="82995"/>
                                        </p:tgtEl>
                                        <p:attrNameLst>
                                          <p:attrName>style.visibility</p:attrName>
                                        </p:attrNameLst>
                                      </p:cBhvr>
                                      <p:to>
                                        <p:strVal val="visible"/>
                                      </p:to>
                                    </p:set>
                                    <p:anim calcmode="lin" valueType="num">
                                      <p:cBhvr additive="base">
                                        <p:cTn id="32" dur="500" fill="hold"/>
                                        <p:tgtEl>
                                          <p:spTgt spid="82995"/>
                                        </p:tgtEl>
                                        <p:attrNameLst>
                                          <p:attrName>ppt_x</p:attrName>
                                        </p:attrNameLst>
                                      </p:cBhvr>
                                      <p:tavLst>
                                        <p:tav tm="0">
                                          <p:val>
                                            <p:strVal val="1+#ppt_w/2"/>
                                          </p:val>
                                        </p:tav>
                                        <p:tav tm="100000">
                                          <p:val>
                                            <p:strVal val="#ppt_x"/>
                                          </p:val>
                                        </p:tav>
                                      </p:tavLst>
                                    </p:anim>
                                    <p:anim calcmode="lin" valueType="num">
                                      <p:cBhvr additive="base">
                                        <p:cTn id="33" dur="500" fill="hold"/>
                                        <p:tgtEl>
                                          <p:spTgt spid="829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92" grpId="0"/>
      <p:bldP spid="8299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593273" y="1752600"/>
            <a:ext cx="9144000" cy="4876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r>
              <a:rPr lang="it-IT" sz="2800" dirty="0">
                <a:latin typeface="Times New Roman" pitchFamily="18" charset="0"/>
                <a:cs typeface="Times New Roman" pitchFamily="18" charset="0"/>
              </a:rPr>
              <a:t>- Hóa đơn GTGT (mẫu 01-GTKT-3LL)</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Hóa đơn bán hàng thông thường (mẫu 02 - GTTT-3LL)</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Hóa đơn bán lẻ mẫu số 07/MTT</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Phiếu xuất kho hàng gửi bán đại lý mẫu số 04 HDL - 3L</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Bảng thanh toán hàng đại lý gửi bán mẫu số 14 - BH</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Thẻ quầy hàng (mẫu 02 - BH)</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Các chứng từ thanh toán (Phiếu thu, giấy báo Có hoặc bản sao kê của NH,...)</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Các chứng từ có liên quan (Phiếu xuất kho, Phiếu nhập kho hàng trả lại,...)</a:t>
            </a:r>
            <a:endParaRPr lang="en-US" sz="2800" dirty="0">
              <a:latin typeface="Times New Roman" pitchFamily="18" charset="0"/>
              <a:cs typeface="Times New Roman" pitchFamily="18" charset="0"/>
            </a:endParaRPr>
          </a:p>
        </p:txBody>
      </p:sp>
      <p:sp>
        <p:nvSpPr>
          <p:cNvPr id="17" name="Title 1"/>
          <p:cNvSpPr txBox="1">
            <a:spLocks/>
          </p:cNvSpPr>
          <p:nvPr/>
        </p:nvSpPr>
        <p:spPr bwMode="auto">
          <a:xfrm>
            <a:off x="1600200" y="228600"/>
            <a:ext cx="9144000" cy="13716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r>
              <a:rPr lang="en-US" sz="3000" dirty="0">
                <a:latin typeface="Times New Roman" pitchFamily="18" charset="0"/>
                <a:cs typeface="Times New Roman" pitchFamily="18" charset="0"/>
              </a:rPr>
              <a:t>3.1. </a:t>
            </a:r>
            <a:r>
              <a:rPr lang="en-US" sz="3000" dirty="0" err="1">
                <a:latin typeface="Times New Roman" pitchFamily="18" charset="0"/>
                <a:cs typeface="Times New Roman" pitchFamily="18" charset="0"/>
              </a:rPr>
              <a:t>Kế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toán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endParaRPr lang="en-US" sz="3000" dirty="0">
              <a:latin typeface="Times New Roman" pitchFamily="18" charset="0"/>
              <a:cs typeface="Times New Roman" pitchFamily="18" charset="0"/>
            </a:endParaRPr>
          </a:p>
          <a:p>
            <a:r>
              <a:rPr lang="it-IT" sz="3200" i="1" dirty="0">
                <a:latin typeface="Times New Roman" pitchFamily="18" charset="0"/>
                <a:cs typeface="Times New Roman" pitchFamily="18" charset="0"/>
              </a:rPr>
              <a:t>3.1.1. Chứng từ kế toán</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05181753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3">
            <a:extLst>
              <a:ext uri="{FF2B5EF4-FFF2-40B4-BE49-F238E27FC236}">
                <a16:creationId xmlns:a16="http://schemas.microsoft.com/office/drawing/2014/main" id="{B998CD4D-469A-BFE8-129D-FBF37AA481E8}"/>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59396" name="Oval 4">
            <a:extLst>
              <a:ext uri="{FF2B5EF4-FFF2-40B4-BE49-F238E27FC236}">
                <a16:creationId xmlns:a16="http://schemas.microsoft.com/office/drawing/2014/main" id="{2F93BF7E-20E9-CFF5-E942-D751A19810CB}"/>
              </a:ext>
            </a:extLst>
          </p:cNvPr>
          <p:cNvSpPr>
            <a:spLocks noChangeArrowheads="1"/>
          </p:cNvSpPr>
          <p:nvPr/>
        </p:nvSpPr>
        <p:spPr bwMode="auto">
          <a:xfrm>
            <a:off x="2133600" y="2665413"/>
            <a:ext cx="2438400" cy="736600"/>
          </a:xfrm>
          <a:prstGeom prst="ellipse">
            <a:avLst/>
          </a:prstGeom>
          <a:solidFill>
            <a:srgbClr val="FBF8BD"/>
          </a:solidFill>
          <a:ln w="28575" algn="ctr">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Mua</a:t>
            </a:r>
            <a:r>
              <a:rPr lang="en-US" altLang="en-US" sz="2000" b="1">
                <a:latin typeface="Times New Roman" panose="02020603050405020304" pitchFamily="18" charset="0"/>
                <a:cs typeface="Times New Roman" panose="02020603050405020304" pitchFamily="18" charset="0"/>
              </a:rPr>
              <a:t> </a:t>
            </a:r>
          </a:p>
        </p:txBody>
      </p:sp>
      <p:sp>
        <p:nvSpPr>
          <p:cNvPr id="59397" name="Oval 5">
            <a:extLst>
              <a:ext uri="{FF2B5EF4-FFF2-40B4-BE49-F238E27FC236}">
                <a16:creationId xmlns:a16="http://schemas.microsoft.com/office/drawing/2014/main" id="{5E7F6B20-3A81-C3E5-7873-0B3D528CBCA6}"/>
              </a:ext>
            </a:extLst>
          </p:cNvPr>
          <p:cNvSpPr>
            <a:spLocks noChangeArrowheads="1"/>
          </p:cNvSpPr>
          <p:nvPr/>
        </p:nvSpPr>
        <p:spPr bwMode="auto">
          <a:xfrm>
            <a:off x="5014914" y="2660650"/>
            <a:ext cx="2382837" cy="736600"/>
          </a:xfrm>
          <a:prstGeom prst="ellipse">
            <a:avLst/>
          </a:prstGeom>
          <a:solidFill>
            <a:srgbClr val="FBF8BD"/>
          </a:solidFill>
          <a:ln w="28575" algn="ctr">
            <a:solidFill>
              <a:schemeClr val="tx1"/>
            </a:solidFill>
            <a:round/>
            <a:headEnd/>
            <a:tailEnd/>
          </a:ln>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Nhập kho</a:t>
            </a:r>
          </a:p>
        </p:txBody>
      </p:sp>
      <p:sp>
        <p:nvSpPr>
          <p:cNvPr id="59398" name="Oval 6">
            <a:extLst>
              <a:ext uri="{FF2B5EF4-FFF2-40B4-BE49-F238E27FC236}">
                <a16:creationId xmlns:a16="http://schemas.microsoft.com/office/drawing/2014/main" id="{E35B8E31-7DAA-7EE2-FF0A-9CAA887C57A4}"/>
              </a:ext>
            </a:extLst>
          </p:cNvPr>
          <p:cNvSpPr>
            <a:spLocks noChangeArrowheads="1"/>
          </p:cNvSpPr>
          <p:nvPr/>
        </p:nvSpPr>
        <p:spPr bwMode="auto">
          <a:xfrm>
            <a:off x="7772400" y="2660650"/>
            <a:ext cx="2590800" cy="736600"/>
          </a:xfrm>
          <a:prstGeom prst="ellipse">
            <a:avLst/>
          </a:prstGeom>
          <a:solidFill>
            <a:srgbClr val="FBF8BD"/>
          </a:solidFill>
          <a:ln w="28575" algn="ctr">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Xuất kho</a:t>
            </a:r>
          </a:p>
        </p:txBody>
      </p:sp>
      <p:sp>
        <p:nvSpPr>
          <p:cNvPr id="59399" name="AutoShape 7">
            <a:extLst>
              <a:ext uri="{FF2B5EF4-FFF2-40B4-BE49-F238E27FC236}">
                <a16:creationId xmlns:a16="http://schemas.microsoft.com/office/drawing/2014/main" id="{ECB2FC66-CA8D-6046-6B3D-98021A5730DA}"/>
              </a:ext>
            </a:extLst>
          </p:cNvPr>
          <p:cNvSpPr>
            <a:spLocks noChangeArrowheads="1"/>
          </p:cNvSpPr>
          <p:nvPr/>
        </p:nvSpPr>
        <p:spPr bwMode="auto">
          <a:xfrm>
            <a:off x="1981200" y="3959225"/>
            <a:ext cx="2667000" cy="603250"/>
          </a:xfrm>
          <a:prstGeom prst="foldedCorner">
            <a:avLst>
              <a:gd name="adj" fmla="val 14014"/>
            </a:avLst>
          </a:prstGeom>
          <a:solidFill>
            <a:srgbClr val="FBF8BD"/>
          </a:solidFill>
          <a:ln w="28575">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Hoá đơn </a:t>
            </a:r>
          </a:p>
        </p:txBody>
      </p:sp>
      <p:sp>
        <p:nvSpPr>
          <p:cNvPr id="59400" name="AutoShape 8">
            <a:extLst>
              <a:ext uri="{FF2B5EF4-FFF2-40B4-BE49-F238E27FC236}">
                <a16:creationId xmlns:a16="http://schemas.microsoft.com/office/drawing/2014/main" id="{503722CE-4ECD-B432-3D1B-80D7638FAD7A}"/>
              </a:ext>
            </a:extLst>
          </p:cNvPr>
          <p:cNvSpPr>
            <a:spLocks noChangeArrowheads="1"/>
          </p:cNvSpPr>
          <p:nvPr/>
        </p:nvSpPr>
        <p:spPr bwMode="auto">
          <a:xfrm>
            <a:off x="1828800" y="4876800"/>
            <a:ext cx="2971800" cy="503238"/>
          </a:xfrm>
          <a:prstGeom prst="foldedCorner">
            <a:avLst>
              <a:gd name="adj" fmla="val 12500"/>
            </a:avLst>
          </a:prstGeom>
          <a:solidFill>
            <a:srgbClr val="FBF8BD"/>
          </a:solidFill>
          <a:ln w="28575">
            <a:solidFill>
              <a:schemeClr val="tx1"/>
            </a:solidFill>
            <a:round/>
            <a:headEnd/>
            <a:tailEnd/>
          </a:ln>
        </p:spPr>
        <p:txBody>
          <a:bodyPr lIns="0" tIns="0" rIns="0" bIns="0"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Phiếu kê mua hàng </a:t>
            </a:r>
          </a:p>
        </p:txBody>
      </p:sp>
      <p:sp>
        <p:nvSpPr>
          <p:cNvPr id="59401" name="AutoShape 9">
            <a:extLst>
              <a:ext uri="{FF2B5EF4-FFF2-40B4-BE49-F238E27FC236}">
                <a16:creationId xmlns:a16="http://schemas.microsoft.com/office/drawing/2014/main" id="{14A64607-3263-816F-5956-E15851295452}"/>
              </a:ext>
            </a:extLst>
          </p:cNvPr>
          <p:cNvSpPr>
            <a:spLocks noChangeArrowheads="1"/>
          </p:cNvSpPr>
          <p:nvPr/>
        </p:nvSpPr>
        <p:spPr bwMode="auto">
          <a:xfrm>
            <a:off x="4887913" y="3935414"/>
            <a:ext cx="2692400" cy="593725"/>
          </a:xfrm>
          <a:prstGeom prst="foldedCorner">
            <a:avLst>
              <a:gd name="adj" fmla="val 12500"/>
            </a:avLst>
          </a:prstGeom>
          <a:solidFill>
            <a:srgbClr val="FBF8BD"/>
          </a:solidFill>
          <a:ln w="28575">
            <a:solidFill>
              <a:schemeClr val="tx1"/>
            </a:solidFill>
            <a:round/>
            <a:headEnd/>
            <a:tailEnd/>
          </a:ln>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Phiếu nhập kho </a:t>
            </a:r>
          </a:p>
        </p:txBody>
      </p:sp>
      <p:sp>
        <p:nvSpPr>
          <p:cNvPr id="59402" name="AutoShape 10">
            <a:extLst>
              <a:ext uri="{FF2B5EF4-FFF2-40B4-BE49-F238E27FC236}">
                <a16:creationId xmlns:a16="http://schemas.microsoft.com/office/drawing/2014/main" id="{DF081E87-05E8-43E1-8567-8EABB65E50FD}"/>
              </a:ext>
            </a:extLst>
          </p:cNvPr>
          <p:cNvSpPr>
            <a:spLocks noChangeArrowheads="1"/>
          </p:cNvSpPr>
          <p:nvPr/>
        </p:nvSpPr>
        <p:spPr bwMode="auto">
          <a:xfrm>
            <a:off x="7835900" y="3924301"/>
            <a:ext cx="2592388" cy="614363"/>
          </a:xfrm>
          <a:prstGeom prst="foldedCorner">
            <a:avLst>
              <a:gd name="adj" fmla="val 15602"/>
            </a:avLst>
          </a:prstGeom>
          <a:solidFill>
            <a:srgbClr val="FBF8BD"/>
          </a:solidFill>
          <a:ln w="28575">
            <a:solidFill>
              <a:schemeClr val="tx1"/>
            </a:solidFill>
            <a:round/>
            <a:headEnd/>
            <a:tailEnd/>
          </a:ln>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Phiếu xuất kho </a:t>
            </a:r>
          </a:p>
        </p:txBody>
      </p:sp>
      <p:sp>
        <p:nvSpPr>
          <p:cNvPr id="59403" name="Line 11">
            <a:extLst>
              <a:ext uri="{FF2B5EF4-FFF2-40B4-BE49-F238E27FC236}">
                <a16:creationId xmlns:a16="http://schemas.microsoft.com/office/drawing/2014/main" id="{9300A372-E69C-0F72-176A-388543DE189C}"/>
              </a:ext>
            </a:extLst>
          </p:cNvPr>
          <p:cNvSpPr>
            <a:spLocks noChangeShapeType="1"/>
          </p:cNvSpPr>
          <p:nvPr/>
        </p:nvSpPr>
        <p:spPr bwMode="auto">
          <a:xfrm>
            <a:off x="3276600" y="3429000"/>
            <a:ext cx="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59404" name="Line 12">
            <a:extLst>
              <a:ext uri="{FF2B5EF4-FFF2-40B4-BE49-F238E27FC236}">
                <a16:creationId xmlns:a16="http://schemas.microsoft.com/office/drawing/2014/main" id="{15A86BBB-7040-23A3-B124-CB07F0E6C5A1}"/>
              </a:ext>
            </a:extLst>
          </p:cNvPr>
          <p:cNvSpPr>
            <a:spLocks noChangeShapeType="1"/>
          </p:cNvSpPr>
          <p:nvPr/>
        </p:nvSpPr>
        <p:spPr bwMode="auto">
          <a:xfrm>
            <a:off x="6248400" y="3416300"/>
            <a:ext cx="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59405" name="Line 13">
            <a:extLst>
              <a:ext uri="{FF2B5EF4-FFF2-40B4-BE49-F238E27FC236}">
                <a16:creationId xmlns:a16="http://schemas.microsoft.com/office/drawing/2014/main" id="{88B2897F-48BF-A131-62E0-1DD7228A956D}"/>
              </a:ext>
            </a:extLst>
          </p:cNvPr>
          <p:cNvSpPr>
            <a:spLocks noChangeShapeType="1"/>
          </p:cNvSpPr>
          <p:nvPr/>
        </p:nvSpPr>
        <p:spPr bwMode="auto">
          <a:xfrm>
            <a:off x="9067800" y="3429000"/>
            <a:ext cx="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83983" name="Rectangle 15">
            <a:extLst>
              <a:ext uri="{FF2B5EF4-FFF2-40B4-BE49-F238E27FC236}">
                <a16:creationId xmlns:a16="http://schemas.microsoft.com/office/drawing/2014/main" id="{97D2665A-5103-5FC8-BA72-0062748A3F00}"/>
              </a:ext>
            </a:extLst>
          </p:cNvPr>
          <p:cNvSpPr>
            <a:spLocks noChangeArrowheads="1"/>
          </p:cNvSpPr>
          <p:nvPr/>
        </p:nvSpPr>
        <p:spPr bwMode="auto">
          <a:xfrm>
            <a:off x="2286001" y="484189"/>
            <a:ext cx="7427913"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pt-BR" altLang="en-US" sz="3200" b="1" dirty="0">
                <a:latin typeface="Times New Roman" panose="02020603050405020304" pitchFamily="18" charset="0"/>
                <a:cs typeface="Times New Roman" panose="02020603050405020304" pitchFamily="18" charset="0"/>
              </a:rPr>
              <a:t>II. KẾ TOÁN QUÁ TRÌNH MUA HÀNG</a:t>
            </a:r>
          </a:p>
        </p:txBody>
      </p:sp>
      <p:sp>
        <p:nvSpPr>
          <p:cNvPr id="83984" name="AutoShape 16">
            <a:extLst>
              <a:ext uri="{FF2B5EF4-FFF2-40B4-BE49-F238E27FC236}">
                <a16:creationId xmlns:a16="http://schemas.microsoft.com/office/drawing/2014/main" id="{E72694C1-B8B9-96E4-E178-534F49BBF47F}"/>
              </a:ext>
            </a:extLst>
          </p:cNvPr>
          <p:cNvSpPr>
            <a:spLocks noChangeArrowheads="1"/>
          </p:cNvSpPr>
          <p:nvPr/>
        </p:nvSpPr>
        <p:spPr bwMode="blackWhite">
          <a:xfrm>
            <a:off x="3962400" y="1295400"/>
            <a:ext cx="4572000" cy="990600"/>
          </a:xfrm>
          <a:prstGeom prst="roundRect">
            <a:avLst>
              <a:gd name="adj" fmla="val 9106"/>
            </a:avLst>
          </a:prstGeom>
          <a:solidFill>
            <a:srgbClr val="3366FF"/>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vi-VN" altLang="en-US" b="1">
                <a:solidFill>
                  <a:schemeClr val="bg1"/>
                </a:solidFill>
                <a:latin typeface="Times New Roman" panose="02020603050405020304" pitchFamily="18" charset="0"/>
                <a:cs typeface="Times New Roman" panose="02020603050405020304" pitchFamily="18" charset="0"/>
              </a:rPr>
              <a:t>2. Phương pháp kế toán</a:t>
            </a:r>
            <a:endParaRPr lang="vi-VN" altLang="en-US">
              <a:solidFill>
                <a:schemeClr val="bg1"/>
              </a:solidFill>
              <a:latin typeface="Times New Roman" panose="02020603050405020304" pitchFamily="18" charset="0"/>
              <a:cs typeface="Times New Roman" panose="02020603050405020304" pitchFamily="18" charset="0"/>
            </a:endParaRPr>
          </a:p>
          <a:p>
            <a:pPr>
              <a:spcBef>
                <a:spcPct val="0"/>
              </a:spcBef>
              <a:buClrTx/>
              <a:buFontTx/>
              <a:buNone/>
            </a:pPr>
            <a:r>
              <a:rPr lang="en-US" altLang="en-US" b="1" i="1">
                <a:solidFill>
                  <a:schemeClr val="bg1"/>
                </a:solidFill>
                <a:latin typeface="Times New Roman" panose="02020603050405020304" pitchFamily="18" charset="0"/>
                <a:cs typeface="Times New Roman" panose="02020603050405020304" pitchFamily="18" charset="0"/>
              </a:rPr>
              <a:t>2.1. Chứng từ kế toán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83983"/>
                                        </p:tgtEl>
                                        <p:attrNameLst>
                                          <p:attrName>style.visibility</p:attrName>
                                        </p:attrNameLst>
                                      </p:cBhvr>
                                      <p:to>
                                        <p:strVal val="visible"/>
                                      </p:to>
                                    </p:set>
                                    <p:anim calcmode="lin" valueType="num">
                                      <p:cBhvr>
                                        <p:cTn id="7" dur="500" fill="hold"/>
                                        <p:tgtEl>
                                          <p:spTgt spid="83983"/>
                                        </p:tgtEl>
                                        <p:attrNameLst>
                                          <p:attrName>ppt_w</p:attrName>
                                        </p:attrNameLst>
                                      </p:cBhvr>
                                      <p:tavLst>
                                        <p:tav tm="0">
                                          <p:val>
                                            <p:fltVal val="0"/>
                                          </p:val>
                                        </p:tav>
                                        <p:tav tm="100000">
                                          <p:val>
                                            <p:strVal val="#ppt_w"/>
                                          </p:val>
                                        </p:tav>
                                      </p:tavLst>
                                    </p:anim>
                                    <p:anim calcmode="lin" valueType="num">
                                      <p:cBhvr>
                                        <p:cTn id="8" dur="500" fill="hold"/>
                                        <p:tgtEl>
                                          <p:spTgt spid="83983"/>
                                        </p:tgtEl>
                                        <p:attrNameLst>
                                          <p:attrName>ppt_h</p:attrName>
                                        </p:attrNameLst>
                                      </p:cBhvr>
                                      <p:tavLst>
                                        <p:tav tm="0">
                                          <p:val>
                                            <p:fltVal val="0"/>
                                          </p:val>
                                        </p:tav>
                                        <p:tav tm="100000">
                                          <p:val>
                                            <p:strVal val="#ppt_h"/>
                                          </p:val>
                                        </p:tav>
                                      </p:tavLst>
                                    </p:anim>
                                    <p:anim calcmode="lin" valueType="num">
                                      <p:cBhvr>
                                        <p:cTn id="9" dur="500" fill="hold"/>
                                        <p:tgtEl>
                                          <p:spTgt spid="83983"/>
                                        </p:tgtEl>
                                        <p:attrNameLst>
                                          <p:attrName>style.rotation</p:attrName>
                                        </p:attrNameLst>
                                      </p:cBhvr>
                                      <p:tavLst>
                                        <p:tav tm="0">
                                          <p:val>
                                            <p:fltVal val="360"/>
                                          </p:val>
                                        </p:tav>
                                        <p:tav tm="100000">
                                          <p:val>
                                            <p:fltVal val="0"/>
                                          </p:val>
                                        </p:tav>
                                      </p:tavLst>
                                    </p:anim>
                                    <p:animEffect transition="in" filter="fade">
                                      <p:cBhvr>
                                        <p:cTn id="10" dur="500"/>
                                        <p:tgtEl>
                                          <p:spTgt spid="8398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5" fill="hold" nodeType="clickEffect">
                                  <p:stCondLst>
                                    <p:cond delay="0"/>
                                  </p:stCondLst>
                                  <p:childTnLst>
                                    <p:set>
                                      <p:cBhvr>
                                        <p:cTn id="14" dur="1" fill="hold">
                                          <p:stCondLst>
                                            <p:cond delay="0"/>
                                          </p:stCondLst>
                                        </p:cTn>
                                        <p:tgtEl>
                                          <p:spTgt spid="83984"/>
                                        </p:tgtEl>
                                        <p:attrNameLst>
                                          <p:attrName>style.visibility</p:attrName>
                                        </p:attrNameLst>
                                      </p:cBhvr>
                                      <p:to>
                                        <p:strVal val="visible"/>
                                      </p:to>
                                    </p:set>
                                    <p:animEffect transition="in" filter="blinds(vertical)">
                                      <p:cBhvr>
                                        <p:cTn id="15" dur="500"/>
                                        <p:tgtEl>
                                          <p:spTgt spid="8398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9396"/>
                                        </p:tgtEl>
                                        <p:attrNameLst>
                                          <p:attrName>style.visibility</p:attrName>
                                        </p:attrNameLst>
                                      </p:cBhvr>
                                      <p:to>
                                        <p:strVal val="visible"/>
                                      </p:to>
                                    </p:set>
                                    <p:animEffect transition="in" filter="blinds(horizontal)">
                                      <p:cBhvr>
                                        <p:cTn id="20" dur="500"/>
                                        <p:tgtEl>
                                          <p:spTgt spid="5939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59403"/>
                                        </p:tgtEl>
                                        <p:attrNameLst>
                                          <p:attrName>style.visibility</p:attrName>
                                        </p:attrNameLst>
                                      </p:cBhvr>
                                      <p:to>
                                        <p:strVal val="visible"/>
                                      </p:to>
                                    </p:set>
                                    <p:animEffect transition="in" filter="blinds(horizontal)">
                                      <p:cBhvr>
                                        <p:cTn id="25" dur="500"/>
                                        <p:tgtEl>
                                          <p:spTgt spid="59403"/>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59399"/>
                                        </p:tgtEl>
                                        <p:attrNameLst>
                                          <p:attrName>style.visibility</p:attrName>
                                        </p:attrNameLst>
                                      </p:cBhvr>
                                      <p:to>
                                        <p:strVal val="visible"/>
                                      </p:to>
                                    </p:set>
                                    <p:animEffect transition="in" filter="blinds(horizontal)">
                                      <p:cBhvr>
                                        <p:cTn id="28" dur="500"/>
                                        <p:tgtEl>
                                          <p:spTgt spid="5939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59400"/>
                                        </p:tgtEl>
                                        <p:attrNameLst>
                                          <p:attrName>style.visibility</p:attrName>
                                        </p:attrNameLst>
                                      </p:cBhvr>
                                      <p:to>
                                        <p:strVal val="visible"/>
                                      </p:to>
                                    </p:set>
                                    <p:animEffect transition="in" filter="blinds(horizontal)">
                                      <p:cBhvr>
                                        <p:cTn id="33" dur="500"/>
                                        <p:tgtEl>
                                          <p:spTgt spid="5940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59397"/>
                                        </p:tgtEl>
                                        <p:attrNameLst>
                                          <p:attrName>style.visibility</p:attrName>
                                        </p:attrNameLst>
                                      </p:cBhvr>
                                      <p:to>
                                        <p:strVal val="visible"/>
                                      </p:to>
                                    </p:set>
                                    <p:animEffect transition="in" filter="blinds(horizontal)">
                                      <p:cBhvr>
                                        <p:cTn id="38" dur="500"/>
                                        <p:tgtEl>
                                          <p:spTgt spid="5939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nodeType="clickEffect">
                                  <p:stCondLst>
                                    <p:cond delay="0"/>
                                  </p:stCondLst>
                                  <p:childTnLst>
                                    <p:set>
                                      <p:cBhvr>
                                        <p:cTn id="42" dur="1" fill="hold">
                                          <p:stCondLst>
                                            <p:cond delay="0"/>
                                          </p:stCondLst>
                                        </p:cTn>
                                        <p:tgtEl>
                                          <p:spTgt spid="59404"/>
                                        </p:tgtEl>
                                        <p:attrNameLst>
                                          <p:attrName>style.visibility</p:attrName>
                                        </p:attrNameLst>
                                      </p:cBhvr>
                                      <p:to>
                                        <p:strVal val="visible"/>
                                      </p:to>
                                    </p:set>
                                    <p:animEffect transition="in" filter="blinds(horizontal)">
                                      <p:cBhvr>
                                        <p:cTn id="43" dur="500"/>
                                        <p:tgtEl>
                                          <p:spTgt spid="59404"/>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59401"/>
                                        </p:tgtEl>
                                        <p:attrNameLst>
                                          <p:attrName>style.visibility</p:attrName>
                                        </p:attrNameLst>
                                      </p:cBhvr>
                                      <p:to>
                                        <p:strVal val="visible"/>
                                      </p:to>
                                    </p:set>
                                    <p:animEffect transition="in" filter="blinds(horizontal)">
                                      <p:cBhvr>
                                        <p:cTn id="46" dur="500"/>
                                        <p:tgtEl>
                                          <p:spTgt spid="5940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59398"/>
                                        </p:tgtEl>
                                        <p:attrNameLst>
                                          <p:attrName>style.visibility</p:attrName>
                                        </p:attrNameLst>
                                      </p:cBhvr>
                                      <p:to>
                                        <p:strVal val="visible"/>
                                      </p:to>
                                    </p:set>
                                    <p:animEffect transition="in" filter="blinds(horizontal)">
                                      <p:cBhvr>
                                        <p:cTn id="51" dur="500"/>
                                        <p:tgtEl>
                                          <p:spTgt spid="5939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nodeType="clickEffect">
                                  <p:stCondLst>
                                    <p:cond delay="0"/>
                                  </p:stCondLst>
                                  <p:childTnLst>
                                    <p:set>
                                      <p:cBhvr>
                                        <p:cTn id="55" dur="1" fill="hold">
                                          <p:stCondLst>
                                            <p:cond delay="0"/>
                                          </p:stCondLst>
                                        </p:cTn>
                                        <p:tgtEl>
                                          <p:spTgt spid="59405"/>
                                        </p:tgtEl>
                                        <p:attrNameLst>
                                          <p:attrName>style.visibility</p:attrName>
                                        </p:attrNameLst>
                                      </p:cBhvr>
                                      <p:to>
                                        <p:strVal val="visible"/>
                                      </p:to>
                                    </p:set>
                                    <p:animEffect transition="in" filter="blinds(horizontal)">
                                      <p:cBhvr>
                                        <p:cTn id="56" dur="500"/>
                                        <p:tgtEl>
                                          <p:spTgt spid="59405"/>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59402"/>
                                        </p:tgtEl>
                                        <p:attrNameLst>
                                          <p:attrName>style.visibility</p:attrName>
                                        </p:attrNameLst>
                                      </p:cBhvr>
                                      <p:to>
                                        <p:strVal val="visible"/>
                                      </p:to>
                                    </p:set>
                                    <p:animEffect transition="in" filter="blinds(horizontal)">
                                      <p:cBhvr>
                                        <p:cTn id="59" dur="500"/>
                                        <p:tgtEl>
                                          <p:spTgt spid="59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animBg="1"/>
      <p:bldP spid="59397" grpId="0" animBg="1"/>
      <p:bldP spid="59398" grpId="0" animBg="1"/>
      <p:bldP spid="59399" grpId="0" animBg="1"/>
      <p:bldP spid="59400" grpId="0" animBg="1"/>
      <p:bldP spid="59401" grpId="0" animBg="1"/>
      <p:bldP spid="59402" grpId="0" animBg="1"/>
      <p:bldP spid="83983"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AutoShape 3">
            <a:extLst>
              <a:ext uri="{FF2B5EF4-FFF2-40B4-BE49-F238E27FC236}">
                <a16:creationId xmlns:a16="http://schemas.microsoft.com/office/drawing/2014/main" id="{9AD85F84-041E-9CC1-1BDF-CFA16B513C9F}"/>
              </a:ext>
            </a:extLst>
          </p:cNvPr>
          <p:cNvSpPr>
            <a:spLocks noChangeArrowheads="1"/>
          </p:cNvSpPr>
          <p:nvPr/>
        </p:nvSpPr>
        <p:spPr bwMode="auto">
          <a:xfrm>
            <a:off x="7315200" y="3657600"/>
            <a:ext cx="3200400" cy="14478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87044" name="AutoShape 4">
            <a:extLst>
              <a:ext uri="{FF2B5EF4-FFF2-40B4-BE49-F238E27FC236}">
                <a16:creationId xmlns:a16="http://schemas.microsoft.com/office/drawing/2014/main" id="{A3106E48-9FA7-CF3C-F1DF-9AB2B868B024}"/>
              </a:ext>
            </a:extLst>
          </p:cNvPr>
          <p:cNvSpPr>
            <a:spLocks noChangeArrowheads="1"/>
          </p:cNvSpPr>
          <p:nvPr/>
        </p:nvSpPr>
        <p:spPr bwMode="auto">
          <a:xfrm>
            <a:off x="1676400" y="3657600"/>
            <a:ext cx="3048000" cy="13716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87045" name="Text Box 5">
            <a:extLst>
              <a:ext uri="{FF2B5EF4-FFF2-40B4-BE49-F238E27FC236}">
                <a16:creationId xmlns:a16="http://schemas.microsoft.com/office/drawing/2014/main" id="{0977DF38-1D62-6153-95E6-9AA42A7CDB94}"/>
              </a:ext>
            </a:extLst>
          </p:cNvPr>
          <p:cNvSpPr txBox="1">
            <a:spLocks noChangeArrowheads="1"/>
          </p:cNvSpPr>
          <p:nvPr/>
        </p:nvSpPr>
        <p:spPr bwMode="auto">
          <a:xfrm>
            <a:off x="2057400" y="3886201"/>
            <a:ext cx="203835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pt-BR" altLang="en-US" sz="2400" b="1">
                <a:latin typeface="Times New Roman" panose="02020603050405020304" pitchFamily="18" charset="0"/>
                <a:cs typeface="Times New Roman" panose="02020603050405020304" pitchFamily="18" charset="0"/>
              </a:rPr>
              <a:t>TK 156</a:t>
            </a:r>
          </a:p>
          <a:p>
            <a:pPr algn="ctr">
              <a:spcBef>
                <a:spcPct val="0"/>
              </a:spcBef>
              <a:buClrTx/>
              <a:buFontTx/>
              <a:buNone/>
            </a:pPr>
            <a:r>
              <a:rPr lang="pt-BR" altLang="en-US" sz="2400" b="1">
                <a:latin typeface="Times New Roman" panose="02020603050405020304" pitchFamily="18" charset="0"/>
                <a:cs typeface="Times New Roman" panose="02020603050405020304" pitchFamily="18" charset="0"/>
              </a:rPr>
              <a:t>Hàng hóa</a:t>
            </a:r>
            <a:endParaRPr lang="en-US" altLang="en-US" sz="2400" b="1">
              <a:latin typeface="Times New Roman" panose="02020603050405020304" pitchFamily="18" charset="0"/>
              <a:cs typeface="Times New Roman" panose="02020603050405020304" pitchFamily="18" charset="0"/>
            </a:endParaRPr>
          </a:p>
        </p:txBody>
      </p:sp>
      <p:sp>
        <p:nvSpPr>
          <p:cNvPr id="87046" name="Freeform 6">
            <a:extLst>
              <a:ext uri="{FF2B5EF4-FFF2-40B4-BE49-F238E27FC236}">
                <a16:creationId xmlns:a16="http://schemas.microsoft.com/office/drawing/2014/main" id="{1CB8ABC0-1492-0463-D9FB-87FE9A0A54A7}"/>
              </a:ext>
            </a:extLst>
          </p:cNvPr>
          <p:cNvSpPr>
            <a:spLocks/>
          </p:cNvSpPr>
          <p:nvPr/>
        </p:nvSpPr>
        <p:spPr bwMode="gray">
          <a:xfrm>
            <a:off x="4746625" y="3408364"/>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p:spPr>
        <p:txBody>
          <a:bodyPr/>
          <a:lstStyle/>
          <a:p>
            <a:pPr eaLnBrk="1" hangingPunct="1">
              <a:defRPr/>
            </a:pPr>
            <a:endParaRPr lang="en-US">
              <a:latin typeface="Arial" charset="0"/>
            </a:endParaRPr>
          </a:p>
        </p:txBody>
      </p:sp>
      <p:sp>
        <p:nvSpPr>
          <p:cNvPr id="87047" name="AutoShape 7">
            <a:extLst>
              <a:ext uri="{FF2B5EF4-FFF2-40B4-BE49-F238E27FC236}">
                <a16:creationId xmlns:a16="http://schemas.microsoft.com/office/drawing/2014/main" id="{9FC8723C-C8BA-C310-08D0-0DFF5A91C35C}"/>
              </a:ext>
            </a:extLst>
          </p:cNvPr>
          <p:cNvSpPr>
            <a:spLocks noChangeAspect="1" noChangeArrowheads="1" noTextEdit="1"/>
          </p:cNvSpPr>
          <p:nvPr/>
        </p:nvSpPr>
        <p:spPr bwMode="gray">
          <a:xfrm flipH="1">
            <a:off x="6392864" y="34051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7048" name="Freeform 8">
            <a:extLst>
              <a:ext uri="{FF2B5EF4-FFF2-40B4-BE49-F238E27FC236}">
                <a16:creationId xmlns:a16="http://schemas.microsoft.com/office/drawing/2014/main" id="{9339BD60-6F56-7A56-77D7-C6C4795BB693}"/>
              </a:ext>
            </a:extLst>
          </p:cNvPr>
          <p:cNvSpPr>
            <a:spLocks/>
          </p:cNvSpPr>
          <p:nvPr/>
        </p:nvSpPr>
        <p:spPr bwMode="gray">
          <a:xfrm flipH="1">
            <a:off x="6399214" y="3408364"/>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p:spPr>
        <p:txBody>
          <a:bodyPr/>
          <a:lstStyle/>
          <a:p>
            <a:pPr eaLnBrk="1" hangingPunct="1">
              <a:defRPr/>
            </a:pPr>
            <a:endParaRPr lang="en-US">
              <a:latin typeface="Arial" charset="0"/>
            </a:endParaRPr>
          </a:p>
        </p:txBody>
      </p:sp>
      <p:grpSp>
        <p:nvGrpSpPr>
          <p:cNvPr id="14344" name="Group 9">
            <a:extLst>
              <a:ext uri="{FF2B5EF4-FFF2-40B4-BE49-F238E27FC236}">
                <a16:creationId xmlns:a16="http://schemas.microsoft.com/office/drawing/2014/main" id="{D833FF63-8D54-DADF-BB64-F2A28C12FB41}"/>
              </a:ext>
            </a:extLst>
          </p:cNvPr>
          <p:cNvGrpSpPr>
            <a:grpSpLocks/>
          </p:cNvGrpSpPr>
          <p:nvPr/>
        </p:nvGrpSpPr>
        <p:grpSpPr bwMode="auto">
          <a:xfrm>
            <a:off x="3581400" y="1781175"/>
            <a:ext cx="4876800" cy="1601788"/>
            <a:chOff x="1997" y="1314"/>
            <a:chExt cx="1889" cy="1009"/>
          </a:xfrm>
        </p:grpSpPr>
        <p:grpSp>
          <p:nvGrpSpPr>
            <p:cNvPr id="14351" name="Group 10">
              <a:extLst>
                <a:ext uri="{FF2B5EF4-FFF2-40B4-BE49-F238E27FC236}">
                  <a16:creationId xmlns:a16="http://schemas.microsoft.com/office/drawing/2014/main" id="{E4275A48-0765-77E6-AD1C-815411A0635C}"/>
                </a:ext>
              </a:extLst>
            </p:cNvPr>
            <p:cNvGrpSpPr>
              <a:grpSpLocks/>
            </p:cNvGrpSpPr>
            <p:nvPr/>
          </p:nvGrpSpPr>
          <p:grpSpPr bwMode="auto">
            <a:xfrm>
              <a:off x="1997" y="1404"/>
              <a:ext cx="1889" cy="919"/>
              <a:chOff x="1973" y="1027"/>
              <a:chExt cx="1926" cy="937"/>
            </a:xfrm>
          </p:grpSpPr>
          <p:sp>
            <p:nvSpPr>
              <p:cNvPr id="87051" name="Oval 11">
                <a:extLst>
                  <a:ext uri="{FF2B5EF4-FFF2-40B4-BE49-F238E27FC236}">
                    <a16:creationId xmlns:a16="http://schemas.microsoft.com/office/drawing/2014/main" id="{0F2AAB8F-E4A7-E1BB-0852-AD5A8837A04F}"/>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p:spPr>
            <p:txBody>
              <a:bodyPr wrap="none" anchor="ctr"/>
              <a:lstStyle/>
              <a:p>
                <a:pPr eaLnBrk="1" hangingPunct="1">
                  <a:defRPr/>
                </a:pPr>
                <a:endParaRPr lang="en-US">
                  <a:latin typeface="Arial" charset="0"/>
                </a:endParaRPr>
              </a:p>
            </p:txBody>
          </p:sp>
          <p:sp>
            <p:nvSpPr>
              <p:cNvPr id="87052" name="Oval 12">
                <a:extLst>
                  <a:ext uri="{FF2B5EF4-FFF2-40B4-BE49-F238E27FC236}">
                    <a16:creationId xmlns:a16="http://schemas.microsoft.com/office/drawing/2014/main" id="{E87DE1E9-B926-4099-7CAD-AB0B3048C759}"/>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p:spPr>
            <p:txBody>
              <a:bodyPr wrap="none" anchor="ctr"/>
              <a:lstStyle/>
              <a:p>
                <a:pPr eaLnBrk="1" hangingPunct="1">
                  <a:defRPr/>
                </a:pPr>
                <a:endParaRPr lang="en-US">
                  <a:latin typeface="Arial" charset="0"/>
                </a:endParaRPr>
              </a:p>
            </p:txBody>
          </p:sp>
        </p:grpSp>
        <p:sp>
          <p:nvSpPr>
            <p:cNvPr id="87053" name="Oval 13">
              <a:extLst>
                <a:ext uri="{FF2B5EF4-FFF2-40B4-BE49-F238E27FC236}">
                  <a16:creationId xmlns:a16="http://schemas.microsoft.com/office/drawing/2014/main" id="{92E79387-3AE9-AF72-72BC-EA70293325CE}"/>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p:spPr>
          <p:txBody>
            <a:bodyPr vert="eaVert" wrap="none" anchor="ctr"/>
            <a:lstStyle/>
            <a:p>
              <a:pPr eaLnBrk="1" hangingPunct="1">
                <a:defRPr/>
              </a:pPr>
              <a:endParaRPr lang="en-US">
                <a:latin typeface="Arial" charset="0"/>
              </a:endParaRPr>
            </a:p>
          </p:txBody>
        </p:sp>
        <p:sp>
          <p:nvSpPr>
            <p:cNvPr id="87054" name="Oval 14">
              <a:extLst>
                <a:ext uri="{FF2B5EF4-FFF2-40B4-BE49-F238E27FC236}">
                  <a16:creationId xmlns:a16="http://schemas.microsoft.com/office/drawing/2014/main" id="{1C34025C-B702-2727-16D5-092AA62D4FD2}"/>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p:spPr>
          <p:txBody>
            <a:bodyPr vert="eaVert" wrap="none" anchor="ctr"/>
            <a:lstStyle/>
            <a:p>
              <a:pPr eaLnBrk="1" hangingPunct="1">
                <a:defRPr/>
              </a:pPr>
              <a:endParaRPr lang="en-US">
                <a:latin typeface="Arial" charset="0"/>
              </a:endParaRPr>
            </a:p>
          </p:txBody>
        </p:sp>
        <p:sp>
          <p:nvSpPr>
            <p:cNvPr id="87055" name="Oval 15">
              <a:extLst>
                <a:ext uri="{FF2B5EF4-FFF2-40B4-BE49-F238E27FC236}">
                  <a16:creationId xmlns:a16="http://schemas.microsoft.com/office/drawing/2014/main" id="{D4127BFC-1233-0372-DD97-2161DB68C99D}"/>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p:spPr>
          <p:txBody>
            <a:bodyPr vert="eaVert" wrap="none" anchor="ctr"/>
            <a:lstStyle/>
            <a:p>
              <a:pPr eaLnBrk="1" hangingPunct="1">
                <a:defRPr/>
              </a:pPr>
              <a:endParaRPr lang="en-US">
                <a:latin typeface="Arial" charset="0"/>
              </a:endParaRPr>
            </a:p>
          </p:txBody>
        </p:sp>
        <p:sp>
          <p:nvSpPr>
            <p:cNvPr id="87056" name="Oval 16">
              <a:extLst>
                <a:ext uri="{FF2B5EF4-FFF2-40B4-BE49-F238E27FC236}">
                  <a16:creationId xmlns:a16="http://schemas.microsoft.com/office/drawing/2014/main" id="{ADD50D6B-BE8F-BA41-05D8-A0A7AA093163}"/>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p:spPr>
          <p:txBody>
            <a:bodyPr vert="eaVert" wrap="none" anchor="ctr"/>
            <a:lstStyle/>
            <a:p>
              <a:pPr eaLnBrk="1" hangingPunct="1">
                <a:defRPr/>
              </a:pPr>
              <a:endParaRPr lang="en-US">
                <a:latin typeface="Arial" charset="0"/>
              </a:endParaRPr>
            </a:p>
          </p:txBody>
        </p:sp>
      </p:grpSp>
      <p:sp>
        <p:nvSpPr>
          <p:cNvPr id="14345" name="Text Box 17">
            <a:extLst>
              <a:ext uri="{FF2B5EF4-FFF2-40B4-BE49-F238E27FC236}">
                <a16:creationId xmlns:a16="http://schemas.microsoft.com/office/drawing/2014/main" id="{E5F19A5B-A9E9-14F9-6E72-2CBDF918B5F8}"/>
              </a:ext>
            </a:extLst>
          </p:cNvPr>
          <p:cNvSpPr txBox="1">
            <a:spLocks noChangeArrowheads="1"/>
          </p:cNvSpPr>
          <p:nvPr/>
        </p:nvSpPr>
        <p:spPr bwMode="auto">
          <a:xfrm>
            <a:off x="3939438" y="1989138"/>
            <a:ext cx="405912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vi-VN" altLang="en-US" sz="2600" b="1" dirty="0">
                <a:latin typeface="Times New Roman" panose="02020603050405020304" pitchFamily="18" charset="0"/>
                <a:cs typeface="Times New Roman" panose="02020603050405020304" pitchFamily="18" charset="0"/>
              </a:rPr>
              <a:t>2. Phương pháp kế toán</a:t>
            </a:r>
            <a:endParaRPr lang="vi-VN" altLang="en-US" sz="2600" dirty="0">
              <a:latin typeface="Times New Roman" panose="02020603050405020304" pitchFamily="18" charset="0"/>
              <a:cs typeface="Times New Roman" panose="02020603050405020304" pitchFamily="18" charset="0"/>
            </a:endParaRPr>
          </a:p>
          <a:p>
            <a:pPr algn="ctr">
              <a:spcBef>
                <a:spcPct val="0"/>
              </a:spcBef>
              <a:buClrTx/>
              <a:buFontTx/>
              <a:buNone/>
            </a:pPr>
            <a:r>
              <a:rPr lang="en-US" altLang="en-US" sz="2600" b="1" i="1" dirty="0">
                <a:latin typeface="Times New Roman" panose="02020603050405020304" pitchFamily="18" charset="0"/>
                <a:cs typeface="Times New Roman" panose="02020603050405020304" pitchFamily="18" charset="0"/>
              </a:rPr>
              <a:t>2.2. Tài </a:t>
            </a:r>
            <a:r>
              <a:rPr lang="en-US" altLang="en-US" sz="2600" b="1" i="1" dirty="0" err="1">
                <a:latin typeface="Times New Roman" panose="02020603050405020304" pitchFamily="18" charset="0"/>
                <a:cs typeface="Times New Roman" panose="02020603050405020304" pitchFamily="18" charset="0"/>
              </a:rPr>
              <a:t>khoản</a:t>
            </a:r>
            <a:r>
              <a:rPr lang="en-US" altLang="en-US" sz="2600" b="1" i="1" dirty="0">
                <a:latin typeface="Times New Roman" panose="02020603050405020304" pitchFamily="18" charset="0"/>
                <a:cs typeface="Times New Roman" panose="02020603050405020304" pitchFamily="18" charset="0"/>
              </a:rPr>
              <a:t> </a:t>
            </a:r>
            <a:r>
              <a:rPr lang="en-US" altLang="en-US" sz="2600" b="1" i="1" dirty="0" err="1">
                <a:latin typeface="Times New Roman" panose="02020603050405020304" pitchFamily="18" charset="0"/>
                <a:cs typeface="Times New Roman" panose="02020603050405020304" pitchFamily="18" charset="0"/>
              </a:rPr>
              <a:t>chuyên</a:t>
            </a:r>
            <a:r>
              <a:rPr lang="en-US" altLang="en-US" sz="2600" b="1" i="1" dirty="0">
                <a:latin typeface="Times New Roman" panose="02020603050405020304" pitchFamily="18" charset="0"/>
                <a:cs typeface="Times New Roman" panose="02020603050405020304" pitchFamily="18" charset="0"/>
              </a:rPr>
              <a:t> </a:t>
            </a:r>
            <a:r>
              <a:rPr lang="en-US" altLang="en-US" sz="2600" b="1" i="1" dirty="0" err="1">
                <a:latin typeface="Times New Roman" panose="02020603050405020304" pitchFamily="18" charset="0"/>
                <a:cs typeface="Times New Roman" panose="02020603050405020304" pitchFamily="18" charset="0"/>
              </a:rPr>
              <a:t>dùng</a:t>
            </a:r>
            <a:endParaRPr lang="en-US" altLang="en-US" sz="2600" b="1" i="1" dirty="0">
              <a:latin typeface="Times New Roman" panose="02020603050405020304" pitchFamily="18" charset="0"/>
              <a:cs typeface="Times New Roman" panose="02020603050405020304" pitchFamily="18" charset="0"/>
            </a:endParaRPr>
          </a:p>
        </p:txBody>
      </p:sp>
      <p:sp>
        <p:nvSpPr>
          <p:cNvPr id="87058" name="Text Box 18">
            <a:extLst>
              <a:ext uri="{FF2B5EF4-FFF2-40B4-BE49-F238E27FC236}">
                <a16:creationId xmlns:a16="http://schemas.microsoft.com/office/drawing/2014/main" id="{F9BA4FDD-6084-A530-B1FA-8D3F3A140047}"/>
              </a:ext>
            </a:extLst>
          </p:cNvPr>
          <p:cNvSpPr txBox="1">
            <a:spLocks noChangeArrowheads="1"/>
          </p:cNvSpPr>
          <p:nvPr/>
        </p:nvSpPr>
        <p:spPr bwMode="auto">
          <a:xfrm>
            <a:off x="7620000" y="3733800"/>
            <a:ext cx="25908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pt-BR" altLang="en-US" sz="2400" b="1">
                <a:latin typeface="Times New Roman" panose="02020603050405020304" pitchFamily="18" charset="0"/>
                <a:cs typeface="Times New Roman" panose="02020603050405020304" pitchFamily="18" charset="0"/>
              </a:rPr>
              <a:t>TK 151</a:t>
            </a:r>
          </a:p>
          <a:p>
            <a:pPr algn="ctr">
              <a:spcBef>
                <a:spcPct val="0"/>
              </a:spcBef>
              <a:buClrTx/>
              <a:buFontTx/>
              <a:buNone/>
            </a:pPr>
            <a:r>
              <a:rPr lang="vi-VN" altLang="en-US" sz="2400" b="1">
                <a:latin typeface="Times New Roman" panose="02020603050405020304" pitchFamily="18" charset="0"/>
                <a:cs typeface="Times New Roman" panose="02020603050405020304" pitchFamily="18" charset="0"/>
              </a:rPr>
              <a:t>Hàng mua đang đi tr</a:t>
            </a:r>
            <a:r>
              <a:rPr lang="en-US" altLang="en-US" sz="2400" b="1">
                <a:latin typeface="Times New Roman" panose="02020603050405020304" pitchFamily="18" charset="0"/>
                <a:cs typeface="Times New Roman" panose="02020603050405020304" pitchFamily="18" charset="0"/>
              </a:rPr>
              <a:t>ê</a:t>
            </a:r>
            <a:r>
              <a:rPr lang="vi-VN" altLang="en-US" sz="2400" b="1">
                <a:latin typeface="Times New Roman" panose="02020603050405020304" pitchFamily="18" charset="0"/>
                <a:cs typeface="Times New Roman" panose="02020603050405020304" pitchFamily="18" charset="0"/>
              </a:rPr>
              <a:t>n đường</a:t>
            </a:r>
            <a:endParaRPr lang="en-US" altLang="en-US" sz="2400" b="1">
              <a:latin typeface="Times New Roman" panose="02020603050405020304" pitchFamily="18" charset="0"/>
              <a:cs typeface="Times New Roman" panose="02020603050405020304" pitchFamily="18" charset="0"/>
            </a:endParaRPr>
          </a:p>
        </p:txBody>
      </p:sp>
      <p:sp>
        <p:nvSpPr>
          <p:cNvPr id="14347" name="Rectangle 20">
            <a:extLst>
              <a:ext uri="{FF2B5EF4-FFF2-40B4-BE49-F238E27FC236}">
                <a16:creationId xmlns:a16="http://schemas.microsoft.com/office/drawing/2014/main" id="{59EC0894-6074-A296-9616-C26F777FF1B1}"/>
              </a:ext>
            </a:extLst>
          </p:cNvPr>
          <p:cNvSpPr>
            <a:spLocks noChangeArrowheads="1"/>
          </p:cNvSpPr>
          <p:nvPr/>
        </p:nvSpPr>
        <p:spPr bwMode="auto">
          <a:xfrm>
            <a:off x="5894389" y="238126"/>
            <a:ext cx="185737"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endParaRPr lang="pt-BR" altLang="en-US" sz="3200" b="1">
              <a:solidFill>
                <a:schemeClr val="bg1"/>
              </a:solidFill>
              <a:latin typeface=".VnTimeH" pitchFamily="34" charset="0"/>
            </a:endParaRPr>
          </a:p>
          <a:p>
            <a:pPr algn="just" eaLnBrk="1" hangingPunct="1">
              <a:spcBef>
                <a:spcPct val="0"/>
              </a:spcBef>
              <a:buClrTx/>
              <a:buFontTx/>
              <a:buNone/>
            </a:pPr>
            <a:endParaRPr lang="pt-BR" altLang="en-US" sz="3200" b="1">
              <a:solidFill>
                <a:schemeClr val="bg1"/>
              </a:solidFill>
              <a:latin typeface=".VnTimeH" pitchFamily="34" charset="0"/>
            </a:endParaRPr>
          </a:p>
        </p:txBody>
      </p:sp>
      <p:sp>
        <p:nvSpPr>
          <p:cNvPr id="14348" name="Rectangle 20">
            <a:extLst>
              <a:ext uri="{FF2B5EF4-FFF2-40B4-BE49-F238E27FC236}">
                <a16:creationId xmlns:a16="http://schemas.microsoft.com/office/drawing/2014/main" id="{BB6175AC-07C7-E309-CE26-1F3F201C80E2}"/>
              </a:ext>
            </a:extLst>
          </p:cNvPr>
          <p:cNvSpPr>
            <a:spLocks noChangeArrowheads="1"/>
          </p:cNvSpPr>
          <p:nvPr/>
        </p:nvSpPr>
        <p:spPr bwMode="auto">
          <a:xfrm>
            <a:off x="6046789" y="390526"/>
            <a:ext cx="185737"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endParaRPr lang="pt-BR" altLang="en-US" sz="3200" b="1">
              <a:solidFill>
                <a:schemeClr val="bg1"/>
              </a:solidFill>
              <a:latin typeface=".VnTimeH" pitchFamily="34" charset="0"/>
            </a:endParaRPr>
          </a:p>
          <a:p>
            <a:pPr algn="just" eaLnBrk="1" hangingPunct="1">
              <a:spcBef>
                <a:spcPct val="0"/>
              </a:spcBef>
              <a:buClrTx/>
              <a:buFontTx/>
              <a:buNone/>
            </a:pPr>
            <a:endParaRPr lang="pt-BR" altLang="en-US" sz="3200" b="1">
              <a:solidFill>
                <a:schemeClr val="bg1"/>
              </a:solidFill>
              <a:latin typeface=".VnTimeH" pitchFamily="34" charset="0"/>
            </a:endParaRPr>
          </a:p>
        </p:txBody>
      </p:sp>
      <p:sp>
        <p:nvSpPr>
          <p:cNvPr id="14349" name="Rectangle 20">
            <a:extLst>
              <a:ext uri="{FF2B5EF4-FFF2-40B4-BE49-F238E27FC236}">
                <a16:creationId xmlns:a16="http://schemas.microsoft.com/office/drawing/2014/main" id="{69E67EB8-B3D9-3697-ABFC-DF60198660BB}"/>
              </a:ext>
            </a:extLst>
          </p:cNvPr>
          <p:cNvSpPr>
            <a:spLocks noChangeArrowheads="1"/>
          </p:cNvSpPr>
          <p:nvPr/>
        </p:nvSpPr>
        <p:spPr bwMode="auto">
          <a:xfrm>
            <a:off x="6199189" y="542926"/>
            <a:ext cx="185737"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endParaRPr lang="pt-BR" altLang="en-US" sz="3200" b="1">
              <a:solidFill>
                <a:schemeClr val="bg1"/>
              </a:solidFill>
              <a:latin typeface=".VnTimeH" pitchFamily="34" charset="0"/>
            </a:endParaRPr>
          </a:p>
          <a:p>
            <a:pPr algn="just" eaLnBrk="1" hangingPunct="1">
              <a:spcBef>
                <a:spcPct val="0"/>
              </a:spcBef>
              <a:buClrTx/>
              <a:buFontTx/>
              <a:buNone/>
            </a:pPr>
            <a:endParaRPr lang="pt-BR" altLang="en-US" sz="3200" b="1">
              <a:solidFill>
                <a:schemeClr val="bg1"/>
              </a:solidFill>
              <a:latin typeface=".VnTimeH" pitchFamily="34" charset="0"/>
            </a:endParaRPr>
          </a:p>
        </p:txBody>
      </p:sp>
      <p:sp>
        <p:nvSpPr>
          <p:cNvPr id="7" name="Rectangle 48">
            <a:extLst>
              <a:ext uri="{FF2B5EF4-FFF2-40B4-BE49-F238E27FC236}">
                <a16:creationId xmlns:a16="http://schemas.microsoft.com/office/drawing/2014/main" id="{6B9AD574-57AD-8173-E503-4349D3B1A540}"/>
              </a:ext>
            </a:extLst>
          </p:cNvPr>
          <p:cNvSpPr>
            <a:spLocks noChangeArrowheads="1"/>
          </p:cNvSpPr>
          <p:nvPr/>
        </p:nvSpPr>
        <p:spPr bwMode="auto">
          <a:xfrm>
            <a:off x="2286001" y="801823"/>
            <a:ext cx="7427913"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pt-BR" altLang="en-US" sz="3200" b="1" dirty="0">
                <a:latin typeface="Times New Roman" panose="02020603050405020304" pitchFamily="18" charset="0"/>
                <a:cs typeface="Times New Roman" panose="02020603050405020304" pitchFamily="18" charset="0"/>
              </a:rPr>
              <a:t>II. KẾ TOÁN QUÁ TRÌNH MUA HÀNG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87045"/>
                                        </p:tgtEl>
                                        <p:attrNameLst>
                                          <p:attrName>style.visibility</p:attrName>
                                        </p:attrNameLst>
                                      </p:cBhvr>
                                      <p:to>
                                        <p:strVal val="visible"/>
                                      </p:to>
                                    </p:set>
                                    <p:animEffect transition="in" filter="wedge">
                                      <p:cBhvr>
                                        <p:cTn id="7" dur="2000"/>
                                        <p:tgtEl>
                                          <p:spTgt spid="87045"/>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87044"/>
                                        </p:tgtEl>
                                        <p:attrNameLst>
                                          <p:attrName>style.visibility</p:attrName>
                                        </p:attrNameLst>
                                      </p:cBhvr>
                                      <p:to>
                                        <p:strVal val="visible"/>
                                      </p:to>
                                    </p:set>
                                    <p:animEffect transition="in" filter="wedge">
                                      <p:cBhvr>
                                        <p:cTn id="10" dur="2000"/>
                                        <p:tgtEl>
                                          <p:spTgt spid="87044"/>
                                        </p:tgtEl>
                                      </p:cBhvr>
                                    </p:animEffect>
                                  </p:childTnLst>
                                </p:cTn>
                              </p:par>
                              <p:par>
                                <p:cTn id="11" presetID="20" presetClass="entr" presetSubtype="0" fill="hold" nodeType="withEffect">
                                  <p:stCondLst>
                                    <p:cond delay="0"/>
                                  </p:stCondLst>
                                  <p:childTnLst>
                                    <p:set>
                                      <p:cBhvr>
                                        <p:cTn id="12" dur="1" fill="hold">
                                          <p:stCondLst>
                                            <p:cond delay="0"/>
                                          </p:stCondLst>
                                        </p:cTn>
                                        <p:tgtEl>
                                          <p:spTgt spid="87046"/>
                                        </p:tgtEl>
                                        <p:attrNameLst>
                                          <p:attrName>style.visibility</p:attrName>
                                        </p:attrNameLst>
                                      </p:cBhvr>
                                      <p:to>
                                        <p:strVal val="visible"/>
                                      </p:to>
                                    </p:set>
                                    <p:animEffect transition="in" filter="wedge">
                                      <p:cBhvr>
                                        <p:cTn id="13" dur="2000"/>
                                        <p:tgtEl>
                                          <p:spTgt spid="8704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0" presetClass="entr" presetSubtype="0" fill="hold" nodeType="clickEffect">
                                  <p:stCondLst>
                                    <p:cond delay="0"/>
                                  </p:stCondLst>
                                  <p:childTnLst>
                                    <p:set>
                                      <p:cBhvr>
                                        <p:cTn id="17" dur="1" fill="hold">
                                          <p:stCondLst>
                                            <p:cond delay="0"/>
                                          </p:stCondLst>
                                        </p:cTn>
                                        <p:tgtEl>
                                          <p:spTgt spid="87047"/>
                                        </p:tgtEl>
                                        <p:attrNameLst>
                                          <p:attrName>style.visibility</p:attrName>
                                        </p:attrNameLst>
                                      </p:cBhvr>
                                      <p:to>
                                        <p:strVal val="visible"/>
                                      </p:to>
                                    </p:set>
                                    <p:animEffect transition="in" filter="wedge">
                                      <p:cBhvr>
                                        <p:cTn id="18" dur="2000"/>
                                        <p:tgtEl>
                                          <p:spTgt spid="87047"/>
                                        </p:tgtEl>
                                      </p:cBhvr>
                                    </p:animEffect>
                                  </p:childTnLst>
                                </p:cTn>
                              </p:par>
                              <p:par>
                                <p:cTn id="19" presetID="20" presetClass="entr" presetSubtype="0" fill="hold" grpId="0" nodeType="withEffect">
                                  <p:stCondLst>
                                    <p:cond delay="0"/>
                                  </p:stCondLst>
                                  <p:childTnLst>
                                    <p:set>
                                      <p:cBhvr>
                                        <p:cTn id="20" dur="1" fill="hold">
                                          <p:stCondLst>
                                            <p:cond delay="0"/>
                                          </p:stCondLst>
                                        </p:cTn>
                                        <p:tgtEl>
                                          <p:spTgt spid="87058"/>
                                        </p:tgtEl>
                                        <p:attrNameLst>
                                          <p:attrName>style.visibility</p:attrName>
                                        </p:attrNameLst>
                                      </p:cBhvr>
                                      <p:to>
                                        <p:strVal val="visible"/>
                                      </p:to>
                                    </p:set>
                                    <p:animEffect transition="in" filter="wedge">
                                      <p:cBhvr>
                                        <p:cTn id="21" dur="2000"/>
                                        <p:tgtEl>
                                          <p:spTgt spid="87058"/>
                                        </p:tgtEl>
                                      </p:cBhvr>
                                    </p:animEffect>
                                  </p:childTnLst>
                                </p:cTn>
                              </p:par>
                              <p:par>
                                <p:cTn id="22" presetID="20" presetClass="entr" presetSubtype="0" fill="hold" grpId="0" nodeType="withEffect">
                                  <p:stCondLst>
                                    <p:cond delay="0"/>
                                  </p:stCondLst>
                                  <p:childTnLst>
                                    <p:set>
                                      <p:cBhvr>
                                        <p:cTn id="23" dur="1" fill="hold">
                                          <p:stCondLst>
                                            <p:cond delay="0"/>
                                          </p:stCondLst>
                                        </p:cTn>
                                        <p:tgtEl>
                                          <p:spTgt spid="87043"/>
                                        </p:tgtEl>
                                        <p:attrNameLst>
                                          <p:attrName>style.visibility</p:attrName>
                                        </p:attrNameLst>
                                      </p:cBhvr>
                                      <p:to>
                                        <p:strVal val="visible"/>
                                      </p:to>
                                    </p:set>
                                    <p:animEffect transition="in" filter="wedge">
                                      <p:cBhvr>
                                        <p:cTn id="24" dur="2000"/>
                                        <p:tgtEl>
                                          <p:spTgt spid="87043"/>
                                        </p:tgtEl>
                                      </p:cBhvr>
                                    </p:animEffect>
                                  </p:childTnLst>
                                </p:cTn>
                              </p:par>
                              <p:par>
                                <p:cTn id="25" presetID="20" presetClass="entr" presetSubtype="0" fill="hold" nodeType="withEffect">
                                  <p:stCondLst>
                                    <p:cond delay="0"/>
                                  </p:stCondLst>
                                  <p:childTnLst>
                                    <p:set>
                                      <p:cBhvr>
                                        <p:cTn id="26" dur="1" fill="hold">
                                          <p:stCondLst>
                                            <p:cond delay="0"/>
                                          </p:stCondLst>
                                        </p:cTn>
                                        <p:tgtEl>
                                          <p:spTgt spid="87048"/>
                                        </p:tgtEl>
                                        <p:attrNameLst>
                                          <p:attrName>style.visibility</p:attrName>
                                        </p:attrNameLst>
                                      </p:cBhvr>
                                      <p:to>
                                        <p:strVal val="visible"/>
                                      </p:to>
                                    </p:set>
                                    <p:animEffect transition="in" filter="wedge">
                                      <p:cBhvr>
                                        <p:cTn id="27" dur="2000"/>
                                        <p:tgtEl>
                                          <p:spTgt spid="8704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9" presetClass="entr" presetSubtype="0" decel="10000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 calcmode="lin" valueType="num">
                                      <p:cBhvr>
                                        <p:cTn id="34" dur="500" fill="hold"/>
                                        <p:tgtEl>
                                          <p:spTgt spid="7"/>
                                        </p:tgtEl>
                                        <p:attrNameLst>
                                          <p:attrName>style.rotation</p:attrName>
                                        </p:attrNameLst>
                                      </p:cBhvr>
                                      <p:tavLst>
                                        <p:tav tm="0">
                                          <p:val>
                                            <p:fltVal val="360"/>
                                          </p:val>
                                        </p:tav>
                                        <p:tav tm="100000">
                                          <p:val>
                                            <p:fltVal val="0"/>
                                          </p:val>
                                        </p:tav>
                                      </p:tavLst>
                                    </p:anim>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animBg="1"/>
      <p:bldP spid="87044" grpId="0" animBg="1"/>
      <p:bldP spid="87045" grpId="0"/>
      <p:bldP spid="87058" grpId="0"/>
      <p:bldP spid="7"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a:extLst>
              <a:ext uri="{FF2B5EF4-FFF2-40B4-BE49-F238E27FC236}">
                <a16:creationId xmlns:a16="http://schemas.microsoft.com/office/drawing/2014/main" id="{44C15410-FFD3-EA9B-7660-182847CBA97F}"/>
              </a:ext>
            </a:extLst>
          </p:cNvPr>
          <p:cNvSpPr>
            <a:spLocks noGrp="1" noChangeArrowheads="1"/>
          </p:cNvSpPr>
          <p:nvPr>
            <p:ph type="body" idx="4294967295"/>
          </p:nvPr>
        </p:nvSpPr>
        <p:spPr>
          <a:xfrm>
            <a:off x="1620838" y="4038600"/>
            <a:ext cx="5008562" cy="1905000"/>
          </a:xfrm>
        </p:spPr>
        <p:txBody>
          <a:bodyPr>
            <a:normAutofit lnSpcReduction="10000"/>
          </a:bodyPr>
          <a:lstStyle/>
          <a:p>
            <a:pPr>
              <a:defRPr/>
            </a:pPr>
            <a:r>
              <a:rPr lang="pt-BR" sz="2500" dirty="0">
                <a:latin typeface="Times New Roman" panose="02020603050405020304" pitchFamily="18" charset="0"/>
                <a:cs typeface="Times New Roman" panose="02020603050405020304" pitchFamily="18" charset="0"/>
              </a:rPr>
              <a:t>TK 156 - Hàng hóa có 3 TK cấp 2:</a:t>
            </a:r>
            <a:endParaRPr lang="en-US" sz="2500" dirty="0">
              <a:latin typeface="Times New Roman" panose="02020603050405020304" pitchFamily="18" charset="0"/>
              <a:cs typeface="Times New Roman" panose="02020603050405020304" pitchFamily="18" charset="0"/>
            </a:endParaRPr>
          </a:p>
          <a:p>
            <a:pPr marL="0" indent="0">
              <a:buNone/>
              <a:defRPr/>
            </a:pPr>
            <a:r>
              <a:rPr lang="en-US" sz="2500" dirty="0">
                <a:latin typeface="Times New Roman" panose="02020603050405020304" pitchFamily="18" charset="0"/>
                <a:cs typeface="Times New Roman" panose="02020603050405020304" pitchFamily="18" charset="0"/>
              </a:rPr>
              <a:t>- TK 1561: </a:t>
            </a:r>
            <a:r>
              <a:rPr lang="en-US" sz="2500" dirty="0" err="1">
                <a:latin typeface="Times New Roman" panose="02020603050405020304" pitchFamily="18" charset="0"/>
                <a:cs typeface="Times New Roman" panose="02020603050405020304" pitchFamily="18" charset="0"/>
              </a:rPr>
              <a:t>Giá</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mua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hàng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hóa</a:t>
            </a:r>
            <a:endParaRPr lang="en-US" sz="2500" dirty="0">
              <a:latin typeface="Times New Roman" panose="02020603050405020304" pitchFamily="18" charset="0"/>
              <a:cs typeface="Times New Roman" panose="02020603050405020304" pitchFamily="18" charset="0"/>
            </a:endParaRPr>
          </a:p>
          <a:p>
            <a:pPr marL="0" indent="0">
              <a:buNone/>
              <a:defRPr/>
            </a:pPr>
            <a:r>
              <a:rPr lang="en-US" sz="2500" dirty="0">
                <a:latin typeface="Times New Roman" panose="02020603050405020304" pitchFamily="18" charset="0"/>
                <a:cs typeface="Times New Roman" panose="02020603050405020304" pitchFamily="18" charset="0"/>
              </a:rPr>
              <a:t>- TK 1562: Chi </a:t>
            </a:r>
            <a:r>
              <a:rPr lang="en-US" sz="2500" dirty="0" err="1">
                <a:latin typeface="Times New Roman" panose="02020603050405020304" pitchFamily="18" charset="0"/>
                <a:cs typeface="Times New Roman" panose="02020603050405020304" pitchFamily="18" charset="0"/>
              </a:rPr>
              <a:t>phí</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mua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hàng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hóa</a:t>
            </a:r>
            <a:endParaRPr lang="en-US" sz="2500" dirty="0">
              <a:latin typeface="Times New Roman" panose="02020603050405020304" pitchFamily="18" charset="0"/>
              <a:cs typeface="Times New Roman" panose="02020603050405020304" pitchFamily="18" charset="0"/>
            </a:endParaRPr>
          </a:p>
          <a:p>
            <a:pPr marL="0" indent="0">
              <a:buNone/>
              <a:defRPr/>
            </a:pPr>
            <a:r>
              <a:rPr lang="en-US" sz="2500" dirty="0">
                <a:latin typeface="Times New Roman" panose="02020603050405020304" pitchFamily="18" charset="0"/>
                <a:cs typeface="Times New Roman" panose="02020603050405020304" pitchFamily="18" charset="0"/>
              </a:rPr>
              <a:t>- TK 1567: </a:t>
            </a:r>
            <a:r>
              <a:rPr lang="en-US" sz="2500" dirty="0" err="1">
                <a:latin typeface="Times New Roman" panose="02020603050405020304" pitchFamily="18" charset="0"/>
                <a:cs typeface="Times New Roman" panose="02020603050405020304" pitchFamily="18" charset="0"/>
              </a:rPr>
              <a:t>Hàng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hoá</a:t>
            </a:r>
            <a:r>
              <a:rPr lang="en-US" sz="2500" dirty="0">
                <a:latin typeface="Times New Roman" panose="02020603050405020304" pitchFamily="18" charset="0"/>
                <a:cs typeface="Times New Roman" panose="02020603050405020304" pitchFamily="18" charset="0"/>
              </a:rPr>
              <a:t> BĐS</a:t>
            </a:r>
          </a:p>
        </p:txBody>
      </p:sp>
      <p:grpSp>
        <p:nvGrpSpPr>
          <p:cNvPr id="85010" name="Group 18">
            <a:extLst>
              <a:ext uri="{FF2B5EF4-FFF2-40B4-BE49-F238E27FC236}">
                <a16:creationId xmlns:a16="http://schemas.microsoft.com/office/drawing/2014/main" id="{DB2AFCF2-0ECC-C9E4-5AB3-DCE80EF92D9C}"/>
              </a:ext>
            </a:extLst>
          </p:cNvPr>
          <p:cNvGrpSpPr>
            <a:grpSpLocks/>
          </p:cNvGrpSpPr>
          <p:nvPr/>
        </p:nvGrpSpPr>
        <p:grpSpPr bwMode="auto">
          <a:xfrm>
            <a:off x="6608764" y="3549650"/>
            <a:ext cx="3830637" cy="2927350"/>
            <a:chOff x="96" y="2236"/>
            <a:chExt cx="2448" cy="1844"/>
          </a:xfrm>
        </p:grpSpPr>
        <p:sp>
          <p:nvSpPr>
            <p:cNvPr id="15368" name="Text Box 7">
              <a:extLst>
                <a:ext uri="{FF2B5EF4-FFF2-40B4-BE49-F238E27FC236}">
                  <a16:creationId xmlns:a16="http://schemas.microsoft.com/office/drawing/2014/main" id="{58518734-DE7D-7D5C-3E83-34298CCF9E5D}"/>
                </a:ext>
              </a:extLst>
            </p:cNvPr>
            <p:cNvSpPr txBox="1">
              <a:spLocks noChangeArrowheads="1"/>
            </p:cNvSpPr>
            <p:nvPr/>
          </p:nvSpPr>
          <p:spPr bwMode="auto">
            <a:xfrm>
              <a:off x="579" y="2236"/>
              <a:ext cx="1341"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2600" b="1">
                  <a:latin typeface=".VnTime" pitchFamily="34" charset="0"/>
                </a:rPr>
                <a:t>TK 156</a:t>
              </a:r>
            </a:p>
          </p:txBody>
        </p:sp>
        <p:grpSp>
          <p:nvGrpSpPr>
            <p:cNvPr id="15369" name="Group 16">
              <a:extLst>
                <a:ext uri="{FF2B5EF4-FFF2-40B4-BE49-F238E27FC236}">
                  <a16:creationId xmlns:a16="http://schemas.microsoft.com/office/drawing/2014/main" id="{B75AA267-8595-FE1F-FF8F-E0AD8A88D28D}"/>
                </a:ext>
              </a:extLst>
            </p:cNvPr>
            <p:cNvGrpSpPr>
              <a:grpSpLocks/>
            </p:cNvGrpSpPr>
            <p:nvPr/>
          </p:nvGrpSpPr>
          <p:grpSpPr bwMode="auto">
            <a:xfrm>
              <a:off x="96" y="2544"/>
              <a:ext cx="2448" cy="1536"/>
              <a:chOff x="96" y="2544"/>
              <a:chExt cx="2832" cy="1536"/>
            </a:xfrm>
          </p:grpSpPr>
          <p:sp>
            <p:nvSpPr>
              <p:cNvPr id="15370" name="Line 8">
                <a:extLst>
                  <a:ext uri="{FF2B5EF4-FFF2-40B4-BE49-F238E27FC236}">
                    <a16:creationId xmlns:a16="http://schemas.microsoft.com/office/drawing/2014/main" id="{4527E19E-4F22-C303-B5A4-38630ED541DC}"/>
                  </a:ext>
                </a:extLst>
              </p:cNvPr>
              <p:cNvSpPr>
                <a:spLocks noChangeShapeType="1"/>
              </p:cNvSpPr>
              <p:nvPr/>
            </p:nvSpPr>
            <p:spPr bwMode="auto">
              <a:xfrm>
                <a:off x="136" y="3744"/>
                <a:ext cx="279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5371" name="Line 12">
                <a:extLst>
                  <a:ext uri="{FF2B5EF4-FFF2-40B4-BE49-F238E27FC236}">
                    <a16:creationId xmlns:a16="http://schemas.microsoft.com/office/drawing/2014/main" id="{66988AE8-67A6-AD44-A085-06B367F77E67}"/>
                  </a:ext>
                </a:extLst>
              </p:cNvPr>
              <p:cNvSpPr>
                <a:spLocks noChangeShapeType="1"/>
              </p:cNvSpPr>
              <p:nvPr/>
            </p:nvSpPr>
            <p:spPr bwMode="auto">
              <a:xfrm>
                <a:off x="136" y="3456"/>
                <a:ext cx="279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nvGrpSpPr>
              <p:cNvPr id="15372" name="Group 6">
                <a:extLst>
                  <a:ext uri="{FF2B5EF4-FFF2-40B4-BE49-F238E27FC236}">
                    <a16:creationId xmlns:a16="http://schemas.microsoft.com/office/drawing/2014/main" id="{84BCA56F-F15D-89FE-EEFB-256308427D2D}"/>
                  </a:ext>
                </a:extLst>
              </p:cNvPr>
              <p:cNvGrpSpPr>
                <a:grpSpLocks/>
              </p:cNvGrpSpPr>
              <p:nvPr/>
            </p:nvGrpSpPr>
            <p:grpSpPr bwMode="auto">
              <a:xfrm>
                <a:off x="136" y="2544"/>
                <a:ext cx="2752" cy="1527"/>
                <a:chOff x="1440" y="2352"/>
                <a:chExt cx="3456" cy="1536"/>
              </a:xfrm>
            </p:grpSpPr>
            <p:sp>
              <p:nvSpPr>
                <p:cNvPr id="15377" name="Line 4">
                  <a:extLst>
                    <a:ext uri="{FF2B5EF4-FFF2-40B4-BE49-F238E27FC236}">
                      <a16:creationId xmlns:a16="http://schemas.microsoft.com/office/drawing/2014/main" id="{AC36A8D8-D737-ABB5-DC68-F9797921F4AC}"/>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5378" name="Line 5">
                  <a:extLst>
                    <a:ext uri="{FF2B5EF4-FFF2-40B4-BE49-F238E27FC236}">
                      <a16:creationId xmlns:a16="http://schemas.microsoft.com/office/drawing/2014/main" id="{1B697945-B713-8ADC-6AEE-9C8499E22B0D}"/>
                    </a:ext>
                  </a:extLst>
                </p:cNvPr>
                <p:cNvSpPr>
                  <a:spLocks noChangeShapeType="1"/>
                </p:cNvSpPr>
                <p:nvPr/>
              </p:nvSpPr>
              <p:spPr bwMode="auto">
                <a:xfrm>
                  <a:off x="3168"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5373" name="Text Box 9">
                <a:extLst>
                  <a:ext uri="{FF2B5EF4-FFF2-40B4-BE49-F238E27FC236}">
                    <a16:creationId xmlns:a16="http://schemas.microsoft.com/office/drawing/2014/main" id="{C57C1037-321D-9AD1-00C1-F55C0B67FF90}"/>
                  </a:ext>
                </a:extLst>
              </p:cNvPr>
              <p:cNvSpPr txBox="1">
                <a:spLocks noChangeArrowheads="1"/>
              </p:cNvSpPr>
              <p:nvPr/>
            </p:nvSpPr>
            <p:spPr bwMode="auto">
              <a:xfrm>
                <a:off x="96" y="2592"/>
                <a:ext cx="13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2400" b="1">
                    <a:latin typeface=".VnTime" pitchFamily="34" charset="0"/>
                  </a:rPr>
                  <a:t>SD§K:XXX</a:t>
                </a:r>
              </a:p>
            </p:txBody>
          </p:sp>
          <p:sp>
            <p:nvSpPr>
              <p:cNvPr id="15374" name="Line 10">
                <a:extLst>
                  <a:ext uri="{FF2B5EF4-FFF2-40B4-BE49-F238E27FC236}">
                    <a16:creationId xmlns:a16="http://schemas.microsoft.com/office/drawing/2014/main" id="{524D06D3-0CBD-C126-6F82-7FD5A7B12F87}"/>
                  </a:ext>
                </a:extLst>
              </p:cNvPr>
              <p:cNvSpPr>
                <a:spLocks noChangeShapeType="1"/>
              </p:cNvSpPr>
              <p:nvPr/>
            </p:nvSpPr>
            <p:spPr bwMode="auto">
              <a:xfrm flipV="1">
                <a:off x="703" y="2928"/>
                <a:ext cx="162"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5375" name="Line 11">
                <a:extLst>
                  <a:ext uri="{FF2B5EF4-FFF2-40B4-BE49-F238E27FC236}">
                    <a16:creationId xmlns:a16="http://schemas.microsoft.com/office/drawing/2014/main" id="{5F1ED433-D8EF-BD08-8E17-F9E00655F0C8}"/>
                  </a:ext>
                </a:extLst>
              </p:cNvPr>
              <p:cNvSpPr>
                <a:spLocks noChangeShapeType="1"/>
              </p:cNvSpPr>
              <p:nvPr/>
            </p:nvSpPr>
            <p:spPr bwMode="auto">
              <a:xfrm>
                <a:off x="2200" y="2928"/>
                <a:ext cx="162"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5376" name="Text Box 13">
                <a:extLst>
                  <a:ext uri="{FF2B5EF4-FFF2-40B4-BE49-F238E27FC236}">
                    <a16:creationId xmlns:a16="http://schemas.microsoft.com/office/drawing/2014/main" id="{C61A8DE3-F7A1-ED5A-2879-7F259F6FBB3F}"/>
                  </a:ext>
                </a:extLst>
              </p:cNvPr>
              <p:cNvSpPr txBox="1">
                <a:spLocks noChangeArrowheads="1"/>
              </p:cNvSpPr>
              <p:nvPr/>
            </p:nvSpPr>
            <p:spPr bwMode="auto">
              <a:xfrm>
                <a:off x="136" y="3792"/>
                <a:ext cx="13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2400" b="1">
                    <a:latin typeface=".VnTime" pitchFamily="34" charset="0"/>
                  </a:rPr>
                  <a:t>SDCK:XXX</a:t>
                </a:r>
              </a:p>
            </p:txBody>
          </p:sp>
        </p:grpSp>
      </p:grpSp>
      <p:sp>
        <p:nvSpPr>
          <p:cNvPr id="85009" name="AutoShape 17">
            <a:extLst>
              <a:ext uri="{FF2B5EF4-FFF2-40B4-BE49-F238E27FC236}">
                <a16:creationId xmlns:a16="http://schemas.microsoft.com/office/drawing/2014/main" id="{CF5A7B15-5945-B605-07E5-568B8D000D93}"/>
              </a:ext>
            </a:extLst>
          </p:cNvPr>
          <p:cNvSpPr>
            <a:spLocks noChangeArrowheads="1"/>
          </p:cNvSpPr>
          <p:nvPr/>
        </p:nvSpPr>
        <p:spPr bwMode="auto">
          <a:xfrm>
            <a:off x="1676400" y="3810000"/>
            <a:ext cx="4876800" cy="2209800"/>
          </a:xfrm>
          <a:prstGeom prst="roundRect">
            <a:avLst>
              <a:gd name="adj" fmla="val 7144"/>
            </a:avLst>
          </a:prstGeom>
          <a:noFill/>
          <a:ln w="38100">
            <a:solidFill>
              <a:srgbClr val="FF0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85011" name="Rectangle 19">
            <a:extLst>
              <a:ext uri="{FF2B5EF4-FFF2-40B4-BE49-F238E27FC236}">
                <a16:creationId xmlns:a16="http://schemas.microsoft.com/office/drawing/2014/main" id="{ADAB44FE-AC4B-13A5-A172-7D2BB20FCF58}"/>
              </a:ext>
            </a:extLst>
          </p:cNvPr>
          <p:cNvSpPr>
            <a:spLocks noChangeArrowheads="1"/>
          </p:cNvSpPr>
          <p:nvPr/>
        </p:nvSpPr>
        <p:spPr bwMode="auto">
          <a:xfrm>
            <a:off x="3200400" y="1568450"/>
            <a:ext cx="62484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en-US" altLang="en-US" sz="2400">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Tài khoản này dùng để phản ánh giá trị hiện có và tình hình biến động tăng, giảm các loại hàng hóa của doanh nghiệp bao gồm hàng hóa tại các kho hàng, quầy hàng.</a:t>
            </a:r>
          </a:p>
        </p:txBody>
      </p:sp>
      <p:sp>
        <p:nvSpPr>
          <p:cNvPr id="85012" name="AutoShape 20">
            <a:extLst>
              <a:ext uri="{FF2B5EF4-FFF2-40B4-BE49-F238E27FC236}">
                <a16:creationId xmlns:a16="http://schemas.microsoft.com/office/drawing/2014/main" id="{7CBD8BBC-CE55-6101-7B56-0E36D8D1B7A9}"/>
              </a:ext>
            </a:extLst>
          </p:cNvPr>
          <p:cNvSpPr>
            <a:spLocks noChangeArrowheads="1"/>
          </p:cNvSpPr>
          <p:nvPr/>
        </p:nvSpPr>
        <p:spPr bwMode="auto">
          <a:xfrm>
            <a:off x="3048000" y="1447800"/>
            <a:ext cx="6629400" cy="1828800"/>
          </a:xfrm>
          <a:prstGeom prst="roundRect">
            <a:avLst>
              <a:gd name="adj" fmla="val 16667"/>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85013" name="Rectangle 21">
            <a:extLst>
              <a:ext uri="{FF2B5EF4-FFF2-40B4-BE49-F238E27FC236}">
                <a16:creationId xmlns:a16="http://schemas.microsoft.com/office/drawing/2014/main" id="{DFE54C6E-D2DB-F58C-B523-E40D2E2E34D2}"/>
              </a:ext>
            </a:extLst>
          </p:cNvPr>
          <p:cNvSpPr>
            <a:spLocks noChangeArrowheads="1"/>
          </p:cNvSpPr>
          <p:nvPr/>
        </p:nvSpPr>
        <p:spPr bwMode="auto">
          <a:xfrm>
            <a:off x="4210051" y="407502"/>
            <a:ext cx="395446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pt-BR" altLang="en-US" sz="3600" b="1" dirty="0">
                <a:latin typeface="Times New Roman" panose="02020603050405020304" pitchFamily="18" charset="0"/>
                <a:cs typeface="Times New Roman" panose="02020603050405020304" pitchFamily="18" charset="0"/>
              </a:rPr>
              <a:t>TK 156 - Hàng hóa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85013"/>
                                        </p:tgtEl>
                                        <p:attrNameLst>
                                          <p:attrName>style.visibility</p:attrName>
                                        </p:attrNameLst>
                                      </p:cBhvr>
                                      <p:to>
                                        <p:strVal val="visible"/>
                                      </p:to>
                                    </p:set>
                                    <p:anim calcmode="lin" valueType="num">
                                      <p:cBhvr>
                                        <p:cTn id="7" dur="500" fill="hold"/>
                                        <p:tgtEl>
                                          <p:spTgt spid="85013"/>
                                        </p:tgtEl>
                                        <p:attrNameLst>
                                          <p:attrName>ppt_w</p:attrName>
                                        </p:attrNameLst>
                                      </p:cBhvr>
                                      <p:tavLst>
                                        <p:tav tm="0">
                                          <p:val>
                                            <p:fltVal val="0"/>
                                          </p:val>
                                        </p:tav>
                                        <p:tav tm="100000">
                                          <p:val>
                                            <p:strVal val="#ppt_w"/>
                                          </p:val>
                                        </p:tav>
                                      </p:tavLst>
                                    </p:anim>
                                    <p:anim calcmode="lin" valueType="num">
                                      <p:cBhvr>
                                        <p:cTn id="8" dur="500" fill="hold"/>
                                        <p:tgtEl>
                                          <p:spTgt spid="85013"/>
                                        </p:tgtEl>
                                        <p:attrNameLst>
                                          <p:attrName>ppt_h</p:attrName>
                                        </p:attrNameLst>
                                      </p:cBhvr>
                                      <p:tavLst>
                                        <p:tav tm="0">
                                          <p:val>
                                            <p:fltVal val="0"/>
                                          </p:val>
                                        </p:tav>
                                        <p:tav tm="100000">
                                          <p:val>
                                            <p:strVal val="#ppt_h"/>
                                          </p:val>
                                        </p:tav>
                                      </p:tavLst>
                                    </p:anim>
                                    <p:anim calcmode="lin" valueType="num">
                                      <p:cBhvr>
                                        <p:cTn id="9" dur="500" fill="hold"/>
                                        <p:tgtEl>
                                          <p:spTgt spid="85013"/>
                                        </p:tgtEl>
                                        <p:attrNameLst>
                                          <p:attrName>style.rotation</p:attrName>
                                        </p:attrNameLst>
                                      </p:cBhvr>
                                      <p:tavLst>
                                        <p:tav tm="0">
                                          <p:val>
                                            <p:fltVal val="360"/>
                                          </p:val>
                                        </p:tav>
                                        <p:tav tm="100000">
                                          <p:val>
                                            <p:fltVal val="0"/>
                                          </p:val>
                                        </p:tav>
                                      </p:tavLst>
                                    </p:anim>
                                    <p:animEffect transition="in" filter="fade">
                                      <p:cBhvr>
                                        <p:cTn id="10" dur="500"/>
                                        <p:tgtEl>
                                          <p:spTgt spid="8501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85011"/>
                                        </p:tgtEl>
                                        <p:attrNameLst>
                                          <p:attrName>style.visibility</p:attrName>
                                        </p:attrNameLst>
                                      </p:cBhvr>
                                      <p:to>
                                        <p:strVal val="visible"/>
                                      </p:to>
                                    </p:set>
                                    <p:animEffect transition="in" filter="diamond(in)">
                                      <p:cBhvr>
                                        <p:cTn id="15" dur="2000"/>
                                        <p:tgtEl>
                                          <p:spTgt spid="85011"/>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85012"/>
                                        </p:tgtEl>
                                        <p:attrNameLst>
                                          <p:attrName>style.visibility</p:attrName>
                                        </p:attrNameLst>
                                      </p:cBhvr>
                                      <p:to>
                                        <p:strVal val="visible"/>
                                      </p:to>
                                    </p:set>
                                    <p:animEffect transition="in" filter="wedge">
                                      <p:cBhvr>
                                        <p:cTn id="18" dur="2000"/>
                                        <p:tgtEl>
                                          <p:spTgt spid="85012"/>
                                        </p:tgtEl>
                                      </p:cBhvr>
                                    </p:animEffect>
                                  </p:childTnLst>
                                </p:cTn>
                              </p:par>
                              <p:par>
                                <p:cTn id="19" presetID="4" presetClass="entr" presetSubtype="16" fill="hold" nodeType="withEffect">
                                  <p:stCondLst>
                                    <p:cond delay="0"/>
                                  </p:stCondLst>
                                  <p:childTnLst>
                                    <p:set>
                                      <p:cBhvr>
                                        <p:cTn id="20" dur="1" fill="hold">
                                          <p:stCondLst>
                                            <p:cond delay="0"/>
                                          </p:stCondLst>
                                        </p:cTn>
                                        <p:tgtEl>
                                          <p:spTgt spid="37891">
                                            <p:txEl>
                                              <p:pRg st="0" end="0"/>
                                            </p:txEl>
                                          </p:spTgt>
                                        </p:tgtEl>
                                        <p:attrNameLst>
                                          <p:attrName>style.visibility</p:attrName>
                                        </p:attrNameLst>
                                      </p:cBhvr>
                                      <p:to>
                                        <p:strVal val="visible"/>
                                      </p:to>
                                    </p:set>
                                    <p:animEffect transition="in" filter="box(in)">
                                      <p:cBhvr>
                                        <p:cTn id="21" dur="500"/>
                                        <p:tgtEl>
                                          <p:spTgt spid="37891">
                                            <p:txEl>
                                              <p:pRg st="0" end="0"/>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37891">
                                            <p:txEl>
                                              <p:pRg st="1" end="1"/>
                                            </p:txEl>
                                          </p:spTgt>
                                        </p:tgtEl>
                                        <p:attrNameLst>
                                          <p:attrName>style.visibility</p:attrName>
                                        </p:attrNameLst>
                                      </p:cBhvr>
                                      <p:to>
                                        <p:strVal val="visible"/>
                                      </p:to>
                                    </p:set>
                                    <p:animEffect transition="in" filter="box(in)">
                                      <p:cBhvr>
                                        <p:cTn id="24" dur="500"/>
                                        <p:tgtEl>
                                          <p:spTgt spid="37891">
                                            <p:txEl>
                                              <p:pRg st="1" end="1"/>
                                            </p:txEl>
                                          </p:spTgt>
                                        </p:tgtEl>
                                      </p:cBhvr>
                                    </p:animEffect>
                                  </p:childTnLst>
                                </p:cTn>
                              </p:par>
                              <p:par>
                                <p:cTn id="25" presetID="4" presetClass="entr" presetSubtype="16" fill="hold" nodeType="withEffect">
                                  <p:stCondLst>
                                    <p:cond delay="0"/>
                                  </p:stCondLst>
                                  <p:childTnLst>
                                    <p:set>
                                      <p:cBhvr>
                                        <p:cTn id="26" dur="1" fill="hold">
                                          <p:stCondLst>
                                            <p:cond delay="0"/>
                                          </p:stCondLst>
                                        </p:cTn>
                                        <p:tgtEl>
                                          <p:spTgt spid="37891">
                                            <p:txEl>
                                              <p:pRg st="2" end="2"/>
                                            </p:txEl>
                                          </p:spTgt>
                                        </p:tgtEl>
                                        <p:attrNameLst>
                                          <p:attrName>style.visibility</p:attrName>
                                        </p:attrNameLst>
                                      </p:cBhvr>
                                      <p:to>
                                        <p:strVal val="visible"/>
                                      </p:to>
                                    </p:set>
                                    <p:animEffect transition="in" filter="box(in)">
                                      <p:cBhvr>
                                        <p:cTn id="27" dur="500"/>
                                        <p:tgtEl>
                                          <p:spTgt spid="37891">
                                            <p:txEl>
                                              <p:pRg st="2" end="2"/>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37891">
                                            <p:txEl>
                                              <p:pRg st="3" end="3"/>
                                            </p:txEl>
                                          </p:spTgt>
                                        </p:tgtEl>
                                        <p:attrNameLst>
                                          <p:attrName>style.visibility</p:attrName>
                                        </p:attrNameLst>
                                      </p:cBhvr>
                                      <p:to>
                                        <p:strVal val="visible"/>
                                      </p:to>
                                    </p:set>
                                    <p:animEffect transition="in" filter="box(in)">
                                      <p:cBhvr>
                                        <p:cTn id="30" dur="500"/>
                                        <p:tgtEl>
                                          <p:spTgt spid="37891">
                                            <p:txEl>
                                              <p:pRg st="3" end="3"/>
                                            </p:txEl>
                                          </p:spTgt>
                                        </p:tgtEl>
                                      </p:cBhvr>
                                    </p:animEffect>
                                  </p:childTnLst>
                                </p:cTn>
                              </p:par>
                              <p:par>
                                <p:cTn id="31" presetID="20" presetClass="entr" presetSubtype="0" fill="hold" grpId="0" nodeType="withEffect">
                                  <p:stCondLst>
                                    <p:cond delay="0"/>
                                  </p:stCondLst>
                                  <p:childTnLst>
                                    <p:set>
                                      <p:cBhvr>
                                        <p:cTn id="32" dur="1" fill="hold">
                                          <p:stCondLst>
                                            <p:cond delay="0"/>
                                          </p:stCondLst>
                                        </p:cTn>
                                        <p:tgtEl>
                                          <p:spTgt spid="85009"/>
                                        </p:tgtEl>
                                        <p:attrNameLst>
                                          <p:attrName>style.visibility</p:attrName>
                                        </p:attrNameLst>
                                      </p:cBhvr>
                                      <p:to>
                                        <p:strVal val="visible"/>
                                      </p:to>
                                    </p:set>
                                    <p:animEffect transition="in" filter="wedge">
                                      <p:cBhvr>
                                        <p:cTn id="33" dur="2000"/>
                                        <p:tgtEl>
                                          <p:spTgt spid="8500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0" presetClass="entr" presetSubtype="0" fill="hold" nodeType="clickEffect">
                                  <p:stCondLst>
                                    <p:cond delay="0"/>
                                  </p:stCondLst>
                                  <p:childTnLst>
                                    <p:set>
                                      <p:cBhvr>
                                        <p:cTn id="37" dur="1" fill="hold">
                                          <p:stCondLst>
                                            <p:cond delay="0"/>
                                          </p:stCondLst>
                                        </p:cTn>
                                        <p:tgtEl>
                                          <p:spTgt spid="85010"/>
                                        </p:tgtEl>
                                        <p:attrNameLst>
                                          <p:attrName>style.visibility</p:attrName>
                                        </p:attrNameLst>
                                      </p:cBhvr>
                                      <p:to>
                                        <p:strVal val="visible"/>
                                      </p:to>
                                    </p:set>
                                    <p:animEffect transition="in" filter="wedge">
                                      <p:cBhvr>
                                        <p:cTn id="38" dur="2000"/>
                                        <p:tgtEl>
                                          <p:spTgt spid="85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9" grpId="0" animBg="1"/>
      <p:bldP spid="85011" grpId="0"/>
      <p:bldP spid="85012" grpId="0" animBg="1"/>
      <p:bldP spid="85013"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1">
            <a:extLst>
              <a:ext uri="{FF2B5EF4-FFF2-40B4-BE49-F238E27FC236}">
                <a16:creationId xmlns:a16="http://schemas.microsoft.com/office/drawing/2014/main" id="{845DC1D6-AE8C-75B7-3AE6-FBF763EF89BB}"/>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86018" name="Rectangle 2">
            <a:extLst>
              <a:ext uri="{FF2B5EF4-FFF2-40B4-BE49-F238E27FC236}">
                <a16:creationId xmlns:a16="http://schemas.microsoft.com/office/drawing/2014/main" id="{365A02B4-B0D6-AAF1-ADC1-CF6335F25024}"/>
              </a:ext>
            </a:extLst>
          </p:cNvPr>
          <p:cNvSpPr>
            <a:spLocks noGrp="1" noChangeArrowheads="1"/>
          </p:cNvSpPr>
          <p:nvPr>
            <p:ph type="title" idx="4294967295"/>
          </p:nvPr>
        </p:nvSpPr>
        <p:spPr>
          <a:xfrm>
            <a:off x="3200400" y="755585"/>
            <a:ext cx="6172200" cy="715961"/>
          </a:xfrm>
        </p:spPr>
        <p:txBody>
          <a:bodyPr>
            <a:normAutofit/>
          </a:bodyPr>
          <a:lstStyle/>
          <a:p>
            <a:pPr algn="ctr" eaLnBrk="1" hangingPunct="1"/>
            <a:r>
              <a:rPr lang="en-US" altLang="en-US" i="1" dirty="0" err="1">
                <a:latin typeface="Times New Roman" panose="02020603050405020304" pitchFamily="18" charset="0"/>
              </a:rPr>
              <a:t>Kế</a:t>
            </a:r>
            <a:r>
              <a:rPr lang="en-US" altLang="en-US" i="1" dirty="0">
                <a:latin typeface="Times New Roman" panose="02020603050405020304" pitchFamily="18" charset="0"/>
              </a:rPr>
              <a:t> </a:t>
            </a:r>
            <a:r>
              <a:rPr lang="en-US" altLang="en-US" i="1" dirty="0" err="1">
                <a:latin typeface="Times New Roman" panose="02020603050405020304" pitchFamily="18" charset="0"/>
              </a:rPr>
              <a:t>toán</a:t>
            </a:r>
            <a:r>
              <a:rPr lang="en-US" altLang="en-US" i="1" dirty="0">
                <a:latin typeface="Times New Roman" panose="02020603050405020304" pitchFamily="18" charset="0"/>
              </a:rPr>
              <a:t> </a:t>
            </a:r>
            <a:r>
              <a:rPr lang="en-US" altLang="en-US" i="1" dirty="0" err="1">
                <a:latin typeface="Times New Roman" panose="02020603050405020304" pitchFamily="18" charset="0"/>
              </a:rPr>
              <a:t>các</a:t>
            </a:r>
            <a:r>
              <a:rPr lang="en-US" altLang="en-US" i="1" dirty="0">
                <a:latin typeface="Times New Roman" panose="02020603050405020304" pitchFamily="18" charset="0"/>
              </a:rPr>
              <a:t> </a:t>
            </a:r>
            <a:r>
              <a:rPr lang="en-US" altLang="en-US" i="1" dirty="0" err="1">
                <a:latin typeface="Times New Roman" panose="02020603050405020304" pitchFamily="18" charset="0"/>
              </a:rPr>
              <a:t>nghiệp</a:t>
            </a:r>
            <a:r>
              <a:rPr lang="en-US" altLang="en-US" i="1" dirty="0">
                <a:latin typeface="Times New Roman" panose="02020603050405020304" pitchFamily="18" charset="0"/>
              </a:rPr>
              <a:t> </a:t>
            </a:r>
            <a:r>
              <a:rPr lang="en-US" altLang="en-US" i="1" dirty="0" err="1">
                <a:latin typeface="Times New Roman" panose="02020603050405020304" pitchFamily="18" charset="0"/>
              </a:rPr>
              <a:t>vụ</a:t>
            </a:r>
            <a:r>
              <a:rPr lang="en-US" altLang="en-US" i="1" dirty="0">
                <a:latin typeface="Times New Roman" panose="02020603050405020304" pitchFamily="18" charset="0"/>
              </a:rPr>
              <a:t> </a:t>
            </a:r>
            <a:r>
              <a:rPr lang="en-US" altLang="en-US" i="1" dirty="0" err="1">
                <a:latin typeface="Times New Roman" panose="02020603050405020304" pitchFamily="18" charset="0"/>
              </a:rPr>
              <a:t>phát</a:t>
            </a:r>
            <a:r>
              <a:rPr lang="en-US" altLang="en-US" i="1" dirty="0">
                <a:latin typeface="Times New Roman" panose="02020603050405020304" pitchFamily="18" charset="0"/>
              </a:rPr>
              <a:t> </a:t>
            </a:r>
            <a:r>
              <a:rPr lang="en-US" altLang="en-US" i="1" dirty="0" err="1">
                <a:latin typeface="Times New Roman" panose="02020603050405020304" pitchFamily="18" charset="0"/>
              </a:rPr>
              <a:t>sinh</a:t>
            </a:r>
            <a:endParaRPr lang="en-US" altLang="en-US" i="1" dirty="0">
              <a:latin typeface="Times New Roman" panose="02020603050405020304" pitchFamily="18" charset="0"/>
            </a:endParaRPr>
          </a:p>
        </p:txBody>
      </p:sp>
      <p:sp>
        <p:nvSpPr>
          <p:cNvPr id="19460" name="Line 4">
            <a:extLst>
              <a:ext uri="{FF2B5EF4-FFF2-40B4-BE49-F238E27FC236}">
                <a16:creationId xmlns:a16="http://schemas.microsoft.com/office/drawing/2014/main" id="{BBA3DDA1-A789-4B33-DF08-22EE55FC7655}"/>
              </a:ext>
            </a:extLst>
          </p:cNvPr>
          <p:cNvSpPr>
            <a:spLocks noChangeShapeType="1"/>
          </p:cNvSpPr>
          <p:nvPr/>
        </p:nvSpPr>
        <p:spPr bwMode="auto">
          <a:xfrm>
            <a:off x="4572000" y="2422525"/>
            <a:ext cx="28194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61" name="Line 5">
            <a:extLst>
              <a:ext uri="{FF2B5EF4-FFF2-40B4-BE49-F238E27FC236}">
                <a16:creationId xmlns:a16="http://schemas.microsoft.com/office/drawing/2014/main" id="{442139E8-8305-731D-8C10-1B869F4A1355}"/>
              </a:ext>
            </a:extLst>
          </p:cNvPr>
          <p:cNvSpPr>
            <a:spLocks noChangeShapeType="1"/>
          </p:cNvSpPr>
          <p:nvPr/>
        </p:nvSpPr>
        <p:spPr bwMode="auto">
          <a:xfrm>
            <a:off x="5867400" y="2422526"/>
            <a:ext cx="0" cy="34448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462" name="Rectangle 6">
            <a:extLst>
              <a:ext uri="{FF2B5EF4-FFF2-40B4-BE49-F238E27FC236}">
                <a16:creationId xmlns:a16="http://schemas.microsoft.com/office/drawing/2014/main" id="{6DBA6A52-5767-B4E9-7B18-C991ADD39A76}"/>
              </a:ext>
            </a:extLst>
          </p:cNvPr>
          <p:cNvSpPr>
            <a:spLocks noChangeArrowheads="1"/>
          </p:cNvSpPr>
          <p:nvPr/>
        </p:nvSpPr>
        <p:spPr bwMode="auto">
          <a:xfrm>
            <a:off x="5326064" y="1905000"/>
            <a:ext cx="12398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600" b="1">
                <a:latin typeface="Times New Roman" panose="02020603050405020304" pitchFamily="18" charset="0"/>
              </a:rPr>
              <a:t>TK 156</a:t>
            </a:r>
          </a:p>
        </p:txBody>
      </p:sp>
      <p:sp>
        <p:nvSpPr>
          <p:cNvPr id="19463" name="Line 7">
            <a:extLst>
              <a:ext uri="{FF2B5EF4-FFF2-40B4-BE49-F238E27FC236}">
                <a16:creationId xmlns:a16="http://schemas.microsoft.com/office/drawing/2014/main" id="{18D743DE-617A-7B2B-211C-76DD86402597}"/>
              </a:ext>
            </a:extLst>
          </p:cNvPr>
          <p:cNvSpPr>
            <a:spLocks noChangeShapeType="1"/>
          </p:cNvSpPr>
          <p:nvPr/>
        </p:nvSpPr>
        <p:spPr bwMode="auto">
          <a:xfrm>
            <a:off x="1676400" y="2651125"/>
            <a:ext cx="1524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64" name="Line 8">
            <a:extLst>
              <a:ext uri="{FF2B5EF4-FFF2-40B4-BE49-F238E27FC236}">
                <a16:creationId xmlns:a16="http://schemas.microsoft.com/office/drawing/2014/main" id="{486D0F3D-B230-DF7E-1EC6-6C9C4610C456}"/>
              </a:ext>
            </a:extLst>
          </p:cNvPr>
          <p:cNvSpPr>
            <a:spLocks noChangeShapeType="1"/>
          </p:cNvSpPr>
          <p:nvPr/>
        </p:nvSpPr>
        <p:spPr bwMode="auto">
          <a:xfrm>
            <a:off x="2362200" y="2651125"/>
            <a:ext cx="0" cy="838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465" name="Line 9">
            <a:extLst>
              <a:ext uri="{FF2B5EF4-FFF2-40B4-BE49-F238E27FC236}">
                <a16:creationId xmlns:a16="http://schemas.microsoft.com/office/drawing/2014/main" id="{4D88152D-0877-17AF-3336-6711B16BABA4}"/>
              </a:ext>
            </a:extLst>
          </p:cNvPr>
          <p:cNvSpPr>
            <a:spLocks noChangeShapeType="1"/>
          </p:cNvSpPr>
          <p:nvPr/>
        </p:nvSpPr>
        <p:spPr bwMode="auto">
          <a:xfrm>
            <a:off x="1676400" y="3870325"/>
            <a:ext cx="1524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66" name="Line 10">
            <a:extLst>
              <a:ext uri="{FF2B5EF4-FFF2-40B4-BE49-F238E27FC236}">
                <a16:creationId xmlns:a16="http://schemas.microsoft.com/office/drawing/2014/main" id="{B501095E-2DF6-0939-1014-AE0AE1DC7EF5}"/>
              </a:ext>
            </a:extLst>
          </p:cNvPr>
          <p:cNvSpPr>
            <a:spLocks noChangeShapeType="1"/>
          </p:cNvSpPr>
          <p:nvPr/>
        </p:nvSpPr>
        <p:spPr bwMode="auto">
          <a:xfrm>
            <a:off x="2362200" y="3870325"/>
            <a:ext cx="0" cy="838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467" name="Line 11">
            <a:extLst>
              <a:ext uri="{FF2B5EF4-FFF2-40B4-BE49-F238E27FC236}">
                <a16:creationId xmlns:a16="http://schemas.microsoft.com/office/drawing/2014/main" id="{000329BC-39A0-50E2-B088-9010358F85D3}"/>
              </a:ext>
            </a:extLst>
          </p:cNvPr>
          <p:cNvSpPr>
            <a:spLocks noChangeShapeType="1"/>
          </p:cNvSpPr>
          <p:nvPr/>
        </p:nvSpPr>
        <p:spPr bwMode="auto">
          <a:xfrm>
            <a:off x="8839200" y="4098925"/>
            <a:ext cx="1524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68" name="Line 12">
            <a:extLst>
              <a:ext uri="{FF2B5EF4-FFF2-40B4-BE49-F238E27FC236}">
                <a16:creationId xmlns:a16="http://schemas.microsoft.com/office/drawing/2014/main" id="{D72733B7-4C7A-9091-26B5-FEA94527F645}"/>
              </a:ext>
            </a:extLst>
          </p:cNvPr>
          <p:cNvSpPr>
            <a:spLocks noChangeShapeType="1"/>
          </p:cNvSpPr>
          <p:nvPr/>
        </p:nvSpPr>
        <p:spPr bwMode="auto">
          <a:xfrm>
            <a:off x="9601200" y="4098925"/>
            <a:ext cx="0" cy="838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469" name="Line 13">
            <a:extLst>
              <a:ext uri="{FF2B5EF4-FFF2-40B4-BE49-F238E27FC236}">
                <a16:creationId xmlns:a16="http://schemas.microsoft.com/office/drawing/2014/main" id="{D7FB553B-7FCF-2363-89F7-B76D9707213A}"/>
              </a:ext>
            </a:extLst>
          </p:cNvPr>
          <p:cNvSpPr>
            <a:spLocks noChangeShapeType="1"/>
          </p:cNvSpPr>
          <p:nvPr/>
        </p:nvSpPr>
        <p:spPr bwMode="auto">
          <a:xfrm>
            <a:off x="8763000" y="2651125"/>
            <a:ext cx="152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70" name="Line 14">
            <a:extLst>
              <a:ext uri="{FF2B5EF4-FFF2-40B4-BE49-F238E27FC236}">
                <a16:creationId xmlns:a16="http://schemas.microsoft.com/office/drawing/2014/main" id="{1D993851-6CA5-A7CF-DB71-9F3ABFFE0393}"/>
              </a:ext>
            </a:extLst>
          </p:cNvPr>
          <p:cNvSpPr>
            <a:spLocks noChangeShapeType="1"/>
          </p:cNvSpPr>
          <p:nvPr/>
        </p:nvSpPr>
        <p:spPr bwMode="auto">
          <a:xfrm>
            <a:off x="9525000" y="2651125"/>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471" name="Rectangle 15">
            <a:extLst>
              <a:ext uri="{FF2B5EF4-FFF2-40B4-BE49-F238E27FC236}">
                <a16:creationId xmlns:a16="http://schemas.microsoft.com/office/drawing/2014/main" id="{6D872807-0042-B454-D252-8C509859C881}"/>
              </a:ext>
            </a:extLst>
          </p:cNvPr>
          <p:cNvSpPr>
            <a:spLocks noChangeArrowheads="1"/>
          </p:cNvSpPr>
          <p:nvPr/>
        </p:nvSpPr>
        <p:spPr bwMode="auto">
          <a:xfrm>
            <a:off x="1447801" y="2254250"/>
            <a:ext cx="23336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b="1">
                <a:latin typeface="Times New Roman" panose="02020603050405020304" pitchFamily="18" charset="0"/>
              </a:rPr>
              <a:t>TK 111,331,154…</a:t>
            </a:r>
          </a:p>
        </p:txBody>
      </p:sp>
      <p:sp>
        <p:nvSpPr>
          <p:cNvPr id="19472" name="Rectangle 16">
            <a:extLst>
              <a:ext uri="{FF2B5EF4-FFF2-40B4-BE49-F238E27FC236}">
                <a16:creationId xmlns:a16="http://schemas.microsoft.com/office/drawing/2014/main" id="{9E90860E-C458-A5A5-61BF-DF8E4AAC053F}"/>
              </a:ext>
            </a:extLst>
          </p:cNvPr>
          <p:cNvSpPr>
            <a:spLocks noChangeArrowheads="1"/>
          </p:cNvSpPr>
          <p:nvPr/>
        </p:nvSpPr>
        <p:spPr bwMode="auto">
          <a:xfrm>
            <a:off x="1827214" y="3473450"/>
            <a:ext cx="10763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b="1">
                <a:latin typeface="Times New Roman" panose="02020603050405020304" pitchFamily="18" charset="0"/>
              </a:rPr>
              <a:t>TK 632</a:t>
            </a:r>
          </a:p>
        </p:txBody>
      </p:sp>
      <p:sp>
        <p:nvSpPr>
          <p:cNvPr id="19473" name="Rectangle 17">
            <a:extLst>
              <a:ext uri="{FF2B5EF4-FFF2-40B4-BE49-F238E27FC236}">
                <a16:creationId xmlns:a16="http://schemas.microsoft.com/office/drawing/2014/main" id="{123CD3D1-0717-854E-CA09-3DE4C56B3B89}"/>
              </a:ext>
            </a:extLst>
          </p:cNvPr>
          <p:cNvSpPr>
            <a:spLocks noChangeArrowheads="1"/>
          </p:cNvSpPr>
          <p:nvPr/>
        </p:nvSpPr>
        <p:spPr bwMode="auto">
          <a:xfrm>
            <a:off x="8405814" y="2133600"/>
            <a:ext cx="20542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b="1">
                <a:latin typeface="Times New Roman" panose="02020603050405020304" pitchFamily="18" charset="0"/>
              </a:rPr>
              <a:t>TK 632,154,157</a:t>
            </a:r>
          </a:p>
        </p:txBody>
      </p:sp>
      <p:sp>
        <p:nvSpPr>
          <p:cNvPr id="19474" name="Rectangle 18">
            <a:extLst>
              <a:ext uri="{FF2B5EF4-FFF2-40B4-BE49-F238E27FC236}">
                <a16:creationId xmlns:a16="http://schemas.microsoft.com/office/drawing/2014/main" id="{B8E50962-6CA7-A6BA-CE3A-472C31AA8B09}"/>
              </a:ext>
            </a:extLst>
          </p:cNvPr>
          <p:cNvSpPr>
            <a:spLocks noChangeArrowheads="1"/>
          </p:cNvSpPr>
          <p:nvPr/>
        </p:nvSpPr>
        <p:spPr bwMode="auto">
          <a:xfrm>
            <a:off x="8686801" y="3611564"/>
            <a:ext cx="18446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b="1">
                <a:latin typeface="Times New Roman" panose="02020603050405020304" pitchFamily="18" charset="0"/>
              </a:rPr>
              <a:t>TK 111,331…</a:t>
            </a:r>
          </a:p>
        </p:txBody>
      </p:sp>
      <p:sp>
        <p:nvSpPr>
          <p:cNvPr id="19475" name="Line 19">
            <a:extLst>
              <a:ext uri="{FF2B5EF4-FFF2-40B4-BE49-F238E27FC236}">
                <a16:creationId xmlns:a16="http://schemas.microsoft.com/office/drawing/2014/main" id="{D2C2805A-E207-4DB0-7C1F-A56DF370E4BB}"/>
              </a:ext>
            </a:extLst>
          </p:cNvPr>
          <p:cNvSpPr>
            <a:spLocks noChangeShapeType="1"/>
          </p:cNvSpPr>
          <p:nvPr/>
        </p:nvSpPr>
        <p:spPr bwMode="auto">
          <a:xfrm flipV="1">
            <a:off x="2590800" y="3048000"/>
            <a:ext cx="31242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9476" name="Line 20">
            <a:extLst>
              <a:ext uri="{FF2B5EF4-FFF2-40B4-BE49-F238E27FC236}">
                <a16:creationId xmlns:a16="http://schemas.microsoft.com/office/drawing/2014/main" id="{2A1EF957-BE05-A2B8-4D5F-6EAE5D5D3CCC}"/>
              </a:ext>
            </a:extLst>
          </p:cNvPr>
          <p:cNvSpPr>
            <a:spLocks noChangeShapeType="1"/>
          </p:cNvSpPr>
          <p:nvPr/>
        </p:nvSpPr>
        <p:spPr bwMode="auto">
          <a:xfrm>
            <a:off x="5943600" y="4419600"/>
            <a:ext cx="32004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9477" name="Line 21">
            <a:extLst>
              <a:ext uri="{FF2B5EF4-FFF2-40B4-BE49-F238E27FC236}">
                <a16:creationId xmlns:a16="http://schemas.microsoft.com/office/drawing/2014/main" id="{48E7CDAC-1855-496E-7A70-0DCBFCEB682C}"/>
              </a:ext>
            </a:extLst>
          </p:cNvPr>
          <p:cNvSpPr>
            <a:spLocks noChangeShapeType="1"/>
          </p:cNvSpPr>
          <p:nvPr/>
        </p:nvSpPr>
        <p:spPr bwMode="auto">
          <a:xfrm>
            <a:off x="5943600" y="3032125"/>
            <a:ext cx="32004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78" name="Line 22">
            <a:extLst>
              <a:ext uri="{FF2B5EF4-FFF2-40B4-BE49-F238E27FC236}">
                <a16:creationId xmlns:a16="http://schemas.microsoft.com/office/drawing/2014/main" id="{D0C49A93-442D-E02F-1026-A47D00077B08}"/>
              </a:ext>
            </a:extLst>
          </p:cNvPr>
          <p:cNvSpPr>
            <a:spLocks noChangeShapeType="1"/>
          </p:cNvSpPr>
          <p:nvPr/>
        </p:nvSpPr>
        <p:spPr bwMode="auto">
          <a:xfrm>
            <a:off x="2590800" y="4403725"/>
            <a:ext cx="32004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79" name="Rectangle 23">
            <a:extLst>
              <a:ext uri="{FF2B5EF4-FFF2-40B4-BE49-F238E27FC236}">
                <a16:creationId xmlns:a16="http://schemas.microsoft.com/office/drawing/2014/main" id="{4A3DD766-D210-405B-6172-031811AD8474}"/>
              </a:ext>
            </a:extLst>
          </p:cNvPr>
          <p:cNvSpPr>
            <a:spLocks noChangeArrowheads="1"/>
          </p:cNvSpPr>
          <p:nvPr/>
        </p:nvSpPr>
        <p:spPr bwMode="auto">
          <a:xfrm>
            <a:off x="6299201" y="2667000"/>
            <a:ext cx="27209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a:latin typeface="Times New Roman" panose="02020603050405020304" pitchFamily="18" charset="0"/>
              </a:rPr>
              <a:t>Xuất kho bán/gia công</a:t>
            </a:r>
          </a:p>
          <a:p>
            <a:pPr algn="ctr">
              <a:spcBef>
                <a:spcPct val="0"/>
              </a:spcBef>
              <a:buClrTx/>
              <a:buFontTx/>
              <a:buNone/>
            </a:pPr>
            <a:r>
              <a:rPr lang="en-US" altLang="en-US" sz="2200">
                <a:latin typeface="Times New Roman" panose="02020603050405020304" pitchFamily="18" charset="0"/>
              </a:rPr>
              <a:t>/gửi bán</a:t>
            </a:r>
          </a:p>
        </p:txBody>
      </p:sp>
      <p:sp>
        <p:nvSpPr>
          <p:cNvPr id="19480" name="Rectangle 24">
            <a:extLst>
              <a:ext uri="{FF2B5EF4-FFF2-40B4-BE49-F238E27FC236}">
                <a16:creationId xmlns:a16="http://schemas.microsoft.com/office/drawing/2014/main" id="{7F6FE6F5-B16B-E2DC-CF5E-B50D1C51AD60}"/>
              </a:ext>
            </a:extLst>
          </p:cNvPr>
          <p:cNvSpPr>
            <a:spLocks noChangeArrowheads="1"/>
          </p:cNvSpPr>
          <p:nvPr/>
        </p:nvSpPr>
        <p:spPr bwMode="auto">
          <a:xfrm>
            <a:off x="3121026" y="4006850"/>
            <a:ext cx="22082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a:latin typeface="Times New Roman" panose="02020603050405020304" pitchFamily="18" charset="0"/>
              </a:rPr>
              <a:t>Nhập hàng đã bán</a:t>
            </a:r>
          </a:p>
          <a:p>
            <a:pPr algn="ctr">
              <a:spcBef>
                <a:spcPct val="0"/>
              </a:spcBef>
              <a:buClrTx/>
              <a:buFontTx/>
              <a:buNone/>
            </a:pPr>
            <a:r>
              <a:rPr lang="en-US" altLang="en-US" sz="2200">
                <a:latin typeface="Times New Roman" panose="02020603050405020304" pitchFamily="18" charset="0"/>
              </a:rPr>
              <a:t> bị trả lại</a:t>
            </a:r>
          </a:p>
        </p:txBody>
      </p:sp>
      <p:sp>
        <p:nvSpPr>
          <p:cNvPr id="19481" name="Rectangle 25">
            <a:extLst>
              <a:ext uri="{FF2B5EF4-FFF2-40B4-BE49-F238E27FC236}">
                <a16:creationId xmlns:a16="http://schemas.microsoft.com/office/drawing/2014/main" id="{4C9746D9-9399-DF9F-62FF-17F61E63F815}"/>
              </a:ext>
            </a:extLst>
          </p:cNvPr>
          <p:cNvSpPr>
            <a:spLocks noChangeArrowheads="1"/>
          </p:cNvSpPr>
          <p:nvPr/>
        </p:nvSpPr>
        <p:spPr bwMode="auto">
          <a:xfrm>
            <a:off x="3178176" y="2667000"/>
            <a:ext cx="19526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a:latin typeface="Times New Roman" panose="02020603050405020304" pitchFamily="18" charset="0"/>
              </a:rPr>
              <a:t>Nhập hàng mua</a:t>
            </a:r>
          </a:p>
          <a:p>
            <a:pPr algn="ctr">
              <a:spcBef>
                <a:spcPct val="0"/>
              </a:spcBef>
              <a:buClrTx/>
              <a:buFontTx/>
              <a:buNone/>
            </a:pPr>
            <a:r>
              <a:rPr lang="en-US" altLang="en-US" sz="2200">
                <a:latin typeface="Times New Roman" panose="02020603050405020304" pitchFamily="18" charset="0"/>
              </a:rPr>
              <a:t>/gia công</a:t>
            </a:r>
          </a:p>
        </p:txBody>
      </p:sp>
      <p:sp>
        <p:nvSpPr>
          <p:cNvPr id="19482" name="Rectangle 26">
            <a:extLst>
              <a:ext uri="{FF2B5EF4-FFF2-40B4-BE49-F238E27FC236}">
                <a16:creationId xmlns:a16="http://schemas.microsoft.com/office/drawing/2014/main" id="{4C72E3CC-7A40-AF77-27B1-593371D3ECD8}"/>
              </a:ext>
            </a:extLst>
          </p:cNvPr>
          <p:cNvSpPr>
            <a:spLocks noChangeArrowheads="1"/>
          </p:cNvSpPr>
          <p:nvPr/>
        </p:nvSpPr>
        <p:spPr bwMode="auto">
          <a:xfrm>
            <a:off x="5943600" y="4038600"/>
            <a:ext cx="31130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a:latin typeface="Times New Roman" panose="02020603050405020304" pitchFamily="18" charset="0"/>
              </a:rPr>
              <a:t>Hưởng CKTM/ giảm giá</a:t>
            </a:r>
          </a:p>
          <a:p>
            <a:pPr algn="ctr">
              <a:spcBef>
                <a:spcPct val="0"/>
              </a:spcBef>
              <a:buClrTx/>
              <a:buFontTx/>
              <a:buNone/>
            </a:pPr>
            <a:r>
              <a:rPr lang="en-US" altLang="en-US" sz="2200">
                <a:latin typeface="Times New Roman" panose="02020603050405020304" pitchFamily="18" charset="0"/>
              </a:rPr>
              <a:t>trả lại hàng cho người bán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 calcmode="lin" valueType="num">
                                      <p:cBhvr>
                                        <p:cTn id="7" dur="500" fill="hold"/>
                                        <p:tgtEl>
                                          <p:spTgt spid="86018"/>
                                        </p:tgtEl>
                                        <p:attrNameLst>
                                          <p:attrName>ppt_w</p:attrName>
                                        </p:attrNameLst>
                                      </p:cBhvr>
                                      <p:tavLst>
                                        <p:tav tm="0">
                                          <p:val>
                                            <p:fltVal val="0"/>
                                          </p:val>
                                        </p:tav>
                                        <p:tav tm="100000">
                                          <p:val>
                                            <p:strVal val="#ppt_w"/>
                                          </p:val>
                                        </p:tav>
                                      </p:tavLst>
                                    </p:anim>
                                    <p:anim calcmode="lin" valueType="num">
                                      <p:cBhvr>
                                        <p:cTn id="8" dur="500" fill="hold"/>
                                        <p:tgtEl>
                                          <p:spTgt spid="86018"/>
                                        </p:tgtEl>
                                        <p:attrNameLst>
                                          <p:attrName>ppt_h</p:attrName>
                                        </p:attrNameLst>
                                      </p:cBhvr>
                                      <p:tavLst>
                                        <p:tav tm="0">
                                          <p:val>
                                            <p:fltVal val="0"/>
                                          </p:val>
                                        </p:tav>
                                        <p:tav tm="100000">
                                          <p:val>
                                            <p:strVal val="#ppt_h"/>
                                          </p:val>
                                        </p:tav>
                                      </p:tavLst>
                                    </p:anim>
                                    <p:anim calcmode="lin" valueType="num">
                                      <p:cBhvr>
                                        <p:cTn id="9" dur="500" fill="hold"/>
                                        <p:tgtEl>
                                          <p:spTgt spid="86018"/>
                                        </p:tgtEl>
                                        <p:attrNameLst>
                                          <p:attrName>style.rotation</p:attrName>
                                        </p:attrNameLst>
                                      </p:cBhvr>
                                      <p:tavLst>
                                        <p:tav tm="0">
                                          <p:val>
                                            <p:fltVal val="360"/>
                                          </p:val>
                                        </p:tav>
                                        <p:tav tm="100000">
                                          <p:val>
                                            <p:fltVal val="0"/>
                                          </p:val>
                                        </p:tav>
                                      </p:tavLst>
                                    </p:anim>
                                    <p:animEffect transition="in" filter="fade">
                                      <p:cBhvr>
                                        <p:cTn id="10" dur="500"/>
                                        <p:tgtEl>
                                          <p:spTgt spid="8601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9462"/>
                                        </p:tgtEl>
                                        <p:attrNameLst>
                                          <p:attrName>style.visibility</p:attrName>
                                        </p:attrNameLst>
                                      </p:cBhvr>
                                      <p:to>
                                        <p:strVal val="visible"/>
                                      </p:to>
                                    </p:set>
                                    <p:animEffect transition="in" filter="blinds(horizontal)">
                                      <p:cBhvr>
                                        <p:cTn id="15" dur="500"/>
                                        <p:tgtEl>
                                          <p:spTgt spid="19462"/>
                                        </p:tgtEl>
                                      </p:cBhvr>
                                    </p:animEffect>
                                  </p:childTnLst>
                                </p:cTn>
                              </p:par>
                              <p:par>
                                <p:cTn id="16" presetID="3" presetClass="entr" presetSubtype="10" fill="hold" nodeType="withEffect">
                                  <p:stCondLst>
                                    <p:cond delay="0"/>
                                  </p:stCondLst>
                                  <p:childTnLst>
                                    <p:set>
                                      <p:cBhvr>
                                        <p:cTn id="17" dur="1" fill="hold">
                                          <p:stCondLst>
                                            <p:cond delay="0"/>
                                          </p:stCondLst>
                                        </p:cTn>
                                        <p:tgtEl>
                                          <p:spTgt spid="19460"/>
                                        </p:tgtEl>
                                        <p:attrNameLst>
                                          <p:attrName>style.visibility</p:attrName>
                                        </p:attrNameLst>
                                      </p:cBhvr>
                                      <p:to>
                                        <p:strVal val="visible"/>
                                      </p:to>
                                    </p:set>
                                    <p:animEffect transition="in" filter="blinds(horizontal)">
                                      <p:cBhvr>
                                        <p:cTn id="18" dur="500"/>
                                        <p:tgtEl>
                                          <p:spTgt spid="19460"/>
                                        </p:tgtEl>
                                      </p:cBhvr>
                                    </p:animEffect>
                                  </p:childTnLst>
                                </p:cTn>
                              </p:par>
                              <p:par>
                                <p:cTn id="19" presetID="3" presetClass="entr" presetSubtype="10" fill="hold" nodeType="withEffect">
                                  <p:stCondLst>
                                    <p:cond delay="0"/>
                                  </p:stCondLst>
                                  <p:childTnLst>
                                    <p:set>
                                      <p:cBhvr>
                                        <p:cTn id="20" dur="1" fill="hold">
                                          <p:stCondLst>
                                            <p:cond delay="0"/>
                                          </p:stCondLst>
                                        </p:cTn>
                                        <p:tgtEl>
                                          <p:spTgt spid="19461"/>
                                        </p:tgtEl>
                                        <p:attrNameLst>
                                          <p:attrName>style.visibility</p:attrName>
                                        </p:attrNameLst>
                                      </p:cBhvr>
                                      <p:to>
                                        <p:strVal val="visible"/>
                                      </p:to>
                                    </p:set>
                                    <p:animEffect transition="in" filter="blinds(horizontal)">
                                      <p:cBhvr>
                                        <p:cTn id="21" dur="500"/>
                                        <p:tgtEl>
                                          <p:spTgt spid="1946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9471"/>
                                        </p:tgtEl>
                                        <p:attrNameLst>
                                          <p:attrName>style.visibility</p:attrName>
                                        </p:attrNameLst>
                                      </p:cBhvr>
                                      <p:to>
                                        <p:strVal val="visible"/>
                                      </p:to>
                                    </p:set>
                                    <p:animEffect transition="in" filter="blinds(horizontal)">
                                      <p:cBhvr>
                                        <p:cTn id="26" dur="500"/>
                                        <p:tgtEl>
                                          <p:spTgt spid="19471"/>
                                        </p:tgtEl>
                                      </p:cBhvr>
                                    </p:animEffect>
                                  </p:childTnLst>
                                </p:cTn>
                              </p:par>
                              <p:par>
                                <p:cTn id="27" presetID="3" presetClass="entr" presetSubtype="10" fill="hold" nodeType="withEffect">
                                  <p:stCondLst>
                                    <p:cond delay="0"/>
                                  </p:stCondLst>
                                  <p:childTnLst>
                                    <p:set>
                                      <p:cBhvr>
                                        <p:cTn id="28" dur="1" fill="hold">
                                          <p:stCondLst>
                                            <p:cond delay="0"/>
                                          </p:stCondLst>
                                        </p:cTn>
                                        <p:tgtEl>
                                          <p:spTgt spid="19463"/>
                                        </p:tgtEl>
                                        <p:attrNameLst>
                                          <p:attrName>style.visibility</p:attrName>
                                        </p:attrNameLst>
                                      </p:cBhvr>
                                      <p:to>
                                        <p:strVal val="visible"/>
                                      </p:to>
                                    </p:set>
                                    <p:animEffect transition="in" filter="blinds(horizontal)">
                                      <p:cBhvr>
                                        <p:cTn id="29" dur="500"/>
                                        <p:tgtEl>
                                          <p:spTgt spid="19463"/>
                                        </p:tgtEl>
                                      </p:cBhvr>
                                    </p:animEffect>
                                  </p:childTnLst>
                                </p:cTn>
                              </p:par>
                              <p:par>
                                <p:cTn id="30" presetID="3" presetClass="entr" presetSubtype="10" fill="hold" nodeType="withEffect">
                                  <p:stCondLst>
                                    <p:cond delay="0"/>
                                  </p:stCondLst>
                                  <p:childTnLst>
                                    <p:set>
                                      <p:cBhvr>
                                        <p:cTn id="31" dur="1" fill="hold">
                                          <p:stCondLst>
                                            <p:cond delay="0"/>
                                          </p:stCondLst>
                                        </p:cTn>
                                        <p:tgtEl>
                                          <p:spTgt spid="19464"/>
                                        </p:tgtEl>
                                        <p:attrNameLst>
                                          <p:attrName>style.visibility</p:attrName>
                                        </p:attrNameLst>
                                      </p:cBhvr>
                                      <p:to>
                                        <p:strVal val="visible"/>
                                      </p:to>
                                    </p:set>
                                    <p:animEffect transition="in" filter="blinds(horizontal)">
                                      <p:cBhvr>
                                        <p:cTn id="32" dur="500"/>
                                        <p:tgtEl>
                                          <p:spTgt spid="1946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9481"/>
                                        </p:tgtEl>
                                        <p:attrNameLst>
                                          <p:attrName>style.visibility</p:attrName>
                                        </p:attrNameLst>
                                      </p:cBhvr>
                                      <p:to>
                                        <p:strVal val="visible"/>
                                      </p:to>
                                    </p:set>
                                    <p:animEffect transition="in" filter="blinds(horizontal)">
                                      <p:cBhvr>
                                        <p:cTn id="37" dur="500"/>
                                        <p:tgtEl>
                                          <p:spTgt spid="19481"/>
                                        </p:tgtEl>
                                      </p:cBhvr>
                                    </p:animEffect>
                                  </p:childTnLst>
                                </p:cTn>
                              </p:par>
                              <p:par>
                                <p:cTn id="38" presetID="3" presetClass="entr" presetSubtype="10" fill="hold" nodeType="withEffect">
                                  <p:stCondLst>
                                    <p:cond delay="0"/>
                                  </p:stCondLst>
                                  <p:childTnLst>
                                    <p:set>
                                      <p:cBhvr>
                                        <p:cTn id="39" dur="1" fill="hold">
                                          <p:stCondLst>
                                            <p:cond delay="0"/>
                                          </p:stCondLst>
                                        </p:cTn>
                                        <p:tgtEl>
                                          <p:spTgt spid="19475"/>
                                        </p:tgtEl>
                                        <p:attrNameLst>
                                          <p:attrName>style.visibility</p:attrName>
                                        </p:attrNameLst>
                                      </p:cBhvr>
                                      <p:to>
                                        <p:strVal val="visible"/>
                                      </p:to>
                                    </p:set>
                                    <p:animEffect transition="in" filter="blinds(horizontal)">
                                      <p:cBhvr>
                                        <p:cTn id="40" dur="500"/>
                                        <p:tgtEl>
                                          <p:spTgt spid="1947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9480"/>
                                        </p:tgtEl>
                                        <p:attrNameLst>
                                          <p:attrName>style.visibility</p:attrName>
                                        </p:attrNameLst>
                                      </p:cBhvr>
                                      <p:to>
                                        <p:strVal val="visible"/>
                                      </p:to>
                                    </p:set>
                                    <p:animEffect transition="in" filter="blinds(horizontal)">
                                      <p:cBhvr>
                                        <p:cTn id="45" dur="500"/>
                                        <p:tgtEl>
                                          <p:spTgt spid="19480"/>
                                        </p:tgtEl>
                                      </p:cBhvr>
                                    </p:animEffect>
                                  </p:childTnLst>
                                </p:cTn>
                              </p:par>
                              <p:par>
                                <p:cTn id="46" presetID="3" presetClass="entr" presetSubtype="10" fill="hold" nodeType="withEffect">
                                  <p:stCondLst>
                                    <p:cond delay="0"/>
                                  </p:stCondLst>
                                  <p:childTnLst>
                                    <p:set>
                                      <p:cBhvr>
                                        <p:cTn id="47" dur="1" fill="hold">
                                          <p:stCondLst>
                                            <p:cond delay="0"/>
                                          </p:stCondLst>
                                        </p:cTn>
                                        <p:tgtEl>
                                          <p:spTgt spid="19478"/>
                                        </p:tgtEl>
                                        <p:attrNameLst>
                                          <p:attrName>style.visibility</p:attrName>
                                        </p:attrNameLst>
                                      </p:cBhvr>
                                      <p:to>
                                        <p:strVal val="visible"/>
                                      </p:to>
                                    </p:set>
                                    <p:animEffect transition="in" filter="blinds(horizontal)">
                                      <p:cBhvr>
                                        <p:cTn id="48" dur="500"/>
                                        <p:tgtEl>
                                          <p:spTgt spid="1947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9472"/>
                                        </p:tgtEl>
                                        <p:attrNameLst>
                                          <p:attrName>style.visibility</p:attrName>
                                        </p:attrNameLst>
                                      </p:cBhvr>
                                      <p:to>
                                        <p:strVal val="visible"/>
                                      </p:to>
                                    </p:set>
                                    <p:animEffect transition="in" filter="blinds(horizontal)">
                                      <p:cBhvr>
                                        <p:cTn id="53" dur="500"/>
                                        <p:tgtEl>
                                          <p:spTgt spid="19472"/>
                                        </p:tgtEl>
                                      </p:cBhvr>
                                    </p:animEffect>
                                  </p:childTnLst>
                                </p:cTn>
                              </p:par>
                              <p:par>
                                <p:cTn id="54" presetID="3" presetClass="entr" presetSubtype="10" fill="hold" nodeType="withEffect">
                                  <p:stCondLst>
                                    <p:cond delay="0"/>
                                  </p:stCondLst>
                                  <p:childTnLst>
                                    <p:set>
                                      <p:cBhvr>
                                        <p:cTn id="55" dur="1" fill="hold">
                                          <p:stCondLst>
                                            <p:cond delay="0"/>
                                          </p:stCondLst>
                                        </p:cTn>
                                        <p:tgtEl>
                                          <p:spTgt spid="19465"/>
                                        </p:tgtEl>
                                        <p:attrNameLst>
                                          <p:attrName>style.visibility</p:attrName>
                                        </p:attrNameLst>
                                      </p:cBhvr>
                                      <p:to>
                                        <p:strVal val="visible"/>
                                      </p:to>
                                    </p:set>
                                    <p:animEffect transition="in" filter="blinds(horizontal)">
                                      <p:cBhvr>
                                        <p:cTn id="56" dur="500"/>
                                        <p:tgtEl>
                                          <p:spTgt spid="19465"/>
                                        </p:tgtEl>
                                      </p:cBhvr>
                                    </p:animEffect>
                                  </p:childTnLst>
                                </p:cTn>
                              </p:par>
                              <p:par>
                                <p:cTn id="57" presetID="3" presetClass="entr" presetSubtype="10" fill="hold" nodeType="withEffect">
                                  <p:stCondLst>
                                    <p:cond delay="0"/>
                                  </p:stCondLst>
                                  <p:childTnLst>
                                    <p:set>
                                      <p:cBhvr>
                                        <p:cTn id="58" dur="1" fill="hold">
                                          <p:stCondLst>
                                            <p:cond delay="0"/>
                                          </p:stCondLst>
                                        </p:cTn>
                                        <p:tgtEl>
                                          <p:spTgt spid="19466"/>
                                        </p:tgtEl>
                                        <p:attrNameLst>
                                          <p:attrName>style.visibility</p:attrName>
                                        </p:attrNameLst>
                                      </p:cBhvr>
                                      <p:to>
                                        <p:strVal val="visible"/>
                                      </p:to>
                                    </p:set>
                                    <p:animEffect transition="in" filter="blinds(horizontal)">
                                      <p:cBhvr>
                                        <p:cTn id="59" dur="500"/>
                                        <p:tgtEl>
                                          <p:spTgt spid="19466"/>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9479"/>
                                        </p:tgtEl>
                                        <p:attrNameLst>
                                          <p:attrName>style.visibility</p:attrName>
                                        </p:attrNameLst>
                                      </p:cBhvr>
                                      <p:to>
                                        <p:strVal val="visible"/>
                                      </p:to>
                                    </p:set>
                                    <p:animEffect transition="in" filter="blinds(horizontal)">
                                      <p:cBhvr>
                                        <p:cTn id="64" dur="500"/>
                                        <p:tgtEl>
                                          <p:spTgt spid="19479"/>
                                        </p:tgtEl>
                                      </p:cBhvr>
                                    </p:animEffect>
                                  </p:childTnLst>
                                </p:cTn>
                              </p:par>
                              <p:par>
                                <p:cTn id="65" presetID="3" presetClass="entr" presetSubtype="10" fill="hold" nodeType="withEffect">
                                  <p:stCondLst>
                                    <p:cond delay="0"/>
                                  </p:stCondLst>
                                  <p:childTnLst>
                                    <p:set>
                                      <p:cBhvr>
                                        <p:cTn id="66" dur="1" fill="hold">
                                          <p:stCondLst>
                                            <p:cond delay="0"/>
                                          </p:stCondLst>
                                        </p:cTn>
                                        <p:tgtEl>
                                          <p:spTgt spid="19477"/>
                                        </p:tgtEl>
                                        <p:attrNameLst>
                                          <p:attrName>style.visibility</p:attrName>
                                        </p:attrNameLst>
                                      </p:cBhvr>
                                      <p:to>
                                        <p:strVal val="visible"/>
                                      </p:to>
                                    </p:set>
                                    <p:animEffect transition="in" filter="blinds(horizontal)">
                                      <p:cBhvr>
                                        <p:cTn id="67" dur="500"/>
                                        <p:tgtEl>
                                          <p:spTgt spid="1947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9473"/>
                                        </p:tgtEl>
                                        <p:attrNameLst>
                                          <p:attrName>style.visibility</p:attrName>
                                        </p:attrNameLst>
                                      </p:cBhvr>
                                      <p:to>
                                        <p:strVal val="visible"/>
                                      </p:to>
                                    </p:set>
                                    <p:animEffect transition="in" filter="blinds(horizontal)">
                                      <p:cBhvr>
                                        <p:cTn id="72" dur="500"/>
                                        <p:tgtEl>
                                          <p:spTgt spid="19473"/>
                                        </p:tgtEl>
                                      </p:cBhvr>
                                    </p:animEffect>
                                  </p:childTnLst>
                                </p:cTn>
                              </p:par>
                              <p:par>
                                <p:cTn id="73" presetID="3" presetClass="entr" presetSubtype="10" fill="hold" nodeType="withEffect">
                                  <p:stCondLst>
                                    <p:cond delay="0"/>
                                  </p:stCondLst>
                                  <p:childTnLst>
                                    <p:set>
                                      <p:cBhvr>
                                        <p:cTn id="74" dur="1" fill="hold">
                                          <p:stCondLst>
                                            <p:cond delay="0"/>
                                          </p:stCondLst>
                                        </p:cTn>
                                        <p:tgtEl>
                                          <p:spTgt spid="19469"/>
                                        </p:tgtEl>
                                        <p:attrNameLst>
                                          <p:attrName>style.visibility</p:attrName>
                                        </p:attrNameLst>
                                      </p:cBhvr>
                                      <p:to>
                                        <p:strVal val="visible"/>
                                      </p:to>
                                    </p:set>
                                    <p:animEffect transition="in" filter="blinds(horizontal)">
                                      <p:cBhvr>
                                        <p:cTn id="75" dur="500"/>
                                        <p:tgtEl>
                                          <p:spTgt spid="19469"/>
                                        </p:tgtEl>
                                      </p:cBhvr>
                                    </p:animEffect>
                                  </p:childTnLst>
                                </p:cTn>
                              </p:par>
                              <p:par>
                                <p:cTn id="76" presetID="3" presetClass="entr" presetSubtype="10" fill="hold" nodeType="withEffect">
                                  <p:stCondLst>
                                    <p:cond delay="0"/>
                                  </p:stCondLst>
                                  <p:childTnLst>
                                    <p:set>
                                      <p:cBhvr>
                                        <p:cTn id="77" dur="1" fill="hold">
                                          <p:stCondLst>
                                            <p:cond delay="0"/>
                                          </p:stCondLst>
                                        </p:cTn>
                                        <p:tgtEl>
                                          <p:spTgt spid="19470"/>
                                        </p:tgtEl>
                                        <p:attrNameLst>
                                          <p:attrName>style.visibility</p:attrName>
                                        </p:attrNameLst>
                                      </p:cBhvr>
                                      <p:to>
                                        <p:strVal val="visible"/>
                                      </p:to>
                                    </p:set>
                                    <p:animEffect transition="in" filter="blinds(horizontal)">
                                      <p:cBhvr>
                                        <p:cTn id="78" dur="500"/>
                                        <p:tgtEl>
                                          <p:spTgt spid="19470"/>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19482"/>
                                        </p:tgtEl>
                                        <p:attrNameLst>
                                          <p:attrName>style.visibility</p:attrName>
                                        </p:attrNameLst>
                                      </p:cBhvr>
                                      <p:to>
                                        <p:strVal val="visible"/>
                                      </p:to>
                                    </p:set>
                                    <p:animEffect transition="in" filter="blinds(horizontal)">
                                      <p:cBhvr>
                                        <p:cTn id="83" dur="500"/>
                                        <p:tgtEl>
                                          <p:spTgt spid="19482"/>
                                        </p:tgtEl>
                                      </p:cBhvr>
                                    </p:animEffect>
                                  </p:childTnLst>
                                </p:cTn>
                              </p:par>
                              <p:par>
                                <p:cTn id="84" presetID="3" presetClass="entr" presetSubtype="10" fill="hold" nodeType="withEffect">
                                  <p:stCondLst>
                                    <p:cond delay="0"/>
                                  </p:stCondLst>
                                  <p:childTnLst>
                                    <p:set>
                                      <p:cBhvr>
                                        <p:cTn id="85" dur="1" fill="hold">
                                          <p:stCondLst>
                                            <p:cond delay="0"/>
                                          </p:stCondLst>
                                        </p:cTn>
                                        <p:tgtEl>
                                          <p:spTgt spid="19476"/>
                                        </p:tgtEl>
                                        <p:attrNameLst>
                                          <p:attrName>style.visibility</p:attrName>
                                        </p:attrNameLst>
                                      </p:cBhvr>
                                      <p:to>
                                        <p:strVal val="visible"/>
                                      </p:to>
                                    </p:set>
                                    <p:animEffect transition="in" filter="blinds(horizontal)">
                                      <p:cBhvr>
                                        <p:cTn id="86" dur="500"/>
                                        <p:tgtEl>
                                          <p:spTgt spid="19476"/>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3" presetClass="entr" presetSubtype="10" fill="hold" grpId="0" nodeType="clickEffect">
                                  <p:stCondLst>
                                    <p:cond delay="0"/>
                                  </p:stCondLst>
                                  <p:childTnLst>
                                    <p:set>
                                      <p:cBhvr>
                                        <p:cTn id="90" dur="1" fill="hold">
                                          <p:stCondLst>
                                            <p:cond delay="0"/>
                                          </p:stCondLst>
                                        </p:cTn>
                                        <p:tgtEl>
                                          <p:spTgt spid="19474"/>
                                        </p:tgtEl>
                                        <p:attrNameLst>
                                          <p:attrName>style.visibility</p:attrName>
                                        </p:attrNameLst>
                                      </p:cBhvr>
                                      <p:to>
                                        <p:strVal val="visible"/>
                                      </p:to>
                                    </p:set>
                                    <p:animEffect transition="in" filter="blinds(horizontal)">
                                      <p:cBhvr>
                                        <p:cTn id="91" dur="500"/>
                                        <p:tgtEl>
                                          <p:spTgt spid="19474"/>
                                        </p:tgtEl>
                                      </p:cBhvr>
                                    </p:animEffect>
                                  </p:childTnLst>
                                </p:cTn>
                              </p:par>
                              <p:par>
                                <p:cTn id="92" presetID="3" presetClass="entr" presetSubtype="10" fill="hold" nodeType="withEffect">
                                  <p:stCondLst>
                                    <p:cond delay="0"/>
                                  </p:stCondLst>
                                  <p:childTnLst>
                                    <p:set>
                                      <p:cBhvr>
                                        <p:cTn id="93" dur="1" fill="hold">
                                          <p:stCondLst>
                                            <p:cond delay="0"/>
                                          </p:stCondLst>
                                        </p:cTn>
                                        <p:tgtEl>
                                          <p:spTgt spid="19467"/>
                                        </p:tgtEl>
                                        <p:attrNameLst>
                                          <p:attrName>style.visibility</p:attrName>
                                        </p:attrNameLst>
                                      </p:cBhvr>
                                      <p:to>
                                        <p:strVal val="visible"/>
                                      </p:to>
                                    </p:set>
                                    <p:animEffect transition="in" filter="blinds(horizontal)">
                                      <p:cBhvr>
                                        <p:cTn id="94" dur="500"/>
                                        <p:tgtEl>
                                          <p:spTgt spid="19467"/>
                                        </p:tgtEl>
                                      </p:cBhvr>
                                    </p:animEffect>
                                  </p:childTnLst>
                                </p:cTn>
                              </p:par>
                              <p:par>
                                <p:cTn id="95" presetID="3" presetClass="entr" presetSubtype="10" fill="hold" nodeType="withEffect">
                                  <p:stCondLst>
                                    <p:cond delay="0"/>
                                  </p:stCondLst>
                                  <p:childTnLst>
                                    <p:set>
                                      <p:cBhvr>
                                        <p:cTn id="96" dur="1" fill="hold">
                                          <p:stCondLst>
                                            <p:cond delay="0"/>
                                          </p:stCondLst>
                                        </p:cTn>
                                        <p:tgtEl>
                                          <p:spTgt spid="19468"/>
                                        </p:tgtEl>
                                        <p:attrNameLst>
                                          <p:attrName>style.visibility</p:attrName>
                                        </p:attrNameLst>
                                      </p:cBhvr>
                                      <p:to>
                                        <p:strVal val="visible"/>
                                      </p:to>
                                    </p:set>
                                    <p:animEffect transition="in" filter="blinds(horizontal)">
                                      <p:cBhvr>
                                        <p:cTn id="97" dur="500"/>
                                        <p:tgtEl>
                                          <p:spTgt spid="19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P spid="19462" grpId="0"/>
      <p:bldP spid="19471" grpId="0"/>
      <p:bldP spid="19472" grpId="0"/>
      <p:bldP spid="19473" grpId="0"/>
      <p:bldP spid="19474" grpId="0"/>
      <p:bldP spid="19479" grpId="0"/>
      <p:bldP spid="19480" grpId="0"/>
      <p:bldP spid="19481" grpId="0"/>
      <p:bldP spid="19482"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1">
            <a:extLst>
              <a:ext uri="{FF2B5EF4-FFF2-40B4-BE49-F238E27FC236}">
                <a16:creationId xmlns:a16="http://schemas.microsoft.com/office/drawing/2014/main" id="{CFD768BE-6E27-DCC5-8EF5-2B85A2C2319E}"/>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90128" name="Rectangle 16">
            <a:extLst>
              <a:ext uri="{FF2B5EF4-FFF2-40B4-BE49-F238E27FC236}">
                <a16:creationId xmlns:a16="http://schemas.microsoft.com/office/drawing/2014/main" id="{D6C66B42-A2F1-43E3-BBEB-67840BF28A03}"/>
              </a:ext>
            </a:extLst>
          </p:cNvPr>
          <p:cNvSpPr>
            <a:spLocks noChangeArrowheads="1"/>
          </p:cNvSpPr>
          <p:nvPr/>
        </p:nvSpPr>
        <p:spPr bwMode="auto">
          <a:xfrm>
            <a:off x="1645117" y="2968977"/>
            <a:ext cx="8305800"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en-US" altLang="en-US" sz="2400" dirty="0">
                <a:latin typeface="Times New Roman" panose="02020603050405020304" pitchFamily="18" charset="0"/>
                <a:cs typeface="Times New Roman" panose="02020603050405020304" pitchFamily="18" charset="0"/>
              </a:rPr>
              <a:t>	</a:t>
            </a:r>
            <a:r>
              <a:rPr lang="vi-VN" altLang="en-US" sz="2400" dirty="0">
                <a:latin typeface="Times New Roman" panose="02020603050405020304" pitchFamily="18" charset="0"/>
                <a:cs typeface="Times New Roman" panose="02020603050405020304" pitchFamily="18" charset="0"/>
              </a:rPr>
              <a:t>TK này dùng để phản ánh trị giá của các loại vật tư, hàng hóa mua ngoài đã thuộc quyền sở hữu của doanh nghiệp nhưng đang trên đường vận chuyển ở bến cảng, bên bãi hoặc đã về đến doanh nghiệp nhưng đang chờ để kiểm nhận nhập kho.</a:t>
            </a:r>
          </a:p>
        </p:txBody>
      </p:sp>
      <p:sp>
        <p:nvSpPr>
          <p:cNvPr id="90129" name="AutoShape 17">
            <a:extLst>
              <a:ext uri="{FF2B5EF4-FFF2-40B4-BE49-F238E27FC236}">
                <a16:creationId xmlns:a16="http://schemas.microsoft.com/office/drawing/2014/main" id="{55E4E65E-9D93-C89A-9CA7-760D06D5298B}"/>
              </a:ext>
            </a:extLst>
          </p:cNvPr>
          <p:cNvSpPr>
            <a:spLocks noChangeArrowheads="1"/>
          </p:cNvSpPr>
          <p:nvPr/>
        </p:nvSpPr>
        <p:spPr bwMode="auto">
          <a:xfrm>
            <a:off x="1568917" y="3005489"/>
            <a:ext cx="8458200" cy="1600200"/>
          </a:xfrm>
          <a:prstGeom prst="roundRect">
            <a:avLst>
              <a:gd name="adj" fmla="val 16667"/>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90130" name="Rectangle 18">
            <a:extLst>
              <a:ext uri="{FF2B5EF4-FFF2-40B4-BE49-F238E27FC236}">
                <a16:creationId xmlns:a16="http://schemas.microsoft.com/office/drawing/2014/main" id="{9B397209-EC38-F546-5E26-444A9F6225C6}"/>
              </a:ext>
            </a:extLst>
          </p:cNvPr>
          <p:cNvSpPr>
            <a:spLocks noChangeArrowheads="1"/>
          </p:cNvSpPr>
          <p:nvPr/>
        </p:nvSpPr>
        <p:spPr bwMode="auto">
          <a:xfrm>
            <a:off x="2889950" y="1737584"/>
            <a:ext cx="632096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pt-BR" altLang="en-US" sz="3200" b="1" dirty="0">
                <a:latin typeface="Times New Roman" panose="02020603050405020304" pitchFamily="18" charset="0"/>
                <a:cs typeface="Times New Roman" panose="02020603050405020304" pitchFamily="18" charset="0"/>
              </a:rPr>
              <a:t>TK 151 - Hàng mua đang đi đường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0130"/>
                                        </p:tgtEl>
                                        <p:attrNameLst>
                                          <p:attrName>style.visibility</p:attrName>
                                        </p:attrNameLst>
                                      </p:cBhvr>
                                      <p:to>
                                        <p:strVal val="visible"/>
                                      </p:to>
                                    </p:set>
                                    <p:anim calcmode="lin" valueType="num">
                                      <p:cBhvr>
                                        <p:cTn id="7" dur="500" fill="hold"/>
                                        <p:tgtEl>
                                          <p:spTgt spid="90130"/>
                                        </p:tgtEl>
                                        <p:attrNameLst>
                                          <p:attrName>ppt_w</p:attrName>
                                        </p:attrNameLst>
                                      </p:cBhvr>
                                      <p:tavLst>
                                        <p:tav tm="0">
                                          <p:val>
                                            <p:fltVal val="0"/>
                                          </p:val>
                                        </p:tav>
                                        <p:tav tm="100000">
                                          <p:val>
                                            <p:strVal val="#ppt_w"/>
                                          </p:val>
                                        </p:tav>
                                      </p:tavLst>
                                    </p:anim>
                                    <p:anim calcmode="lin" valueType="num">
                                      <p:cBhvr>
                                        <p:cTn id="8" dur="500" fill="hold"/>
                                        <p:tgtEl>
                                          <p:spTgt spid="90130"/>
                                        </p:tgtEl>
                                        <p:attrNameLst>
                                          <p:attrName>ppt_h</p:attrName>
                                        </p:attrNameLst>
                                      </p:cBhvr>
                                      <p:tavLst>
                                        <p:tav tm="0">
                                          <p:val>
                                            <p:fltVal val="0"/>
                                          </p:val>
                                        </p:tav>
                                        <p:tav tm="100000">
                                          <p:val>
                                            <p:strVal val="#ppt_h"/>
                                          </p:val>
                                        </p:tav>
                                      </p:tavLst>
                                    </p:anim>
                                    <p:anim calcmode="lin" valueType="num">
                                      <p:cBhvr>
                                        <p:cTn id="9" dur="500" fill="hold"/>
                                        <p:tgtEl>
                                          <p:spTgt spid="90130"/>
                                        </p:tgtEl>
                                        <p:attrNameLst>
                                          <p:attrName>style.rotation</p:attrName>
                                        </p:attrNameLst>
                                      </p:cBhvr>
                                      <p:tavLst>
                                        <p:tav tm="0">
                                          <p:val>
                                            <p:fltVal val="360"/>
                                          </p:val>
                                        </p:tav>
                                        <p:tav tm="100000">
                                          <p:val>
                                            <p:fltVal val="0"/>
                                          </p:val>
                                        </p:tav>
                                      </p:tavLst>
                                    </p:anim>
                                    <p:animEffect transition="in" filter="fade">
                                      <p:cBhvr>
                                        <p:cTn id="10" dur="500"/>
                                        <p:tgtEl>
                                          <p:spTgt spid="9013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90128"/>
                                        </p:tgtEl>
                                        <p:attrNameLst>
                                          <p:attrName>style.visibility</p:attrName>
                                        </p:attrNameLst>
                                      </p:cBhvr>
                                      <p:to>
                                        <p:strVal val="visible"/>
                                      </p:to>
                                    </p:set>
                                    <p:animEffect transition="in" filter="diamond(in)">
                                      <p:cBhvr>
                                        <p:cTn id="15" dur="2000"/>
                                        <p:tgtEl>
                                          <p:spTgt spid="90128"/>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90129"/>
                                        </p:tgtEl>
                                        <p:attrNameLst>
                                          <p:attrName>style.visibility</p:attrName>
                                        </p:attrNameLst>
                                      </p:cBhvr>
                                      <p:to>
                                        <p:strVal val="visible"/>
                                      </p:to>
                                    </p:set>
                                    <p:animEffect transition="in" filter="wedge">
                                      <p:cBhvr>
                                        <p:cTn id="18" dur="2000"/>
                                        <p:tgtEl>
                                          <p:spTgt spid="90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8" grpId="0"/>
      <p:bldP spid="90129" grpId="0" animBg="1"/>
      <p:bldP spid="90130"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1">
            <a:extLst>
              <a:ext uri="{FF2B5EF4-FFF2-40B4-BE49-F238E27FC236}">
                <a16:creationId xmlns:a16="http://schemas.microsoft.com/office/drawing/2014/main" id="{4B76C949-43C4-F4A0-769B-4FCEF00B5AF1}"/>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91138" name="Rectangle 2">
            <a:extLst>
              <a:ext uri="{FF2B5EF4-FFF2-40B4-BE49-F238E27FC236}">
                <a16:creationId xmlns:a16="http://schemas.microsoft.com/office/drawing/2014/main" id="{A0D78206-2053-DC1A-000B-F49CC3379F8D}"/>
              </a:ext>
            </a:extLst>
          </p:cNvPr>
          <p:cNvSpPr>
            <a:spLocks noGrp="1" noChangeArrowheads="1"/>
          </p:cNvSpPr>
          <p:nvPr>
            <p:ph type="title" idx="4294967295"/>
          </p:nvPr>
        </p:nvSpPr>
        <p:spPr>
          <a:xfrm>
            <a:off x="3200400" y="1140596"/>
            <a:ext cx="6172200" cy="487363"/>
          </a:xfrm>
        </p:spPr>
        <p:txBody>
          <a:bodyPr>
            <a:normAutofit fontScale="90000"/>
          </a:bodyPr>
          <a:lstStyle/>
          <a:p>
            <a:pPr algn="ctr" eaLnBrk="1" hangingPunct="1"/>
            <a:r>
              <a:rPr lang="en-US" altLang="en-US" i="1" dirty="0" err="1">
                <a:latin typeface="Times New Roman" panose="02020603050405020304" pitchFamily="18" charset="0"/>
              </a:rPr>
              <a:t>Kế</a:t>
            </a:r>
            <a:r>
              <a:rPr lang="en-US" altLang="en-US" i="1" dirty="0">
                <a:latin typeface="Times New Roman" panose="02020603050405020304" pitchFamily="18" charset="0"/>
              </a:rPr>
              <a:t> </a:t>
            </a:r>
            <a:r>
              <a:rPr lang="en-US" altLang="en-US" i="1" dirty="0" err="1">
                <a:latin typeface="Times New Roman" panose="02020603050405020304" pitchFamily="18" charset="0"/>
              </a:rPr>
              <a:t>toán</a:t>
            </a:r>
            <a:r>
              <a:rPr lang="en-US" altLang="en-US" i="1" dirty="0">
                <a:latin typeface="Times New Roman" panose="02020603050405020304" pitchFamily="18" charset="0"/>
              </a:rPr>
              <a:t> </a:t>
            </a:r>
            <a:r>
              <a:rPr lang="en-US" altLang="en-US" i="1" dirty="0" err="1">
                <a:latin typeface="Times New Roman" panose="02020603050405020304" pitchFamily="18" charset="0"/>
              </a:rPr>
              <a:t>các</a:t>
            </a:r>
            <a:r>
              <a:rPr lang="en-US" altLang="en-US" i="1" dirty="0">
                <a:latin typeface="Times New Roman" panose="02020603050405020304" pitchFamily="18" charset="0"/>
              </a:rPr>
              <a:t> </a:t>
            </a:r>
            <a:r>
              <a:rPr lang="en-US" altLang="en-US" i="1" dirty="0" err="1">
                <a:latin typeface="Times New Roman" panose="02020603050405020304" pitchFamily="18" charset="0"/>
              </a:rPr>
              <a:t>nghiệp</a:t>
            </a:r>
            <a:r>
              <a:rPr lang="en-US" altLang="en-US" i="1" dirty="0">
                <a:latin typeface="Times New Roman" panose="02020603050405020304" pitchFamily="18" charset="0"/>
              </a:rPr>
              <a:t> </a:t>
            </a:r>
            <a:r>
              <a:rPr lang="en-US" altLang="en-US" i="1" dirty="0" err="1">
                <a:latin typeface="Times New Roman" panose="02020603050405020304" pitchFamily="18" charset="0"/>
              </a:rPr>
              <a:t>vụ</a:t>
            </a:r>
            <a:r>
              <a:rPr lang="en-US" altLang="en-US" i="1" dirty="0">
                <a:latin typeface="Times New Roman" panose="02020603050405020304" pitchFamily="18" charset="0"/>
              </a:rPr>
              <a:t> </a:t>
            </a:r>
            <a:r>
              <a:rPr lang="en-US" altLang="en-US" i="1" dirty="0" err="1">
                <a:latin typeface="Times New Roman" panose="02020603050405020304" pitchFamily="18" charset="0"/>
              </a:rPr>
              <a:t>phát</a:t>
            </a:r>
            <a:r>
              <a:rPr lang="en-US" altLang="en-US" i="1" dirty="0">
                <a:latin typeface="Times New Roman" panose="02020603050405020304" pitchFamily="18" charset="0"/>
              </a:rPr>
              <a:t> </a:t>
            </a:r>
            <a:r>
              <a:rPr lang="en-US" altLang="en-US" i="1" dirty="0" err="1">
                <a:latin typeface="Times New Roman" panose="02020603050405020304" pitchFamily="18" charset="0"/>
              </a:rPr>
              <a:t>sinh</a:t>
            </a:r>
            <a:endParaRPr lang="en-US" altLang="en-US" i="1" dirty="0">
              <a:latin typeface="Times New Roman" panose="02020603050405020304" pitchFamily="18" charset="0"/>
            </a:endParaRPr>
          </a:p>
        </p:txBody>
      </p:sp>
      <p:sp>
        <p:nvSpPr>
          <p:cNvPr id="19460" name="Line 4">
            <a:extLst>
              <a:ext uri="{FF2B5EF4-FFF2-40B4-BE49-F238E27FC236}">
                <a16:creationId xmlns:a16="http://schemas.microsoft.com/office/drawing/2014/main" id="{92C1562C-2F2E-2083-6848-FEFB7A9D5546}"/>
              </a:ext>
            </a:extLst>
          </p:cNvPr>
          <p:cNvSpPr>
            <a:spLocks noChangeShapeType="1"/>
          </p:cNvSpPr>
          <p:nvPr/>
        </p:nvSpPr>
        <p:spPr bwMode="auto">
          <a:xfrm>
            <a:off x="4572000" y="2422525"/>
            <a:ext cx="28194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61" name="Line 5">
            <a:extLst>
              <a:ext uri="{FF2B5EF4-FFF2-40B4-BE49-F238E27FC236}">
                <a16:creationId xmlns:a16="http://schemas.microsoft.com/office/drawing/2014/main" id="{8010C32B-B0EE-E09C-D5A9-97CBC0677E85}"/>
              </a:ext>
            </a:extLst>
          </p:cNvPr>
          <p:cNvSpPr>
            <a:spLocks noChangeShapeType="1"/>
          </p:cNvSpPr>
          <p:nvPr/>
        </p:nvSpPr>
        <p:spPr bwMode="auto">
          <a:xfrm>
            <a:off x="5867400" y="2422526"/>
            <a:ext cx="0" cy="17684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462" name="Rectangle 6">
            <a:extLst>
              <a:ext uri="{FF2B5EF4-FFF2-40B4-BE49-F238E27FC236}">
                <a16:creationId xmlns:a16="http://schemas.microsoft.com/office/drawing/2014/main" id="{FDADB4BE-3919-BAD2-8AEB-62129A1493A2}"/>
              </a:ext>
            </a:extLst>
          </p:cNvPr>
          <p:cNvSpPr>
            <a:spLocks noChangeArrowheads="1"/>
          </p:cNvSpPr>
          <p:nvPr/>
        </p:nvSpPr>
        <p:spPr bwMode="auto">
          <a:xfrm>
            <a:off x="5326064" y="1905000"/>
            <a:ext cx="12398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600" b="1">
                <a:latin typeface="Times New Roman" panose="02020603050405020304" pitchFamily="18" charset="0"/>
              </a:rPr>
              <a:t>TK 151</a:t>
            </a:r>
          </a:p>
        </p:txBody>
      </p:sp>
      <p:sp>
        <p:nvSpPr>
          <p:cNvPr id="19463" name="Line 7">
            <a:extLst>
              <a:ext uri="{FF2B5EF4-FFF2-40B4-BE49-F238E27FC236}">
                <a16:creationId xmlns:a16="http://schemas.microsoft.com/office/drawing/2014/main" id="{D3C210A0-DB4D-DE1F-7C17-24CE9894ED3C}"/>
              </a:ext>
            </a:extLst>
          </p:cNvPr>
          <p:cNvSpPr>
            <a:spLocks noChangeShapeType="1"/>
          </p:cNvSpPr>
          <p:nvPr/>
        </p:nvSpPr>
        <p:spPr bwMode="auto">
          <a:xfrm>
            <a:off x="1676400" y="2651125"/>
            <a:ext cx="1524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64" name="Line 8">
            <a:extLst>
              <a:ext uri="{FF2B5EF4-FFF2-40B4-BE49-F238E27FC236}">
                <a16:creationId xmlns:a16="http://schemas.microsoft.com/office/drawing/2014/main" id="{EBB33906-0DBE-5623-C231-D598EB12D489}"/>
              </a:ext>
            </a:extLst>
          </p:cNvPr>
          <p:cNvSpPr>
            <a:spLocks noChangeShapeType="1"/>
          </p:cNvSpPr>
          <p:nvPr/>
        </p:nvSpPr>
        <p:spPr bwMode="auto">
          <a:xfrm>
            <a:off x="2362200" y="2651125"/>
            <a:ext cx="0" cy="838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469" name="Line 13">
            <a:extLst>
              <a:ext uri="{FF2B5EF4-FFF2-40B4-BE49-F238E27FC236}">
                <a16:creationId xmlns:a16="http://schemas.microsoft.com/office/drawing/2014/main" id="{57A4BEFA-FFDC-7E89-CC6E-D6A898DC17FB}"/>
              </a:ext>
            </a:extLst>
          </p:cNvPr>
          <p:cNvSpPr>
            <a:spLocks noChangeShapeType="1"/>
          </p:cNvSpPr>
          <p:nvPr/>
        </p:nvSpPr>
        <p:spPr bwMode="auto">
          <a:xfrm>
            <a:off x="8763000" y="2651125"/>
            <a:ext cx="152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70" name="Line 14">
            <a:extLst>
              <a:ext uri="{FF2B5EF4-FFF2-40B4-BE49-F238E27FC236}">
                <a16:creationId xmlns:a16="http://schemas.microsoft.com/office/drawing/2014/main" id="{C91B13C7-668E-3D7F-EAF8-3DF7F9A40B75}"/>
              </a:ext>
            </a:extLst>
          </p:cNvPr>
          <p:cNvSpPr>
            <a:spLocks noChangeShapeType="1"/>
          </p:cNvSpPr>
          <p:nvPr/>
        </p:nvSpPr>
        <p:spPr bwMode="auto">
          <a:xfrm>
            <a:off x="9525000" y="2651125"/>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471" name="Rectangle 15">
            <a:extLst>
              <a:ext uri="{FF2B5EF4-FFF2-40B4-BE49-F238E27FC236}">
                <a16:creationId xmlns:a16="http://schemas.microsoft.com/office/drawing/2014/main" id="{F69A9185-B31D-67DF-0638-3D1BDF20BBB5}"/>
              </a:ext>
            </a:extLst>
          </p:cNvPr>
          <p:cNvSpPr>
            <a:spLocks noChangeArrowheads="1"/>
          </p:cNvSpPr>
          <p:nvPr/>
        </p:nvSpPr>
        <p:spPr bwMode="auto">
          <a:xfrm>
            <a:off x="1657351" y="2254250"/>
            <a:ext cx="19145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b="1">
                <a:latin typeface="Times New Roman" panose="02020603050405020304" pitchFamily="18" charset="0"/>
              </a:rPr>
              <a:t>TK 111,331,…</a:t>
            </a:r>
          </a:p>
        </p:txBody>
      </p:sp>
      <p:sp>
        <p:nvSpPr>
          <p:cNvPr id="19473" name="Rectangle 17">
            <a:extLst>
              <a:ext uri="{FF2B5EF4-FFF2-40B4-BE49-F238E27FC236}">
                <a16:creationId xmlns:a16="http://schemas.microsoft.com/office/drawing/2014/main" id="{62372409-1ABC-2C49-DB81-FF39D28429F1}"/>
              </a:ext>
            </a:extLst>
          </p:cNvPr>
          <p:cNvSpPr>
            <a:spLocks noChangeArrowheads="1"/>
          </p:cNvSpPr>
          <p:nvPr/>
        </p:nvSpPr>
        <p:spPr bwMode="auto">
          <a:xfrm>
            <a:off x="8405814" y="2133600"/>
            <a:ext cx="20542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b="1">
                <a:latin typeface="Times New Roman" panose="02020603050405020304" pitchFamily="18" charset="0"/>
              </a:rPr>
              <a:t>TK 632,156,157</a:t>
            </a:r>
          </a:p>
        </p:txBody>
      </p:sp>
      <p:sp>
        <p:nvSpPr>
          <p:cNvPr id="19475" name="Line 19">
            <a:extLst>
              <a:ext uri="{FF2B5EF4-FFF2-40B4-BE49-F238E27FC236}">
                <a16:creationId xmlns:a16="http://schemas.microsoft.com/office/drawing/2014/main" id="{9343EC64-3778-9164-EBE4-8A24D574D108}"/>
              </a:ext>
            </a:extLst>
          </p:cNvPr>
          <p:cNvSpPr>
            <a:spLocks noChangeShapeType="1"/>
          </p:cNvSpPr>
          <p:nvPr/>
        </p:nvSpPr>
        <p:spPr bwMode="auto">
          <a:xfrm flipV="1">
            <a:off x="2590800" y="3048000"/>
            <a:ext cx="31242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9477" name="Line 21">
            <a:extLst>
              <a:ext uri="{FF2B5EF4-FFF2-40B4-BE49-F238E27FC236}">
                <a16:creationId xmlns:a16="http://schemas.microsoft.com/office/drawing/2014/main" id="{A9915455-978B-FE9A-3826-A7E7FE65DD78}"/>
              </a:ext>
            </a:extLst>
          </p:cNvPr>
          <p:cNvSpPr>
            <a:spLocks noChangeShapeType="1"/>
          </p:cNvSpPr>
          <p:nvPr/>
        </p:nvSpPr>
        <p:spPr bwMode="auto">
          <a:xfrm>
            <a:off x="5943600" y="3032125"/>
            <a:ext cx="32004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n-US"/>
          </a:p>
        </p:txBody>
      </p:sp>
      <p:sp>
        <p:nvSpPr>
          <p:cNvPr id="19479" name="Rectangle 23">
            <a:extLst>
              <a:ext uri="{FF2B5EF4-FFF2-40B4-BE49-F238E27FC236}">
                <a16:creationId xmlns:a16="http://schemas.microsoft.com/office/drawing/2014/main" id="{1853FF4B-A4A1-3C5D-05F3-5A5D202B47D8}"/>
              </a:ext>
            </a:extLst>
          </p:cNvPr>
          <p:cNvSpPr>
            <a:spLocks noChangeArrowheads="1"/>
          </p:cNvSpPr>
          <p:nvPr/>
        </p:nvSpPr>
        <p:spPr bwMode="auto">
          <a:xfrm>
            <a:off x="6337300" y="2667000"/>
            <a:ext cx="25019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a:latin typeface="Times New Roman" panose="02020603050405020304" pitchFamily="18" charset="0"/>
              </a:rPr>
              <a:t>Hàng về bán luôn/ nhập kho/ gửi bán</a:t>
            </a:r>
          </a:p>
        </p:txBody>
      </p:sp>
      <p:sp>
        <p:nvSpPr>
          <p:cNvPr id="19481" name="Rectangle 25">
            <a:extLst>
              <a:ext uri="{FF2B5EF4-FFF2-40B4-BE49-F238E27FC236}">
                <a16:creationId xmlns:a16="http://schemas.microsoft.com/office/drawing/2014/main" id="{BB294BDF-E286-FA6B-7F9B-D8BC18A448E2}"/>
              </a:ext>
            </a:extLst>
          </p:cNvPr>
          <p:cNvSpPr>
            <a:spLocks noChangeArrowheads="1"/>
          </p:cNvSpPr>
          <p:nvPr/>
        </p:nvSpPr>
        <p:spPr bwMode="auto">
          <a:xfrm>
            <a:off x="3003550" y="2667000"/>
            <a:ext cx="23066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200">
                <a:latin typeface="Times New Roman" panose="02020603050405020304" pitchFamily="18" charset="0"/>
              </a:rPr>
              <a:t>Hàng mua</a:t>
            </a:r>
          </a:p>
          <a:p>
            <a:pPr algn="ctr">
              <a:spcBef>
                <a:spcPct val="0"/>
              </a:spcBef>
              <a:buClrTx/>
              <a:buFontTx/>
              <a:buNone/>
            </a:pPr>
            <a:r>
              <a:rPr lang="en-US" altLang="en-US" sz="2200">
                <a:latin typeface="Times New Roman" panose="02020603050405020304" pitchFamily="18" charset="0"/>
              </a:rPr>
              <a:t>đang đi trên đường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1138"/>
                                        </p:tgtEl>
                                        <p:attrNameLst>
                                          <p:attrName>style.visibility</p:attrName>
                                        </p:attrNameLst>
                                      </p:cBhvr>
                                      <p:to>
                                        <p:strVal val="visible"/>
                                      </p:to>
                                    </p:set>
                                    <p:anim calcmode="lin" valueType="num">
                                      <p:cBhvr>
                                        <p:cTn id="7" dur="500" fill="hold"/>
                                        <p:tgtEl>
                                          <p:spTgt spid="91138"/>
                                        </p:tgtEl>
                                        <p:attrNameLst>
                                          <p:attrName>ppt_w</p:attrName>
                                        </p:attrNameLst>
                                      </p:cBhvr>
                                      <p:tavLst>
                                        <p:tav tm="0">
                                          <p:val>
                                            <p:fltVal val="0"/>
                                          </p:val>
                                        </p:tav>
                                        <p:tav tm="100000">
                                          <p:val>
                                            <p:strVal val="#ppt_w"/>
                                          </p:val>
                                        </p:tav>
                                      </p:tavLst>
                                    </p:anim>
                                    <p:anim calcmode="lin" valueType="num">
                                      <p:cBhvr>
                                        <p:cTn id="8" dur="500" fill="hold"/>
                                        <p:tgtEl>
                                          <p:spTgt spid="91138"/>
                                        </p:tgtEl>
                                        <p:attrNameLst>
                                          <p:attrName>ppt_h</p:attrName>
                                        </p:attrNameLst>
                                      </p:cBhvr>
                                      <p:tavLst>
                                        <p:tav tm="0">
                                          <p:val>
                                            <p:fltVal val="0"/>
                                          </p:val>
                                        </p:tav>
                                        <p:tav tm="100000">
                                          <p:val>
                                            <p:strVal val="#ppt_h"/>
                                          </p:val>
                                        </p:tav>
                                      </p:tavLst>
                                    </p:anim>
                                    <p:anim calcmode="lin" valueType="num">
                                      <p:cBhvr>
                                        <p:cTn id="9" dur="500" fill="hold"/>
                                        <p:tgtEl>
                                          <p:spTgt spid="91138"/>
                                        </p:tgtEl>
                                        <p:attrNameLst>
                                          <p:attrName>style.rotation</p:attrName>
                                        </p:attrNameLst>
                                      </p:cBhvr>
                                      <p:tavLst>
                                        <p:tav tm="0">
                                          <p:val>
                                            <p:fltVal val="360"/>
                                          </p:val>
                                        </p:tav>
                                        <p:tav tm="100000">
                                          <p:val>
                                            <p:fltVal val="0"/>
                                          </p:val>
                                        </p:tav>
                                      </p:tavLst>
                                    </p:anim>
                                    <p:animEffect transition="in" filter="fade">
                                      <p:cBhvr>
                                        <p:cTn id="10" dur="500"/>
                                        <p:tgtEl>
                                          <p:spTgt spid="9113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9462"/>
                                        </p:tgtEl>
                                        <p:attrNameLst>
                                          <p:attrName>style.visibility</p:attrName>
                                        </p:attrNameLst>
                                      </p:cBhvr>
                                      <p:to>
                                        <p:strVal val="visible"/>
                                      </p:to>
                                    </p:set>
                                    <p:animEffect transition="in" filter="blinds(horizontal)">
                                      <p:cBhvr>
                                        <p:cTn id="15" dur="500"/>
                                        <p:tgtEl>
                                          <p:spTgt spid="19462"/>
                                        </p:tgtEl>
                                      </p:cBhvr>
                                    </p:animEffect>
                                  </p:childTnLst>
                                </p:cTn>
                              </p:par>
                              <p:par>
                                <p:cTn id="16" presetID="3" presetClass="entr" presetSubtype="10" fill="hold" nodeType="withEffect">
                                  <p:stCondLst>
                                    <p:cond delay="0"/>
                                  </p:stCondLst>
                                  <p:childTnLst>
                                    <p:set>
                                      <p:cBhvr>
                                        <p:cTn id="17" dur="1" fill="hold">
                                          <p:stCondLst>
                                            <p:cond delay="0"/>
                                          </p:stCondLst>
                                        </p:cTn>
                                        <p:tgtEl>
                                          <p:spTgt spid="19460"/>
                                        </p:tgtEl>
                                        <p:attrNameLst>
                                          <p:attrName>style.visibility</p:attrName>
                                        </p:attrNameLst>
                                      </p:cBhvr>
                                      <p:to>
                                        <p:strVal val="visible"/>
                                      </p:to>
                                    </p:set>
                                    <p:animEffect transition="in" filter="blinds(horizontal)">
                                      <p:cBhvr>
                                        <p:cTn id="18" dur="500"/>
                                        <p:tgtEl>
                                          <p:spTgt spid="19460"/>
                                        </p:tgtEl>
                                      </p:cBhvr>
                                    </p:animEffect>
                                  </p:childTnLst>
                                </p:cTn>
                              </p:par>
                              <p:par>
                                <p:cTn id="19" presetID="3" presetClass="entr" presetSubtype="10" fill="hold" nodeType="withEffect">
                                  <p:stCondLst>
                                    <p:cond delay="0"/>
                                  </p:stCondLst>
                                  <p:childTnLst>
                                    <p:set>
                                      <p:cBhvr>
                                        <p:cTn id="20" dur="1" fill="hold">
                                          <p:stCondLst>
                                            <p:cond delay="0"/>
                                          </p:stCondLst>
                                        </p:cTn>
                                        <p:tgtEl>
                                          <p:spTgt spid="19461"/>
                                        </p:tgtEl>
                                        <p:attrNameLst>
                                          <p:attrName>style.visibility</p:attrName>
                                        </p:attrNameLst>
                                      </p:cBhvr>
                                      <p:to>
                                        <p:strVal val="visible"/>
                                      </p:to>
                                    </p:set>
                                    <p:animEffect transition="in" filter="blinds(horizontal)">
                                      <p:cBhvr>
                                        <p:cTn id="21" dur="500"/>
                                        <p:tgtEl>
                                          <p:spTgt spid="1946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9471"/>
                                        </p:tgtEl>
                                        <p:attrNameLst>
                                          <p:attrName>style.visibility</p:attrName>
                                        </p:attrNameLst>
                                      </p:cBhvr>
                                      <p:to>
                                        <p:strVal val="visible"/>
                                      </p:to>
                                    </p:set>
                                    <p:animEffect transition="in" filter="blinds(horizontal)">
                                      <p:cBhvr>
                                        <p:cTn id="26" dur="500"/>
                                        <p:tgtEl>
                                          <p:spTgt spid="19471"/>
                                        </p:tgtEl>
                                      </p:cBhvr>
                                    </p:animEffect>
                                  </p:childTnLst>
                                </p:cTn>
                              </p:par>
                              <p:par>
                                <p:cTn id="27" presetID="3" presetClass="entr" presetSubtype="10" fill="hold" nodeType="withEffect">
                                  <p:stCondLst>
                                    <p:cond delay="0"/>
                                  </p:stCondLst>
                                  <p:childTnLst>
                                    <p:set>
                                      <p:cBhvr>
                                        <p:cTn id="28" dur="1" fill="hold">
                                          <p:stCondLst>
                                            <p:cond delay="0"/>
                                          </p:stCondLst>
                                        </p:cTn>
                                        <p:tgtEl>
                                          <p:spTgt spid="19463"/>
                                        </p:tgtEl>
                                        <p:attrNameLst>
                                          <p:attrName>style.visibility</p:attrName>
                                        </p:attrNameLst>
                                      </p:cBhvr>
                                      <p:to>
                                        <p:strVal val="visible"/>
                                      </p:to>
                                    </p:set>
                                    <p:animEffect transition="in" filter="blinds(horizontal)">
                                      <p:cBhvr>
                                        <p:cTn id="29" dur="500"/>
                                        <p:tgtEl>
                                          <p:spTgt spid="19463"/>
                                        </p:tgtEl>
                                      </p:cBhvr>
                                    </p:animEffect>
                                  </p:childTnLst>
                                </p:cTn>
                              </p:par>
                              <p:par>
                                <p:cTn id="30" presetID="3" presetClass="entr" presetSubtype="10" fill="hold" nodeType="withEffect">
                                  <p:stCondLst>
                                    <p:cond delay="0"/>
                                  </p:stCondLst>
                                  <p:childTnLst>
                                    <p:set>
                                      <p:cBhvr>
                                        <p:cTn id="31" dur="1" fill="hold">
                                          <p:stCondLst>
                                            <p:cond delay="0"/>
                                          </p:stCondLst>
                                        </p:cTn>
                                        <p:tgtEl>
                                          <p:spTgt spid="19464"/>
                                        </p:tgtEl>
                                        <p:attrNameLst>
                                          <p:attrName>style.visibility</p:attrName>
                                        </p:attrNameLst>
                                      </p:cBhvr>
                                      <p:to>
                                        <p:strVal val="visible"/>
                                      </p:to>
                                    </p:set>
                                    <p:animEffect transition="in" filter="blinds(horizontal)">
                                      <p:cBhvr>
                                        <p:cTn id="32" dur="500"/>
                                        <p:tgtEl>
                                          <p:spTgt spid="1946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9481"/>
                                        </p:tgtEl>
                                        <p:attrNameLst>
                                          <p:attrName>style.visibility</p:attrName>
                                        </p:attrNameLst>
                                      </p:cBhvr>
                                      <p:to>
                                        <p:strVal val="visible"/>
                                      </p:to>
                                    </p:set>
                                    <p:animEffect transition="in" filter="blinds(horizontal)">
                                      <p:cBhvr>
                                        <p:cTn id="37" dur="500"/>
                                        <p:tgtEl>
                                          <p:spTgt spid="19481"/>
                                        </p:tgtEl>
                                      </p:cBhvr>
                                    </p:animEffect>
                                  </p:childTnLst>
                                </p:cTn>
                              </p:par>
                              <p:par>
                                <p:cTn id="38" presetID="3" presetClass="entr" presetSubtype="10" fill="hold" nodeType="withEffect">
                                  <p:stCondLst>
                                    <p:cond delay="0"/>
                                  </p:stCondLst>
                                  <p:childTnLst>
                                    <p:set>
                                      <p:cBhvr>
                                        <p:cTn id="39" dur="1" fill="hold">
                                          <p:stCondLst>
                                            <p:cond delay="0"/>
                                          </p:stCondLst>
                                        </p:cTn>
                                        <p:tgtEl>
                                          <p:spTgt spid="19475"/>
                                        </p:tgtEl>
                                        <p:attrNameLst>
                                          <p:attrName>style.visibility</p:attrName>
                                        </p:attrNameLst>
                                      </p:cBhvr>
                                      <p:to>
                                        <p:strVal val="visible"/>
                                      </p:to>
                                    </p:set>
                                    <p:animEffect transition="in" filter="blinds(horizontal)">
                                      <p:cBhvr>
                                        <p:cTn id="40" dur="500"/>
                                        <p:tgtEl>
                                          <p:spTgt spid="1947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9479"/>
                                        </p:tgtEl>
                                        <p:attrNameLst>
                                          <p:attrName>style.visibility</p:attrName>
                                        </p:attrNameLst>
                                      </p:cBhvr>
                                      <p:to>
                                        <p:strVal val="visible"/>
                                      </p:to>
                                    </p:set>
                                    <p:animEffect transition="in" filter="blinds(horizontal)">
                                      <p:cBhvr>
                                        <p:cTn id="45" dur="500"/>
                                        <p:tgtEl>
                                          <p:spTgt spid="19479"/>
                                        </p:tgtEl>
                                      </p:cBhvr>
                                    </p:animEffect>
                                  </p:childTnLst>
                                </p:cTn>
                              </p:par>
                              <p:par>
                                <p:cTn id="46" presetID="3" presetClass="entr" presetSubtype="10" fill="hold" nodeType="withEffect">
                                  <p:stCondLst>
                                    <p:cond delay="0"/>
                                  </p:stCondLst>
                                  <p:childTnLst>
                                    <p:set>
                                      <p:cBhvr>
                                        <p:cTn id="47" dur="1" fill="hold">
                                          <p:stCondLst>
                                            <p:cond delay="0"/>
                                          </p:stCondLst>
                                        </p:cTn>
                                        <p:tgtEl>
                                          <p:spTgt spid="19477"/>
                                        </p:tgtEl>
                                        <p:attrNameLst>
                                          <p:attrName>style.visibility</p:attrName>
                                        </p:attrNameLst>
                                      </p:cBhvr>
                                      <p:to>
                                        <p:strVal val="visible"/>
                                      </p:to>
                                    </p:set>
                                    <p:animEffect transition="in" filter="blinds(horizontal)">
                                      <p:cBhvr>
                                        <p:cTn id="48" dur="500"/>
                                        <p:tgtEl>
                                          <p:spTgt spid="1947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9473"/>
                                        </p:tgtEl>
                                        <p:attrNameLst>
                                          <p:attrName>style.visibility</p:attrName>
                                        </p:attrNameLst>
                                      </p:cBhvr>
                                      <p:to>
                                        <p:strVal val="visible"/>
                                      </p:to>
                                    </p:set>
                                    <p:animEffect transition="in" filter="blinds(horizontal)">
                                      <p:cBhvr>
                                        <p:cTn id="53" dur="500"/>
                                        <p:tgtEl>
                                          <p:spTgt spid="19473"/>
                                        </p:tgtEl>
                                      </p:cBhvr>
                                    </p:animEffect>
                                  </p:childTnLst>
                                </p:cTn>
                              </p:par>
                              <p:par>
                                <p:cTn id="54" presetID="3" presetClass="entr" presetSubtype="10" fill="hold" nodeType="withEffect">
                                  <p:stCondLst>
                                    <p:cond delay="0"/>
                                  </p:stCondLst>
                                  <p:childTnLst>
                                    <p:set>
                                      <p:cBhvr>
                                        <p:cTn id="55" dur="1" fill="hold">
                                          <p:stCondLst>
                                            <p:cond delay="0"/>
                                          </p:stCondLst>
                                        </p:cTn>
                                        <p:tgtEl>
                                          <p:spTgt spid="19469"/>
                                        </p:tgtEl>
                                        <p:attrNameLst>
                                          <p:attrName>style.visibility</p:attrName>
                                        </p:attrNameLst>
                                      </p:cBhvr>
                                      <p:to>
                                        <p:strVal val="visible"/>
                                      </p:to>
                                    </p:set>
                                    <p:animEffect transition="in" filter="blinds(horizontal)">
                                      <p:cBhvr>
                                        <p:cTn id="56" dur="500"/>
                                        <p:tgtEl>
                                          <p:spTgt spid="19469"/>
                                        </p:tgtEl>
                                      </p:cBhvr>
                                    </p:animEffect>
                                  </p:childTnLst>
                                </p:cTn>
                              </p:par>
                              <p:par>
                                <p:cTn id="57" presetID="3" presetClass="entr" presetSubtype="10" fill="hold" nodeType="withEffect">
                                  <p:stCondLst>
                                    <p:cond delay="0"/>
                                  </p:stCondLst>
                                  <p:childTnLst>
                                    <p:set>
                                      <p:cBhvr>
                                        <p:cTn id="58" dur="1" fill="hold">
                                          <p:stCondLst>
                                            <p:cond delay="0"/>
                                          </p:stCondLst>
                                        </p:cTn>
                                        <p:tgtEl>
                                          <p:spTgt spid="19470"/>
                                        </p:tgtEl>
                                        <p:attrNameLst>
                                          <p:attrName>style.visibility</p:attrName>
                                        </p:attrNameLst>
                                      </p:cBhvr>
                                      <p:to>
                                        <p:strVal val="visible"/>
                                      </p:to>
                                    </p:set>
                                    <p:animEffect transition="in" filter="blinds(horizontal)">
                                      <p:cBhvr>
                                        <p:cTn id="59" dur="500"/>
                                        <p:tgtEl>
                                          <p:spTgt spid="19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p:bldP spid="19462" grpId="0"/>
      <p:bldP spid="19471" grpId="0"/>
      <p:bldP spid="19473" grpId="0"/>
      <p:bldP spid="19479" grpId="0"/>
      <p:bldP spid="19481"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3">
            <a:extLst>
              <a:ext uri="{FF2B5EF4-FFF2-40B4-BE49-F238E27FC236}">
                <a16:creationId xmlns:a16="http://schemas.microsoft.com/office/drawing/2014/main" id="{25ACE90B-DA20-8D8E-E899-D4CB081ACCCB}"/>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92162" name="Rectangle 2">
            <a:extLst>
              <a:ext uri="{FF2B5EF4-FFF2-40B4-BE49-F238E27FC236}">
                <a16:creationId xmlns:a16="http://schemas.microsoft.com/office/drawing/2014/main" id="{7166AA50-B0D7-2517-B6AA-E11224054EB3}"/>
              </a:ext>
            </a:extLst>
          </p:cNvPr>
          <p:cNvSpPr>
            <a:spLocks noChangeArrowheads="1"/>
          </p:cNvSpPr>
          <p:nvPr/>
        </p:nvSpPr>
        <p:spPr bwMode="auto">
          <a:xfrm>
            <a:off x="3200401" y="1211264"/>
            <a:ext cx="635317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3200" b="1" i="1" dirty="0">
                <a:latin typeface="Times New Roman" panose="02020603050405020304" pitchFamily="18" charset="0"/>
                <a:cs typeface="Times New Roman" panose="02020603050405020304" pitchFamily="18" charset="0"/>
              </a:rPr>
              <a:t>2.3. Kế toán các trường hợp chủ yếu</a:t>
            </a:r>
          </a:p>
        </p:txBody>
      </p:sp>
      <p:sp>
        <p:nvSpPr>
          <p:cNvPr id="92163" name="Rectangle 3">
            <a:extLst>
              <a:ext uri="{FF2B5EF4-FFF2-40B4-BE49-F238E27FC236}">
                <a16:creationId xmlns:a16="http://schemas.microsoft.com/office/drawing/2014/main" id="{389E369A-3C09-838C-6BC1-99EB615C65D3}"/>
              </a:ext>
            </a:extLst>
          </p:cNvPr>
          <p:cNvSpPr>
            <a:spLocks noChangeArrowheads="1"/>
          </p:cNvSpPr>
          <p:nvPr/>
        </p:nvSpPr>
        <p:spPr bwMode="auto">
          <a:xfrm>
            <a:off x="1752600" y="2082801"/>
            <a:ext cx="86868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2200" i="1" u="sng">
                <a:latin typeface="Times New Roman" panose="02020603050405020304" pitchFamily="18" charset="0"/>
                <a:cs typeface="Times New Roman" panose="02020603050405020304" pitchFamily="18" charset="0"/>
              </a:rPr>
              <a:t>Ví dụ 1</a:t>
            </a:r>
            <a:r>
              <a:rPr lang="vi-VN" altLang="en-US" sz="2200" u="sng">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DN mua một lô h</a:t>
            </a:r>
            <a:r>
              <a:rPr lang="en-US" altLang="en-US" sz="2200">
                <a:latin typeface="Times New Roman" panose="02020603050405020304" pitchFamily="18" charset="0"/>
                <a:cs typeface="Times New Roman" panose="02020603050405020304" pitchFamily="18" charset="0"/>
              </a:rPr>
              <a:t>à</a:t>
            </a:r>
            <a:r>
              <a:rPr lang="vi-VN" altLang="en-US" sz="2200">
                <a:latin typeface="Times New Roman" panose="02020603050405020304" pitchFamily="18" charset="0"/>
                <a:cs typeface="Times New Roman" panose="02020603050405020304" pitchFamily="18" charset="0"/>
              </a:rPr>
              <a:t>ng</a:t>
            </a:r>
            <a:r>
              <a:rPr lang="en-US" altLang="en-US" sz="2200">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trị giá 100.000.000đ, thuế GTGT 10%, tiền mua hàng chưa thanh toán. Hàng về kiểm nhận nhập kho đủ. Thời gian sau trích tiền gửi ngân hàng để thanh toán cho người bán (NH đã báo)</a:t>
            </a:r>
            <a:endParaRPr lang="pt-BR" altLang="en-US" sz="2200">
              <a:latin typeface="Times New Roman" panose="02020603050405020304" pitchFamily="18" charset="0"/>
              <a:cs typeface="Times New Roman" panose="02020603050405020304" pitchFamily="18" charset="0"/>
            </a:endParaRPr>
          </a:p>
        </p:txBody>
      </p:sp>
      <p:sp>
        <p:nvSpPr>
          <p:cNvPr id="92164" name="AutoShape 4">
            <a:extLst>
              <a:ext uri="{FF2B5EF4-FFF2-40B4-BE49-F238E27FC236}">
                <a16:creationId xmlns:a16="http://schemas.microsoft.com/office/drawing/2014/main" id="{7B781B20-6E56-F6E9-2350-6C87E1D4263F}"/>
              </a:ext>
            </a:extLst>
          </p:cNvPr>
          <p:cNvSpPr>
            <a:spLocks noChangeArrowheads="1"/>
          </p:cNvSpPr>
          <p:nvPr/>
        </p:nvSpPr>
        <p:spPr bwMode="auto">
          <a:xfrm>
            <a:off x="1676400" y="2133600"/>
            <a:ext cx="8839200" cy="1066800"/>
          </a:xfrm>
          <a:prstGeom prst="roundRect">
            <a:avLst>
              <a:gd name="adj" fmla="val 22778"/>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92167" name="AutoShape 7">
            <a:extLst>
              <a:ext uri="{FF2B5EF4-FFF2-40B4-BE49-F238E27FC236}">
                <a16:creationId xmlns:a16="http://schemas.microsoft.com/office/drawing/2014/main" id="{DC7C36D9-4753-A973-3FD7-E2801E16667A}"/>
              </a:ext>
            </a:extLst>
          </p:cNvPr>
          <p:cNvSpPr>
            <a:spLocks noChangeArrowheads="1"/>
          </p:cNvSpPr>
          <p:nvPr/>
        </p:nvSpPr>
        <p:spPr bwMode="auto">
          <a:xfrm>
            <a:off x="1676400" y="3251200"/>
            <a:ext cx="8839200" cy="2082800"/>
          </a:xfrm>
          <a:prstGeom prst="roundRect">
            <a:avLst>
              <a:gd name="adj" fmla="val 13676"/>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92168" name="Rectangle 8">
            <a:extLst>
              <a:ext uri="{FF2B5EF4-FFF2-40B4-BE49-F238E27FC236}">
                <a16:creationId xmlns:a16="http://schemas.microsoft.com/office/drawing/2014/main" id="{C6DEB419-EA2E-A366-6C87-F2792A89CBC9}"/>
              </a:ext>
            </a:extLst>
          </p:cNvPr>
          <p:cNvSpPr>
            <a:spLocks noChangeArrowheads="1"/>
          </p:cNvSpPr>
          <p:nvPr/>
        </p:nvSpPr>
        <p:spPr bwMode="auto">
          <a:xfrm>
            <a:off x="1752600" y="3200401"/>
            <a:ext cx="8686800"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pt-BR" altLang="en-US" sz="2200" i="1" u="sng">
                <a:latin typeface="Times New Roman" panose="02020603050405020304" pitchFamily="18" charset="0"/>
                <a:cs typeface="Times New Roman" panose="02020603050405020304" pitchFamily="18" charset="0"/>
              </a:rPr>
              <a:t>Ví dụ 2:</a:t>
            </a:r>
            <a:r>
              <a:rPr lang="pt-BR" altLang="en-US" sz="2200" i="1">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DN mua một lô hàng hóa trị giá thanh toán trên hóa đơn 102.000.000đ đã thanh toán bằng tiền vay ngắn hạn ngân hàng (NH đã báo Nợ). Hàng về kiểm nhận nhập kho phát hiện thiếu một số trị giá 150.000đ chưa rõ lý do, thuế GTGT được khấu trừ 10%. Thời gian sau tìm ra nguyên nhân hàng </a:t>
            </a:r>
            <a:r>
              <a:rPr lang="en-US" altLang="en-US" sz="2200">
                <a:latin typeface="Times New Roman" panose="02020603050405020304" pitchFamily="18" charset="0"/>
                <a:cs typeface="Times New Roman" panose="02020603050405020304" pitchFamily="18" charset="0"/>
              </a:rPr>
              <a:t>thiếu là </a:t>
            </a:r>
            <a:r>
              <a:rPr lang="vi-VN" altLang="en-US" sz="2200">
                <a:latin typeface="Times New Roman" panose="02020603050405020304" pitchFamily="18" charset="0"/>
                <a:cs typeface="Times New Roman" panose="02020603050405020304" pitchFamily="18" charset="0"/>
              </a:rPr>
              <a:t>do cán bộ thiếu tinh thần trách nghiệm bắt bồi thường nhưng chưa thu được tiền.</a:t>
            </a:r>
            <a:endParaRPr lang="pt-BR" altLang="en-US" sz="22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2162"/>
                                        </p:tgtEl>
                                        <p:attrNameLst>
                                          <p:attrName>style.visibility</p:attrName>
                                        </p:attrNameLst>
                                      </p:cBhvr>
                                      <p:to>
                                        <p:strVal val="visible"/>
                                      </p:to>
                                    </p:set>
                                    <p:anim calcmode="lin" valueType="num">
                                      <p:cBhvr>
                                        <p:cTn id="7" dur="500" fill="hold"/>
                                        <p:tgtEl>
                                          <p:spTgt spid="92162"/>
                                        </p:tgtEl>
                                        <p:attrNameLst>
                                          <p:attrName>ppt_w</p:attrName>
                                        </p:attrNameLst>
                                      </p:cBhvr>
                                      <p:tavLst>
                                        <p:tav tm="0">
                                          <p:val>
                                            <p:fltVal val="0"/>
                                          </p:val>
                                        </p:tav>
                                        <p:tav tm="100000">
                                          <p:val>
                                            <p:strVal val="#ppt_w"/>
                                          </p:val>
                                        </p:tav>
                                      </p:tavLst>
                                    </p:anim>
                                    <p:anim calcmode="lin" valueType="num">
                                      <p:cBhvr>
                                        <p:cTn id="8" dur="500" fill="hold"/>
                                        <p:tgtEl>
                                          <p:spTgt spid="92162"/>
                                        </p:tgtEl>
                                        <p:attrNameLst>
                                          <p:attrName>ppt_h</p:attrName>
                                        </p:attrNameLst>
                                      </p:cBhvr>
                                      <p:tavLst>
                                        <p:tav tm="0">
                                          <p:val>
                                            <p:fltVal val="0"/>
                                          </p:val>
                                        </p:tav>
                                        <p:tav tm="100000">
                                          <p:val>
                                            <p:strVal val="#ppt_h"/>
                                          </p:val>
                                        </p:tav>
                                      </p:tavLst>
                                    </p:anim>
                                    <p:anim calcmode="lin" valueType="num">
                                      <p:cBhvr>
                                        <p:cTn id="9" dur="500" fill="hold"/>
                                        <p:tgtEl>
                                          <p:spTgt spid="92162"/>
                                        </p:tgtEl>
                                        <p:attrNameLst>
                                          <p:attrName>style.rotation</p:attrName>
                                        </p:attrNameLst>
                                      </p:cBhvr>
                                      <p:tavLst>
                                        <p:tav tm="0">
                                          <p:val>
                                            <p:fltVal val="360"/>
                                          </p:val>
                                        </p:tav>
                                        <p:tav tm="100000">
                                          <p:val>
                                            <p:fltVal val="0"/>
                                          </p:val>
                                        </p:tav>
                                      </p:tavLst>
                                    </p:anim>
                                    <p:animEffect transition="in" filter="fade">
                                      <p:cBhvr>
                                        <p:cTn id="10" dur="500"/>
                                        <p:tgtEl>
                                          <p:spTgt spid="9216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92163"/>
                                        </p:tgtEl>
                                        <p:attrNameLst>
                                          <p:attrName>style.visibility</p:attrName>
                                        </p:attrNameLst>
                                      </p:cBhvr>
                                      <p:to>
                                        <p:strVal val="visible"/>
                                      </p:to>
                                    </p:set>
                                    <p:animEffect transition="in" filter="wedge">
                                      <p:cBhvr>
                                        <p:cTn id="15" dur="2000"/>
                                        <p:tgtEl>
                                          <p:spTgt spid="92163"/>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92164"/>
                                        </p:tgtEl>
                                        <p:attrNameLst>
                                          <p:attrName>style.visibility</p:attrName>
                                        </p:attrNameLst>
                                      </p:cBhvr>
                                      <p:to>
                                        <p:strVal val="visible"/>
                                      </p:to>
                                    </p:set>
                                    <p:animEffect transition="in" filter="slide(fromBottom)">
                                      <p:cBhvr>
                                        <p:cTn id="18" dur="500"/>
                                        <p:tgtEl>
                                          <p:spTgt spid="9216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92167"/>
                                        </p:tgtEl>
                                        <p:attrNameLst>
                                          <p:attrName>style.visibility</p:attrName>
                                        </p:attrNameLst>
                                      </p:cBhvr>
                                      <p:to>
                                        <p:strVal val="visible"/>
                                      </p:to>
                                    </p:set>
                                    <p:animEffect transition="in" filter="slide(fromBottom)">
                                      <p:cBhvr>
                                        <p:cTn id="23" dur="500"/>
                                        <p:tgtEl>
                                          <p:spTgt spid="92167"/>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92168"/>
                                        </p:tgtEl>
                                        <p:attrNameLst>
                                          <p:attrName>style.visibility</p:attrName>
                                        </p:attrNameLst>
                                      </p:cBhvr>
                                      <p:to>
                                        <p:strVal val="visible"/>
                                      </p:to>
                                    </p:set>
                                    <p:animEffect transition="in" filter="wedge">
                                      <p:cBhvr>
                                        <p:cTn id="26" dur="2000"/>
                                        <p:tgtEl>
                                          <p:spTgt spid="9216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xit" presetSubtype="10" fill="hold" nodeType="clickEffect">
                                  <p:stCondLst>
                                    <p:cond delay="0"/>
                                  </p:stCondLst>
                                  <p:childTnLst>
                                    <p:animEffect transition="out" filter="checkerboard(across)">
                                      <p:cBhvr>
                                        <p:cTn id="30" dur="500"/>
                                        <p:tgtEl>
                                          <p:spTgt spid="92164"/>
                                        </p:tgtEl>
                                      </p:cBhvr>
                                    </p:animEffect>
                                    <p:set>
                                      <p:cBhvr>
                                        <p:cTn id="31" dur="1" fill="hold">
                                          <p:stCondLst>
                                            <p:cond delay="499"/>
                                          </p:stCondLst>
                                        </p:cTn>
                                        <p:tgtEl>
                                          <p:spTgt spid="92164"/>
                                        </p:tgtEl>
                                        <p:attrNameLst>
                                          <p:attrName>style.visibility</p:attrName>
                                        </p:attrNameLst>
                                      </p:cBhvr>
                                      <p:to>
                                        <p:strVal val="hidden"/>
                                      </p:to>
                                    </p:set>
                                  </p:childTnLst>
                                </p:cTn>
                              </p:par>
                              <p:par>
                                <p:cTn id="32" presetID="5" presetClass="exit" presetSubtype="10" fill="hold" nodeType="withEffect">
                                  <p:stCondLst>
                                    <p:cond delay="0"/>
                                  </p:stCondLst>
                                  <p:childTnLst>
                                    <p:animEffect transition="out" filter="checkerboard(across)">
                                      <p:cBhvr>
                                        <p:cTn id="33" dur="500"/>
                                        <p:tgtEl>
                                          <p:spTgt spid="92163"/>
                                        </p:tgtEl>
                                      </p:cBhvr>
                                    </p:animEffect>
                                    <p:set>
                                      <p:cBhvr>
                                        <p:cTn id="34" dur="1" fill="hold">
                                          <p:stCondLst>
                                            <p:cond delay="499"/>
                                          </p:stCondLst>
                                        </p:cTn>
                                        <p:tgtEl>
                                          <p:spTgt spid="92163"/>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xit" presetSubtype="10" fill="hold" grpId="1" nodeType="clickEffect">
                                  <p:stCondLst>
                                    <p:cond delay="0"/>
                                  </p:stCondLst>
                                  <p:childTnLst>
                                    <p:animEffect transition="out" filter="checkerboard(across)">
                                      <p:cBhvr>
                                        <p:cTn id="38" dur="500"/>
                                        <p:tgtEl>
                                          <p:spTgt spid="92168"/>
                                        </p:tgtEl>
                                      </p:cBhvr>
                                    </p:animEffect>
                                    <p:set>
                                      <p:cBhvr>
                                        <p:cTn id="39" dur="1" fill="hold">
                                          <p:stCondLst>
                                            <p:cond delay="499"/>
                                          </p:stCondLst>
                                        </p:cTn>
                                        <p:tgtEl>
                                          <p:spTgt spid="92168"/>
                                        </p:tgtEl>
                                        <p:attrNameLst>
                                          <p:attrName>style.visibility</p:attrName>
                                        </p:attrNameLst>
                                      </p:cBhvr>
                                      <p:to>
                                        <p:strVal val="hidden"/>
                                      </p:to>
                                    </p:set>
                                  </p:childTnLst>
                                </p:cTn>
                              </p:par>
                              <p:par>
                                <p:cTn id="40" presetID="5" presetClass="exit" presetSubtype="10" fill="hold" grpId="1" nodeType="withEffect">
                                  <p:stCondLst>
                                    <p:cond delay="0"/>
                                  </p:stCondLst>
                                  <p:childTnLst>
                                    <p:animEffect transition="out" filter="checkerboard(across)">
                                      <p:cBhvr>
                                        <p:cTn id="41" dur="500"/>
                                        <p:tgtEl>
                                          <p:spTgt spid="92167"/>
                                        </p:tgtEl>
                                      </p:cBhvr>
                                    </p:animEffect>
                                    <p:set>
                                      <p:cBhvr>
                                        <p:cTn id="42" dur="1" fill="hold">
                                          <p:stCondLst>
                                            <p:cond delay="499"/>
                                          </p:stCondLst>
                                        </p:cTn>
                                        <p:tgtEl>
                                          <p:spTgt spid="921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P spid="92163" grpId="0"/>
      <p:bldP spid="92164" grpId="0" animBg="1"/>
      <p:bldP spid="92167" grpId="0" animBg="1"/>
      <p:bldP spid="92167" grpId="1" animBg="1"/>
      <p:bldP spid="92168" grpId="0"/>
      <p:bldP spid="92168" grpId="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F638D-DF74-5553-561E-31B1F1179364}"/>
            </a:ext>
          </a:extLst>
        </p:cNvPr>
        <p:cNvGrpSpPr/>
        <p:nvPr/>
      </p:nvGrpSpPr>
      <p:grpSpPr>
        <a:xfrm>
          <a:off x="0" y="0"/>
          <a:ext cx="0" cy="0"/>
          <a:chOff x="0" y="0"/>
          <a:chExt cx="0" cy="0"/>
        </a:xfrm>
      </p:grpSpPr>
      <p:sp>
        <p:nvSpPr>
          <p:cNvPr id="19458" name="Footer Placeholder 3">
            <a:extLst>
              <a:ext uri="{FF2B5EF4-FFF2-40B4-BE49-F238E27FC236}">
                <a16:creationId xmlns:a16="http://schemas.microsoft.com/office/drawing/2014/main" id="{6DE18D05-824A-8B4C-D8FC-EFDC32041A0D}"/>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92162" name="Rectangle 2">
            <a:extLst>
              <a:ext uri="{FF2B5EF4-FFF2-40B4-BE49-F238E27FC236}">
                <a16:creationId xmlns:a16="http://schemas.microsoft.com/office/drawing/2014/main" id="{AB0C79F2-2744-668E-FDA4-B42FF3907B1D}"/>
              </a:ext>
            </a:extLst>
          </p:cNvPr>
          <p:cNvSpPr>
            <a:spLocks noChangeArrowheads="1"/>
          </p:cNvSpPr>
          <p:nvPr/>
        </p:nvSpPr>
        <p:spPr bwMode="auto">
          <a:xfrm>
            <a:off x="3200401" y="195264"/>
            <a:ext cx="635317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3200" b="1" i="1" dirty="0">
                <a:latin typeface="Times New Roman" panose="02020603050405020304" pitchFamily="18" charset="0"/>
                <a:cs typeface="Times New Roman" panose="02020603050405020304" pitchFamily="18" charset="0"/>
              </a:rPr>
              <a:t>2.3. Kế toán các trường hợp chủ yếu</a:t>
            </a:r>
          </a:p>
        </p:txBody>
      </p:sp>
      <p:sp>
        <p:nvSpPr>
          <p:cNvPr id="92165" name="AutoShape 5">
            <a:extLst>
              <a:ext uri="{FF2B5EF4-FFF2-40B4-BE49-F238E27FC236}">
                <a16:creationId xmlns:a16="http://schemas.microsoft.com/office/drawing/2014/main" id="{CED4C149-684A-91F8-B3CA-1B6238186271}"/>
              </a:ext>
            </a:extLst>
          </p:cNvPr>
          <p:cNvSpPr>
            <a:spLocks noChangeArrowheads="1"/>
          </p:cNvSpPr>
          <p:nvPr/>
        </p:nvSpPr>
        <p:spPr bwMode="auto">
          <a:xfrm>
            <a:off x="1676400" y="1143000"/>
            <a:ext cx="8839200" cy="990600"/>
          </a:xfrm>
          <a:prstGeom prst="roundRect">
            <a:avLst>
              <a:gd name="adj" fmla="val 20171"/>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92166" name="Rectangle 6">
            <a:extLst>
              <a:ext uri="{FF2B5EF4-FFF2-40B4-BE49-F238E27FC236}">
                <a16:creationId xmlns:a16="http://schemas.microsoft.com/office/drawing/2014/main" id="{DF9309C4-A06D-94BA-058E-52C4DFCCD872}"/>
              </a:ext>
            </a:extLst>
          </p:cNvPr>
          <p:cNvSpPr>
            <a:spLocks noChangeArrowheads="1"/>
          </p:cNvSpPr>
          <p:nvPr/>
        </p:nvSpPr>
        <p:spPr bwMode="auto">
          <a:xfrm>
            <a:off x="1752601" y="1066801"/>
            <a:ext cx="8697913"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pt-BR" altLang="en-US" sz="2200" i="1" u="sng" dirty="0">
                <a:latin typeface="Times New Roman" panose="02020603050405020304" pitchFamily="18" charset="0"/>
                <a:cs typeface="Times New Roman" panose="02020603050405020304" pitchFamily="18" charset="0"/>
              </a:rPr>
              <a:t>Ví dụ 3:</a:t>
            </a:r>
            <a:r>
              <a:rPr lang="pt-BR" altLang="en-US" sz="2200" i="1" dirty="0">
                <a:latin typeface="Times New Roman" panose="02020603050405020304" pitchFamily="18" charset="0"/>
                <a:cs typeface="Times New Roman" panose="02020603050405020304" pitchFamily="18" charset="0"/>
              </a:rPr>
              <a:t> </a:t>
            </a:r>
            <a:r>
              <a:rPr lang="vi-VN" altLang="en-US" sz="2200" dirty="0">
                <a:latin typeface="Times New Roman" panose="02020603050405020304" pitchFamily="18" charset="0"/>
                <a:cs typeface="Times New Roman" panose="02020603050405020304" pitchFamily="18" charset="0"/>
              </a:rPr>
              <a:t>DN mua một lô hàng hóa, tổng giá thanh toán là 94.500.000đ, thuế GTGT 5%, tiền mua hàng đã thanh toán bằng tiền mặt. Cuối tháng hàng chưa về nhập kho</a:t>
            </a:r>
            <a:r>
              <a:rPr lang="en-US" altLang="en-US" sz="2200" dirty="0">
                <a:latin typeface="Times New Roman" panose="02020603050405020304" pitchFamily="18" charset="0"/>
                <a:cs typeface="Times New Roman" panose="02020603050405020304" pitchFamily="18" charset="0"/>
              </a:rPr>
              <a:t>. S</a:t>
            </a:r>
            <a:r>
              <a:rPr lang="vi-VN" altLang="en-US" sz="2200" dirty="0">
                <a:latin typeface="Times New Roman" panose="02020603050405020304" pitchFamily="18" charset="0"/>
                <a:cs typeface="Times New Roman" panose="02020603050405020304" pitchFamily="18" charset="0"/>
              </a:rPr>
              <a:t>ang tháng hàng về, kiểm nhận nhập kho đủ.</a:t>
            </a:r>
          </a:p>
        </p:txBody>
      </p:sp>
      <p:sp>
        <p:nvSpPr>
          <p:cNvPr id="92169" name="AutoShape 9">
            <a:extLst>
              <a:ext uri="{FF2B5EF4-FFF2-40B4-BE49-F238E27FC236}">
                <a16:creationId xmlns:a16="http://schemas.microsoft.com/office/drawing/2014/main" id="{1686CD7C-A410-0E9B-CA54-BFFFC2BDB397}"/>
              </a:ext>
            </a:extLst>
          </p:cNvPr>
          <p:cNvSpPr>
            <a:spLocks noChangeArrowheads="1"/>
          </p:cNvSpPr>
          <p:nvPr/>
        </p:nvSpPr>
        <p:spPr bwMode="gray">
          <a:xfrm>
            <a:off x="2795588" y="5384800"/>
            <a:ext cx="7162800" cy="1371600"/>
          </a:xfrm>
          <a:prstGeom prst="roundRect">
            <a:avLst>
              <a:gd name="adj" fmla="val 50000"/>
            </a:avLst>
          </a:prstGeom>
          <a:solidFill>
            <a:srgbClr val="FF66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pt-BR" altLang="en-US" b="1" i="1">
                <a:latin typeface="Times New Roman" panose="02020603050405020304" pitchFamily="18" charset="0"/>
                <a:cs typeface="Times New Roman" panose="02020603050405020304" pitchFamily="18" charset="0"/>
              </a:rPr>
              <a:t>Căn cứ vào tài liệu trên kế toán định khoản</a:t>
            </a:r>
          </a:p>
        </p:txBody>
      </p:sp>
      <p:sp>
        <p:nvSpPr>
          <p:cNvPr id="92170" name="AutoShape 10">
            <a:extLst>
              <a:ext uri="{FF2B5EF4-FFF2-40B4-BE49-F238E27FC236}">
                <a16:creationId xmlns:a16="http://schemas.microsoft.com/office/drawing/2014/main" id="{A8313C8E-BE70-ADF9-FF01-F4F30097C3C1}"/>
              </a:ext>
            </a:extLst>
          </p:cNvPr>
          <p:cNvSpPr>
            <a:spLocks noChangeArrowheads="1"/>
          </p:cNvSpPr>
          <p:nvPr/>
        </p:nvSpPr>
        <p:spPr bwMode="auto">
          <a:xfrm>
            <a:off x="1676400" y="2717800"/>
            <a:ext cx="8839200" cy="2438400"/>
          </a:xfrm>
          <a:prstGeom prst="roundRect">
            <a:avLst>
              <a:gd name="adj" fmla="val 13676"/>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92171" name="Rectangle 11">
            <a:extLst>
              <a:ext uri="{FF2B5EF4-FFF2-40B4-BE49-F238E27FC236}">
                <a16:creationId xmlns:a16="http://schemas.microsoft.com/office/drawing/2014/main" id="{E04BD676-E8CF-BBE0-0C4D-790975021478}"/>
              </a:ext>
            </a:extLst>
          </p:cNvPr>
          <p:cNvSpPr>
            <a:spLocks noChangeArrowheads="1"/>
          </p:cNvSpPr>
          <p:nvPr/>
        </p:nvSpPr>
        <p:spPr bwMode="auto">
          <a:xfrm>
            <a:off x="1739900" y="2628901"/>
            <a:ext cx="8686800"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pt-BR" altLang="en-US" sz="2200" i="1" u="sng" dirty="0">
                <a:latin typeface="Times New Roman" panose="02020603050405020304" pitchFamily="18" charset="0"/>
                <a:cs typeface="Times New Roman" panose="02020603050405020304" pitchFamily="18" charset="0"/>
              </a:rPr>
              <a:t>Ví dụ 4:</a:t>
            </a:r>
            <a:r>
              <a:rPr lang="pt-BR" altLang="en-US" sz="2200" i="1" dirty="0">
                <a:latin typeface="Times New Roman" panose="02020603050405020304" pitchFamily="18" charset="0"/>
                <a:cs typeface="Times New Roman" panose="02020603050405020304" pitchFamily="18" charset="0"/>
              </a:rPr>
              <a:t> </a:t>
            </a:r>
            <a:r>
              <a:rPr lang="vi-VN" altLang="en-US" sz="2200" dirty="0">
                <a:latin typeface="Times New Roman" panose="02020603050405020304" pitchFamily="18" charset="0"/>
                <a:cs typeface="Times New Roman" panose="02020603050405020304" pitchFamily="18" charset="0"/>
              </a:rPr>
              <a:t>DN mua một lô hàng giá thanh toán trên hóa đơn bên bán 132.000.00đ (trong đó thuế GTGT 10%). Chi phí vận chuyển đã chi thanh toán bằng tiền mặt 630.000đ (trong đó thuế GTGT 5%), tiền mua hàng thanh toán bằng tiền vay ngắn hạn (ngân hàng đã báo). Hàng về kiểm nhận nhập kho phát hiện thừa 1 lô hàng trị giá 800.000đ (giá nhập kho) chưa rõ nguyên nhân. DN đã nhập kho toàn bộ số hàng trên. Thời gian sau tìm ra nguyên nhân hàng thừa do dôi thừa tự nhiên được phép ghi tăng thu nhập.</a:t>
            </a:r>
            <a:endParaRPr lang="pt-BR" alt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36211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2162"/>
                                        </p:tgtEl>
                                        <p:attrNameLst>
                                          <p:attrName>style.visibility</p:attrName>
                                        </p:attrNameLst>
                                      </p:cBhvr>
                                      <p:to>
                                        <p:strVal val="visible"/>
                                      </p:to>
                                    </p:set>
                                    <p:anim calcmode="lin" valueType="num">
                                      <p:cBhvr>
                                        <p:cTn id="7" dur="500" fill="hold"/>
                                        <p:tgtEl>
                                          <p:spTgt spid="92162"/>
                                        </p:tgtEl>
                                        <p:attrNameLst>
                                          <p:attrName>ppt_w</p:attrName>
                                        </p:attrNameLst>
                                      </p:cBhvr>
                                      <p:tavLst>
                                        <p:tav tm="0">
                                          <p:val>
                                            <p:fltVal val="0"/>
                                          </p:val>
                                        </p:tav>
                                        <p:tav tm="100000">
                                          <p:val>
                                            <p:strVal val="#ppt_w"/>
                                          </p:val>
                                        </p:tav>
                                      </p:tavLst>
                                    </p:anim>
                                    <p:anim calcmode="lin" valueType="num">
                                      <p:cBhvr>
                                        <p:cTn id="8" dur="500" fill="hold"/>
                                        <p:tgtEl>
                                          <p:spTgt spid="92162"/>
                                        </p:tgtEl>
                                        <p:attrNameLst>
                                          <p:attrName>ppt_h</p:attrName>
                                        </p:attrNameLst>
                                      </p:cBhvr>
                                      <p:tavLst>
                                        <p:tav tm="0">
                                          <p:val>
                                            <p:fltVal val="0"/>
                                          </p:val>
                                        </p:tav>
                                        <p:tav tm="100000">
                                          <p:val>
                                            <p:strVal val="#ppt_h"/>
                                          </p:val>
                                        </p:tav>
                                      </p:tavLst>
                                    </p:anim>
                                    <p:anim calcmode="lin" valueType="num">
                                      <p:cBhvr>
                                        <p:cTn id="9" dur="500" fill="hold"/>
                                        <p:tgtEl>
                                          <p:spTgt spid="92162"/>
                                        </p:tgtEl>
                                        <p:attrNameLst>
                                          <p:attrName>style.rotation</p:attrName>
                                        </p:attrNameLst>
                                      </p:cBhvr>
                                      <p:tavLst>
                                        <p:tav tm="0">
                                          <p:val>
                                            <p:fltVal val="360"/>
                                          </p:val>
                                        </p:tav>
                                        <p:tav tm="100000">
                                          <p:val>
                                            <p:fltVal val="0"/>
                                          </p:val>
                                        </p:tav>
                                      </p:tavLst>
                                    </p:anim>
                                    <p:animEffect transition="in" filter="fade">
                                      <p:cBhvr>
                                        <p:cTn id="10" dur="500"/>
                                        <p:tgtEl>
                                          <p:spTgt spid="9216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92165"/>
                                        </p:tgtEl>
                                        <p:attrNameLst>
                                          <p:attrName>style.visibility</p:attrName>
                                        </p:attrNameLst>
                                      </p:cBhvr>
                                      <p:to>
                                        <p:strVal val="visible"/>
                                      </p:to>
                                    </p:set>
                                    <p:animEffect transition="in" filter="slide(fromBottom)">
                                      <p:cBhvr>
                                        <p:cTn id="15" dur="500"/>
                                        <p:tgtEl>
                                          <p:spTgt spid="92165"/>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92166"/>
                                        </p:tgtEl>
                                        <p:attrNameLst>
                                          <p:attrName>style.visibility</p:attrName>
                                        </p:attrNameLst>
                                      </p:cBhvr>
                                      <p:to>
                                        <p:strVal val="visible"/>
                                      </p:to>
                                    </p:set>
                                    <p:animEffect transition="in" filter="wedge">
                                      <p:cBhvr>
                                        <p:cTn id="18" dur="2000"/>
                                        <p:tgtEl>
                                          <p:spTgt spid="9216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92170"/>
                                        </p:tgtEl>
                                        <p:attrNameLst>
                                          <p:attrName>style.visibility</p:attrName>
                                        </p:attrNameLst>
                                      </p:cBhvr>
                                      <p:to>
                                        <p:strVal val="visible"/>
                                      </p:to>
                                    </p:set>
                                    <p:animEffect transition="in" filter="slide(fromBottom)">
                                      <p:cBhvr>
                                        <p:cTn id="23" dur="500"/>
                                        <p:tgtEl>
                                          <p:spTgt spid="92170"/>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92171"/>
                                        </p:tgtEl>
                                        <p:attrNameLst>
                                          <p:attrName>style.visibility</p:attrName>
                                        </p:attrNameLst>
                                      </p:cBhvr>
                                      <p:to>
                                        <p:strVal val="visible"/>
                                      </p:to>
                                    </p:set>
                                    <p:animEffect transition="in" filter="wedge">
                                      <p:cBhvr>
                                        <p:cTn id="26" dur="2000"/>
                                        <p:tgtEl>
                                          <p:spTgt spid="9217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xit" presetSubtype="10" fill="hold" grpId="1" nodeType="clickEffect">
                                  <p:stCondLst>
                                    <p:cond delay="0"/>
                                  </p:stCondLst>
                                  <p:childTnLst>
                                    <p:animEffect transition="out" filter="checkerboard(across)">
                                      <p:cBhvr>
                                        <p:cTn id="30" dur="500"/>
                                        <p:tgtEl>
                                          <p:spTgt spid="92166"/>
                                        </p:tgtEl>
                                      </p:cBhvr>
                                    </p:animEffect>
                                    <p:set>
                                      <p:cBhvr>
                                        <p:cTn id="31" dur="1" fill="hold">
                                          <p:stCondLst>
                                            <p:cond delay="499"/>
                                          </p:stCondLst>
                                        </p:cTn>
                                        <p:tgtEl>
                                          <p:spTgt spid="92166"/>
                                        </p:tgtEl>
                                        <p:attrNameLst>
                                          <p:attrName>style.visibility</p:attrName>
                                        </p:attrNameLst>
                                      </p:cBhvr>
                                      <p:to>
                                        <p:strVal val="hidden"/>
                                      </p:to>
                                    </p:set>
                                  </p:childTnLst>
                                </p:cTn>
                              </p:par>
                              <p:par>
                                <p:cTn id="32" presetID="5" presetClass="exit" presetSubtype="10" fill="hold" grpId="1" nodeType="withEffect">
                                  <p:stCondLst>
                                    <p:cond delay="0"/>
                                  </p:stCondLst>
                                  <p:childTnLst>
                                    <p:animEffect transition="out" filter="checkerboard(across)">
                                      <p:cBhvr>
                                        <p:cTn id="33" dur="500"/>
                                        <p:tgtEl>
                                          <p:spTgt spid="92165"/>
                                        </p:tgtEl>
                                      </p:cBhvr>
                                    </p:animEffect>
                                    <p:set>
                                      <p:cBhvr>
                                        <p:cTn id="34" dur="1" fill="hold">
                                          <p:stCondLst>
                                            <p:cond delay="499"/>
                                          </p:stCondLst>
                                        </p:cTn>
                                        <p:tgtEl>
                                          <p:spTgt spid="92165"/>
                                        </p:tgtEl>
                                        <p:attrNameLst>
                                          <p:attrName>style.visibility</p:attrName>
                                        </p:attrNameLst>
                                      </p:cBhvr>
                                      <p:to>
                                        <p:strVal val="hidden"/>
                                      </p:to>
                                    </p:set>
                                  </p:childTnLst>
                                </p:cTn>
                              </p:par>
                              <p:par>
                                <p:cTn id="35" presetID="5" presetClass="exit" presetSubtype="10" fill="hold" grpId="1" nodeType="withEffect">
                                  <p:stCondLst>
                                    <p:cond delay="0"/>
                                  </p:stCondLst>
                                  <p:childTnLst>
                                    <p:animEffect transition="out" filter="checkerboard(across)">
                                      <p:cBhvr>
                                        <p:cTn id="36" dur="500"/>
                                        <p:tgtEl>
                                          <p:spTgt spid="92171"/>
                                        </p:tgtEl>
                                      </p:cBhvr>
                                    </p:animEffect>
                                    <p:set>
                                      <p:cBhvr>
                                        <p:cTn id="37" dur="1" fill="hold">
                                          <p:stCondLst>
                                            <p:cond delay="499"/>
                                          </p:stCondLst>
                                        </p:cTn>
                                        <p:tgtEl>
                                          <p:spTgt spid="92171"/>
                                        </p:tgtEl>
                                        <p:attrNameLst>
                                          <p:attrName>style.visibility</p:attrName>
                                        </p:attrNameLst>
                                      </p:cBhvr>
                                      <p:to>
                                        <p:strVal val="hidden"/>
                                      </p:to>
                                    </p:set>
                                  </p:childTnLst>
                                </p:cTn>
                              </p:par>
                              <p:par>
                                <p:cTn id="38" presetID="5" presetClass="exit" presetSubtype="10" fill="hold" grpId="1" nodeType="withEffect">
                                  <p:stCondLst>
                                    <p:cond delay="0"/>
                                  </p:stCondLst>
                                  <p:childTnLst>
                                    <p:animEffect transition="out" filter="checkerboard(across)">
                                      <p:cBhvr>
                                        <p:cTn id="39" dur="500"/>
                                        <p:tgtEl>
                                          <p:spTgt spid="92170"/>
                                        </p:tgtEl>
                                      </p:cBhvr>
                                    </p:animEffect>
                                    <p:set>
                                      <p:cBhvr>
                                        <p:cTn id="40" dur="1" fill="hold">
                                          <p:stCondLst>
                                            <p:cond delay="499"/>
                                          </p:stCondLst>
                                        </p:cTn>
                                        <p:tgtEl>
                                          <p:spTgt spid="92170"/>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92169"/>
                                        </p:tgtEl>
                                        <p:attrNameLst>
                                          <p:attrName>style.visibility</p:attrName>
                                        </p:attrNameLst>
                                      </p:cBhvr>
                                      <p:to>
                                        <p:strVal val="visible"/>
                                      </p:to>
                                    </p:set>
                                    <p:anim calcmode="lin" valueType="num">
                                      <p:cBhvr additive="base">
                                        <p:cTn id="45" dur="500" fill="hold"/>
                                        <p:tgtEl>
                                          <p:spTgt spid="92169"/>
                                        </p:tgtEl>
                                        <p:attrNameLst>
                                          <p:attrName>ppt_x</p:attrName>
                                        </p:attrNameLst>
                                      </p:cBhvr>
                                      <p:tavLst>
                                        <p:tav tm="0">
                                          <p:val>
                                            <p:strVal val="#ppt_x"/>
                                          </p:val>
                                        </p:tav>
                                        <p:tav tm="100000">
                                          <p:val>
                                            <p:strVal val="#ppt_x"/>
                                          </p:val>
                                        </p:tav>
                                      </p:tavLst>
                                    </p:anim>
                                    <p:anim calcmode="lin" valueType="num">
                                      <p:cBhvr additive="base">
                                        <p:cTn id="46" dur="500" fill="hold"/>
                                        <p:tgtEl>
                                          <p:spTgt spid="921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P spid="92165" grpId="0" animBg="1"/>
      <p:bldP spid="92165" grpId="1" animBg="1"/>
      <p:bldP spid="92166" grpId="0"/>
      <p:bldP spid="92166" grpId="1"/>
      <p:bldP spid="92169" grpId="0" animBg="1"/>
      <p:bldP spid="92170" grpId="0" animBg="1"/>
      <p:bldP spid="92170" grpId="1" animBg="1"/>
      <p:bldP spid="92171" grpId="0"/>
      <p:bldP spid="92171" grpId="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3">
            <a:extLst>
              <a:ext uri="{FF2B5EF4-FFF2-40B4-BE49-F238E27FC236}">
                <a16:creationId xmlns:a16="http://schemas.microsoft.com/office/drawing/2014/main" id="{5DEA9C85-43C7-F323-DB5B-538D798E8E01}"/>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93186" name="Rectangle 2">
            <a:extLst>
              <a:ext uri="{FF2B5EF4-FFF2-40B4-BE49-F238E27FC236}">
                <a16:creationId xmlns:a16="http://schemas.microsoft.com/office/drawing/2014/main" id="{A6ACAA11-8ED5-0DA5-FD0D-462D98B389C2}"/>
              </a:ext>
            </a:extLst>
          </p:cNvPr>
          <p:cNvSpPr>
            <a:spLocks noChangeArrowheads="1"/>
          </p:cNvSpPr>
          <p:nvPr/>
        </p:nvSpPr>
        <p:spPr bwMode="auto">
          <a:xfrm>
            <a:off x="5638800" y="890588"/>
            <a:ext cx="268128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nb-NO" altLang="en-US" sz="3200" b="1" i="1" dirty="0">
                <a:latin typeface="Times New Roman" panose="02020603050405020304" pitchFamily="18" charset="0"/>
                <a:cs typeface="Times New Roman" panose="02020603050405020304" pitchFamily="18" charset="0"/>
              </a:rPr>
              <a:t>2.4. Sổ kế toán</a:t>
            </a:r>
            <a:endParaRPr lang="en-US" altLang="en-US" sz="3200" b="1" i="1" dirty="0">
              <a:latin typeface="Times New Roman" panose="02020603050405020304" pitchFamily="18" charset="0"/>
              <a:cs typeface="Times New Roman" panose="02020603050405020304" pitchFamily="18" charset="0"/>
            </a:endParaRPr>
          </a:p>
        </p:txBody>
      </p:sp>
      <p:sp>
        <p:nvSpPr>
          <p:cNvPr id="93187" name="AutoShape 3">
            <a:extLst>
              <a:ext uri="{FF2B5EF4-FFF2-40B4-BE49-F238E27FC236}">
                <a16:creationId xmlns:a16="http://schemas.microsoft.com/office/drawing/2014/main" id="{4B701933-4006-9B23-5B0C-421BE46CE178}"/>
              </a:ext>
            </a:extLst>
          </p:cNvPr>
          <p:cNvSpPr>
            <a:spLocks noChangeArrowheads="1"/>
          </p:cNvSpPr>
          <p:nvPr/>
        </p:nvSpPr>
        <p:spPr bwMode="gray">
          <a:xfrm>
            <a:off x="2590800" y="3733800"/>
            <a:ext cx="2438400" cy="19050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a:t>
            </a:r>
          </a:p>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tổng hợp</a:t>
            </a:r>
            <a:r>
              <a:rPr lang="nb-NO" altLang="en-US">
                <a:latin typeface="Times New Roman" panose="02020603050405020304" pitchFamily="18" charset="0"/>
                <a:cs typeface="Times New Roman" panose="02020603050405020304" pitchFamily="18" charset="0"/>
              </a:rPr>
              <a:t>  </a:t>
            </a:r>
          </a:p>
        </p:txBody>
      </p:sp>
      <p:sp>
        <p:nvSpPr>
          <p:cNvPr id="93188" name="AutoShape 4">
            <a:extLst>
              <a:ext uri="{FF2B5EF4-FFF2-40B4-BE49-F238E27FC236}">
                <a16:creationId xmlns:a16="http://schemas.microsoft.com/office/drawing/2014/main" id="{E46A236A-391F-4964-62C2-34FAFE92D31C}"/>
              </a:ext>
            </a:extLst>
          </p:cNvPr>
          <p:cNvSpPr>
            <a:spLocks noChangeArrowheads="1"/>
          </p:cNvSpPr>
          <p:nvPr/>
        </p:nvSpPr>
        <p:spPr bwMode="gray">
          <a:xfrm>
            <a:off x="5065714" y="43195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đăng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ký</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Chứng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từ</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ghi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93189" name="AutoShape 5">
            <a:extLst>
              <a:ext uri="{FF2B5EF4-FFF2-40B4-BE49-F238E27FC236}">
                <a16:creationId xmlns:a16="http://schemas.microsoft.com/office/drawing/2014/main" id="{95A39D01-1347-9505-2E1F-2AB3E5B0D675}"/>
              </a:ext>
            </a:extLst>
          </p:cNvPr>
          <p:cNvSpPr>
            <a:spLocks noChangeArrowheads="1"/>
          </p:cNvSpPr>
          <p:nvPr/>
        </p:nvSpPr>
        <p:spPr bwMode="gray">
          <a:xfrm>
            <a:off x="5065713" y="5138738"/>
            <a:ext cx="5181600" cy="80486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cái</a:t>
            </a:r>
            <a:r>
              <a:rPr lang="en-US" sz="2400" b="1" dirty="0">
                <a:solidFill>
                  <a:schemeClr val="tx2"/>
                </a:solidFill>
                <a:latin typeface="Times New Roman" panose="02020603050405020304" pitchFamily="18" charset="0"/>
                <a:cs typeface="Times New Roman" panose="02020603050405020304" pitchFamily="18" charset="0"/>
              </a:rPr>
              <a:t> TK 151, 156</a:t>
            </a:r>
          </a:p>
        </p:txBody>
      </p:sp>
      <p:sp>
        <p:nvSpPr>
          <p:cNvPr id="93190" name="AutoShape 6">
            <a:extLst>
              <a:ext uri="{FF2B5EF4-FFF2-40B4-BE49-F238E27FC236}">
                <a16:creationId xmlns:a16="http://schemas.microsoft.com/office/drawing/2014/main" id="{42000D74-A1A6-FD62-41B7-2C3B2D6A4DE2}"/>
              </a:ext>
            </a:extLst>
          </p:cNvPr>
          <p:cNvSpPr>
            <a:spLocks noChangeArrowheads="1"/>
          </p:cNvSpPr>
          <p:nvPr/>
        </p:nvSpPr>
        <p:spPr bwMode="gray">
          <a:xfrm>
            <a:off x="5026025" y="3429000"/>
            <a:ext cx="5221288"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Chứng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từ</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ghi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93191" name="AutoShape 7">
            <a:extLst>
              <a:ext uri="{FF2B5EF4-FFF2-40B4-BE49-F238E27FC236}">
                <a16:creationId xmlns:a16="http://schemas.microsoft.com/office/drawing/2014/main" id="{5BAFFC29-8FEF-2AA1-3F0C-61533DD81930}"/>
              </a:ext>
            </a:extLst>
          </p:cNvPr>
          <p:cNvSpPr>
            <a:spLocks noChangeArrowheads="1"/>
          </p:cNvSpPr>
          <p:nvPr/>
        </p:nvSpPr>
        <p:spPr bwMode="gray">
          <a:xfrm>
            <a:off x="2590800" y="1524000"/>
            <a:ext cx="2438400" cy="1447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a:t>
            </a:r>
          </a:p>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chi tiết</a:t>
            </a:r>
            <a:endParaRPr lang="nb-NO" altLang="en-US">
              <a:latin typeface="Times New Roman" panose="02020603050405020304" pitchFamily="18" charset="0"/>
              <a:cs typeface="Times New Roman" panose="02020603050405020304" pitchFamily="18" charset="0"/>
            </a:endParaRPr>
          </a:p>
        </p:txBody>
      </p:sp>
      <p:sp>
        <p:nvSpPr>
          <p:cNvPr id="93192" name="AutoShape 8">
            <a:extLst>
              <a:ext uri="{FF2B5EF4-FFF2-40B4-BE49-F238E27FC236}">
                <a16:creationId xmlns:a16="http://schemas.microsoft.com/office/drawing/2014/main" id="{FBFD63D1-5F35-3400-7669-8471BAF6EB41}"/>
              </a:ext>
            </a:extLst>
          </p:cNvPr>
          <p:cNvSpPr>
            <a:spLocks noChangeArrowheads="1"/>
          </p:cNvSpPr>
          <p:nvPr/>
        </p:nvSpPr>
        <p:spPr bwMode="gray">
          <a:xfrm>
            <a:off x="5065714" y="1881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200" b="1" dirty="0" err="1">
                <a:solidFill>
                  <a:schemeClr val="tx2"/>
                </a:solidFill>
                <a:latin typeface="Times New Roman" panose="02020603050405020304" pitchFamily="18" charset="0"/>
                <a:cs typeface="Times New Roman" panose="02020603050405020304" pitchFamily="18" charset="0"/>
              </a:rPr>
              <a:t>Sổ</a:t>
            </a:r>
            <a:r>
              <a:rPr lang="en-US" sz="2200" b="1" dirty="0">
                <a:solidFill>
                  <a:schemeClr val="tx2"/>
                </a:solidFill>
                <a:latin typeface="Times New Roman" panose="02020603050405020304" pitchFamily="18" charset="0"/>
                <a:cs typeface="Times New Roman" panose="02020603050405020304" pitchFamily="18" charset="0"/>
              </a:rPr>
              <a:t> chi </a:t>
            </a:r>
            <a:r>
              <a:rPr lang="en-US" sz="2200" b="1" dirty="0" err="1">
                <a:solidFill>
                  <a:schemeClr val="tx2"/>
                </a:solidFill>
                <a:latin typeface="Times New Roman" panose="02020603050405020304" pitchFamily="18" charset="0"/>
                <a:cs typeface="Times New Roman" panose="02020603050405020304" pitchFamily="18" charset="0"/>
              </a:rPr>
              <a:t>tiết</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vật</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liệu</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công</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cụ</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dụng</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cụ</a:t>
            </a:r>
            <a:r>
              <a:rPr lang="en-US" sz="2200" b="1" dirty="0">
                <a:solidFill>
                  <a:schemeClr val="tx2"/>
                </a:solidFill>
                <a:latin typeface="Times New Roman" panose="02020603050405020304" pitchFamily="18" charset="0"/>
                <a:cs typeface="Times New Roman" panose="02020603050405020304" pitchFamily="18" charset="0"/>
              </a:rPr>
              <a:t>, </a:t>
            </a:r>
          </a:p>
          <a:p>
            <a:pPr algn="ctr">
              <a:defRPr/>
            </a:pPr>
            <a:r>
              <a:rPr lang="en-US" sz="2200" b="1" dirty="0" err="1">
                <a:solidFill>
                  <a:schemeClr val="tx2"/>
                </a:solidFill>
                <a:latin typeface="Times New Roman" panose="02020603050405020304" pitchFamily="18" charset="0"/>
                <a:cs typeface="Times New Roman" panose="02020603050405020304" pitchFamily="18" charset="0"/>
              </a:rPr>
              <a:t>sản</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phẩm</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hàng</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hoá</a:t>
            </a:r>
            <a:endParaRPr lang="en-US" sz="2200" b="1"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p:cTn id="7" dur="500" fill="hold"/>
                                        <p:tgtEl>
                                          <p:spTgt spid="93186"/>
                                        </p:tgtEl>
                                        <p:attrNameLst>
                                          <p:attrName>ppt_w</p:attrName>
                                        </p:attrNameLst>
                                      </p:cBhvr>
                                      <p:tavLst>
                                        <p:tav tm="0">
                                          <p:val>
                                            <p:fltVal val="0"/>
                                          </p:val>
                                        </p:tav>
                                        <p:tav tm="100000">
                                          <p:val>
                                            <p:strVal val="#ppt_w"/>
                                          </p:val>
                                        </p:tav>
                                      </p:tavLst>
                                    </p:anim>
                                    <p:anim calcmode="lin" valueType="num">
                                      <p:cBhvr>
                                        <p:cTn id="8" dur="500" fill="hold"/>
                                        <p:tgtEl>
                                          <p:spTgt spid="93186"/>
                                        </p:tgtEl>
                                        <p:attrNameLst>
                                          <p:attrName>ppt_h</p:attrName>
                                        </p:attrNameLst>
                                      </p:cBhvr>
                                      <p:tavLst>
                                        <p:tav tm="0">
                                          <p:val>
                                            <p:fltVal val="0"/>
                                          </p:val>
                                        </p:tav>
                                        <p:tav tm="100000">
                                          <p:val>
                                            <p:strVal val="#ppt_h"/>
                                          </p:val>
                                        </p:tav>
                                      </p:tavLst>
                                    </p:anim>
                                    <p:anim calcmode="lin" valueType="num">
                                      <p:cBhvr>
                                        <p:cTn id="9" dur="500" fill="hold"/>
                                        <p:tgtEl>
                                          <p:spTgt spid="93186"/>
                                        </p:tgtEl>
                                        <p:attrNameLst>
                                          <p:attrName>style.rotation</p:attrName>
                                        </p:attrNameLst>
                                      </p:cBhvr>
                                      <p:tavLst>
                                        <p:tav tm="0">
                                          <p:val>
                                            <p:fltVal val="360"/>
                                          </p:val>
                                        </p:tav>
                                        <p:tav tm="100000">
                                          <p:val>
                                            <p:fltVal val="0"/>
                                          </p:val>
                                        </p:tav>
                                      </p:tavLst>
                                    </p:anim>
                                    <p:animEffect transition="in" filter="fade">
                                      <p:cBhvr>
                                        <p:cTn id="10" dur="500"/>
                                        <p:tgtEl>
                                          <p:spTgt spid="9318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93191"/>
                                        </p:tgtEl>
                                        <p:attrNameLst>
                                          <p:attrName>style.visibility</p:attrName>
                                        </p:attrNameLst>
                                      </p:cBhvr>
                                      <p:to>
                                        <p:strVal val="visible"/>
                                      </p:to>
                                    </p:set>
                                    <p:anim calcmode="lin" valueType="num">
                                      <p:cBhvr additive="base">
                                        <p:cTn id="15" dur="500" fill="hold"/>
                                        <p:tgtEl>
                                          <p:spTgt spid="93191"/>
                                        </p:tgtEl>
                                        <p:attrNameLst>
                                          <p:attrName>ppt_x</p:attrName>
                                        </p:attrNameLst>
                                      </p:cBhvr>
                                      <p:tavLst>
                                        <p:tav tm="0">
                                          <p:val>
                                            <p:strVal val="0-#ppt_w/2"/>
                                          </p:val>
                                        </p:tav>
                                        <p:tav tm="100000">
                                          <p:val>
                                            <p:strVal val="#ppt_x"/>
                                          </p:val>
                                        </p:tav>
                                      </p:tavLst>
                                    </p:anim>
                                    <p:anim calcmode="lin" valueType="num">
                                      <p:cBhvr additive="base">
                                        <p:cTn id="16" dur="500" fill="hold"/>
                                        <p:tgtEl>
                                          <p:spTgt spid="9319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93192"/>
                                        </p:tgtEl>
                                        <p:attrNameLst>
                                          <p:attrName>style.visibility</p:attrName>
                                        </p:attrNameLst>
                                      </p:cBhvr>
                                      <p:to>
                                        <p:strVal val="visible"/>
                                      </p:to>
                                    </p:set>
                                    <p:anim calcmode="lin" valueType="num">
                                      <p:cBhvr additive="base">
                                        <p:cTn id="19" dur="500" fill="hold"/>
                                        <p:tgtEl>
                                          <p:spTgt spid="93192"/>
                                        </p:tgtEl>
                                        <p:attrNameLst>
                                          <p:attrName>ppt_x</p:attrName>
                                        </p:attrNameLst>
                                      </p:cBhvr>
                                      <p:tavLst>
                                        <p:tav tm="0">
                                          <p:val>
                                            <p:strVal val="1+#ppt_w/2"/>
                                          </p:val>
                                        </p:tav>
                                        <p:tav tm="100000">
                                          <p:val>
                                            <p:strVal val="#ppt_x"/>
                                          </p:val>
                                        </p:tav>
                                      </p:tavLst>
                                    </p:anim>
                                    <p:anim calcmode="lin" valueType="num">
                                      <p:cBhvr additive="base">
                                        <p:cTn id="20" dur="500" fill="hold"/>
                                        <p:tgtEl>
                                          <p:spTgt spid="9319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3187"/>
                                        </p:tgtEl>
                                        <p:attrNameLst>
                                          <p:attrName>style.visibility</p:attrName>
                                        </p:attrNameLst>
                                      </p:cBhvr>
                                      <p:to>
                                        <p:strVal val="visible"/>
                                      </p:to>
                                    </p:set>
                                    <p:anim calcmode="lin" valueType="num">
                                      <p:cBhvr additive="base">
                                        <p:cTn id="25" dur="500" fill="hold"/>
                                        <p:tgtEl>
                                          <p:spTgt spid="93187"/>
                                        </p:tgtEl>
                                        <p:attrNameLst>
                                          <p:attrName>ppt_x</p:attrName>
                                        </p:attrNameLst>
                                      </p:cBhvr>
                                      <p:tavLst>
                                        <p:tav tm="0">
                                          <p:val>
                                            <p:strVal val="0-#ppt_w/2"/>
                                          </p:val>
                                        </p:tav>
                                        <p:tav tm="100000">
                                          <p:val>
                                            <p:strVal val="#ppt_x"/>
                                          </p:val>
                                        </p:tav>
                                      </p:tavLst>
                                    </p:anim>
                                    <p:anim calcmode="lin" valueType="num">
                                      <p:cBhvr additive="base">
                                        <p:cTn id="26" dur="500" fill="hold"/>
                                        <p:tgtEl>
                                          <p:spTgt spid="93187"/>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93188"/>
                                        </p:tgtEl>
                                        <p:attrNameLst>
                                          <p:attrName>style.visibility</p:attrName>
                                        </p:attrNameLst>
                                      </p:cBhvr>
                                      <p:to>
                                        <p:strVal val="visible"/>
                                      </p:to>
                                    </p:set>
                                    <p:anim calcmode="lin" valueType="num">
                                      <p:cBhvr additive="base">
                                        <p:cTn id="29" dur="500" fill="hold"/>
                                        <p:tgtEl>
                                          <p:spTgt spid="93188"/>
                                        </p:tgtEl>
                                        <p:attrNameLst>
                                          <p:attrName>ppt_x</p:attrName>
                                        </p:attrNameLst>
                                      </p:cBhvr>
                                      <p:tavLst>
                                        <p:tav tm="0">
                                          <p:val>
                                            <p:strVal val="1+#ppt_w/2"/>
                                          </p:val>
                                        </p:tav>
                                        <p:tav tm="100000">
                                          <p:val>
                                            <p:strVal val="#ppt_x"/>
                                          </p:val>
                                        </p:tav>
                                      </p:tavLst>
                                    </p:anim>
                                    <p:anim calcmode="lin" valueType="num">
                                      <p:cBhvr additive="base">
                                        <p:cTn id="30" dur="500" fill="hold"/>
                                        <p:tgtEl>
                                          <p:spTgt spid="93188"/>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93189"/>
                                        </p:tgtEl>
                                        <p:attrNameLst>
                                          <p:attrName>style.visibility</p:attrName>
                                        </p:attrNameLst>
                                      </p:cBhvr>
                                      <p:to>
                                        <p:strVal val="visible"/>
                                      </p:to>
                                    </p:set>
                                    <p:anim calcmode="lin" valueType="num">
                                      <p:cBhvr additive="base">
                                        <p:cTn id="33" dur="500" fill="hold"/>
                                        <p:tgtEl>
                                          <p:spTgt spid="93189"/>
                                        </p:tgtEl>
                                        <p:attrNameLst>
                                          <p:attrName>ppt_x</p:attrName>
                                        </p:attrNameLst>
                                      </p:cBhvr>
                                      <p:tavLst>
                                        <p:tav tm="0">
                                          <p:val>
                                            <p:strVal val="1+#ppt_w/2"/>
                                          </p:val>
                                        </p:tav>
                                        <p:tav tm="100000">
                                          <p:val>
                                            <p:strVal val="#ppt_x"/>
                                          </p:val>
                                        </p:tav>
                                      </p:tavLst>
                                    </p:anim>
                                    <p:anim calcmode="lin" valueType="num">
                                      <p:cBhvr additive="base">
                                        <p:cTn id="34" dur="500" fill="hold"/>
                                        <p:tgtEl>
                                          <p:spTgt spid="93189"/>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3190"/>
                                        </p:tgtEl>
                                        <p:attrNameLst>
                                          <p:attrName>style.visibility</p:attrName>
                                        </p:attrNameLst>
                                      </p:cBhvr>
                                      <p:to>
                                        <p:strVal val="visible"/>
                                      </p:to>
                                    </p:set>
                                    <p:anim calcmode="lin" valueType="num">
                                      <p:cBhvr additive="base">
                                        <p:cTn id="37" dur="500" fill="hold"/>
                                        <p:tgtEl>
                                          <p:spTgt spid="93190"/>
                                        </p:tgtEl>
                                        <p:attrNameLst>
                                          <p:attrName>ppt_x</p:attrName>
                                        </p:attrNameLst>
                                      </p:cBhvr>
                                      <p:tavLst>
                                        <p:tav tm="0">
                                          <p:val>
                                            <p:strVal val="1+#ppt_w/2"/>
                                          </p:val>
                                        </p:tav>
                                        <p:tav tm="100000">
                                          <p:val>
                                            <p:strVal val="#ppt_x"/>
                                          </p:val>
                                        </p:tav>
                                      </p:tavLst>
                                    </p:anim>
                                    <p:anim calcmode="lin" valueType="num">
                                      <p:cBhvr additive="base">
                                        <p:cTn id="38" dur="500" fill="hold"/>
                                        <p:tgtEl>
                                          <p:spTgt spid="931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187" grpId="0" animBg="1"/>
      <p:bldP spid="93188" grpId="0" animBg="1"/>
      <p:bldP spid="93189" grpId="0" animBg="1"/>
      <p:bldP spid="93190" grpId="0" animBg="1"/>
      <p:bldP spid="93191" grpId="0" animBg="1"/>
      <p:bldP spid="93192"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3">
            <a:extLst>
              <a:ext uri="{FF2B5EF4-FFF2-40B4-BE49-F238E27FC236}">
                <a16:creationId xmlns:a16="http://schemas.microsoft.com/office/drawing/2014/main" id="{9FE71161-226C-92CB-2AAE-EA6B39C3D0E4}"/>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grpSp>
        <p:nvGrpSpPr>
          <p:cNvPr id="102458" name="Group 58">
            <a:extLst>
              <a:ext uri="{FF2B5EF4-FFF2-40B4-BE49-F238E27FC236}">
                <a16:creationId xmlns:a16="http://schemas.microsoft.com/office/drawing/2014/main" id="{7414F77F-129D-4774-7D53-707CFC02B0C8}"/>
              </a:ext>
            </a:extLst>
          </p:cNvPr>
          <p:cNvGrpSpPr>
            <a:grpSpLocks/>
          </p:cNvGrpSpPr>
          <p:nvPr/>
        </p:nvGrpSpPr>
        <p:grpSpPr bwMode="auto">
          <a:xfrm>
            <a:off x="5151438" y="1792289"/>
            <a:ext cx="2163762" cy="2170113"/>
            <a:chOff x="269" y="1177"/>
            <a:chExt cx="1363" cy="1367"/>
          </a:xfrm>
        </p:grpSpPr>
        <p:sp>
          <p:nvSpPr>
            <p:cNvPr id="21513" name="AutoShape 4">
              <a:extLst>
                <a:ext uri="{FF2B5EF4-FFF2-40B4-BE49-F238E27FC236}">
                  <a16:creationId xmlns:a16="http://schemas.microsoft.com/office/drawing/2014/main" id="{864EA088-C40F-1C10-24F7-CF0F1D153C6E}"/>
                </a:ext>
              </a:extLst>
            </p:cNvPr>
            <p:cNvSpPr>
              <a:spLocks noChangeArrowheads="1"/>
            </p:cNvSpPr>
            <p:nvPr/>
          </p:nvSpPr>
          <p:spPr bwMode="gray">
            <a:xfrm>
              <a:off x="269" y="1367"/>
              <a:ext cx="1363" cy="1177"/>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nvGrpSpPr>
            <p:cNvPr id="21514" name="Group 57">
              <a:extLst>
                <a:ext uri="{FF2B5EF4-FFF2-40B4-BE49-F238E27FC236}">
                  <a16:creationId xmlns:a16="http://schemas.microsoft.com/office/drawing/2014/main" id="{C74664CA-D71E-A405-D1D5-E1318AADD7FC}"/>
                </a:ext>
              </a:extLst>
            </p:cNvPr>
            <p:cNvGrpSpPr>
              <a:grpSpLocks/>
            </p:cNvGrpSpPr>
            <p:nvPr/>
          </p:nvGrpSpPr>
          <p:grpSpPr bwMode="auto">
            <a:xfrm>
              <a:off x="288" y="1177"/>
              <a:ext cx="1322" cy="1367"/>
              <a:chOff x="718" y="1177"/>
              <a:chExt cx="1322" cy="1367"/>
            </a:xfrm>
          </p:grpSpPr>
          <p:grpSp>
            <p:nvGrpSpPr>
              <p:cNvPr id="21515" name="Group 54">
                <a:extLst>
                  <a:ext uri="{FF2B5EF4-FFF2-40B4-BE49-F238E27FC236}">
                    <a16:creationId xmlns:a16="http://schemas.microsoft.com/office/drawing/2014/main" id="{3230E520-93FB-DEE0-018A-E90016F0F9AD}"/>
                  </a:ext>
                </a:extLst>
              </p:cNvPr>
              <p:cNvGrpSpPr>
                <a:grpSpLocks/>
              </p:cNvGrpSpPr>
              <p:nvPr/>
            </p:nvGrpSpPr>
            <p:grpSpPr bwMode="auto">
              <a:xfrm>
                <a:off x="718" y="1177"/>
                <a:ext cx="1322" cy="1367"/>
                <a:chOff x="718" y="1177"/>
                <a:chExt cx="1322" cy="1367"/>
              </a:xfrm>
            </p:grpSpPr>
            <p:sp>
              <p:nvSpPr>
                <p:cNvPr id="21517" name="AutoShape 5">
                  <a:extLst>
                    <a:ext uri="{FF2B5EF4-FFF2-40B4-BE49-F238E27FC236}">
                      <a16:creationId xmlns:a16="http://schemas.microsoft.com/office/drawing/2014/main" id="{7F6177E1-53DB-898E-7A00-6112669C7D87}"/>
                    </a:ext>
                  </a:extLst>
                </p:cNvPr>
                <p:cNvSpPr>
                  <a:spLocks noChangeArrowheads="1"/>
                </p:cNvSpPr>
                <p:nvPr/>
              </p:nvSpPr>
              <p:spPr bwMode="gray">
                <a:xfrm>
                  <a:off x="718" y="1338"/>
                  <a:ext cx="1322" cy="1206"/>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518" name="AutoShape 6">
                  <a:extLst>
                    <a:ext uri="{FF2B5EF4-FFF2-40B4-BE49-F238E27FC236}">
                      <a16:creationId xmlns:a16="http://schemas.microsoft.com/office/drawing/2014/main" id="{0B15E1E2-0A92-2C3A-9A50-A2C3CAB48E7B}"/>
                    </a:ext>
                  </a:extLst>
                </p:cNvPr>
                <p:cNvSpPr>
                  <a:spLocks noChangeArrowheads="1"/>
                </p:cNvSpPr>
                <p:nvPr/>
              </p:nvSpPr>
              <p:spPr bwMode="gray">
                <a:xfrm>
                  <a:off x="729" y="2226"/>
                  <a:ext cx="1304" cy="305"/>
                </a:xfrm>
                <a:prstGeom prst="roundRect">
                  <a:avLst>
                    <a:gd name="adj" fmla="val 50000"/>
                  </a:avLst>
                </a:prstGeom>
                <a:gradFill rotWithShape="1">
                  <a:gsLst>
                    <a:gs pos="0">
                      <a:srgbClr val="3CA1E6">
                        <a:alpha val="0"/>
                      </a:srgbClr>
                    </a:gs>
                    <a:gs pos="100000">
                      <a:srgbClr val="9BCFF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519" name="AutoShape 7">
                  <a:extLst>
                    <a:ext uri="{FF2B5EF4-FFF2-40B4-BE49-F238E27FC236}">
                      <a16:creationId xmlns:a16="http://schemas.microsoft.com/office/drawing/2014/main" id="{2D758E13-6C6C-54A3-73C2-6A7DBA9F4F65}"/>
                    </a:ext>
                  </a:extLst>
                </p:cNvPr>
                <p:cNvSpPr>
                  <a:spLocks noChangeArrowheads="1"/>
                </p:cNvSpPr>
                <p:nvPr/>
              </p:nvSpPr>
              <p:spPr bwMode="gray">
                <a:xfrm>
                  <a:off x="729" y="1348"/>
                  <a:ext cx="1304" cy="304"/>
                </a:xfrm>
                <a:prstGeom prst="roundRect">
                  <a:avLst>
                    <a:gd name="adj" fmla="val 50000"/>
                  </a:avLst>
                </a:prstGeom>
                <a:gradFill rotWithShape="1">
                  <a:gsLst>
                    <a:gs pos="0">
                      <a:srgbClr val="BEE0F7"/>
                    </a:gs>
                    <a:gs pos="100000">
                      <a:srgbClr val="3CA1E6">
                        <a:alpha val="0"/>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nvGrpSpPr>
                <p:cNvPr id="21520" name="Group 10">
                  <a:extLst>
                    <a:ext uri="{FF2B5EF4-FFF2-40B4-BE49-F238E27FC236}">
                      <a16:creationId xmlns:a16="http://schemas.microsoft.com/office/drawing/2014/main" id="{48FC5A5D-80CA-BD38-2945-230EDF1C2688}"/>
                    </a:ext>
                  </a:extLst>
                </p:cNvPr>
                <p:cNvGrpSpPr>
                  <a:grpSpLocks/>
                </p:cNvGrpSpPr>
                <p:nvPr/>
              </p:nvGrpSpPr>
              <p:grpSpPr bwMode="auto">
                <a:xfrm>
                  <a:off x="1166" y="1177"/>
                  <a:ext cx="405" cy="327"/>
                  <a:chOff x="1289" y="522"/>
                  <a:chExt cx="668" cy="789"/>
                </a:xfrm>
              </p:grpSpPr>
              <p:sp>
                <p:nvSpPr>
                  <p:cNvPr id="21521" name="Oval 11">
                    <a:extLst>
                      <a:ext uri="{FF2B5EF4-FFF2-40B4-BE49-F238E27FC236}">
                        <a16:creationId xmlns:a16="http://schemas.microsoft.com/office/drawing/2014/main" id="{D0B91DBF-A5C3-BB7D-2EA3-FAD15ACB19E6}"/>
                      </a:ext>
                    </a:extLst>
                  </p:cNvPr>
                  <p:cNvSpPr>
                    <a:spLocks noChangeArrowheads="1"/>
                  </p:cNvSpPr>
                  <p:nvPr/>
                </p:nvSpPr>
                <p:spPr bwMode="gray">
                  <a:xfrm>
                    <a:off x="1289" y="522"/>
                    <a:ext cx="668" cy="78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522" name="Oval 12">
                    <a:extLst>
                      <a:ext uri="{FF2B5EF4-FFF2-40B4-BE49-F238E27FC236}">
                        <a16:creationId xmlns:a16="http://schemas.microsoft.com/office/drawing/2014/main" id="{447E7E97-6E98-D44F-9925-09BD7223AEBC}"/>
                      </a:ext>
                    </a:extLst>
                  </p:cNvPr>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523" name="Oval 13">
                    <a:extLst>
                      <a:ext uri="{FF2B5EF4-FFF2-40B4-BE49-F238E27FC236}">
                        <a16:creationId xmlns:a16="http://schemas.microsoft.com/office/drawing/2014/main" id="{87E96689-06C9-CC0E-25EE-5ED086E58187}"/>
                      </a:ext>
                    </a:extLst>
                  </p:cNvPr>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524" name="Oval 14">
                    <a:extLst>
                      <a:ext uri="{FF2B5EF4-FFF2-40B4-BE49-F238E27FC236}">
                        <a16:creationId xmlns:a16="http://schemas.microsoft.com/office/drawing/2014/main" id="{EA37F98D-7D36-EA45-14E5-D647A85691F9}"/>
                      </a:ext>
                    </a:extLst>
                  </p:cNvPr>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525" name="Oval 15">
                    <a:extLst>
                      <a:ext uri="{FF2B5EF4-FFF2-40B4-BE49-F238E27FC236}">
                        <a16:creationId xmlns:a16="http://schemas.microsoft.com/office/drawing/2014/main" id="{B15730DE-7072-C9E0-0727-6F7D8E261B8F}"/>
                      </a:ext>
                    </a:extLst>
                  </p:cNvPr>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grpSp>
          <p:sp>
            <p:nvSpPr>
              <p:cNvPr id="21516" name="Text Box 17">
                <a:extLst>
                  <a:ext uri="{FF2B5EF4-FFF2-40B4-BE49-F238E27FC236}">
                    <a16:creationId xmlns:a16="http://schemas.microsoft.com/office/drawing/2014/main" id="{85E2BF7A-5F5A-7FB2-CE21-21F56BF81742}"/>
                  </a:ext>
                </a:extLst>
              </p:cNvPr>
              <p:cNvSpPr txBox="1">
                <a:spLocks noChangeArrowheads="1"/>
              </p:cNvSpPr>
              <p:nvPr/>
            </p:nvSpPr>
            <p:spPr bwMode="gray">
              <a:xfrm>
                <a:off x="720" y="1632"/>
                <a:ext cx="1296" cy="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en-US" altLang="en-US" b="1" i="1">
                    <a:solidFill>
                      <a:schemeClr val="tx2"/>
                    </a:solidFill>
                    <a:latin typeface="Times New Roman" panose="02020603050405020304" pitchFamily="18" charset="0"/>
                    <a:cs typeface="Times New Roman" panose="02020603050405020304" pitchFamily="18" charset="0"/>
                  </a:rPr>
                  <a:t>Bán buôn </a:t>
                </a:r>
              </a:p>
              <a:p>
                <a:pPr algn="ctr">
                  <a:buFont typeface="Wingdings" panose="05000000000000000000" pitchFamily="2" charset="2"/>
                  <a:buNone/>
                </a:pPr>
                <a:r>
                  <a:rPr lang="en-US" altLang="en-US" b="1" i="1">
                    <a:solidFill>
                      <a:schemeClr val="tx2"/>
                    </a:solidFill>
                    <a:latin typeface="Times New Roman" panose="02020603050405020304" pitchFamily="18" charset="0"/>
                    <a:cs typeface="Times New Roman" panose="02020603050405020304" pitchFamily="18" charset="0"/>
                  </a:rPr>
                  <a:t>hàng hoá</a:t>
                </a:r>
                <a:endParaRPr lang="en-US" altLang="en-US" b="1">
                  <a:solidFill>
                    <a:schemeClr val="tx2"/>
                  </a:solidFill>
                  <a:latin typeface="Times New Roman" panose="02020603050405020304" pitchFamily="18" charset="0"/>
                  <a:cs typeface="Times New Roman" panose="02020603050405020304" pitchFamily="18" charset="0"/>
                </a:endParaRPr>
              </a:p>
            </p:txBody>
          </p:sp>
        </p:grpSp>
      </p:grpSp>
      <p:sp>
        <p:nvSpPr>
          <p:cNvPr id="102432" name="Rectangle 32">
            <a:extLst>
              <a:ext uri="{FF2B5EF4-FFF2-40B4-BE49-F238E27FC236}">
                <a16:creationId xmlns:a16="http://schemas.microsoft.com/office/drawing/2014/main" id="{614689B4-6024-80D3-DEDD-B9B2DED60617}"/>
              </a:ext>
            </a:extLst>
          </p:cNvPr>
          <p:cNvSpPr>
            <a:spLocks noChangeArrowheads="1"/>
          </p:cNvSpPr>
          <p:nvPr/>
        </p:nvSpPr>
        <p:spPr bwMode="auto">
          <a:xfrm>
            <a:off x="2286001" y="406400"/>
            <a:ext cx="74977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pt-BR" altLang="en-US" sz="3200" b="1" dirty="0">
                <a:latin typeface="Times New Roman" panose="02020603050405020304" pitchFamily="18" charset="0"/>
                <a:cs typeface="Times New Roman" panose="02020603050405020304" pitchFamily="18" charset="0"/>
              </a:rPr>
              <a:t>III. KẾ TOÁN QUÁ TRÌNH BÁN HÀNG</a:t>
            </a:r>
          </a:p>
        </p:txBody>
      </p:sp>
      <p:sp>
        <p:nvSpPr>
          <p:cNvPr id="102463" name="AutoShape 63">
            <a:extLst>
              <a:ext uri="{FF2B5EF4-FFF2-40B4-BE49-F238E27FC236}">
                <a16:creationId xmlns:a16="http://schemas.microsoft.com/office/drawing/2014/main" id="{C3E9FB1D-8825-740B-308C-5B234A4CC2BA}"/>
              </a:ext>
            </a:extLst>
          </p:cNvPr>
          <p:cNvSpPr>
            <a:spLocks noChangeArrowheads="1"/>
          </p:cNvSpPr>
          <p:nvPr/>
        </p:nvSpPr>
        <p:spPr bwMode="gray">
          <a:xfrm>
            <a:off x="4343400" y="1219200"/>
            <a:ext cx="3733800" cy="6096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2400" b="1" dirty="0">
                <a:solidFill>
                  <a:schemeClr val="tx2"/>
                </a:solidFill>
                <a:latin typeface="Times New Roman" panose="02020603050405020304" pitchFamily="18" charset="0"/>
                <a:cs typeface="Times New Roman" panose="02020603050405020304" pitchFamily="18" charset="0"/>
              </a:rPr>
              <a:t>1. Phương thức bán hàng</a:t>
            </a:r>
          </a:p>
        </p:txBody>
      </p:sp>
      <p:sp>
        <p:nvSpPr>
          <p:cNvPr id="102464" name="AutoShape 64">
            <a:extLst>
              <a:ext uri="{FF2B5EF4-FFF2-40B4-BE49-F238E27FC236}">
                <a16:creationId xmlns:a16="http://schemas.microsoft.com/office/drawing/2014/main" id="{6CE53246-2252-82A1-D269-DD22CCD8941E}"/>
              </a:ext>
            </a:extLst>
          </p:cNvPr>
          <p:cNvSpPr>
            <a:spLocks noChangeArrowheads="1"/>
          </p:cNvSpPr>
          <p:nvPr/>
        </p:nvSpPr>
        <p:spPr bwMode="gray">
          <a:xfrm>
            <a:off x="2209800" y="3810000"/>
            <a:ext cx="3048000" cy="8382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pt-BR" altLang="en-US" sz="2400" b="1">
                <a:solidFill>
                  <a:schemeClr val="tx2"/>
                </a:solidFill>
                <a:latin typeface="Times New Roman" panose="02020603050405020304" pitchFamily="18" charset="0"/>
                <a:cs typeface="Times New Roman" panose="02020603050405020304" pitchFamily="18" charset="0"/>
              </a:rPr>
              <a:t>Bán buôn qua kho</a:t>
            </a:r>
            <a:endParaRPr lang="nb-NO" altLang="en-US" sz="2400" b="1">
              <a:solidFill>
                <a:schemeClr val="tx2"/>
              </a:solidFill>
              <a:latin typeface="Times New Roman" panose="02020603050405020304" pitchFamily="18" charset="0"/>
              <a:cs typeface="Times New Roman" panose="02020603050405020304" pitchFamily="18" charset="0"/>
            </a:endParaRPr>
          </a:p>
        </p:txBody>
      </p:sp>
      <p:sp>
        <p:nvSpPr>
          <p:cNvPr id="102465" name="AutoShape 65">
            <a:extLst>
              <a:ext uri="{FF2B5EF4-FFF2-40B4-BE49-F238E27FC236}">
                <a16:creationId xmlns:a16="http://schemas.microsoft.com/office/drawing/2014/main" id="{F49DC4FF-D5B6-E2F7-0206-DBF3B0AFCE46}"/>
              </a:ext>
            </a:extLst>
          </p:cNvPr>
          <p:cNvSpPr>
            <a:spLocks noChangeArrowheads="1"/>
          </p:cNvSpPr>
          <p:nvPr/>
        </p:nvSpPr>
        <p:spPr bwMode="gray">
          <a:xfrm>
            <a:off x="4114800" y="4800600"/>
            <a:ext cx="4267200" cy="1371600"/>
          </a:xfrm>
          <a:prstGeom prst="roundRect">
            <a:avLst>
              <a:gd name="adj" fmla="val 27273"/>
            </a:avLst>
          </a:prstGeom>
          <a:solidFill>
            <a:srgbClr val="FFCC99"/>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en-US" altLang="en-US" sz="2400" i="1">
                <a:latin typeface="Times New Roman" panose="02020603050405020304" pitchFamily="18" charset="0"/>
                <a:cs typeface="Times New Roman" panose="02020603050405020304" pitchFamily="18" charset="0"/>
              </a:rPr>
              <a:t>+ Hình thức giao hàng trực tiếp </a:t>
            </a:r>
          </a:p>
          <a:p>
            <a:pPr algn="just">
              <a:buFont typeface="Wingdings" panose="05000000000000000000" pitchFamily="2" charset="2"/>
              <a:buNone/>
            </a:pPr>
            <a:r>
              <a:rPr lang="en-US" altLang="en-US" sz="2400" i="1">
                <a:latin typeface="Times New Roman" panose="02020603050405020304" pitchFamily="18" charset="0"/>
                <a:cs typeface="Times New Roman" panose="02020603050405020304" pitchFamily="18" charset="0"/>
              </a:rPr>
              <a:t>+ Hình thức chuyển hàng</a:t>
            </a:r>
          </a:p>
        </p:txBody>
      </p:sp>
      <p:sp>
        <p:nvSpPr>
          <p:cNvPr id="102466" name="AutoShape 66">
            <a:extLst>
              <a:ext uri="{FF2B5EF4-FFF2-40B4-BE49-F238E27FC236}">
                <a16:creationId xmlns:a16="http://schemas.microsoft.com/office/drawing/2014/main" id="{79C09991-ECBF-BF88-B9C0-15BEDCE247BA}"/>
              </a:ext>
            </a:extLst>
          </p:cNvPr>
          <p:cNvSpPr>
            <a:spLocks noChangeArrowheads="1"/>
          </p:cNvSpPr>
          <p:nvPr/>
        </p:nvSpPr>
        <p:spPr bwMode="gray">
          <a:xfrm>
            <a:off x="7239000" y="3810000"/>
            <a:ext cx="2935288" cy="8382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pt-BR" altLang="en-US" sz="2400" b="1">
                <a:solidFill>
                  <a:schemeClr val="tx2"/>
                </a:solidFill>
                <a:latin typeface="Times New Roman" panose="02020603050405020304" pitchFamily="18" charset="0"/>
                <a:cs typeface="Times New Roman" panose="02020603050405020304" pitchFamily="18" charset="0"/>
              </a:rPr>
              <a:t>Bán buôn v/c thẳng</a:t>
            </a:r>
            <a:endParaRPr lang="nb-NO" altLang="en-US" sz="2400" b="1">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2432"/>
                                        </p:tgtEl>
                                        <p:attrNameLst>
                                          <p:attrName>style.visibility</p:attrName>
                                        </p:attrNameLst>
                                      </p:cBhvr>
                                      <p:to>
                                        <p:strVal val="visible"/>
                                      </p:to>
                                    </p:set>
                                    <p:anim calcmode="lin" valueType="num">
                                      <p:cBhvr>
                                        <p:cTn id="7" dur="500" fill="hold"/>
                                        <p:tgtEl>
                                          <p:spTgt spid="102432"/>
                                        </p:tgtEl>
                                        <p:attrNameLst>
                                          <p:attrName>ppt_w</p:attrName>
                                        </p:attrNameLst>
                                      </p:cBhvr>
                                      <p:tavLst>
                                        <p:tav tm="0">
                                          <p:val>
                                            <p:fltVal val="0"/>
                                          </p:val>
                                        </p:tav>
                                        <p:tav tm="100000">
                                          <p:val>
                                            <p:strVal val="#ppt_w"/>
                                          </p:val>
                                        </p:tav>
                                      </p:tavLst>
                                    </p:anim>
                                    <p:anim calcmode="lin" valueType="num">
                                      <p:cBhvr>
                                        <p:cTn id="8" dur="500" fill="hold"/>
                                        <p:tgtEl>
                                          <p:spTgt spid="102432"/>
                                        </p:tgtEl>
                                        <p:attrNameLst>
                                          <p:attrName>ppt_h</p:attrName>
                                        </p:attrNameLst>
                                      </p:cBhvr>
                                      <p:tavLst>
                                        <p:tav tm="0">
                                          <p:val>
                                            <p:fltVal val="0"/>
                                          </p:val>
                                        </p:tav>
                                        <p:tav tm="100000">
                                          <p:val>
                                            <p:strVal val="#ppt_h"/>
                                          </p:val>
                                        </p:tav>
                                      </p:tavLst>
                                    </p:anim>
                                    <p:anim calcmode="lin" valueType="num">
                                      <p:cBhvr>
                                        <p:cTn id="9" dur="500" fill="hold"/>
                                        <p:tgtEl>
                                          <p:spTgt spid="102432"/>
                                        </p:tgtEl>
                                        <p:attrNameLst>
                                          <p:attrName>style.rotation</p:attrName>
                                        </p:attrNameLst>
                                      </p:cBhvr>
                                      <p:tavLst>
                                        <p:tav tm="0">
                                          <p:val>
                                            <p:fltVal val="360"/>
                                          </p:val>
                                        </p:tav>
                                        <p:tav tm="100000">
                                          <p:val>
                                            <p:fltVal val="0"/>
                                          </p:val>
                                        </p:tav>
                                      </p:tavLst>
                                    </p:anim>
                                    <p:animEffect transition="in" filter="fade">
                                      <p:cBhvr>
                                        <p:cTn id="10" dur="500"/>
                                        <p:tgtEl>
                                          <p:spTgt spid="10243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nodeType="clickEffect">
                                  <p:stCondLst>
                                    <p:cond delay="0"/>
                                  </p:stCondLst>
                                  <p:childTnLst>
                                    <p:set>
                                      <p:cBhvr>
                                        <p:cTn id="14" dur="1" fill="hold">
                                          <p:stCondLst>
                                            <p:cond delay="0"/>
                                          </p:stCondLst>
                                        </p:cTn>
                                        <p:tgtEl>
                                          <p:spTgt spid="102458"/>
                                        </p:tgtEl>
                                        <p:attrNameLst>
                                          <p:attrName>style.visibility</p:attrName>
                                        </p:attrNameLst>
                                      </p:cBhvr>
                                      <p:to>
                                        <p:strVal val="visible"/>
                                      </p:to>
                                    </p:set>
                                    <p:anim calcmode="lin" valueType="num">
                                      <p:cBhvr>
                                        <p:cTn id="15" dur="1000" fill="hold"/>
                                        <p:tgtEl>
                                          <p:spTgt spid="102458"/>
                                        </p:tgtEl>
                                        <p:attrNameLst>
                                          <p:attrName>ppt_w</p:attrName>
                                        </p:attrNameLst>
                                      </p:cBhvr>
                                      <p:tavLst>
                                        <p:tav tm="0">
                                          <p:val>
                                            <p:strVal val="#ppt_w*0.70"/>
                                          </p:val>
                                        </p:tav>
                                        <p:tav tm="100000">
                                          <p:val>
                                            <p:strVal val="#ppt_w"/>
                                          </p:val>
                                        </p:tav>
                                      </p:tavLst>
                                    </p:anim>
                                    <p:anim calcmode="lin" valueType="num">
                                      <p:cBhvr>
                                        <p:cTn id="16" dur="1000" fill="hold"/>
                                        <p:tgtEl>
                                          <p:spTgt spid="102458"/>
                                        </p:tgtEl>
                                        <p:attrNameLst>
                                          <p:attrName>ppt_h</p:attrName>
                                        </p:attrNameLst>
                                      </p:cBhvr>
                                      <p:tavLst>
                                        <p:tav tm="0">
                                          <p:val>
                                            <p:strVal val="#ppt_h"/>
                                          </p:val>
                                        </p:tav>
                                        <p:tav tm="100000">
                                          <p:val>
                                            <p:strVal val="#ppt_h"/>
                                          </p:val>
                                        </p:tav>
                                      </p:tavLst>
                                    </p:anim>
                                    <p:animEffect transition="in" filter="fade">
                                      <p:cBhvr>
                                        <p:cTn id="17" dur="1000"/>
                                        <p:tgtEl>
                                          <p:spTgt spid="102458"/>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02463"/>
                                        </p:tgtEl>
                                        <p:attrNameLst>
                                          <p:attrName>style.visibility</p:attrName>
                                        </p:attrNameLst>
                                      </p:cBhvr>
                                      <p:to>
                                        <p:strVal val="visible"/>
                                      </p:to>
                                    </p:set>
                                    <p:anim calcmode="lin" valueType="num">
                                      <p:cBhvr>
                                        <p:cTn id="20" dur="1000" fill="hold"/>
                                        <p:tgtEl>
                                          <p:spTgt spid="102463"/>
                                        </p:tgtEl>
                                        <p:attrNameLst>
                                          <p:attrName>ppt_w</p:attrName>
                                        </p:attrNameLst>
                                      </p:cBhvr>
                                      <p:tavLst>
                                        <p:tav tm="0">
                                          <p:val>
                                            <p:strVal val="#ppt_w*0.70"/>
                                          </p:val>
                                        </p:tav>
                                        <p:tav tm="100000">
                                          <p:val>
                                            <p:strVal val="#ppt_w"/>
                                          </p:val>
                                        </p:tav>
                                      </p:tavLst>
                                    </p:anim>
                                    <p:anim calcmode="lin" valueType="num">
                                      <p:cBhvr>
                                        <p:cTn id="21" dur="1000" fill="hold"/>
                                        <p:tgtEl>
                                          <p:spTgt spid="102463"/>
                                        </p:tgtEl>
                                        <p:attrNameLst>
                                          <p:attrName>ppt_h</p:attrName>
                                        </p:attrNameLst>
                                      </p:cBhvr>
                                      <p:tavLst>
                                        <p:tav tm="0">
                                          <p:val>
                                            <p:strVal val="#ppt_h"/>
                                          </p:val>
                                        </p:tav>
                                        <p:tav tm="100000">
                                          <p:val>
                                            <p:strVal val="#ppt_h"/>
                                          </p:val>
                                        </p:tav>
                                      </p:tavLst>
                                    </p:anim>
                                    <p:animEffect transition="in" filter="fade">
                                      <p:cBhvr>
                                        <p:cTn id="22" dur="1000"/>
                                        <p:tgtEl>
                                          <p:spTgt spid="10246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02464"/>
                                        </p:tgtEl>
                                        <p:attrNameLst>
                                          <p:attrName>style.visibility</p:attrName>
                                        </p:attrNameLst>
                                      </p:cBhvr>
                                      <p:to>
                                        <p:strVal val="visible"/>
                                      </p:to>
                                    </p:set>
                                    <p:anim calcmode="lin" valueType="num">
                                      <p:cBhvr additive="base">
                                        <p:cTn id="27" dur="500" fill="hold"/>
                                        <p:tgtEl>
                                          <p:spTgt spid="102464"/>
                                        </p:tgtEl>
                                        <p:attrNameLst>
                                          <p:attrName>ppt_x</p:attrName>
                                        </p:attrNameLst>
                                      </p:cBhvr>
                                      <p:tavLst>
                                        <p:tav tm="0">
                                          <p:val>
                                            <p:strVal val="0-#ppt_w/2"/>
                                          </p:val>
                                        </p:tav>
                                        <p:tav tm="100000">
                                          <p:val>
                                            <p:strVal val="#ppt_x"/>
                                          </p:val>
                                        </p:tav>
                                      </p:tavLst>
                                    </p:anim>
                                    <p:anim calcmode="lin" valueType="num">
                                      <p:cBhvr additive="base">
                                        <p:cTn id="28" dur="500" fill="hold"/>
                                        <p:tgtEl>
                                          <p:spTgt spid="102464"/>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02466"/>
                                        </p:tgtEl>
                                        <p:attrNameLst>
                                          <p:attrName>style.visibility</p:attrName>
                                        </p:attrNameLst>
                                      </p:cBhvr>
                                      <p:to>
                                        <p:strVal val="visible"/>
                                      </p:to>
                                    </p:set>
                                    <p:anim calcmode="lin" valueType="num">
                                      <p:cBhvr additive="base">
                                        <p:cTn id="33" dur="500" fill="hold"/>
                                        <p:tgtEl>
                                          <p:spTgt spid="102466"/>
                                        </p:tgtEl>
                                        <p:attrNameLst>
                                          <p:attrName>ppt_x</p:attrName>
                                        </p:attrNameLst>
                                      </p:cBhvr>
                                      <p:tavLst>
                                        <p:tav tm="0">
                                          <p:val>
                                            <p:strVal val="1+#ppt_w/2"/>
                                          </p:val>
                                        </p:tav>
                                        <p:tav tm="100000">
                                          <p:val>
                                            <p:strVal val="#ppt_x"/>
                                          </p:val>
                                        </p:tav>
                                      </p:tavLst>
                                    </p:anim>
                                    <p:anim calcmode="lin" valueType="num">
                                      <p:cBhvr additive="base">
                                        <p:cTn id="34" dur="500" fill="hold"/>
                                        <p:tgtEl>
                                          <p:spTgt spid="102466"/>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0" presetClass="entr" presetSubtype="0" fill="hold" grpId="0" nodeType="clickEffect">
                                  <p:stCondLst>
                                    <p:cond delay="0"/>
                                  </p:stCondLst>
                                  <p:childTnLst>
                                    <p:set>
                                      <p:cBhvr>
                                        <p:cTn id="38" dur="1" fill="hold">
                                          <p:stCondLst>
                                            <p:cond delay="0"/>
                                          </p:stCondLst>
                                        </p:cTn>
                                        <p:tgtEl>
                                          <p:spTgt spid="102465"/>
                                        </p:tgtEl>
                                        <p:attrNameLst>
                                          <p:attrName>style.visibility</p:attrName>
                                        </p:attrNameLst>
                                      </p:cBhvr>
                                      <p:to>
                                        <p:strVal val="visible"/>
                                      </p:to>
                                    </p:set>
                                    <p:animEffect transition="in" filter="wedge">
                                      <p:cBhvr>
                                        <p:cTn id="39" dur="2000"/>
                                        <p:tgtEl>
                                          <p:spTgt spid="102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2" grpId="0"/>
      <p:bldP spid="102463" grpId="0" animBg="1"/>
      <p:bldP spid="102464" grpId="0" animBg="1"/>
      <p:bldP spid="102465" grpId="0" animBg="1"/>
      <p:bldP spid="10246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593273" y="2514600"/>
            <a:ext cx="9144000" cy="32004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pPr>
              <a:lnSpc>
                <a:spcPct val="150000"/>
              </a:lnSpc>
            </a:pPr>
            <a:r>
              <a:rPr lang="it-IT" sz="2800" dirty="0">
                <a:latin typeface="Times New Roman" pitchFamily="18" charset="0"/>
                <a:cs typeface="Times New Roman" pitchFamily="18" charset="0"/>
              </a:rPr>
              <a:t>TK 511 - DTBH và cung cấp dịch vụ</a:t>
            </a:r>
            <a:endParaRPr lang="en-US" sz="2800" dirty="0">
              <a:latin typeface="Times New Roman" pitchFamily="18" charset="0"/>
              <a:cs typeface="Times New Roman" pitchFamily="18" charset="0"/>
            </a:endParaRPr>
          </a:p>
          <a:p>
            <a:pPr>
              <a:lnSpc>
                <a:spcPct val="150000"/>
              </a:lnSpc>
            </a:pPr>
            <a:r>
              <a:rPr lang="it-IT" sz="2800" dirty="0">
                <a:latin typeface="Times New Roman" pitchFamily="18" charset="0"/>
                <a:cs typeface="Times New Roman" pitchFamily="18" charset="0"/>
              </a:rPr>
              <a:t>TK 3331 - Thuế GTGT phải nộp</a:t>
            </a:r>
            <a:endParaRPr lang="en-US" sz="2800" dirty="0">
              <a:latin typeface="Times New Roman" pitchFamily="18" charset="0"/>
              <a:cs typeface="Times New Roman" pitchFamily="18" charset="0"/>
            </a:endParaRPr>
          </a:p>
          <a:p>
            <a:pPr>
              <a:lnSpc>
                <a:spcPct val="150000"/>
              </a:lnSpc>
            </a:pPr>
            <a:r>
              <a:rPr lang="it-IT" sz="2800" dirty="0">
                <a:latin typeface="Times New Roman" pitchFamily="18" charset="0"/>
                <a:cs typeface="Times New Roman" pitchFamily="18" charset="0"/>
              </a:rPr>
              <a:t>TK 3387 - Doanh thu chưa thực hiện </a:t>
            </a:r>
            <a:endParaRPr lang="en-US" sz="2800" dirty="0">
              <a:latin typeface="Times New Roman" pitchFamily="18" charset="0"/>
              <a:cs typeface="Times New Roman" pitchFamily="18" charset="0"/>
            </a:endParaRPr>
          </a:p>
          <a:p>
            <a:pPr>
              <a:lnSpc>
                <a:spcPct val="150000"/>
              </a:lnSpc>
            </a:pPr>
            <a:r>
              <a:rPr lang="it-IT" sz="2800" dirty="0">
                <a:latin typeface="Times New Roman" pitchFamily="18" charset="0"/>
                <a:cs typeface="Times New Roman" pitchFamily="18" charset="0"/>
              </a:rPr>
              <a:t>- Và các TK liên quan khác (TK111,112,131...)</a:t>
            </a:r>
            <a:endParaRPr lang="en-US" sz="2800" dirty="0">
              <a:latin typeface="Times New Roman" pitchFamily="18" charset="0"/>
              <a:cs typeface="Times New Roman" pitchFamily="18" charset="0"/>
            </a:endParaRPr>
          </a:p>
        </p:txBody>
      </p:sp>
      <p:sp>
        <p:nvSpPr>
          <p:cNvPr id="17" name="Title 1"/>
          <p:cNvSpPr txBox="1">
            <a:spLocks/>
          </p:cNvSpPr>
          <p:nvPr/>
        </p:nvSpPr>
        <p:spPr bwMode="auto">
          <a:xfrm>
            <a:off x="1600200" y="381000"/>
            <a:ext cx="9144000" cy="1828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pPr>
              <a:lnSpc>
                <a:spcPct val="150000"/>
              </a:lnSpc>
            </a:pPr>
            <a:r>
              <a:rPr lang="en-US" sz="3000" dirty="0">
                <a:latin typeface="Times New Roman" pitchFamily="18" charset="0"/>
                <a:cs typeface="Times New Roman" pitchFamily="18" charset="0"/>
              </a:rPr>
              <a:t>3.1. </a:t>
            </a:r>
            <a:r>
              <a:rPr lang="en-US" sz="3000" dirty="0" err="1">
                <a:latin typeface="Times New Roman" pitchFamily="18" charset="0"/>
                <a:cs typeface="Times New Roman" pitchFamily="18" charset="0"/>
              </a:rPr>
              <a:t>Kế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toán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endParaRPr lang="en-US" sz="3000" dirty="0">
              <a:latin typeface="Times New Roman" pitchFamily="18" charset="0"/>
              <a:cs typeface="Times New Roman" pitchFamily="18" charset="0"/>
            </a:endParaRPr>
          </a:p>
          <a:p>
            <a:pPr>
              <a:lnSpc>
                <a:spcPct val="150000"/>
              </a:lnSpc>
            </a:pPr>
            <a:r>
              <a:rPr lang="it-IT" sz="3200" i="1" dirty="0">
                <a:latin typeface="Times New Roman" pitchFamily="18" charset="0"/>
                <a:cs typeface="Times New Roman" pitchFamily="18" charset="0"/>
              </a:rPr>
              <a:t>3.1.2. Tài khoản sủ dụng</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63397903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3">
            <a:extLst>
              <a:ext uri="{FF2B5EF4-FFF2-40B4-BE49-F238E27FC236}">
                <a16:creationId xmlns:a16="http://schemas.microsoft.com/office/drawing/2014/main" id="{08951E05-8FE7-BA1C-11CC-CBBFAB38ED24}"/>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grpSp>
        <p:nvGrpSpPr>
          <p:cNvPr id="104452" name="Group 4">
            <a:extLst>
              <a:ext uri="{FF2B5EF4-FFF2-40B4-BE49-F238E27FC236}">
                <a16:creationId xmlns:a16="http://schemas.microsoft.com/office/drawing/2014/main" id="{CF7D7B22-68B6-5CAA-4B15-B28D265F1FCE}"/>
              </a:ext>
            </a:extLst>
          </p:cNvPr>
          <p:cNvGrpSpPr>
            <a:grpSpLocks/>
          </p:cNvGrpSpPr>
          <p:nvPr/>
        </p:nvGrpSpPr>
        <p:grpSpPr bwMode="auto">
          <a:xfrm>
            <a:off x="5151438" y="1862139"/>
            <a:ext cx="2163762" cy="2176463"/>
            <a:chOff x="2141" y="1125"/>
            <a:chExt cx="1363" cy="1371"/>
          </a:xfrm>
        </p:grpSpPr>
        <p:grpSp>
          <p:nvGrpSpPr>
            <p:cNvPr id="22535" name="Group 5">
              <a:extLst>
                <a:ext uri="{FF2B5EF4-FFF2-40B4-BE49-F238E27FC236}">
                  <a16:creationId xmlns:a16="http://schemas.microsoft.com/office/drawing/2014/main" id="{A56DC35C-EE07-1B69-F521-12D13E47DB5A}"/>
                </a:ext>
              </a:extLst>
            </p:cNvPr>
            <p:cNvGrpSpPr>
              <a:grpSpLocks/>
            </p:cNvGrpSpPr>
            <p:nvPr/>
          </p:nvGrpSpPr>
          <p:grpSpPr bwMode="auto">
            <a:xfrm>
              <a:off x="2141" y="1125"/>
              <a:ext cx="1363" cy="1371"/>
              <a:chOff x="2256" y="1173"/>
              <a:chExt cx="1363" cy="1371"/>
            </a:xfrm>
          </p:grpSpPr>
          <p:sp>
            <p:nvSpPr>
              <p:cNvPr id="22538" name="AutoShape 6">
                <a:extLst>
                  <a:ext uri="{FF2B5EF4-FFF2-40B4-BE49-F238E27FC236}">
                    <a16:creationId xmlns:a16="http://schemas.microsoft.com/office/drawing/2014/main" id="{D0C2B49E-D573-F14A-4416-5B91BF0B3870}"/>
                  </a:ext>
                </a:extLst>
              </p:cNvPr>
              <p:cNvSpPr>
                <a:spLocks noChangeArrowheads="1"/>
              </p:cNvSpPr>
              <p:nvPr/>
            </p:nvSpPr>
            <p:spPr bwMode="gray">
              <a:xfrm>
                <a:off x="2256" y="1331"/>
                <a:ext cx="1363" cy="1213"/>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39" name="AutoShape 7">
                <a:extLst>
                  <a:ext uri="{FF2B5EF4-FFF2-40B4-BE49-F238E27FC236}">
                    <a16:creationId xmlns:a16="http://schemas.microsoft.com/office/drawing/2014/main" id="{ED0C9EBB-BD10-6ADF-FA23-E70EA2594466}"/>
                  </a:ext>
                </a:extLst>
              </p:cNvPr>
              <p:cNvSpPr>
                <a:spLocks noChangeArrowheads="1"/>
              </p:cNvSpPr>
              <p:nvPr/>
            </p:nvSpPr>
            <p:spPr bwMode="gray">
              <a:xfrm>
                <a:off x="2277" y="1334"/>
                <a:ext cx="1322" cy="1190"/>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40" name="AutoShape 8">
                <a:extLst>
                  <a:ext uri="{FF2B5EF4-FFF2-40B4-BE49-F238E27FC236}">
                    <a16:creationId xmlns:a16="http://schemas.microsoft.com/office/drawing/2014/main" id="{DABE7F4A-2E32-3A5A-4014-F19196CC4B12}"/>
                  </a:ext>
                </a:extLst>
              </p:cNvPr>
              <p:cNvSpPr>
                <a:spLocks noChangeArrowheads="1"/>
              </p:cNvSpPr>
              <p:nvPr/>
            </p:nvSpPr>
            <p:spPr bwMode="gray">
              <a:xfrm>
                <a:off x="2288" y="2211"/>
                <a:ext cx="1304" cy="300"/>
              </a:xfrm>
              <a:prstGeom prst="roundRect">
                <a:avLst>
                  <a:gd name="adj" fmla="val 50000"/>
                </a:avLst>
              </a:prstGeom>
              <a:gradFill rotWithShape="1">
                <a:gsLst>
                  <a:gs pos="0">
                    <a:srgbClr val="73E77E"/>
                  </a:gs>
                  <a:gs pos="100000">
                    <a:srgbClr val="B3F2B9"/>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41" name="AutoShape 9">
                <a:extLst>
                  <a:ext uri="{FF2B5EF4-FFF2-40B4-BE49-F238E27FC236}">
                    <a16:creationId xmlns:a16="http://schemas.microsoft.com/office/drawing/2014/main" id="{8E851C94-4D49-039F-20B6-97FEBC12FE8B}"/>
                  </a:ext>
                </a:extLst>
              </p:cNvPr>
              <p:cNvSpPr>
                <a:spLocks noChangeArrowheads="1"/>
              </p:cNvSpPr>
              <p:nvPr/>
            </p:nvSpPr>
            <p:spPr bwMode="gray">
              <a:xfrm>
                <a:off x="2288" y="1344"/>
                <a:ext cx="1304" cy="300"/>
              </a:xfrm>
              <a:prstGeom prst="roundRect">
                <a:avLst>
                  <a:gd name="adj" fmla="val 50000"/>
                </a:avLst>
              </a:prstGeom>
              <a:gradFill rotWithShape="1">
                <a:gsLst>
                  <a:gs pos="0">
                    <a:srgbClr val="D0F7D4"/>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42" name="Oval 10">
                <a:extLst>
                  <a:ext uri="{FF2B5EF4-FFF2-40B4-BE49-F238E27FC236}">
                    <a16:creationId xmlns:a16="http://schemas.microsoft.com/office/drawing/2014/main" id="{9DA25A8B-7B8D-93EA-2B91-3D7E1CE6A237}"/>
                  </a:ext>
                </a:extLst>
              </p:cNvPr>
              <p:cNvSpPr>
                <a:spLocks noChangeArrowheads="1"/>
              </p:cNvSpPr>
              <p:nvPr/>
            </p:nvSpPr>
            <p:spPr bwMode="gray">
              <a:xfrm>
                <a:off x="2725" y="1173"/>
                <a:ext cx="405" cy="327"/>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43" name="Oval 11">
                <a:extLst>
                  <a:ext uri="{FF2B5EF4-FFF2-40B4-BE49-F238E27FC236}">
                    <a16:creationId xmlns:a16="http://schemas.microsoft.com/office/drawing/2014/main" id="{6BBCE5BF-E0E9-884A-DF06-1C5621EE371D}"/>
                  </a:ext>
                </a:extLst>
              </p:cNvPr>
              <p:cNvSpPr>
                <a:spLocks noChangeArrowheads="1"/>
              </p:cNvSpPr>
              <p:nvPr/>
            </p:nvSpPr>
            <p:spPr bwMode="gray">
              <a:xfrm>
                <a:off x="2729" y="1202"/>
                <a:ext cx="392" cy="264"/>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44" name="Oval 12">
                <a:extLst>
                  <a:ext uri="{FF2B5EF4-FFF2-40B4-BE49-F238E27FC236}">
                    <a16:creationId xmlns:a16="http://schemas.microsoft.com/office/drawing/2014/main" id="{2F18401C-D9F2-6CFA-B8EA-639D9548C965}"/>
                  </a:ext>
                </a:extLst>
              </p:cNvPr>
              <p:cNvSpPr>
                <a:spLocks noChangeArrowheads="1"/>
              </p:cNvSpPr>
              <p:nvPr/>
            </p:nvSpPr>
            <p:spPr bwMode="gray">
              <a:xfrm>
                <a:off x="2734" y="1203"/>
                <a:ext cx="383" cy="258"/>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45" name="Oval 13">
                <a:extLst>
                  <a:ext uri="{FF2B5EF4-FFF2-40B4-BE49-F238E27FC236}">
                    <a16:creationId xmlns:a16="http://schemas.microsoft.com/office/drawing/2014/main" id="{8EE6A5A0-A155-E9ED-FA2F-FA3C0CDA8E09}"/>
                  </a:ext>
                </a:extLst>
              </p:cNvPr>
              <p:cNvSpPr>
                <a:spLocks noChangeArrowheads="1"/>
              </p:cNvSpPr>
              <p:nvPr/>
            </p:nvSpPr>
            <p:spPr bwMode="gray">
              <a:xfrm>
                <a:off x="2738" y="1206"/>
                <a:ext cx="364" cy="241"/>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46" name="Oval 14">
                <a:extLst>
                  <a:ext uri="{FF2B5EF4-FFF2-40B4-BE49-F238E27FC236}">
                    <a16:creationId xmlns:a16="http://schemas.microsoft.com/office/drawing/2014/main" id="{4FC265BA-C717-816E-6BB9-89961CB8C6F4}"/>
                  </a:ext>
                </a:extLst>
              </p:cNvPr>
              <p:cNvSpPr>
                <a:spLocks noChangeArrowheads="1"/>
              </p:cNvSpPr>
              <p:nvPr/>
            </p:nvSpPr>
            <p:spPr bwMode="gray">
              <a:xfrm>
                <a:off x="2760" y="1213"/>
                <a:ext cx="323" cy="19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22536" name="Text Box 15">
              <a:extLst>
                <a:ext uri="{FF2B5EF4-FFF2-40B4-BE49-F238E27FC236}">
                  <a16:creationId xmlns:a16="http://schemas.microsoft.com/office/drawing/2014/main" id="{E949758F-41AB-4E56-7678-8431182ABF55}"/>
                </a:ext>
              </a:extLst>
            </p:cNvPr>
            <p:cNvSpPr txBox="1">
              <a:spLocks noChangeArrowheads="1"/>
            </p:cNvSpPr>
            <p:nvPr/>
          </p:nvSpPr>
          <p:spPr bwMode="gray">
            <a:xfrm>
              <a:off x="2721" y="115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400">
                  <a:solidFill>
                    <a:srgbClr val="000000"/>
                  </a:solidFill>
                  <a:latin typeface=".VnTime" pitchFamily="34" charset="0"/>
                </a:rPr>
                <a:t>2</a:t>
              </a:r>
              <a:endParaRPr lang="en-US" altLang="en-US" sz="1800">
                <a:latin typeface=".VnTime" pitchFamily="34" charset="0"/>
              </a:endParaRPr>
            </a:p>
          </p:txBody>
        </p:sp>
        <p:sp>
          <p:nvSpPr>
            <p:cNvPr id="22537" name="Text Box 16">
              <a:extLst>
                <a:ext uri="{FF2B5EF4-FFF2-40B4-BE49-F238E27FC236}">
                  <a16:creationId xmlns:a16="http://schemas.microsoft.com/office/drawing/2014/main" id="{7C23FEFD-554E-5F5C-69BF-F404905CBAA1}"/>
                </a:ext>
              </a:extLst>
            </p:cNvPr>
            <p:cNvSpPr txBox="1">
              <a:spLocks noChangeArrowheads="1"/>
            </p:cNvSpPr>
            <p:nvPr/>
          </p:nvSpPr>
          <p:spPr bwMode="gray">
            <a:xfrm>
              <a:off x="2160" y="1642"/>
              <a:ext cx="1296" cy="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en-US" altLang="en-US" b="1" i="1">
                  <a:latin typeface="Times New Roman" panose="02020603050405020304" pitchFamily="18" charset="0"/>
                  <a:cs typeface="Times New Roman" panose="02020603050405020304" pitchFamily="18" charset="0"/>
                </a:rPr>
                <a:t>Bán lẻ </a:t>
              </a:r>
            </a:p>
            <a:p>
              <a:pPr algn="ctr">
                <a:buFont typeface="Wingdings" panose="05000000000000000000" pitchFamily="2" charset="2"/>
                <a:buNone/>
              </a:pPr>
              <a:r>
                <a:rPr lang="en-US" altLang="en-US" b="1" i="1">
                  <a:latin typeface="Times New Roman" panose="02020603050405020304" pitchFamily="18" charset="0"/>
                  <a:cs typeface="Times New Roman" panose="02020603050405020304" pitchFamily="18" charset="0"/>
                </a:rPr>
                <a:t>hàng hoá</a:t>
              </a:r>
              <a:endParaRPr lang="en-US" altLang="en-US" b="1">
                <a:latin typeface="Times New Roman" panose="02020603050405020304" pitchFamily="18" charset="0"/>
                <a:cs typeface="Times New Roman" panose="02020603050405020304" pitchFamily="18" charset="0"/>
              </a:endParaRPr>
            </a:p>
          </p:txBody>
        </p:sp>
      </p:grpSp>
      <p:sp>
        <p:nvSpPr>
          <p:cNvPr id="104465" name="AutoShape 17">
            <a:extLst>
              <a:ext uri="{FF2B5EF4-FFF2-40B4-BE49-F238E27FC236}">
                <a16:creationId xmlns:a16="http://schemas.microsoft.com/office/drawing/2014/main" id="{072CDCCB-5C52-06AC-20C0-859E3F8D4C0D}"/>
              </a:ext>
            </a:extLst>
          </p:cNvPr>
          <p:cNvSpPr>
            <a:spLocks noChangeArrowheads="1"/>
          </p:cNvSpPr>
          <p:nvPr/>
        </p:nvSpPr>
        <p:spPr bwMode="gray">
          <a:xfrm>
            <a:off x="3276600" y="4191000"/>
            <a:ext cx="5715000" cy="2286000"/>
          </a:xfrm>
          <a:prstGeom prst="roundRect">
            <a:avLst>
              <a:gd name="adj" fmla="val 24250"/>
            </a:avLst>
          </a:prstGeom>
          <a:solidFill>
            <a:srgbClr val="FFCC99"/>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pt-BR" altLang="en-US" sz="2400" i="1">
                <a:latin typeface="Times New Roman" panose="02020603050405020304" pitchFamily="18" charset="0"/>
                <a:cs typeface="Times New Roman" panose="02020603050405020304" pitchFamily="18" charset="0"/>
              </a:rPr>
              <a:t>+ Hình thức bán lẻ thu tiền tập trung</a:t>
            </a:r>
          </a:p>
          <a:p>
            <a:pPr>
              <a:buFont typeface="Wingdings" panose="05000000000000000000" pitchFamily="2" charset="2"/>
              <a:buNone/>
            </a:pPr>
            <a:r>
              <a:rPr lang="pt-BR" altLang="en-US" sz="2400" i="1">
                <a:latin typeface="Times New Roman" panose="02020603050405020304" pitchFamily="18" charset="0"/>
                <a:cs typeface="Times New Roman" panose="02020603050405020304" pitchFamily="18" charset="0"/>
              </a:rPr>
              <a:t>+ Hình thức bán lẻ thu tiền trực tiếp</a:t>
            </a:r>
          </a:p>
          <a:p>
            <a:pPr>
              <a:buFont typeface="Wingdings" panose="05000000000000000000" pitchFamily="2" charset="2"/>
              <a:buNone/>
            </a:pPr>
            <a:r>
              <a:rPr lang="pt-BR" altLang="en-US" sz="2400" i="1">
                <a:latin typeface="Times New Roman" panose="02020603050405020304" pitchFamily="18" charset="0"/>
                <a:cs typeface="Times New Roman" panose="02020603050405020304" pitchFamily="18" charset="0"/>
              </a:rPr>
              <a:t>+ Hình thức bán lẻ tự phục vụ (tự chọn)</a:t>
            </a:r>
          </a:p>
          <a:p>
            <a:pPr>
              <a:buFont typeface="Wingdings" panose="05000000000000000000" pitchFamily="2" charset="2"/>
              <a:buNone/>
            </a:pPr>
            <a:r>
              <a:rPr lang="pt-BR" altLang="en-US" sz="2400" i="1">
                <a:latin typeface="Times New Roman" panose="02020603050405020304" pitchFamily="18" charset="0"/>
                <a:cs typeface="Times New Roman" panose="02020603050405020304" pitchFamily="18" charset="0"/>
              </a:rPr>
              <a:t>+ Hình thức bán trả góp</a:t>
            </a:r>
          </a:p>
          <a:p>
            <a:pPr>
              <a:buFont typeface="Wingdings" panose="05000000000000000000" pitchFamily="2" charset="2"/>
              <a:buNone/>
            </a:pPr>
            <a:r>
              <a:rPr lang="pt-BR" altLang="en-US" sz="2400" i="1">
                <a:latin typeface="Times New Roman" panose="02020603050405020304" pitchFamily="18" charset="0"/>
                <a:cs typeface="Times New Roman" panose="02020603050405020304" pitchFamily="18" charset="0"/>
              </a:rPr>
              <a:t>+ Hình thức bán hàng tự động</a:t>
            </a:r>
            <a:endParaRPr lang="en-US" altLang="en-US" sz="2400" i="1">
              <a:latin typeface="Times New Roman" panose="02020603050405020304" pitchFamily="18" charset="0"/>
              <a:cs typeface="Times New Roman" panose="02020603050405020304" pitchFamily="18" charset="0"/>
            </a:endParaRPr>
          </a:p>
        </p:txBody>
      </p:sp>
      <p:sp>
        <p:nvSpPr>
          <p:cNvPr id="22534" name="AutoShape 19">
            <a:extLst>
              <a:ext uri="{FF2B5EF4-FFF2-40B4-BE49-F238E27FC236}">
                <a16:creationId xmlns:a16="http://schemas.microsoft.com/office/drawing/2014/main" id="{C36B0602-5F59-7183-8A84-A2B8C98936D6}"/>
              </a:ext>
            </a:extLst>
          </p:cNvPr>
          <p:cNvSpPr>
            <a:spLocks noChangeArrowheads="1"/>
          </p:cNvSpPr>
          <p:nvPr/>
        </p:nvSpPr>
        <p:spPr bwMode="gray">
          <a:xfrm>
            <a:off x="4343400" y="1219200"/>
            <a:ext cx="3733800" cy="609600"/>
          </a:xfrm>
          <a:prstGeom prst="roundRect">
            <a:avLst>
              <a:gd name="adj" fmla="val 50000"/>
            </a:avLst>
          </a:prstGeom>
          <a:solidFill>
            <a:srgbClr val="993366"/>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vi-VN" altLang="en-US" sz="2400" b="1" dirty="0">
                <a:solidFill>
                  <a:schemeClr val="bg1"/>
                </a:solidFill>
                <a:latin typeface="Times New Roman" panose="02020603050405020304" pitchFamily="18" charset="0"/>
                <a:cs typeface="Times New Roman" panose="02020603050405020304" pitchFamily="18" charset="0"/>
              </a:rPr>
              <a:t>1. Phương thức bán hàng</a:t>
            </a:r>
          </a:p>
        </p:txBody>
      </p:sp>
      <p:sp>
        <p:nvSpPr>
          <p:cNvPr id="2" name="Rectangle 32">
            <a:extLst>
              <a:ext uri="{FF2B5EF4-FFF2-40B4-BE49-F238E27FC236}">
                <a16:creationId xmlns:a16="http://schemas.microsoft.com/office/drawing/2014/main" id="{09B836DD-AA28-E9B0-3DBB-3AF74C67A1B6}"/>
              </a:ext>
            </a:extLst>
          </p:cNvPr>
          <p:cNvSpPr>
            <a:spLocks noChangeArrowheads="1"/>
          </p:cNvSpPr>
          <p:nvPr/>
        </p:nvSpPr>
        <p:spPr bwMode="auto">
          <a:xfrm>
            <a:off x="2286001" y="406400"/>
            <a:ext cx="74977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pt-BR" altLang="en-US" sz="3200" b="1" dirty="0">
                <a:latin typeface="Times New Roman" panose="02020603050405020304" pitchFamily="18" charset="0"/>
                <a:cs typeface="Times New Roman" panose="02020603050405020304" pitchFamily="18" charset="0"/>
              </a:rPr>
              <a:t>III. KẾ TOÁN QUÁ TRÌNH BÁN HÀNG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04452"/>
                                        </p:tgtEl>
                                        <p:attrNameLst>
                                          <p:attrName>style.visibility</p:attrName>
                                        </p:attrNameLst>
                                      </p:cBhvr>
                                      <p:to>
                                        <p:strVal val="visible"/>
                                      </p:to>
                                    </p:set>
                                    <p:anim calcmode="lin" valueType="num">
                                      <p:cBhvr>
                                        <p:cTn id="7" dur="1000" fill="hold"/>
                                        <p:tgtEl>
                                          <p:spTgt spid="104452"/>
                                        </p:tgtEl>
                                        <p:attrNameLst>
                                          <p:attrName>ppt_w</p:attrName>
                                        </p:attrNameLst>
                                      </p:cBhvr>
                                      <p:tavLst>
                                        <p:tav tm="0">
                                          <p:val>
                                            <p:strVal val="#ppt_w*0.70"/>
                                          </p:val>
                                        </p:tav>
                                        <p:tav tm="100000">
                                          <p:val>
                                            <p:strVal val="#ppt_w"/>
                                          </p:val>
                                        </p:tav>
                                      </p:tavLst>
                                    </p:anim>
                                    <p:anim calcmode="lin" valueType="num">
                                      <p:cBhvr>
                                        <p:cTn id="8" dur="1000" fill="hold"/>
                                        <p:tgtEl>
                                          <p:spTgt spid="104452"/>
                                        </p:tgtEl>
                                        <p:attrNameLst>
                                          <p:attrName>ppt_h</p:attrName>
                                        </p:attrNameLst>
                                      </p:cBhvr>
                                      <p:tavLst>
                                        <p:tav tm="0">
                                          <p:val>
                                            <p:strVal val="#ppt_h"/>
                                          </p:val>
                                        </p:tav>
                                        <p:tav tm="100000">
                                          <p:val>
                                            <p:strVal val="#ppt_h"/>
                                          </p:val>
                                        </p:tav>
                                      </p:tavLst>
                                    </p:anim>
                                    <p:animEffect transition="in" filter="fade">
                                      <p:cBhvr>
                                        <p:cTn id="9" dur="1000"/>
                                        <p:tgtEl>
                                          <p:spTgt spid="10445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0" presetClass="entr" presetSubtype="0" fill="hold" grpId="1" nodeType="clickEffect">
                                  <p:stCondLst>
                                    <p:cond delay="0"/>
                                  </p:stCondLst>
                                  <p:childTnLst>
                                    <p:set>
                                      <p:cBhvr>
                                        <p:cTn id="13" dur="1" fill="hold">
                                          <p:stCondLst>
                                            <p:cond delay="0"/>
                                          </p:stCondLst>
                                        </p:cTn>
                                        <p:tgtEl>
                                          <p:spTgt spid="104465"/>
                                        </p:tgtEl>
                                        <p:attrNameLst>
                                          <p:attrName>style.visibility</p:attrName>
                                        </p:attrNameLst>
                                      </p:cBhvr>
                                      <p:to>
                                        <p:strVal val="visible"/>
                                      </p:to>
                                    </p:set>
                                    <p:animEffect transition="in" filter="wedge">
                                      <p:cBhvr>
                                        <p:cTn id="14" dur="2000"/>
                                        <p:tgtEl>
                                          <p:spTgt spid="104465"/>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104465"/>
                                        </p:tgtEl>
                                        <p:attrNameLst>
                                          <p:attrName>style.visibility</p:attrName>
                                        </p:attrNameLst>
                                      </p:cBhvr>
                                      <p:to>
                                        <p:strVal val="visible"/>
                                      </p:to>
                                    </p:set>
                                    <p:anim calcmode="lin" valueType="num">
                                      <p:cBhvr additive="base">
                                        <p:cTn id="17" dur="500" fill="hold"/>
                                        <p:tgtEl>
                                          <p:spTgt spid="104465"/>
                                        </p:tgtEl>
                                        <p:attrNameLst>
                                          <p:attrName>ppt_x</p:attrName>
                                        </p:attrNameLst>
                                      </p:cBhvr>
                                      <p:tavLst>
                                        <p:tav tm="0">
                                          <p:val>
                                            <p:strVal val="1+#ppt_w/2"/>
                                          </p:val>
                                        </p:tav>
                                        <p:tav tm="100000">
                                          <p:val>
                                            <p:strVal val="#ppt_x"/>
                                          </p:val>
                                        </p:tav>
                                      </p:tavLst>
                                    </p:anim>
                                    <p:anim calcmode="lin" valueType="num">
                                      <p:cBhvr additive="base">
                                        <p:cTn id="18" dur="500" fill="hold"/>
                                        <p:tgtEl>
                                          <p:spTgt spid="10446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 calcmode="lin" valueType="num">
                                      <p:cBhvr>
                                        <p:cTn id="25" dur="500" fill="hold"/>
                                        <p:tgtEl>
                                          <p:spTgt spid="2"/>
                                        </p:tgtEl>
                                        <p:attrNameLst>
                                          <p:attrName>style.rotation</p:attrName>
                                        </p:attrNameLst>
                                      </p:cBhvr>
                                      <p:tavLst>
                                        <p:tav tm="0">
                                          <p:val>
                                            <p:fltVal val="360"/>
                                          </p:val>
                                        </p:tav>
                                        <p:tav tm="100000">
                                          <p:val>
                                            <p:fltVal val="0"/>
                                          </p:val>
                                        </p:tav>
                                      </p:tavLst>
                                    </p:anim>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65" grpId="0" animBg="1"/>
      <p:bldP spid="104465" grpId="1" animBg="1"/>
      <p:bldP spid="2"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3">
            <a:extLst>
              <a:ext uri="{FF2B5EF4-FFF2-40B4-BE49-F238E27FC236}">
                <a16:creationId xmlns:a16="http://schemas.microsoft.com/office/drawing/2014/main" id="{90E1CBEF-8187-CB46-1721-D890B0E1F38E}"/>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grpSp>
        <p:nvGrpSpPr>
          <p:cNvPr id="103428" name="Group 4">
            <a:extLst>
              <a:ext uri="{FF2B5EF4-FFF2-40B4-BE49-F238E27FC236}">
                <a16:creationId xmlns:a16="http://schemas.microsoft.com/office/drawing/2014/main" id="{51B51593-C737-DB4F-69C3-3E06CCB1D9CF}"/>
              </a:ext>
            </a:extLst>
          </p:cNvPr>
          <p:cNvGrpSpPr>
            <a:grpSpLocks/>
          </p:cNvGrpSpPr>
          <p:nvPr/>
        </p:nvGrpSpPr>
        <p:grpSpPr bwMode="auto">
          <a:xfrm>
            <a:off x="5257801" y="2779713"/>
            <a:ext cx="2163763" cy="2173288"/>
            <a:chOff x="3773" y="1175"/>
            <a:chExt cx="1363" cy="1369"/>
          </a:xfrm>
        </p:grpSpPr>
        <p:grpSp>
          <p:nvGrpSpPr>
            <p:cNvPr id="23558" name="Group 5">
              <a:extLst>
                <a:ext uri="{FF2B5EF4-FFF2-40B4-BE49-F238E27FC236}">
                  <a16:creationId xmlns:a16="http://schemas.microsoft.com/office/drawing/2014/main" id="{48650BDE-5476-A6C7-E361-ED392C05AA4C}"/>
                </a:ext>
              </a:extLst>
            </p:cNvPr>
            <p:cNvGrpSpPr>
              <a:grpSpLocks/>
            </p:cNvGrpSpPr>
            <p:nvPr/>
          </p:nvGrpSpPr>
          <p:grpSpPr bwMode="auto">
            <a:xfrm>
              <a:off x="3773" y="1175"/>
              <a:ext cx="1363" cy="1369"/>
              <a:chOff x="3773" y="1175"/>
              <a:chExt cx="1363" cy="1369"/>
            </a:xfrm>
          </p:grpSpPr>
          <p:sp>
            <p:nvSpPr>
              <p:cNvPr id="23561" name="AutoShape 6">
                <a:extLst>
                  <a:ext uri="{FF2B5EF4-FFF2-40B4-BE49-F238E27FC236}">
                    <a16:creationId xmlns:a16="http://schemas.microsoft.com/office/drawing/2014/main" id="{13FC26E1-2DBB-6640-DF92-43F5E682717D}"/>
                  </a:ext>
                </a:extLst>
              </p:cNvPr>
              <p:cNvSpPr>
                <a:spLocks noChangeArrowheads="1"/>
              </p:cNvSpPr>
              <p:nvPr/>
            </p:nvSpPr>
            <p:spPr bwMode="gray">
              <a:xfrm>
                <a:off x="3773" y="1333"/>
                <a:ext cx="1363" cy="1211"/>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62" name="AutoShape 7">
                <a:extLst>
                  <a:ext uri="{FF2B5EF4-FFF2-40B4-BE49-F238E27FC236}">
                    <a16:creationId xmlns:a16="http://schemas.microsoft.com/office/drawing/2014/main" id="{1653D1AB-545D-6FAB-1C2B-FE8CFCAD65CA}"/>
                  </a:ext>
                </a:extLst>
              </p:cNvPr>
              <p:cNvSpPr>
                <a:spLocks noChangeArrowheads="1"/>
              </p:cNvSpPr>
              <p:nvPr/>
            </p:nvSpPr>
            <p:spPr bwMode="gray">
              <a:xfrm>
                <a:off x="3794" y="1336"/>
                <a:ext cx="1322" cy="1188"/>
              </a:xfrm>
              <a:prstGeom prst="roundRect">
                <a:avLst>
                  <a:gd name="adj" fmla="val 16667"/>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63" name="AutoShape 8">
                <a:extLst>
                  <a:ext uri="{FF2B5EF4-FFF2-40B4-BE49-F238E27FC236}">
                    <a16:creationId xmlns:a16="http://schemas.microsoft.com/office/drawing/2014/main" id="{901984A2-E0A3-4A41-9477-1976A6120B4F}"/>
                  </a:ext>
                </a:extLst>
              </p:cNvPr>
              <p:cNvSpPr>
                <a:spLocks noChangeArrowheads="1"/>
              </p:cNvSpPr>
              <p:nvPr/>
            </p:nvSpPr>
            <p:spPr bwMode="gray">
              <a:xfrm>
                <a:off x="3805" y="2211"/>
                <a:ext cx="1304" cy="301"/>
              </a:xfrm>
              <a:prstGeom prst="roundRect">
                <a:avLst>
                  <a:gd name="adj" fmla="val 50000"/>
                </a:avLst>
              </a:prstGeom>
              <a:gradFill rotWithShape="1">
                <a:gsLst>
                  <a:gs pos="0">
                    <a:srgbClr val="E9E065"/>
                  </a:gs>
                  <a:gs pos="100000">
                    <a:srgbClr val="F2EDA6"/>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64" name="AutoShape 9">
                <a:extLst>
                  <a:ext uri="{FF2B5EF4-FFF2-40B4-BE49-F238E27FC236}">
                    <a16:creationId xmlns:a16="http://schemas.microsoft.com/office/drawing/2014/main" id="{FEB8183B-C831-5CF0-0313-58B03FE9F7CB}"/>
                  </a:ext>
                </a:extLst>
              </p:cNvPr>
              <p:cNvSpPr>
                <a:spLocks noChangeArrowheads="1"/>
              </p:cNvSpPr>
              <p:nvPr/>
            </p:nvSpPr>
            <p:spPr bwMode="gray">
              <a:xfrm>
                <a:off x="3805" y="1345"/>
                <a:ext cx="1304" cy="300"/>
              </a:xfrm>
              <a:prstGeom prst="roundRect">
                <a:avLst>
                  <a:gd name="adj" fmla="val 50000"/>
                </a:avLst>
              </a:prstGeom>
              <a:gradFill rotWithShape="1">
                <a:gsLst>
                  <a:gs pos="0">
                    <a:srgbClr val="F8F5CC"/>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nvGrpSpPr>
              <p:cNvPr id="23565" name="Group 10">
                <a:extLst>
                  <a:ext uri="{FF2B5EF4-FFF2-40B4-BE49-F238E27FC236}">
                    <a16:creationId xmlns:a16="http://schemas.microsoft.com/office/drawing/2014/main" id="{F9BD0CA1-21E3-436D-7F2D-3B34F0D76E8B}"/>
                  </a:ext>
                </a:extLst>
              </p:cNvPr>
              <p:cNvGrpSpPr>
                <a:grpSpLocks/>
              </p:cNvGrpSpPr>
              <p:nvPr/>
            </p:nvGrpSpPr>
            <p:grpSpPr bwMode="auto">
              <a:xfrm>
                <a:off x="4242" y="1175"/>
                <a:ext cx="405" cy="327"/>
                <a:chOff x="1289" y="516"/>
                <a:chExt cx="668" cy="800"/>
              </a:xfrm>
            </p:grpSpPr>
            <p:sp>
              <p:nvSpPr>
                <p:cNvPr id="23566" name="Oval 11">
                  <a:extLst>
                    <a:ext uri="{FF2B5EF4-FFF2-40B4-BE49-F238E27FC236}">
                      <a16:creationId xmlns:a16="http://schemas.microsoft.com/office/drawing/2014/main" id="{975F00A2-1B29-7B4A-3131-3AB3DAF7F07D}"/>
                    </a:ext>
                  </a:extLst>
                </p:cNvPr>
                <p:cNvSpPr>
                  <a:spLocks noChangeArrowheads="1"/>
                </p:cNvSpPr>
                <p:nvPr/>
              </p:nvSpPr>
              <p:spPr bwMode="gray">
                <a:xfrm>
                  <a:off x="1289" y="516"/>
                  <a:ext cx="668" cy="800"/>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67" name="Oval 12">
                  <a:extLst>
                    <a:ext uri="{FF2B5EF4-FFF2-40B4-BE49-F238E27FC236}">
                      <a16:creationId xmlns:a16="http://schemas.microsoft.com/office/drawing/2014/main" id="{456B2D9B-8BFE-C57A-A47E-067071A90149}"/>
                    </a:ext>
                  </a:extLst>
                </p:cNvPr>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68" name="Oval 13">
                  <a:extLst>
                    <a:ext uri="{FF2B5EF4-FFF2-40B4-BE49-F238E27FC236}">
                      <a16:creationId xmlns:a16="http://schemas.microsoft.com/office/drawing/2014/main" id="{04F6B776-317F-DF8F-8EA6-7DFD4D59E7B1}"/>
                    </a:ext>
                  </a:extLst>
                </p:cNvPr>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69" name="Oval 14">
                  <a:extLst>
                    <a:ext uri="{FF2B5EF4-FFF2-40B4-BE49-F238E27FC236}">
                      <a16:creationId xmlns:a16="http://schemas.microsoft.com/office/drawing/2014/main" id="{5254F217-EE77-25EA-1D61-D0AED5C15675}"/>
                    </a:ext>
                  </a:extLst>
                </p:cNvPr>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70" name="Oval 15">
                  <a:extLst>
                    <a:ext uri="{FF2B5EF4-FFF2-40B4-BE49-F238E27FC236}">
                      <a16:creationId xmlns:a16="http://schemas.microsoft.com/office/drawing/2014/main" id="{F8D1B893-35D7-0D2E-DB36-B18D61E2A8A9}"/>
                    </a:ext>
                  </a:extLst>
                </p:cNvPr>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grpSp>
        <p:sp>
          <p:nvSpPr>
            <p:cNvPr id="23559" name="Text Box 16">
              <a:extLst>
                <a:ext uri="{FF2B5EF4-FFF2-40B4-BE49-F238E27FC236}">
                  <a16:creationId xmlns:a16="http://schemas.microsoft.com/office/drawing/2014/main" id="{43EE1BFA-808C-04C7-8726-4F39EF43FC9F}"/>
                </a:ext>
              </a:extLst>
            </p:cNvPr>
            <p:cNvSpPr txBox="1">
              <a:spLocks noChangeArrowheads="1"/>
            </p:cNvSpPr>
            <p:nvPr/>
          </p:nvSpPr>
          <p:spPr bwMode="gray">
            <a:xfrm>
              <a:off x="4334" y="1200"/>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400">
                  <a:solidFill>
                    <a:srgbClr val="000000"/>
                  </a:solidFill>
                  <a:latin typeface=".VnTime" pitchFamily="34" charset="0"/>
                </a:rPr>
                <a:t>3</a:t>
              </a:r>
              <a:endParaRPr lang="en-US" altLang="en-US" sz="1800">
                <a:latin typeface=".VnTime" pitchFamily="34" charset="0"/>
              </a:endParaRPr>
            </a:p>
          </p:txBody>
        </p:sp>
        <p:sp>
          <p:nvSpPr>
            <p:cNvPr id="23560" name="Text Box 17">
              <a:extLst>
                <a:ext uri="{FF2B5EF4-FFF2-40B4-BE49-F238E27FC236}">
                  <a16:creationId xmlns:a16="http://schemas.microsoft.com/office/drawing/2014/main" id="{B162FE80-25A8-D1ED-F05C-13FD0C7FBB9F}"/>
                </a:ext>
              </a:extLst>
            </p:cNvPr>
            <p:cNvSpPr txBox="1">
              <a:spLocks noChangeArrowheads="1"/>
            </p:cNvSpPr>
            <p:nvPr/>
          </p:nvSpPr>
          <p:spPr bwMode="gray">
            <a:xfrm>
              <a:off x="3821" y="1508"/>
              <a:ext cx="1296" cy="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i="1">
                  <a:latin typeface="Times New Roman" panose="02020603050405020304" pitchFamily="18" charset="0"/>
                  <a:cs typeface="Times New Roman" panose="02020603050405020304" pitchFamily="18" charset="0"/>
                </a:rPr>
                <a:t>Bán hàng theo phương thức ký gửi đại lý</a:t>
              </a:r>
            </a:p>
          </p:txBody>
        </p:sp>
      </p:grpSp>
      <p:sp>
        <p:nvSpPr>
          <p:cNvPr id="23557" name="AutoShape 19">
            <a:extLst>
              <a:ext uri="{FF2B5EF4-FFF2-40B4-BE49-F238E27FC236}">
                <a16:creationId xmlns:a16="http://schemas.microsoft.com/office/drawing/2014/main" id="{7E64E9D3-1018-40FB-468A-FF1740D2E836}"/>
              </a:ext>
            </a:extLst>
          </p:cNvPr>
          <p:cNvSpPr>
            <a:spLocks noChangeArrowheads="1"/>
          </p:cNvSpPr>
          <p:nvPr/>
        </p:nvSpPr>
        <p:spPr bwMode="gray">
          <a:xfrm>
            <a:off x="4419600" y="1905000"/>
            <a:ext cx="3733800" cy="6096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vi-VN" altLang="en-US" sz="2400" b="1" dirty="0">
                <a:solidFill>
                  <a:schemeClr val="tx2"/>
                </a:solidFill>
                <a:latin typeface="Times New Roman" panose="02020603050405020304" pitchFamily="18" charset="0"/>
                <a:cs typeface="Times New Roman" panose="02020603050405020304" pitchFamily="18" charset="0"/>
              </a:rPr>
              <a:t>1. Phương thức bán hàng</a:t>
            </a:r>
          </a:p>
        </p:txBody>
      </p:sp>
      <p:sp>
        <p:nvSpPr>
          <p:cNvPr id="2" name="Rectangle 32">
            <a:extLst>
              <a:ext uri="{FF2B5EF4-FFF2-40B4-BE49-F238E27FC236}">
                <a16:creationId xmlns:a16="http://schemas.microsoft.com/office/drawing/2014/main" id="{0A0A8984-0BB3-BBB7-2D1F-F80EAAA6F77C}"/>
              </a:ext>
            </a:extLst>
          </p:cNvPr>
          <p:cNvSpPr>
            <a:spLocks noChangeArrowheads="1"/>
          </p:cNvSpPr>
          <p:nvPr/>
        </p:nvSpPr>
        <p:spPr bwMode="auto">
          <a:xfrm>
            <a:off x="2286001" y="1028700"/>
            <a:ext cx="74977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pt-BR" altLang="en-US" sz="3200" b="1" dirty="0">
                <a:latin typeface="Times New Roman" panose="02020603050405020304" pitchFamily="18" charset="0"/>
                <a:cs typeface="Times New Roman" panose="02020603050405020304" pitchFamily="18" charset="0"/>
              </a:rPr>
              <a:t>III. KẾ TOÁN QUÁ TRÌNH BÁN HÀNG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03428"/>
                                        </p:tgtEl>
                                        <p:attrNameLst>
                                          <p:attrName>style.visibility</p:attrName>
                                        </p:attrNameLst>
                                      </p:cBhvr>
                                      <p:to>
                                        <p:strVal val="visible"/>
                                      </p:to>
                                    </p:set>
                                    <p:anim calcmode="lin" valueType="num">
                                      <p:cBhvr>
                                        <p:cTn id="7" dur="1000" fill="hold"/>
                                        <p:tgtEl>
                                          <p:spTgt spid="103428"/>
                                        </p:tgtEl>
                                        <p:attrNameLst>
                                          <p:attrName>ppt_w</p:attrName>
                                        </p:attrNameLst>
                                      </p:cBhvr>
                                      <p:tavLst>
                                        <p:tav tm="0">
                                          <p:val>
                                            <p:strVal val="#ppt_w*0.70"/>
                                          </p:val>
                                        </p:tav>
                                        <p:tav tm="100000">
                                          <p:val>
                                            <p:strVal val="#ppt_w"/>
                                          </p:val>
                                        </p:tav>
                                      </p:tavLst>
                                    </p:anim>
                                    <p:anim calcmode="lin" valueType="num">
                                      <p:cBhvr>
                                        <p:cTn id="8" dur="1000" fill="hold"/>
                                        <p:tgtEl>
                                          <p:spTgt spid="103428"/>
                                        </p:tgtEl>
                                        <p:attrNameLst>
                                          <p:attrName>ppt_h</p:attrName>
                                        </p:attrNameLst>
                                      </p:cBhvr>
                                      <p:tavLst>
                                        <p:tav tm="0">
                                          <p:val>
                                            <p:strVal val="#ppt_h"/>
                                          </p:val>
                                        </p:tav>
                                        <p:tav tm="100000">
                                          <p:val>
                                            <p:strVal val="#ppt_h"/>
                                          </p:val>
                                        </p:tav>
                                      </p:tavLst>
                                    </p:anim>
                                    <p:animEffect transition="in" filter="fade">
                                      <p:cBhvr>
                                        <p:cTn id="9" dur="1000"/>
                                        <p:tgtEl>
                                          <p:spTgt spid="103428"/>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 calcmode="lin" valueType="num">
                                      <p:cBhvr>
                                        <p:cTn id="16" dur="500" fill="hold"/>
                                        <p:tgtEl>
                                          <p:spTgt spid="2"/>
                                        </p:tgtEl>
                                        <p:attrNameLst>
                                          <p:attrName>style.rotation</p:attrName>
                                        </p:attrNameLst>
                                      </p:cBhvr>
                                      <p:tavLst>
                                        <p:tav tm="0">
                                          <p:val>
                                            <p:fltVal val="360"/>
                                          </p:val>
                                        </p:tav>
                                        <p:tav tm="100000">
                                          <p:val>
                                            <p:fltVal val="0"/>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3">
            <a:extLst>
              <a:ext uri="{FF2B5EF4-FFF2-40B4-BE49-F238E27FC236}">
                <a16:creationId xmlns:a16="http://schemas.microsoft.com/office/drawing/2014/main" id="{F7A3770A-BEDA-308B-DFA3-A0B83F88B32A}"/>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59396" name="Oval 4">
            <a:extLst>
              <a:ext uri="{FF2B5EF4-FFF2-40B4-BE49-F238E27FC236}">
                <a16:creationId xmlns:a16="http://schemas.microsoft.com/office/drawing/2014/main" id="{8587A0FD-7781-3302-301A-E7D1E13A917D}"/>
              </a:ext>
            </a:extLst>
          </p:cNvPr>
          <p:cNvSpPr>
            <a:spLocks noChangeArrowheads="1"/>
          </p:cNvSpPr>
          <p:nvPr/>
        </p:nvSpPr>
        <p:spPr bwMode="auto">
          <a:xfrm>
            <a:off x="3048001" y="2665413"/>
            <a:ext cx="2436813" cy="736600"/>
          </a:xfrm>
          <a:prstGeom prst="ellipse">
            <a:avLst/>
          </a:prstGeom>
          <a:solidFill>
            <a:srgbClr val="FBF8BD"/>
          </a:solidFill>
          <a:ln w="28575" algn="ctr">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Bán </a:t>
            </a:r>
          </a:p>
        </p:txBody>
      </p:sp>
      <p:sp>
        <p:nvSpPr>
          <p:cNvPr id="59398" name="Oval 6">
            <a:extLst>
              <a:ext uri="{FF2B5EF4-FFF2-40B4-BE49-F238E27FC236}">
                <a16:creationId xmlns:a16="http://schemas.microsoft.com/office/drawing/2014/main" id="{9E8CBF0B-B6AA-0BDC-F941-F00D02134BE2}"/>
              </a:ext>
            </a:extLst>
          </p:cNvPr>
          <p:cNvSpPr>
            <a:spLocks noChangeArrowheads="1"/>
          </p:cNvSpPr>
          <p:nvPr/>
        </p:nvSpPr>
        <p:spPr bwMode="auto">
          <a:xfrm>
            <a:off x="6934200" y="2660650"/>
            <a:ext cx="2590800" cy="736600"/>
          </a:xfrm>
          <a:prstGeom prst="ellipse">
            <a:avLst/>
          </a:prstGeom>
          <a:solidFill>
            <a:srgbClr val="FBF8BD"/>
          </a:solidFill>
          <a:ln w="28575" algn="ctr">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Xuất kho</a:t>
            </a:r>
          </a:p>
        </p:txBody>
      </p:sp>
      <p:sp>
        <p:nvSpPr>
          <p:cNvPr id="59399" name="AutoShape 7">
            <a:extLst>
              <a:ext uri="{FF2B5EF4-FFF2-40B4-BE49-F238E27FC236}">
                <a16:creationId xmlns:a16="http://schemas.microsoft.com/office/drawing/2014/main" id="{22BA57DD-2DAA-C2AB-EE4C-7010284AAB14}"/>
              </a:ext>
            </a:extLst>
          </p:cNvPr>
          <p:cNvSpPr>
            <a:spLocks noChangeArrowheads="1"/>
          </p:cNvSpPr>
          <p:nvPr/>
        </p:nvSpPr>
        <p:spPr bwMode="auto">
          <a:xfrm>
            <a:off x="1981200" y="3981450"/>
            <a:ext cx="4191000" cy="609600"/>
          </a:xfrm>
          <a:prstGeom prst="foldedCorner">
            <a:avLst>
              <a:gd name="adj" fmla="val 14699"/>
            </a:avLst>
          </a:prstGeom>
          <a:solidFill>
            <a:srgbClr val="FBF8BD"/>
          </a:solidFill>
          <a:ln w="28575">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Hoá đơn GTGT</a:t>
            </a:r>
          </a:p>
        </p:txBody>
      </p:sp>
      <p:sp>
        <p:nvSpPr>
          <p:cNvPr id="59402" name="AutoShape 10">
            <a:extLst>
              <a:ext uri="{FF2B5EF4-FFF2-40B4-BE49-F238E27FC236}">
                <a16:creationId xmlns:a16="http://schemas.microsoft.com/office/drawing/2014/main" id="{694641F4-5A73-FE10-D580-0A911F08B07A}"/>
              </a:ext>
            </a:extLst>
          </p:cNvPr>
          <p:cNvSpPr>
            <a:spLocks noChangeArrowheads="1"/>
          </p:cNvSpPr>
          <p:nvPr/>
        </p:nvSpPr>
        <p:spPr bwMode="auto">
          <a:xfrm>
            <a:off x="6324600" y="3995738"/>
            <a:ext cx="4191000" cy="614362"/>
          </a:xfrm>
          <a:prstGeom prst="foldedCorner">
            <a:avLst>
              <a:gd name="adj" fmla="val 15602"/>
            </a:avLst>
          </a:prstGeom>
          <a:solidFill>
            <a:srgbClr val="FBF8BD"/>
          </a:solidFill>
          <a:ln w="28575">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Phiếu xuất kho </a:t>
            </a:r>
          </a:p>
        </p:txBody>
      </p:sp>
      <p:sp>
        <p:nvSpPr>
          <p:cNvPr id="59403" name="Line 11">
            <a:extLst>
              <a:ext uri="{FF2B5EF4-FFF2-40B4-BE49-F238E27FC236}">
                <a16:creationId xmlns:a16="http://schemas.microsoft.com/office/drawing/2014/main" id="{4D9C0807-1E24-47A4-3081-22B143FCCBF5}"/>
              </a:ext>
            </a:extLst>
          </p:cNvPr>
          <p:cNvSpPr>
            <a:spLocks noChangeShapeType="1"/>
          </p:cNvSpPr>
          <p:nvPr/>
        </p:nvSpPr>
        <p:spPr bwMode="auto">
          <a:xfrm>
            <a:off x="4189413" y="3429000"/>
            <a:ext cx="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59405" name="Line 13">
            <a:extLst>
              <a:ext uri="{FF2B5EF4-FFF2-40B4-BE49-F238E27FC236}">
                <a16:creationId xmlns:a16="http://schemas.microsoft.com/office/drawing/2014/main" id="{382B09F4-96BF-5080-3F6C-6F6A3AC27209}"/>
              </a:ext>
            </a:extLst>
          </p:cNvPr>
          <p:cNvSpPr>
            <a:spLocks noChangeShapeType="1"/>
          </p:cNvSpPr>
          <p:nvPr/>
        </p:nvSpPr>
        <p:spPr bwMode="auto">
          <a:xfrm>
            <a:off x="8229600" y="3429000"/>
            <a:ext cx="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94221" name="AutoShape 13">
            <a:extLst>
              <a:ext uri="{FF2B5EF4-FFF2-40B4-BE49-F238E27FC236}">
                <a16:creationId xmlns:a16="http://schemas.microsoft.com/office/drawing/2014/main" id="{302B6478-4C87-7213-1D79-FC78575D474F}"/>
              </a:ext>
            </a:extLst>
          </p:cNvPr>
          <p:cNvSpPr>
            <a:spLocks noChangeArrowheads="1"/>
          </p:cNvSpPr>
          <p:nvPr/>
        </p:nvSpPr>
        <p:spPr bwMode="blackWhite">
          <a:xfrm>
            <a:off x="3962400" y="1295400"/>
            <a:ext cx="4572000" cy="990600"/>
          </a:xfrm>
          <a:prstGeom prst="roundRect">
            <a:avLst>
              <a:gd name="adj" fmla="val 9106"/>
            </a:avLst>
          </a:prstGeom>
          <a:solidFill>
            <a:srgbClr val="3366FF"/>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pt-BR" b="1" i="1" dirty="0">
                <a:solidFill>
                  <a:schemeClr val="bg1"/>
                </a:solidFill>
                <a:latin typeface="Times New Roman" panose="02020603050405020304" pitchFamily="18" charset="0"/>
                <a:cs typeface="Times New Roman" panose="02020603050405020304" pitchFamily="18" charset="0"/>
              </a:rPr>
              <a:t>2. Phương pháp kế toán</a:t>
            </a:r>
            <a:endParaRPr lang="en-US" dirty="0">
              <a:solidFill>
                <a:schemeClr val="bg1"/>
              </a:solidFill>
              <a:latin typeface="Times New Roman" panose="02020603050405020304" pitchFamily="18" charset="0"/>
              <a:cs typeface="Times New Roman" panose="02020603050405020304" pitchFamily="18" charset="0"/>
            </a:endParaRPr>
          </a:p>
          <a:p>
            <a:pPr>
              <a:buNone/>
            </a:pPr>
            <a:r>
              <a:rPr lang="pt-BR" i="1" dirty="0">
                <a:solidFill>
                  <a:schemeClr val="bg1"/>
                </a:solidFill>
                <a:latin typeface="Times New Roman" panose="02020603050405020304" pitchFamily="18" charset="0"/>
                <a:cs typeface="Times New Roman" panose="02020603050405020304" pitchFamily="18" charset="0"/>
              </a:rPr>
              <a:t>.2.1. Chứng từ kế toán </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2" name="AutoShape 10">
            <a:extLst>
              <a:ext uri="{FF2B5EF4-FFF2-40B4-BE49-F238E27FC236}">
                <a16:creationId xmlns:a16="http://schemas.microsoft.com/office/drawing/2014/main" id="{010E0367-B987-2520-7849-FB62EF6E50D4}"/>
              </a:ext>
            </a:extLst>
          </p:cNvPr>
          <p:cNvSpPr>
            <a:spLocks noChangeArrowheads="1"/>
          </p:cNvSpPr>
          <p:nvPr/>
        </p:nvSpPr>
        <p:spPr bwMode="auto">
          <a:xfrm>
            <a:off x="6324600" y="4681538"/>
            <a:ext cx="4191000" cy="614362"/>
          </a:xfrm>
          <a:prstGeom prst="foldedCorner">
            <a:avLst>
              <a:gd name="adj" fmla="val 15602"/>
            </a:avLst>
          </a:prstGeom>
          <a:solidFill>
            <a:srgbClr val="FBF8BD"/>
          </a:solidFill>
          <a:ln w="28575">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PXK hàng gửi bán đại lý </a:t>
            </a:r>
          </a:p>
        </p:txBody>
      </p:sp>
      <p:sp>
        <p:nvSpPr>
          <p:cNvPr id="3" name="AutoShape 10">
            <a:extLst>
              <a:ext uri="{FF2B5EF4-FFF2-40B4-BE49-F238E27FC236}">
                <a16:creationId xmlns:a16="http://schemas.microsoft.com/office/drawing/2014/main" id="{BD632AB2-4F10-CFDB-1EA0-7EB8FF62711E}"/>
              </a:ext>
            </a:extLst>
          </p:cNvPr>
          <p:cNvSpPr>
            <a:spLocks noChangeArrowheads="1"/>
          </p:cNvSpPr>
          <p:nvPr/>
        </p:nvSpPr>
        <p:spPr bwMode="auto">
          <a:xfrm>
            <a:off x="1981200" y="4703764"/>
            <a:ext cx="4191000" cy="579437"/>
          </a:xfrm>
          <a:prstGeom prst="foldedCorner">
            <a:avLst>
              <a:gd name="adj" fmla="val 15602"/>
            </a:avLst>
          </a:prstGeom>
          <a:solidFill>
            <a:srgbClr val="FBF8BD"/>
          </a:solidFill>
          <a:ln w="28575">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600" b="1">
                <a:latin typeface="Times New Roman" panose="02020603050405020304" pitchFamily="18" charset="0"/>
                <a:cs typeface="Times New Roman" panose="02020603050405020304" pitchFamily="18" charset="0"/>
              </a:rPr>
              <a:t>Hoá đơn BH thông thường</a:t>
            </a:r>
          </a:p>
        </p:txBody>
      </p:sp>
      <p:sp>
        <p:nvSpPr>
          <p:cNvPr id="4" name="AutoShape 10">
            <a:extLst>
              <a:ext uri="{FF2B5EF4-FFF2-40B4-BE49-F238E27FC236}">
                <a16:creationId xmlns:a16="http://schemas.microsoft.com/office/drawing/2014/main" id="{FB232782-06DF-F4EB-1325-B0CAF0928808}"/>
              </a:ext>
            </a:extLst>
          </p:cNvPr>
          <p:cNvSpPr>
            <a:spLocks noChangeArrowheads="1"/>
          </p:cNvSpPr>
          <p:nvPr/>
        </p:nvSpPr>
        <p:spPr bwMode="auto">
          <a:xfrm>
            <a:off x="1981200" y="5367338"/>
            <a:ext cx="4191000" cy="614362"/>
          </a:xfrm>
          <a:prstGeom prst="foldedCorner">
            <a:avLst>
              <a:gd name="adj" fmla="val 15602"/>
            </a:avLst>
          </a:prstGeom>
          <a:solidFill>
            <a:srgbClr val="FBF8BD"/>
          </a:solidFill>
          <a:ln w="28575">
            <a:solidFill>
              <a:schemeClr val="tx1"/>
            </a:solidFill>
            <a:round/>
            <a:headEnd/>
            <a:tailEnd/>
          </a:ln>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a:latin typeface="Times New Roman" panose="02020603050405020304" pitchFamily="18" charset="0"/>
                <a:cs typeface="Times New Roman" panose="02020603050405020304" pitchFamily="18" charset="0"/>
              </a:rPr>
              <a:t>Hóa đơn bán lẻ</a:t>
            </a:r>
          </a:p>
        </p:txBody>
      </p:sp>
      <p:sp>
        <p:nvSpPr>
          <p:cNvPr id="5" name="Rectangle 32">
            <a:extLst>
              <a:ext uri="{FF2B5EF4-FFF2-40B4-BE49-F238E27FC236}">
                <a16:creationId xmlns:a16="http://schemas.microsoft.com/office/drawing/2014/main" id="{EA107193-E3DC-145A-C423-8009DD26E32C}"/>
              </a:ext>
            </a:extLst>
          </p:cNvPr>
          <p:cNvSpPr>
            <a:spLocks noChangeArrowheads="1"/>
          </p:cNvSpPr>
          <p:nvPr/>
        </p:nvSpPr>
        <p:spPr bwMode="auto">
          <a:xfrm>
            <a:off x="2286001" y="406400"/>
            <a:ext cx="74977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pt-BR" altLang="en-US" sz="3200" b="1" dirty="0">
                <a:latin typeface="Times New Roman" panose="02020603050405020304" pitchFamily="18" charset="0"/>
                <a:cs typeface="Times New Roman" panose="02020603050405020304" pitchFamily="18" charset="0"/>
              </a:rPr>
              <a:t>III. KẾ TOÁN QUÁ TRÌNH BÁN HÀNG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94221"/>
                                        </p:tgtEl>
                                        <p:attrNameLst>
                                          <p:attrName>style.visibility</p:attrName>
                                        </p:attrNameLst>
                                      </p:cBhvr>
                                      <p:to>
                                        <p:strVal val="visible"/>
                                      </p:to>
                                    </p:set>
                                    <p:animEffect transition="in" filter="blinds(vertical)">
                                      <p:cBhvr>
                                        <p:cTn id="7" dur="500"/>
                                        <p:tgtEl>
                                          <p:spTgt spid="942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9396"/>
                                        </p:tgtEl>
                                        <p:attrNameLst>
                                          <p:attrName>style.visibility</p:attrName>
                                        </p:attrNameLst>
                                      </p:cBhvr>
                                      <p:to>
                                        <p:strVal val="visible"/>
                                      </p:to>
                                    </p:set>
                                    <p:animEffect transition="in" filter="blinds(horizontal)">
                                      <p:cBhvr>
                                        <p:cTn id="12" dur="500"/>
                                        <p:tgtEl>
                                          <p:spTgt spid="593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9403"/>
                                        </p:tgtEl>
                                        <p:attrNameLst>
                                          <p:attrName>style.visibility</p:attrName>
                                        </p:attrNameLst>
                                      </p:cBhvr>
                                      <p:to>
                                        <p:strVal val="visible"/>
                                      </p:to>
                                    </p:set>
                                    <p:animEffect transition="in" filter="blinds(horizontal)">
                                      <p:cBhvr>
                                        <p:cTn id="17" dur="500"/>
                                        <p:tgtEl>
                                          <p:spTgt spid="59403"/>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59399"/>
                                        </p:tgtEl>
                                        <p:attrNameLst>
                                          <p:attrName>style.visibility</p:attrName>
                                        </p:attrNameLst>
                                      </p:cBhvr>
                                      <p:to>
                                        <p:strVal val="visible"/>
                                      </p:to>
                                    </p:set>
                                    <p:animEffect transition="in" filter="blinds(horizontal)">
                                      <p:cBhvr>
                                        <p:cTn id="20" dur="500"/>
                                        <p:tgtEl>
                                          <p:spTgt spid="59399"/>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linds(horizontal)">
                                      <p:cBhvr>
                                        <p:cTn id="23" dur="500"/>
                                        <p:tgtEl>
                                          <p:spTgt spid="3"/>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59398"/>
                                        </p:tgtEl>
                                        <p:attrNameLst>
                                          <p:attrName>style.visibility</p:attrName>
                                        </p:attrNameLst>
                                      </p:cBhvr>
                                      <p:to>
                                        <p:strVal val="visible"/>
                                      </p:to>
                                    </p:set>
                                    <p:animEffect transition="in" filter="blinds(horizontal)">
                                      <p:cBhvr>
                                        <p:cTn id="31" dur="500"/>
                                        <p:tgtEl>
                                          <p:spTgt spid="5939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nodeType="clickEffect">
                                  <p:stCondLst>
                                    <p:cond delay="0"/>
                                  </p:stCondLst>
                                  <p:childTnLst>
                                    <p:set>
                                      <p:cBhvr>
                                        <p:cTn id="35" dur="1" fill="hold">
                                          <p:stCondLst>
                                            <p:cond delay="0"/>
                                          </p:stCondLst>
                                        </p:cTn>
                                        <p:tgtEl>
                                          <p:spTgt spid="59405"/>
                                        </p:tgtEl>
                                        <p:attrNameLst>
                                          <p:attrName>style.visibility</p:attrName>
                                        </p:attrNameLst>
                                      </p:cBhvr>
                                      <p:to>
                                        <p:strVal val="visible"/>
                                      </p:to>
                                    </p:set>
                                    <p:animEffect transition="in" filter="blinds(horizontal)">
                                      <p:cBhvr>
                                        <p:cTn id="36" dur="500"/>
                                        <p:tgtEl>
                                          <p:spTgt spid="59405"/>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59402"/>
                                        </p:tgtEl>
                                        <p:attrNameLst>
                                          <p:attrName>style.visibility</p:attrName>
                                        </p:attrNameLst>
                                      </p:cBhvr>
                                      <p:to>
                                        <p:strVal val="visible"/>
                                      </p:to>
                                    </p:set>
                                    <p:animEffect transition="in" filter="blinds(horizontal)">
                                      <p:cBhvr>
                                        <p:cTn id="39" dur="500"/>
                                        <p:tgtEl>
                                          <p:spTgt spid="59402"/>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blinds(horizontal)">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49" presetClass="entr" presetSubtype="0" decel="10000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500" fill="hold"/>
                                        <p:tgtEl>
                                          <p:spTgt spid="5"/>
                                        </p:tgtEl>
                                        <p:attrNameLst>
                                          <p:attrName>ppt_w</p:attrName>
                                        </p:attrNameLst>
                                      </p:cBhvr>
                                      <p:tavLst>
                                        <p:tav tm="0">
                                          <p:val>
                                            <p:fltVal val="0"/>
                                          </p:val>
                                        </p:tav>
                                        <p:tav tm="100000">
                                          <p:val>
                                            <p:strVal val="#ppt_w"/>
                                          </p:val>
                                        </p:tav>
                                      </p:tavLst>
                                    </p:anim>
                                    <p:anim calcmode="lin" valueType="num">
                                      <p:cBhvr>
                                        <p:cTn id="48" dur="500" fill="hold"/>
                                        <p:tgtEl>
                                          <p:spTgt spid="5"/>
                                        </p:tgtEl>
                                        <p:attrNameLst>
                                          <p:attrName>ppt_h</p:attrName>
                                        </p:attrNameLst>
                                      </p:cBhvr>
                                      <p:tavLst>
                                        <p:tav tm="0">
                                          <p:val>
                                            <p:fltVal val="0"/>
                                          </p:val>
                                        </p:tav>
                                        <p:tav tm="100000">
                                          <p:val>
                                            <p:strVal val="#ppt_h"/>
                                          </p:val>
                                        </p:tav>
                                      </p:tavLst>
                                    </p:anim>
                                    <p:anim calcmode="lin" valueType="num">
                                      <p:cBhvr>
                                        <p:cTn id="49" dur="500" fill="hold"/>
                                        <p:tgtEl>
                                          <p:spTgt spid="5"/>
                                        </p:tgtEl>
                                        <p:attrNameLst>
                                          <p:attrName>style.rotation</p:attrName>
                                        </p:attrNameLst>
                                      </p:cBhvr>
                                      <p:tavLst>
                                        <p:tav tm="0">
                                          <p:val>
                                            <p:fltVal val="360"/>
                                          </p:val>
                                        </p:tav>
                                        <p:tav tm="100000">
                                          <p:val>
                                            <p:fltVal val="0"/>
                                          </p:val>
                                        </p:tav>
                                      </p:tavLst>
                                    </p:anim>
                                    <p:animEffect transition="in" filter="fade">
                                      <p:cBhvr>
                                        <p:cTn id="5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animBg="1"/>
      <p:bldP spid="59398" grpId="0" animBg="1"/>
      <p:bldP spid="59399" grpId="0" animBg="1"/>
      <p:bldP spid="59402" grpId="0" animBg="1"/>
      <p:bldP spid="2" grpId="0" animBg="1"/>
      <p:bldP spid="3" grpId="0" animBg="1"/>
      <p:bldP spid="4" grpId="0" animBg="1"/>
      <p:bldP spid="5"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3">
            <a:extLst>
              <a:ext uri="{FF2B5EF4-FFF2-40B4-BE49-F238E27FC236}">
                <a16:creationId xmlns:a16="http://schemas.microsoft.com/office/drawing/2014/main" id="{D6DFC11C-9667-2801-C7A4-3C80650F5E9F}"/>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95235" name="AutoShape 3">
            <a:extLst>
              <a:ext uri="{FF2B5EF4-FFF2-40B4-BE49-F238E27FC236}">
                <a16:creationId xmlns:a16="http://schemas.microsoft.com/office/drawing/2014/main" id="{548D8BEB-2F55-D402-AFC7-FE1BF86A6919}"/>
              </a:ext>
            </a:extLst>
          </p:cNvPr>
          <p:cNvSpPr>
            <a:spLocks noChangeArrowheads="1"/>
          </p:cNvSpPr>
          <p:nvPr/>
        </p:nvSpPr>
        <p:spPr bwMode="auto">
          <a:xfrm>
            <a:off x="2362200" y="3886201"/>
            <a:ext cx="7467600" cy="1933575"/>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95240" name="Group 8">
            <a:extLst>
              <a:ext uri="{FF2B5EF4-FFF2-40B4-BE49-F238E27FC236}">
                <a16:creationId xmlns:a16="http://schemas.microsoft.com/office/drawing/2014/main" id="{E7E9A67C-15F4-4128-C243-CA067081029D}"/>
              </a:ext>
            </a:extLst>
          </p:cNvPr>
          <p:cNvGrpSpPr>
            <a:grpSpLocks/>
          </p:cNvGrpSpPr>
          <p:nvPr/>
        </p:nvGrpSpPr>
        <p:grpSpPr bwMode="auto">
          <a:xfrm>
            <a:off x="3505200" y="1781175"/>
            <a:ext cx="5029200" cy="1601788"/>
            <a:chOff x="1997" y="1314"/>
            <a:chExt cx="1889" cy="1009"/>
          </a:xfrm>
        </p:grpSpPr>
        <p:grpSp>
          <p:nvGrpSpPr>
            <p:cNvPr id="25608" name="Group 9">
              <a:extLst>
                <a:ext uri="{FF2B5EF4-FFF2-40B4-BE49-F238E27FC236}">
                  <a16:creationId xmlns:a16="http://schemas.microsoft.com/office/drawing/2014/main" id="{0E2A4460-39C1-89D7-5740-07BE5B5298D3}"/>
                </a:ext>
              </a:extLst>
            </p:cNvPr>
            <p:cNvGrpSpPr>
              <a:grpSpLocks/>
            </p:cNvGrpSpPr>
            <p:nvPr/>
          </p:nvGrpSpPr>
          <p:grpSpPr bwMode="auto">
            <a:xfrm>
              <a:off x="1997" y="1404"/>
              <a:ext cx="1889" cy="919"/>
              <a:chOff x="1973" y="1027"/>
              <a:chExt cx="1926" cy="937"/>
            </a:xfrm>
          </p:grpSpPr>
          <p:sp>
            <p:nvSpPr>
              <p:cNvPr id="95242" name="Oval 10">
                <a:extLst>
                  <a:ext uri="{FF2B5EF4-FFF2-40B4-BE49-F238E27FC236}">
                    <a16:creationId xmlns:a16="http://schemas.microsoft.com/office/drawing/2014/main" id="{2EFE84EB-2C1F-16C8-5E25-BF117CD4520E}"/>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p:spPr>
            <p:txBody>
              <a:bodyPr wrap="none" anchor="ctr"/>
              <a:lstStyle/>
              <a:p>
                <a:pPr eaLnBrk="1" hangingPunct="1">
                  <a:defRPr/>
                </a:pPr>
                <a:endParaRPr lang="en-US">
                  <a:latin typeface="Arial" charset="0"/>
                </a:endParaRPr>
              </a:p>
            </p:txBody>
          </p:sp>
          <p:sp>
            <p:nvSpPr>
              <p:cNvPr id="95243" name="Oval 11">
                <a:extLst>
                  <a:ext uri="{FF2B5EF4-FFF2-40B4-BE49-F238E27FC236}">
                    <a16:creationId xmlns:a16="http://schemas.microsoft.com/office/drawing/2014/main" id="{35D3CC10-9443-79BD-9CEB-090BFDACB3BF}"/>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p:spPr>
            <p:txBody>
              <a:bodyPr wrap="none" anchor="ctr"/>
              <a:lstStyle/>
              <a:p>
                <a:pPr eaLnBrk="1" hangingPunct="1">
                  <a:defRPr/>
                </a:pPr>
                <a:endParaRPr lang="en-US">
                  <a:latin typeface="Arial" charset="0"/>
                </a:endParaRPr>
              </a:p>
            </p:txBody>
          </p:sp>
        </p:grpSp>
        <p:sp>
          <p:nvSpPr>
            <p:cNvPr id="95244" name="Oval 12">
              <a:extLst>
                <a:ext uri="{FF2B5EF4-FFF2-40B4-BE49-F238E27FC236}">
                  <a16:creationId xmlns:a16="http://schemas.microsoft.com/office/drawing/2014/main" id="{FF28D960-D149-1448-2CBC-67B18B11B2A8}"/>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p:spPr>
          <p:txBody>
            <a:bodyPr vert="eaVert" wrap="none" anchor="ctr"/>
            <a:lstStyle/>
            <a:p>
              <a:pPr eaLnBrk="1" hangingPunct="1">
                <a:defRPr/>
              </a:pPr>
              <a:endParaRPr lang="en-US">
                <a:latin typeface="Arial" charset="0"/>
              </a:endParaRPr>
            </a:p>
          </p:txBody>
        </p:sp>
        <p:sp>
          <p:nvSpPr>
            <p:cNvPr id="95245" name="Oval 13">
              <a:extLst>
                <a:ext uri="{FF2B5EF4-FFF2-40B4-BE49-F238E27FC236}">
                  <a16:creationId xmlns:a16="http://schemas.microsoft.com/office/drawing/2014/main" id="{E303582E-2D08-EA4A-EE5A-0AC2CB58D881}"/>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p:spPr>
          <p:txBody>
            <a:bodyPr vert="eaVert" wrap="none" anchor="ctr"/>
            <a:lstStyle/>
            <a:p>
              <a:pPr eaLnBrk="1" hangingPunct="1">
                <a:defRPr/>
              </a:pPr>
              <a:endParaRPr lang="en-US">
                <a:latin typeface="Arial" charset="0"/>
              </a:endParaRPr>
            </a:p>
          </p:txBody>
        </p:sp>
        <p:sp>
          <p:nvSpPr>
            <p:cNvPr id="95246" name="Oval 14">
              <a:extLst>
                <a:ext uri="{FF2B5EF4-FFF2-40B4-BE49-F238E27FC236}">
                  <a16:creationId xmlns:a16="http://schemas.microsoft.com/office/drawing/2014/main" id="{E9C82C07-104D-4646-B8DD-284A38E13EAE}"/>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p:spPr>
          <p:txBody>
            <a:bodyPr vert="eaVert" wrap="none" anchor="ctr"/>
            <a:lstStyle/>
            <a:p>
              <a:pPr eaLnBrk="1" hangingPunct="1">
                <a:defRPr/>
              </a:pPr>
              <a:endParaRPr lang="en-US">
                <a:latin typeface="Arial" charset="0"/>
              </a:endParaRPr>
            </a:p>
          </p:txBody>
        </p:sp>
        <p:sp>
          <p:nvSpPr>
            <p:cNvPr id="95247" name="Oval 15">
              <a:extLst>
                <a:ext uri="{FF2B5EF4-FFF2-40B4-BE49-F238E27FC236}">
                  <a16:creationId xmlns:a16="http://schemas.microsoft.com/office/drawing/2014/main" id="{3E84D064-4413-DF57-1858-4976DA8BBC88}"/>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p:spPr>
          <p:txBody>
            <a:bodyPr vert="eaVert" wrap="none" anchor="ctr"/>
            <a:lstStyle/>
            <a:p>
              <a:pPr eaLnBrk="1" hangingPunct="1">
                <a:defRPr/>
              </a:pPr>
              <a:endParaRPr lang="en-US">
                <a:latin typeface="Arial" charset="0"/>
              </a:endParaRPr>
            </a:p>
          </p:txBody>
        </p:sp>
      </p:grpSp>
      <p:sp>
        <p:nvSpPr>
          <p:cNvPr id="25605" name="Text Box 16">
            <a:extLst>
              <a:ext uri="{FF2B5EF4-FFF2-40B4-BE49-F238E27FC236}">
                <a16:creationId xmlns:a16="http://schemas.microsoft.com/office/drawing/2014/main" id="{DCEF5C00-DC17-1D3E-33C0-2FFCB01A535A}"/>
              </a:ext>
            </a:extLst>
          </p:cNvPr>
          <p:cNvSpPr txBox="1">
            <a:spLocks noChangeArrowheads="1"/>
          </p:cNvSpPr>
          <p:nvPr/>
        </p:nvSpPr>
        <p:spPr bwMode="auto">
          <a:xfrm>
            <a:off x="4172449" y="1752601"/>
            <a:ext cx="3475631"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600" b="1" i="1" dirty="0">
                <a:latin typeface="Times New Roman" panose="02020603050405020304" pitchFamily="18" charset="0"/>
                <a:cs typeface="Times New Roman" panose="02020603050405020304" pitchFamily="18" charset="0"/>
              </a:rPr>
              <a:t>2.2. </a:t>
            </a:r>
          </a:p>
          <a:p>
            <a:pPr algn="ctr" eaLnBrk="1" hangingPunct="1">
              <a:spcBef>
                <a:spcPct val="0"/>
              </a:spcBef>
              <a:buClrTx/>
              <a:buFontTx/>
              <a:buNone/>
            </a:pPr>
            <a:r>
              <a:rPr lang="en-US" altLang="en-US" sz="2600" b="1" i="1" dirty="0">
                <a:latin typeface="Times New Roman" panose="02020603050405020304" pitchFamily="18" charset="0"/>
                <a:cs typeface="Times New Roman" panose="02020603050405020304" pitchFamily="18" charset="0"/>
              </a:rPr>
              <a:t>Tài </a:t>
            </a:r>
            <a:r>
              <a:rPr lang="en-US" altLang="en-US" sz="2600" b="1" i="1" dirty="0" err="1">
                <a:latin typeface="Times New Roman" panose="02020603050405020304" pitchFamily="18" charset="0"/>
                <a:cs typeface="Times New Roman" panose="02020603050405020304" pitchFamily="18" charset="0"/>
              </a:rPr>
              <a:t>khoản</a:t>
            </a:r>
            <a:r>
              <a:rPr lang="en-US" altLang="en-US" sz="2600" b="1" i="1" dirty="0">
                <a:latin typeface="Times New Roman" panose="02020603050405020304" pitchFamily="18" charset="0"/>
                <a:cs typeface="Times New Roman" panose="02020603050405020304" pitchFamily="18" charset="0"/>
              </a:rPr>
              <a:t> </a:t>
            </a:r>
            <a:r>
              <a:rPr lang="en-US" altLang="en-US" sz="2600" b="1" i="1" dirty="0" err="1">
                <a:latin typeface="Times New Roman" panose="02020603050405020304" pitchFamily="18" charset="0"/>
                <a:cs typeface="Times New Roman" panose="02020603050405020304" pitchFamily="18" charset="0"/>
              </a:rPr>
              <a:t>chuyên</a:t>
            </a:r>
            <a:r>
              <a:rPr lang="en-US" altLang="en-US" sz="2600" b="1" i="1" dirty="0">
                <a:latin typeface="Times New Roman" panose="02020603050405020304" pitchFamily="18" charset="0"/>
                <a:cs typeface="Times New Roman" panose="02020603050405020304" pitchFamily="18" charset="0"/>
              </a:rPr>
              <a:t> </a:t>
            </a:r>
            <a:r>
              <a:rPr lang="en-US" altLang="en-US" sz="2600" b="1" i="1" dirty="0" err="1">
                <a:latin typeface="Times New Roman" panose="02020603050405020304" pitchFamily="18" charset="0"/>
                <a:cs typeface="Times New Roman" panose="02020603050405020304" pitchFamily="18" charset="0"/>
              </a:rPr>
              <a:t>dùng</a:t>
            </a:r>
            <a:endParaRPr lang="en-US" altLang="en-US" sz="2600" b="1" i="1" dirty="0">
              <a:latin typeface="Times New Roman" panose="02020603050405020304" pitchFamily="18" charset="0"/>
              <a:cs typeface="Times New Roman" panose="02020603050405020304" pitchFamily="18" charset="0"/>
            </a:endParaRPr>
          </a:p>
        </p:txBody>
      </p:sp>
      <p:sp>
        <p:nvSpPr>
          <p:cNvPr id="95251" name="Rectangle 19">
            <a:extLst>
              <a:ext uri="{FF2B5EF4-FFF2-40B4-BE49-F238E27FC236}">
                <a16:creationId xmlns:a16="http://schemas.microsoft.com/office/drawing/2014/main" id="{2CAFEDF3-3EE4-90D2-9DF4-1F504DB6F6E3}"/>
              </a:ext>
            </a:extLst>
          </p:cNvPr>
          <p:cNvSpPr>
            <a:spLocks noChangeArrowheads="1"/>
          </p:cNvSpPr>
          <p:nvPr/>
        </p:nvSpPr>
        <p:spPr bwMode="auto">
          <a:xfrm>
            <a:off x="2362200" y="4029075"/>
            <a:ext cx="754380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 Tài khoản 157 - Hàng gửi đi bán</a:t>
            </a:r>
            <a:endParaRPr lang="en-US" altLang="en-US" sz="2400">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pt-BR" altLang="en-US" sz="2400">
                <a:latin typeface="Times New Roman" panose="02020603050405020304" pitchFamily="18" charset="0"/>
                <a:cs typeface="Times New Roman" panose="02020603050405020304" pitchFamily="18" charset="0"/>
              </a:rPr>
              <a:t>- Tài khoản 511 -  Doanh thu bán hàng và cung cấp dịch vụ</a:t>
            </a:r>
            <a:endParaRPr lang="en-US" altLang="en-US" sz="2400">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 Tài khoản 521 – Các khoản giảm trừ DT</a:t>
            </a:r>
          </a:p>
          <a:p>
            <a:pPr>
              <a:buFont typeface="Wingdings" panose="05000000000000000000" pitchFamily="2" charset="2"/>
              <a:buNone/>
            </a:pPr>
            <a:r>
              <a:rPr lang="pt-BR" altLang="en-US" sz="2400">
                <a:latin typeface="Times New Roman" panose="02020603050405020304" pitchFamily="18" charset="0"/>
                <a:cs typeface="Times New Roman" panose="02020603050405020304" pitchFamily="18" charset="0"/>
              </a:rPr>
              <a:t>- Tài khoản 632 - Giá vốn hàng bán</a:t>
            </a:r>
          </a:p>
        </p:txBody>
      </p:sp>
      <p:sp>
        <p:nvSpPr>
          <p:cNvPr id="2" name="Rectangle 32">
            <a:extLst>
              <a:ext uri="{FF2B5EF4-FFF2-40B4-BE49-F238E27FC236}">
                <a16:creationId xmlns:a16="http://schemas.microsoft.com/office/drawing/2014/main" id="{51B03A22-71CB-5AD3-1BA3-6E0DB1621D81}"/>
              </a:ext>
            </a:extLst>
          </p:cNvPr>
          <p:cNvSpPr>
            <a:spLocks noChangeArrowheads="1"/>
          </p:cNvSpPr>
          <p:nvPr/>
        </p:nvSpPr>
        <p:spPr bwMode="auto">
          <a:xfrm>
            <a:off x="2286001" y="1028700"/>
            <a:ext cx="74977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pt-BR" altLang="en-US" sz="3200" b="1" dirty="0">
                <a:latin typeface="Times New Roman" panose="02020603050405020304" pitchFamily="18" charset="0"/>
                <a:cs typeface="Times New Roman" panose="02020603050405020304" pitchFamily="18" charset="0"/>
              </a:rPr>
              <a:t>III. KẾ TOÁN QUÁ TRÌNH BÁN HÀNG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5240"/>
                                        </p:tgtEl>
                                        <p:attrNameLst>
                                          <p:attrName>style.visibility</p:attrName>
                                        </p:attrNameLst>
                                      </p:cBhvr>
                                      <p:to>
                                        <p:strVal val="visible"/>
                                      </p:to>
                                    </p:set>
                                    <p:animEffect transition="in" filter="blinds(horizontal)">
                                      <p:cBhvr>
                                        <p:cTn id="7" dur="500"/>
                                        <p:tgtEl>
                                          <p:spTgt spid="952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5235"/>
                                        </p:tgtEl>
                                        <p:attrNameLst>
                                          <p:attrName>style.visibility</p:attrName>
                                        </p:attrNameLst>
                                      </p:cBhvr>
                                      <p:to>
                                        <p:strVal val="visible"/>
                                      </p:to>
                                    </p:set>
                                    <p:animEffect transition="in" filter="wedge">
                                      <p:cBhvr>
                                        <p:cTn id="12" dur="2000"/>
                                        <p:tgtEl>
                                          <p:spTgt spid="95235"/>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95251"/>
                                        </p:tgtEl>
                                        <p:attrNameLst>
                                          <p:attrName>style.visibility</p:attrName>
                                        </p:attrNameLst>
                                      </p:cBhvr>
                                      <p:to>
                                        <p:strVal val="visible"/>
                                      </p:to>
                                    </p:set>
                                    <p:animEffect transition="in" filter="wedge">
                                      <p:cBhvr>
                                        <p:cTn id="15" dur="2000"/>
                                        <p:tgtEl>
                                          <p:spTgt spid="95251"/>
                                        </p:tgtEl>
                                      </p:cBhvr>
                                    </p:animEffect>
                                  </p:childTnLst>
                                </p:cTn>
                              </p:par>
                            </p:childTnLst>
                          </p:cTn>
                        </p:par>
                      </p:childTnLst>
                    </p:cTn>
                  </p:par>
                  <p:par>
                    <p:cTn id="16" fill="hold">
                      <p:stCondLst>
                        <p:cond delay="indefinite"/>
                      </p:stCondLst>
                      <p:childTnLst>
                        <p:par>
                          <p:cTn id="17" fill="hold">
                            <p:stCondLst>
                              <p:cond delay="0"/>
                            </p:stCondLst>
                            <p:childTnLst>
                              <p:par>
                                <p:cTn id="18" presetID="49" presetClass="entr" presetSubtype="0" decel="10000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 calcmode="lin" valueType="num">
                                      <p:cBhvr>
                                        <p:cTn id="22" dur="500" fill="hold"/>
                                        <p:tgtEl>
                                          <p:spTgt spid="2"/>
                                        </p:tgtEl>
                                        <p:attrNameLst>
                                          <p:attrName>style.rotation</p:attrName>
                                        </p:attrNameLst>
                                      </p:cBhvr>
                                      <p:tavLst>
                                        <p:tav tm="0">
                                          <p:val>
                                            <p:fltVal val="360"/>
                                          </p:val>
                                        </p:tav>
                                        <p:tav tm="100000">
                                          <p:val>
                                            <p:fltVal val="0"/>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animBg="1"/>
      <p:bldP spid="95251" grpId="0"/>
      <p:bldP spid="2"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100C6C61-D999-E324-D20E-27A9377E5D4C}"/>
              </a:ext>
            </a:extLst>
          </p:cNvPr>
          <p:cNvSpPr>
            <a:spLocks noChangeArrowheads="1"/>
          </p:cNvSpPr>
          <p:nvPr/>
        </p:nvSpPr>
        <p:spPr bwMode="auto">
          <a:xfrm>
            <a:off x="2867026" y="482600"/>
            <a:ext cx="63531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3200" b="1" i="1" dirty="0">
                <a:latin typeface="Times New Roman" panose="02020603050405020304" pitchFamily="18" charset="0"/>
                <a:cs typeface="Times New Roman" panose="02020603050405020304" pitchFamily="18" charset="0"/>
              </a:rPr>
              <a:t>2.3. Kế toán các trường hợp chủ yếu</a:t>
            </a:r>
          </a:p>
        </p:txBody>
      </p:sp>
      <p:sp>
        <p:nvSpPr>
          <p:cNvPr id="100357" name="AutoShape 5">
            <a:extLst>
              <a:ext uri="{FF2B5EF4-FFF2-40B4-BE49-F238E27FC236}">
                <a16:creationId xmlns:a16="http://schemas.microsoft.com/office/drawing/2014/main" id="{6A0A89B3-B136-7ABF-69B5-1E24C7BB7A0C}"/>
              </a:ext>
            </a:extLst>
          </p:cNvPr>
          <p:cNvSpPr>
            <a:spLocks noChangeArrowheads="1"/>
          </p:cNvSpPr>
          <p:nvPr/>
        </p:nvSpPr>
        <p:spPr bwMode="auto">
          <a:xfrm>
            <a:off x="2311400" y="1295400"/>
            <a:ext cx="7823200" cy="2133600"/>
          </a:xfrm>
          <a:prstGeom prst="roundRect">
            <a:avLst>
              <a:gd name="adj" fmla="val 20171"/>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endParaRPr lang="en-US" altLang="en-US" sz="1800">
              <a:latin typeface="Times New Roman" panose="02020603050405020304" pitchFamily="18" charset="0"/>
              <a:cs typeface="Times New Roman" panose="02020603050405020304" pitchFamily="18" charset="0"/>
            </a:endParaRPr>
          </a:p>
        </p:txBody>
      </p:sp>
      <p:sp>
        <p:nvSpPr>
          <p:cNvPr id="100359" name="AutoShape 7">
            <a:extLst>
              <a:ext uri="{FF2B5EF4-FFF2-40B4-BE49-F238E27FC236}">
                <a16:creationId xmlns:a16="http://schemas.microsoft.com/office/drawing/2014/main" id="{24F528B3-7FE1-9407-0065-8F9BA1409B49}"/>
              </a:ext>
            </a:extLst>
          </p:cNvPr>
          <p:cNvSpPr>
            <a:spLocks noChangeArrowheads="1"/>
          </p:cNvSpPr>
          <p:nvPr/>
        </p:nvSpPr>
        <p:spPr bwMode="auto">
          <a:xfrm>
            <a:off x="1981200" y="3622675"/>
            <a:ext cx="8458200" cy="2895600"/>
          </a:xfrm>
          <a:prstGeom prst="roundRect">
            <a:avLst>
              <a:gd name="adj" fmla="val 13676"/>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endParaRPr lang="en-US" altLang="en-US" sz="1800">
              <a:latin typeface="Times New Roman" panose="02020603050405020304" pitchFamily="18" charset="0"/>
              <a:cs typeface="Times New Roman" panose="02020603050405020304" pitchFamily="18" charset="0"/>
            </a:endParaRPr>
          </a:p>
        </p:txBody>
      </p:sp>
      <p:sp>
        <p:nvSpPr>
          <p:cNvPr id="100360" name="Rectangle 8">
            <a:extLst>
              <a:ext uri="{FF2B5EF4-FFF2-40B4-BE49-F238E27FC236}">
                <a16:creationId xmlns:a16="http://schemas.microsoft.com/office/drawing/2014/main" id="{7B05FEA2-722C-BB04-ED4B-B92D63D5632A}"/>
              </a:ext>
            </a:extLst>
          </p:cNvPr>
          <p:cNvSpPr>
            <a:spLocks noChangeArrowheads="1"/>
          </p:cNvSpPr>
          <p:nvPr/>
        </p:nvSpPr>
        <p:spPr bwMode="auto">
          <a:xfrm>
            <a:off x="2057400" y="3581401"/>
            <a:ext cx="8312150" cy="293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en-US" altLang="en-US" sz="2200" i="1" u="sng">
                <a:latin typeface="Times New Roman" panose="02020603050405020304" pitchFamily="18" charset="0"/>
                <a:cs typeface="Times New Roman" panose="02020603050405020304" pitchFamily="18" charset="0"/>
              </a:rPr>
              <a:t>Ví</a:t>
            </a:r>
            <a:r>
              <a:rPr lang="vi-VN" altLang="en-US" sz="2200" i="1" u="sng">
                <a:latin typeface="Times New Roman" panose="02020603050405020304" pitchFamily="18" charset="0"/>
                <a:cs typeface="Times New Roman" panose="02020603050405020304" pitchFamily="18" charset="0"/>
              </a:rPr>
              <a:t> dụ 2:</a:t>
            </a:r>
            <a:r>
              <a:rPr lang="vi-VN" altLang="en-US" sz="2200" i="1">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Doanh nghiệp mua một lô hàng, giá mua chưa thuế 250.000.000đ, thuế GTGT 10%, tiền mua hàng chưa thanh toán. Số hàng mua được xử lý như sau:</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Bán giao tay 3 nửa số hàng, thặng số thương mại 11%, thuế GTGT 10%, người mua nhận đủ hàng và chấp nhận thanh toán.</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Gửi bán thẳng số hàng còn lại, thặng số thương mại 10%, thuế GTGT 10%, thời gian sau nhận được thông báo của bên nhận đại lý cho biết bên mua đã nhận đủ hàng và chấp nhận thanh toán</a:t>
            </a:r>
          </a:p>
        </p:txBody>
      </p:sp>
      <p:sp>
        <p:nvSpPr>
          <p:cNvPr id="20" name="Rectangle 3">
            <a:extLst>
              <a:ext uri="{FF2B5EF4-FFF2-40B4-BE49-F238E27FC236}">
                <a16:creationId xmlns:a16="http://schemas.microsoft.com/office/drawing/2014/main" id="{FF46B273-E141-8B9D-D284-65E48393DE32}"/>
              </a:ext>
            </a:extLst>
          </p:cNvPr>
          <p:cNvSpPr>
            <a:spLocks noChangeArrowheads="1"/>
          </p:cNvSpPr>
          <p:nvPr/>
        </p:nvSpPr>
        <p:spPr bwMode="auto">
          <a:xfrm>
            <a:off x="2387601" y="1295401"/>
            <a:ext cx="7688263"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en-US" altLang="en-US" sz="2200" i="1" u="sng">
                <a:latin typeface="Times New Roman" panose="02020603050405020304" pitchFamily="18" charset="0"/>
                <a:cs typeface="Times New Roman" panose="02020603050405020304" pitchFamily="18" charset="0"/>
              </a:rPr>
              <a:t>Ví dụ 1</a:t>
            </a:r>
            <a:r>
              <a:rPr lang="en-US" altLang="en-US" sz="2200" u="sng">
                <a:latin typeface="Times New Roman" panose="02020603050405020304" pitchFamily="18" charset="0"/>
                <a:cs typeface="Times New Roman" panose="02020603050405020304" pitchFamily="18" charset="0"/>
              </a:rPr>
              <a:t>:</a:t>
            </a:r>
            <a:r>
              <a:rPr lang="en-US" altLang="en-US" sz="2200">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Doanh nghiệp xuất kho bán trực tiếp 1 lô hàng, trị giá xuất kho 100.000.000đ, thặng số thương mại 10%, thuế GTGT 10%. Bên mua đã nhận đủ hàng và chấp nhận thanh toán 50% bằng tiền mặt, số còn lại ký nhận nợ. Thời gian sau nhận được thông báo của ngân hàng bên mua đã thanh toán qua tài khoản tiền gửi của doanh nghiệp số tiền hàng còn lại.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0354"/>
                                        </p:tgtEl>
                                        <p:attrNameLst>
                                          <p:attrName>style.visibility</p:attrName>
                                        </p:attrNameLst>
                                      </p:cBhvr>
                                      <p:to>
                                        <p:strVal val="visible"/>
                                      </p:to>
                                    </p:set>
                                    <p:anim calcmode="lin" valueType="num">
                                      <p:cBhvr>
                                        <p:cTn id="7" dur="500" fill="hold"/>
                                        <p:tgtEl>
                                          <p:spTgt spid="100354"/>
                                        </p:tgtEl>
                                        <p:attrNameLst>
                                          <p:attrName>ppt_w</p:attrName>
                                        </p:attrNameLst>
                                      </p:cBhvr>
                                      <p:tavLst>
                                        <p:tav tm="0">
                                          <p:val>
                                            <p:fltVal val="0"/>
                                          </p:val>
                                        </p:tav>
                                        <p:tav tm="100000">
                                          <p:val>
                                            <p:strVal val="#ppt_w"/>
                                          </p:val>
                                        </p:tav>
                                      </p:tavLst>
                                    </p:anim>
                                    <p:anim calcmode="lin" valueType="num">
                                      <p:cBhvr>
                                        <p:cTn id="8" dur="500" fill="hold"/>
                                        <p:tgtEl>
                                          <p:spTgt spid="100354"/>
                                        </p:tgtEl>
                                        <p:attrNameLst>
                                          <p:attrName>ppt_h</p:attrName>
                                        </p:attrNameLst>
                                      </p:cBhvr>
                                      <p:tavLst>
                                        <p:tav tm="0">
                                          <p:val>
                                            <p:fltVal val="0"/>
                                          </p:val>
                                        </p:tav>
                                        <p:tav tm="100000">
                                          <p:val>
                                            <p:strVal val="#ppt_h"/>
                                          </p:val>
                                        </p:tav>
                                      </p:tavLst>
                                    </p:anim>
                                    <p:anim calcmode="lin" valueType="num">
                                      <p:cBhvr>
                                        <p:cTn id="9" dur="500" fill="hold"/>
                                        <p:tgtEl>
                                          <p:spTgt spid="100354"/>
                                        </p:tgtEl>
                                        <p:attrNameLst>
                                          <p:attrName>style.rotation</p:attrName>
                                        </p:attrNameLst>
                                      </p:cBhvr>
                                      <p:tavLst>
                                        <p:tav tm="0">
                                          <p:val>
                                            <p:fltVal val="360"/>
                                          </p:val>
                                        </p:tav>
                                        <p:tav tm="100000">
                                          <p:val>
                                            <p:fltVal val="0"/>
                                          </p:val>
                                        </p:tav>
                                      </p:tavLst>
                                    </p:anim>
                                    <p:animEffect transition="in" filter="fade">
                                      <p:cBhvr>
                                        <p:cTn id="10" dur="500"/>
                                        <p:tgtEl>
                                          <p:spTgt spid="10035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00357"/>
                                        </p:tgtEl>
                                        <p:attrNameLst>
                                          <p:attrName>style.visibility</p:attrName>
                                        </p:attrNameLst>
                                      </p:cBhvr>
                                      <p:to>
                                        <p:strVal val="visible"/>
                                      </p:to>
                                    </p:set>
                                    <p:animEffect transition="in" filter="slide(fromBottom)">
                                      <p:cBhvr>
                                        <p:cTn id="15" dur="500"/>
                                        <p:tgtEl>
                                          <p:spTgt spid="100357"/>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edge">
                                      <p:cBhvr>
                                        <p:cTn id="18" dur="2000"/>
                                        <p:tgtEl>
                                          <p:spTgt spid="2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00359"/>
                                        </p:tgtEl>
                                        <p:attrNameLst>
                                          <p:attrName>style.visibility</p:attrName>
                                        </p:attrNameLst>
                                      </p:cBhvr>
                                      <p:to>
                                        <p:strVal val="visible"/>
                                      </p:to>
                                    </p:set>
                                    <p:animEffect transition="in" filter="slide(fromBottom)">
                                      <p:cBhvr>
                                        <p:cTn id="23" dur="500"/>
                                        <p:tgtEl>
                                          <p:spTgt spid="100359"/>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100360"/>
                                        </p:tgtEl>
                                        <p:attrNameLst>
                                          <p:attrName>style.visibility</p:attrName>
                                        </p:attrNameLst>
                                      </p:cBhvr>
                                      <p:to>
                                        <p:strVal val="visible"/>
                                      </p:to>
                                    </p:set>
                                    <p:animEffect transition="in" filter="wedge">
                                      <p:cBhvr>
                                        <p:cTn id="26" dur="2000"/>
                                        <p:tgtEl>
                                          <p:spTgt spid="100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p:bldP spid="100357" grpId="0" animBg="1"/>
      <p:bldP spid="100359" grpId="0" animBg="1"/>
      <p:bldP spid="100360" grpId="0"/>
      <p:bldP spid="20"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AutoShape 4">
            <a:extLst>
              <a:ext uri="{FF2B5EF4-FFF2-40B4-BE49-F238E27FC236}">
                <a16:creationId xmlns:a16="http://schemas.microsoft.com/office/drawing/2014/main" id="{3E0E2A3C-7DB9-5D0B-851F-D99E6A9E0B16}"/>
              </a:ext>
            </a:extLst>
          </p:cNvPr>
          <p:cNvSpPr>
            <a:spLocks noChangeArrowheads="1"/>
          </p:cNvSpPr>
          <p:nvPr/>
        </p:nvSpPr>
        <p:spPr bwMode="auto">
          <a:xfrm>
            <a:off x="2057400" y="1466850"/>
            <a:ext cx="8153400" cy="3138488"/>
          </a:xfrm>
          <a:prstGeom prst="roundRect">
            <a:avLst>
              <a:gd name="adj" fmla="val 20093"/>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0359" name="AutoShape 7">
            <a:extLst>
              <a:ext uri="{FF2B5EF4-FFF2-40B4-BE49-F238E27FC236}">
                <a16:creationId xmlns:a16="http://schemas.microsoft.com/office/drawing/2014/main" id="{761B76F6-3DB0-5359-96E1-0102A4CED267}"/>
              </a:ext>
            </a:extLst>
          </p:cNvPr>
          <p:cNvSpPr>
            <a:spLocks noChangeArrowheads="1"/>
          </p:cNvSpPr>
          <p:nvPr/>
        </p:nvSpPr>
        <p:spPr bwMode="auto">
          <a:xfrm>
            <a:off x="2133600" y="4802188"/>
            <a:ext cx="8077200" cy="1598612"/>
          </a:xfrm>
          <a:prstGeom prst="roundRect">
            <a:avLst>
              <a:gd name="adj" fmla="val 13676"/>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0373" name="Rectangle 21">
            <a:extLst>
              <a:ext uri="{FF2B5EF4-FFF2-40B4-BE49-F238E27FC236}">
                <a16:creationId xmlns:a16="http://schemas.microsoft.com/office/drawing/2014/main" id="{E6A12336-508B-4B64-81E0-53C7A6A8A82B}"/>
              </a:ext>
            </a:extLst>
          </p:cNvPr>
          <p:cNvSpPr>
            <a:spLocks noChangeArrowheads="1"/>
          </p:cNvSpPr>
          <p:nvPr/>
        </p:nvSpPr>
        <p:spPr bwMode="auto">
          <a:xfrm>
            <a:off x="2235200" y="1466850"/>
            <a:ext cx="7848600" cy="313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i="1" u="sng">
                <a:latin typeface="Times New Roman" panose="02020603050405020304" pitchFamily="18" charset="0"/>
                <a:cs typeface="Times New Roman" panose="02020603050405020304" pitchFamily="18" charset="0"/>
              </a:rPr>
              <a:t>V</a:t>
            </a:r>
            <a:r>
              <a:rPr lang="en-US" altLang="en-US" sz="2200" i="1" u="sng">
                <a:latin typeface="Times New Roman" panose="02020603050405020304" pitchFamily="18" charset="0"/>
                <a:cs typeface="Times New Roman" panose="02020603050405020304" pitchFamily="18" charset="0"/>
              </a:rPr>
              <a:t>í</a:t>
            </a:r>
            <a:r>
              <a:rPr lang="vi-VN" altLang="en-US" sz="2200" i="1" u="sng">
                <a:latin typeface="Times New Roman" panose="02020603050405020304" pitchFamily="18" charset="0"/>
                <a:cs typeface="Times New Roman" panose="02020603050405020304" pitchFamily="18" charset="0"/>
              </a:rPr>
              <a:t> dụ 3:</a:t>
            </a:r>
            <a:r>
              <a:rPr lang="vi-VN" altLang="en-US" sz="2200" i="1">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Doanh nghiệp xuất kho gửi bán một lô hàng hóa, trị giá xuất kho 150.000.000</a:t>
            </a:r>
            <a:r>
              <a:rPr lang="en-US" altLang="en-US" sz="2200">
                <a:latin typeface="Times New Roman" panose="02020603050405020304" pitchFamily="18" charset="0"/>
                <a:cs typeface="Times New Roman" panose="02020603050405020304" pitchFamily="18" charset="0"/>
              </a:rPr>
              <a:t>đ</a:t>
            </a:r>
            <a:r>
              <a:rPr lang="vi-VN" altLang="en-US" sz="2200">
                <a:latin typeface="Times New Roman" panose="02020603050405020304" pitchFamily="18" charset="0"/>
                <a:cs typeface="Times New Roman" panose="02020603050405020304" pitchFamily="18" charset="0"/>
              </a:rPr>
              <a:t>, thặng số thương mại 12%, thuế GTGT 10%. Thời gian sau nhận được thông báo của bên nhận đại lý, bên mua đã nhận đủ hàng và chấp nhận thanh toán 50% bằng tiền mặt, số còn lại ký nhận nợ. Kế toán kết chuyển trị giá lô hàng gửi bán. Sau đó doanh nghiệp nhận được thông báo của ngân hàng cơ sở nhận đại lý đã thanh toán vào tài khoản tiền gửi của doanh nghiệp. Biết rằng hoa hồng đại lý giành cho đại lý là 3% trên giá thanh toán (trong đó thuế GTGT của hoa hồng là 10%)</a:t>
            </a:r>
            <a:endParaRPr lang="en-US" altLang="en-US" sz="2200">
              <a:latin typeface="Times New Roman" panose="02020603050405020304" pitchFamily="18" charset="0"/>
              <a:cs typeface="Times New Roman" panose="02020603050405020304" pitchFamily="18" charset="0"/>
            </a:endParaRPr>
          </a:p>
        </p:txBody>
      </p:sp>
      <p:sp>
        <p:nvSpPr>
          <p:cNvPr id="100375" name="Rectangle 23">
            <a:extLst>
              <a:ext uri="{FF2B5EF4-FFF2-40B4-BE49-F238E27FC236}">
                <a16:creationId xmlns:a16="http://schemas.microsoft.com/office/drawing/2014/main" id="{1094DE81-FBC0-C22E-CAE0-B717B60902F6}"/>
              </a:ext>
            </a:extLst>
          </p:cNvPr>
          <p:cNvSpPr>
            <a:spLocks noChangeArrowheads="1"/>
          </p:cNvSpPr>
          <p:nvPr/>
        </p:nvSpPr>
        <p:spPr bwMode="auto">
          <a:xfrm>
            <a:off x="2197100" y="4802188"/>
            <a:ext cx="7937500"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i="1" u="sng">
                <a:latin typeface="Times New Roman" panose="02020603050405020304" pitchFamily="18" charset="0"/>
                <a:cs typeface="Times New Roman" panose="02020603050405020304" pitchFamily="18" charset="0"/>
              </a:rPr>
              <a:t>V</a:t>
            </a:r>
            <a:r>
              <a:rPr lang="en-US" altLang="en-US" sz="2200" i="1" u="sng">
                <a:latin typeface="Times New Roman" panose="02020603050405020304" pitchFamily="18" charset="0"/>
                <a:cs typeface="Times New Roman" panose="02020603050405020304" pitchFamily="18" charset="0"/>
              </a:rPr>
              <a:t>í</a:t>
            </a:r>
            <a:r>
              <a:rPr lang="vi-VN" altLang="en-US" sz="2200" i="1" u="sng">
                <a:latin typeface="Times New Roman" panose="02020603050405020304" pitchFamily="18" charset="0"/>
                <a:cs typeface="Times New Roman" panose="02020603050405020304" pitchFamily="18" charset="0"/>
              </a:rPr>
              <a:t> dụ 4:</a:t>
            </a:r>
            <a:r>
              <a:rPr lang="vi-VN" altLang="en-US" sz="2200" i="1">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Doanh nghiệp xuất kho bán trả góp 1 lô hàng trị giá xuất kho 80.000.000đ, thặng số thương mại 11 %, thuế GTGT 10%. Giá bán trả góp là 90.000.000đ, bên mua đã nhận hàng, doanh nghiệp thu tiền lần đầu 40.000.00đ, số còn lại trả dần trong vòng 1 tháng</a:t>
            </a:r>
          </a:p>
        </p:txBody>
      </p:sp>
      <p:sp>
        <p:nvSpPr>
          <p:cNvPr id="27654" name="Rectangle 2">
            <a:extLst>
              <a:ext uri="{FF2B5EF4-FFF2-40B4-BE49-F238E27FC236}">
                <a16:creationId xmlns:a16="http://schemas.microsoft.com/office/drawing/2014/main" id="{787A650F-D801-665E-A57B-1A8299D9CB2E}"/>
              </a:ext>
            </a:extLst>
          </p:cNvPr>
          <p:cNvSpPr>
            <a:spLocks noChangeArrowheads="1"/>
          </p:cNvSpPr>
          <p:nvPr/>
        </p:nvSpPr>
        <p:spPr bwMode="auto">
          <a:xfrm>
            <a:off x="2867026" y="482600"/>
            <a:ext cx="63531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3200" b="1" i="1" dirty="0">
                <a:latin typeface="Times New Roman" panose="02020603050405020304" pitchFamily="18" charset="0"/>
                <a:cs typeface="Times New Roman" panose="02020603050405020304" pitchFamily="18" charset="0"/>
              </a:rPr>
              <a:t>2.3. 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0356"/>
                                        </p:tgtEl>
                                        <p:attrNameLst>
                                          <p:attrName>style.visibility</p:attrName>
                                        </p:attrNameLst>
                                      </p:cBhvr>
                                      <p:to>
                                        <p:strVal val="visible"/>
                                      </p:to>
                                    </p:set>
                                    <p:animEffect transition="in" filter="slide(fromBottom)">
                                      <p:cBhvr>
                                        <p:cTn id="7" dur="500"/>
                                        <p:tgtEl>
                                          <p:spTgt spid="100356"/>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00373"/>
                                        </p:tgtEl>
                                        <p:attrNameLst>
                                          <p:attrName>style.visibility</p:attrName>
                                        </p:attrNameLst>
                                      </p:cBhvr>
                                      <p:to>
                                        <p:strVal val="visible"/>
                                      </p:to>
                                    </p:set>
                                    <p:animEffect transition="in" filter="wedge">
                                      <p:cBhvr>
                                        <p:cTn id="10" dur="2000"/>
                                        <p:tgtEl>
                                          <p:spTgt spid="10037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00359"/>
                                        </p:tgtEl>
                                        <p:attrNameLst>
                                          <p:attrName>style.visibility</p:attrName>
                                        </p:attrNameLst>
                                      </p:cBhvr>
                                      <p:to>
                                        <p:strVal val="visible"/>
                                      </p:to>
                                    </p:set>
                                    <p:animEffect transition="in" filter="slide(fromBottom)">
                                      <p:cBhvr>
                                        <p:cTn id="15" dur="500"/>
                                        <p:tgtEl>
                                          <p:spTgt spid="100359"/>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100375"/>
                                        </p:tgtEl>
                                        <p:attrNameLst>
                                          <p:attrName>style.visibility</p:attrName>
                                        </p:attrNameLst>
                                      </p:cBhvr>
                                      <p:to>
                                        <p:strVal val="visible"/>
                                      </p:to>
                                    </p:set>
                                    <p:animEffect transition="in" filter="wedge">
                                      <p:cBhvr>
                                        <p:cTn id="18" dur="2000"/>
                                        <p:tgtEl>
                                          <p:spTgt spid="100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6" grpId="0" animBg="1"/>
      <p:bldP spid="100359" grpId="0" animBg="1"/>
      <p:bldP spid="100373" grpId="0"/>
      <p:bldP spid="100375" grpId="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AutoShape 4">
            <a:extLst>
              <a:ext uri="{FF2B5EF4-FFF2-40B4-BE49-F238E27FC236}">
                <a16:creationId xmlns:a16="http://schemas.microsoft.com/office/drawing/2014/main" id="{FB0FB31E-7717-D2EB-E840-849BF4E0A272}"/>
              </a:ext>
            </a:extLst>
          </p:cNvPr>
          <p:cNvSpPr>
            <a:spLocks noChangeArrowheads="1"/>
          </p:cNvSpPr>
          <p:nvPr/>
        </p:nvSpPr>
        <p:spPr bwMode="auto">
          <a:xfrm>
            <a:off x="1981200" y="1524001"/>
            <a:ext cx="8382000" cy="1522413"/>
          </a:xfrm>
          <a:prstGeom prst="roundRect">
            <a:avLst>
              <a:gd name="adj" fmla="val 20093"/>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0358" name="Rectangle 6">
            <a:extLst>
              <a:ext uri="{FF2B5EF4-FFF2-40B4-BE49-F238E27FC236}">
                <a16:creationId xmlns:a16="http://schemas.microsoft.com/office/drawing/2014/main" id="{282B03D9-04F9-D39C-62A4-BCA40127FCF9}"/>
              </a:ext>
            </a:extLst>
          </p:cNvPr>
          <p:cNvSpPr>
            <a:spLocks noChangeArrowheads="1"/>
          </p:cNvSpPr>
          <p:nvPr/>
        </p:nvSpPr>
        <p:spPr bwMode="auto">
          <a:xfrm>
            <a:off x="1981200" y="1600201"/>
            <a:ext cx="8248650" cy="144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i="1" u="sng">
                <a:latin typeface="Times New Roman" panose="02020603050405020304" pitchFamily="18" charset="0"/>
                <a:cs typeface="Times New Roman" panose="02020603050405020304" pitchFamily="18" charset="0"/>
              </a:rPr>
              <a:t>V</a:t>
            </a:r>
            <a:r>
              <a:rPr lang="en-US" altLang="en-US" sz="2200" i="1" u="sng">
                <a:latin typeface="Times New Roman" panose="02020603050405020304" pitchFamily="18" charset="0"/>
                <a:cs typeface="Times New Roman" panose="02020603050405020304" pitchFamily="18" charset="0"/>
              </a:rPr>
              <a:t>í</a:t>
            </a:r>
            <a:r>
              <a:rPr lang="vi-VN" altLang="en-US" sz="2200" i="1" u="sng">
                <a:latin typeface="Times New Roman" panose="02020603050405020304" pitchFamily="18" charset="0"/>
                <a:cs typeface="Times New Roman" panose="02020603050405020304" pitchFamily="18" charset="0"/>
              </a:rPr>
              <a:t> dụ 5:</a:t>
            </a:r>
            <a:r>
              <a:rPr lang="vi-VN" altLang="en-US" sz="2200" i="1">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Doanh nghiệp xuất bán 1 lô hàng trị giá xuất kho 100.000.000đ, thặng số thương mại 10%, thuế GTGT 10% để đổi lấy 1 lô hàng trị 110.000.000đ, thuế GTGT 5%, hàng về nhập kho đủ. Sau đó bên mua trả tiền cho doanh nghiệp số tiền chênh lệch bằng tiền mặt.</a:t>
            </a:r>
            <a:endParaRPr lang="en-US" altLang="en-US" sz="2200">
              <a:latin typeface="Times New Roman" panose="02020603050405020304" pitchFamily="18" charset="0"/>
              <a:cs typeface="Times New Roman" panose="02020603050405020304" pitchFamily="18" charset="0"/>
            </a:endParaRPr>
          </a:p>
        </p:txBody>
      </p:sp>
      <p:sp>
        <p:nvSpPr>
          <p:cNvPr id="100362" name="AutoShape 10">
            <a:extLst>
              <a:ext uri="{FF2B5EF4-FFF2-40B4-BE49-F238E27FC236}">
                <a16:creationId xmlns:a16="http://schemas.microsoft.com/office/drawing/2014/main" id="{8503372B-7D5F-F28B-A665-D1ADD14C2739}"/>
              </a:ext>
            </a:extLst>
          </p:cNvPr>
          <p:cNvSpPr>
            <a:spLocks noChangeArrowheads="1"/>
          </p:cNvSpPr>
          <p:nvPr/>
        </p:nvSpPr>
        <p:spPr bwMode="auto">
          <a:xfrm>
            <a:off x="1981200" y="3200400"/>
            <a:ext cx="8382000" cy="3341688"/>
          </a:xfrm>
          <a:prstGeom prst="roundRect">
            <a:avLst>
              <a:gd name="adj" fmla="val 13676"/>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0363" name="Rectangle 11">
            <a:extLst>
              <a:ext uri="{FF2B5EF4-FFF2-40B4-BE49-F238E27FC236}">
                <a16:creationId xmlns:a16="http://schemas.microsoft.com/office/drawing/2014/main" id="{253680D9-C933-3290-7971-2A12908B7B9B}"/>
              </a:ext>
            </a:extLst>
          </p:cNvPr>
          <p:cNvSpPr>
            <a:spLocks noChangeArrowheads="1"/>
          </p:cNvSpPr>
          <p:nvPr/>
        </p:nvSpPr>
        <p:spPr bwMode="auto">
          <a:xfrm>
            <a:off x="2057400" y="3200400"/>
            <a:ext cx="8305800" cy="334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i="1" u="sng">
                <a:latin typeface="Times New Roman" panose="02020603050405020304" pitchFamily="18" charset="0"/>
                <a:cs typeface="Times New Roman" panose="02020603050405020304" pitchFamily="18" charset="0"/>
              </a:rPr>
              <a:t>V</a:t>
            </a:r>
            <a:r>
              <a:rPr lang="en-US" altLang="en-US" sz="2200" i="1" u="sng">
                <a:latin typeface="Times New Roman" panose="02020603050405020304" pitchFamily="18" charset="0"/>
                <a:cs typeface="Times New Roman" panose="02020603050405020304" pitchFamily="18" charset="0"/>
              </a:rPr>
              <a:t>í</a:t>
            </a:r>
            <a:r>
              <a:rPr lang="vi-VN" altLang="en-US" sz="2200" i="1" u="sng">
                <a:latin typeface="Times New Roman" panose="02020603050405020304" pitchFamily="18" charset="0"/>
                <a:cs typeface="Times New Roman" panose="02020603050405020304" pitchFamily="18" charset="0"/>
              </a:rPr>
              <a:t> dụ 6:</a:t>
            </a:r>
            <a:r>
              <a:rPr lang="vi-VN" altLang="en-US" sz="2200" i="1">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Tổng hợp doanh số bán lẻ trong ngày thu bằng tiền mặt nhập quỹ chi tiết như sau: </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Quầy A: Số tiền thu thực nộp là 119.000.000đ, so với hóa đơn bán hàng thiếu 2.000.000đ chưa rõ lý do</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Quầy B: Số tiền thực nộp là 88.500.000đ, so với hóa đơn bán hàng thừa 500.000đ, chưa rõ lý do.</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Sau đó xuất toàn bộ số tiền nộp vào ngân hàng trả nợ vay ngắn hạn (ngân hàng đã báo), biết thuế GTGT của hàng hóa bán lẻ 10%, giá xuất kho bằng 80 % giá bán</a:t>
            </a:r>
          </a:p>
        </p:txBody>
      </p:sp>
      <p:sp>
        <p:nvSpPr>
          <p:cNvPr id="28678" name="Rectangle 2">
            <a:extLst>
              <a:ext uri="{FF2B5EF4-FFF2-40B4-BE49-F238E27FC236}">
                <a16:creationId xmlns:a16="http://schemas.microsoft.com/office/drawing/2014/main" id="{C474D0B4-1AD2-39F8-7EF7-7E274ABE2CD4}"/>
              </a:ext>
            </a:extLst>
          </p:cNvPr>
          <p:cNvSpPr>
            <a:spLocks noChangeArrowheads="1"/>
          </p:cNvSpPr>
          <p:nvPr/>
        </p:nvSpPr>
        <p:spPr bwMode="auto">
          <a:xfrm>
            <a:off x="2867026" y="482600"/>
            <a:ext cx="63531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3200" b="1" i="1" dirty="0">
                <a:latin typeface="Times New Roman" panose="02020603050405020304" pitchFamily="18" charset="0"/>
                <a:cs typeface="Times New Roman" panose="02020603050405020304" pitchFamily="18" charset="0"/>
              </a:rPr>
              <a:t>2.3. 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0356"/>
                                        </p:tgtEl>
                                        <p:attrNameLst>
                                          <p:attrName>style.visibility</p:attrName>
                                        </p:attrNameLst>
                                      </p:cBhvr>
                                      <p:to>
                                        <p:strVal val="visible"/>
                                      </p:to>
                                    </p:set>
                                    <p:animEffect transition="in" filter="slide(fromBottom)">
                                      <p:cBhvr>
                                        <p:cTn id="7" dur="500"/>
                                        <p:tgtEl>
                                          <p:spTgt spid="100356"/>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00358"/>
                                        </p:tgtEl>
                                        <p:attrNameLst>
                                          <p:attrName>style.visibility</p:attrName>
                                        </p:attrNameLst>
                                      </p:cBhvr>
                                      <p:to>
                                        <p:strVal val="visible"/>
                                      </p:to>
                                    </p:set>
                                    <p:animEffect transition="in" filter="wedge">
                                      <p:cBhvr>
                                        <p:cTn id="10" dur="2000"/>
                                        <p:tgtEl>
                                          <p:spTgt spid="10035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00362"/>
                                        </p:tgtEl>
                                        <p:attrNameLst>
                                          <p:attrName>style.visibility</p:attrName>
                                        </p:attrNameLst>
                                      </p:cBhvr>
                                      <p:to>
                                        <p:strVal val="visible"/>
                                      </p:to>
                                    </p:set>
                                    <p:animEffect transition="in" filter="slide(fromBottom)">
                                      <p:cBhvr>
                                        <p:cTn id="15" dur="500"/>
                                        <p:tgtEl>
                                          <p:spTgt spid="100362"/>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100363"/>
                                        </p:tgtEl>
                                        <p:attrNameLst>
                                          <p:attrName>style.visibility</p:attrName>
                                        </p:attrNameLst>
                                      </p:cBhvr>
                                      <p:to>
                                        <p:strVal val="visible"/>
                                      </p:to>
                                    </p:set>
                                    <p:animEffect transition="in" filter="wedge">
                                      <p:cBhvr>
                                        <p:cTn id="18" dur="2000"/>
                                        <p:tgtEl>
                                          <p:spTgt spid="100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6" grpId="0" animBg="1"/>
      <p:bldP spid="100358" grpId="0"/>
      <p:bldP spid="100362" grpId="0" animBg="1"/>
      <p:bldP spid="100363"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64" name="AutoShape 12">
            <a:extLst>
              <a:ext uri="{FF2B5EF4-FFF2-40B4-BE49-F238E27FC236}">
                <a16:creationId xmlns:a16="http://schemas.microsoft.com/office/drawing/2014/main" id="{50713275-9B35-DBD8-287E-AD9A92DEBCEB}"/>
              </a:ext>
            </a:extLst>
          </p:cNvPr>
          <p:cNvSpPr>
            <a:spLocks noChangeArrowheads="1"/>
          </p:cNvSpPr>
          <p:nvPr/>
        </p:nvSpPr>
        <p:spPr bwMode="auto">
          <a:xfrm>
            <a:off x="1676400" y="1431926"/>
            <a:ext cx="8839200" cy="2378075"/>
          </a:xfrm>
          <a:prstGeom prst="roundRect">
            <a:avLst>
              <a:gd name="adj" fmla="val 22778"/>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0365" name="Rectangle 13">
            <a:extLst>
              <a:ext uri="{FF2B5EF4-FFF2-40B4-BE49-F238E27FC236}">
                <a16:creationId xmlns:a16="http://schemas.microsoft.com/office/drawing/2014/main" id="{96CED5EF-5FDA-D059-AFAE-63D0AC85C854}"/>
              </a:ext>
            </a:extLst>
          </p:cNvPr>
          <p:cNvSpPr>
            <a:spLocks noChangeArrowheads="1"/>
          </p:cNvSpPr>
          <p:nvPr/>
        </p:nvSpPr>
        <p:spPr bwMode="auto">
          <a:xfrm>
            <a:off x="1752601" y="1431926"/>
            <a:ext cx="8697913" cy="224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i="1" u="sng">
                <a:latin typeface="Times New Roman" panose="02020603050405020304" pitchFamily="18" charset="0"/>
                <a:cs typeface="Times New Roman" panose="02020603050405020304" pitchFamily="18" charset="0"/>
              </a:rPr>
              <a:t>V</a:t>
            </a:r>
            <a:r>
              <a:rPr lang="en-US" altLang="en-US" sz="2000" i="1" u="sng">
                <a:latin typeface="Times New Roman" panose="02020603050405020304" pitchFamily="18" charset="0"/>
                <a:cs typeface="Times New Roman" panose="02020603050405020304" pitchFamily="18" charset="0"/>
              </a:rPr>
              <a:t>í</a:t>
            </a:r>
            <a:r>
              <a:rPr lang="vi-VN" altLang="en-US" sz="2000" i="1" u="sng">
                <a:latin typeface="Times New Roman" panose="02020603050405020304" pitchFamily="18" charset="0"/>
                <a:cs typeface="Times New Roman" panose="02020603050405020304" pitchFamily="18" charset="0"/>
              </a:rPr>
              <a:t> dụ 7:</a:t>
            </a:r>
            <a:r>
              <a:rPr lang="vi-VN" altLang="en-US" sz="2000" i="1">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Doanh nghiệp xuất kho gửi bán 1 lô hàng, giá xuất kho 100.000.000đ, thặng số thương mại 12%, thuế GTGT 10%, 2 bên đã giao nhận đủ hàng. thời gian sau nhận được thông báo của bên nhận đại lý đã bán được toàn bộ số hàng, bên mua chấp nhận thanh toán. Sau đó, nhận được thông báo của ngân hàng cơ sở đại lý đã thanh toán vào tài khoản tiền gửi của doanh nghiệp, ngân hàng trừ luôn vào nợ vay ngắn hạn của doanh nghiệp, doanh nghiệp đồng ý, biết rằng hoa hồng dành cho đại lý  là 3% trên giá thanh toán (Trong đó thuế GTGT của hóa hồng là 10%)</a:t>
            </a:r>
            <a:endParaRPr lang="en-US" altLang="en-US" sz="2000">
              <a:latin typeface="Times New Roman" panose="02020603050405020304" pitchFamily="18" charset="0"/>
              <a:cs typeface="Times New Roman" panose="02020603050405020304" pitchFamily="18" charset="0"/>
            </a:endParaRPr>
          </a:p>
        </p:txBody>
      </p:sp>
      <p:sp>
        <p:nvSpPr>
          <p:cNvPr id="100366" name="AutoShape 14">
            <a:extLst>
              <a:ext uri="{FF2B5EF4-FFF2-40B4-BE49-F238E27FC236}">
                <a16:creationId xmlns:a16="http://schemas.microsoft.com/office/drawing/2014/main" id="{C17770A3-FC2F-4656-D889-2DB037568419}"/>
              </a:ext>
            </a:extLst>
          </p:cNvPr>
          <p:cNvSpPr>
            <a:spLocks noChangeArrowheads="1"/>
          </p:cNvSpPr>
          <p:nvPr/>
        </p:nvSpPr>
        <p:spPr bwMode="auto">
          <a:xfrm>
            <a:off x="1752600" y="3898900"/>
            <a:ext cx="8686800" cy="2590800"/>
          </a:xfrm>
          <a:prstGeom prst="roundRect">
            <a:avLst>
              <a:gd name="adj" fmla="val 13676"/>
            </a:avLst>
          </a:prstGeom>
          <a:noFill/>
          <a:ln w="38100">
            <a:solidFill>
              <a:srgbClr val="80008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0" name="Rectangle 15">
            <a:extLst>
              <a:ext uri="{FF2B5EF4-FFF2-40B4-BE49-F238E27FC236}">
                <a16:creationId xmlns:a16="http://schemas.microsoft.com/office/drawing/2014/main" id="{FF979B68-A789-4BE4-836D-E6D88B1C3C36}"/>
              </a:ext>
            </a:extLst>
          </p:cNvPr>
          <p:cNvSpPr>
            <a:spLocks noChangeArrowheads="1"/>
          </p:cNvSpPr>
          <p:nvPr/>
        </p:nvSpPr>
        <p:spPr bwMode="auto">
          <a:xfrm>
            <a:off x="1752600" y="3886200"/>
            <a:ext cx="8686800" cy="255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i="1" u="sng">
                <a:latin typeface="Times New Roman" panose="02020603050405020304" pitchFamily="18" charset="0"/>
                <a:cs typeface="Times New Roman" panose="02020603050405020304" pitchFamily="18" charset="0"/>
              </a:rPr>
              <a:t>V</a:t>
            </a:r>
            <a:r>
              <a:rPr lang="en-US" altLang="en-US" sz="2000" i="1" u="sng">
                <a:latin typeface="Times New Roman" panose="02020603050405020304" pitchFamily="18" charset="0"/>
                <a:cs typeface="Times New Roman" panose="02020603050405020304" pitchFamily="18" charset="0"/>
              </a:rPr>
              <a:t>í</a:t>
            </a:r>
            <a:r>
              <a:rPr lang="vi-VN" altLang="en-US" sz="2000" i="1" u="sng">
                <a:latin typeface="Times New Roman" panose="02020603050405020304" pitchFamily="18" charset="0"/>
                <a:cs typeface="Times New Roman" panose="02020603050405020304" pitchFamily="18" charset="0"/>
              </a:rPr>
              <a:t> dụ 8:</a:t>
            </a:r>
            <a:r>
              <a:rPr lang="vi-VN" altLang="en-US" sz="2000" i="1">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Doanh nghiệp xuất bán một lô hàng trị giá xuất kho 120.000.000</a:t>
            </a:r>
            <a:r>
              <a:rPr lang="en-US" altLang="en-US" sz="2000">
                <a:latin typeface="Times New Roman" panose="02020603050405020304" pitchFamily="18" charset="0"/>
                <a:cs typeface="Times New Roman" panose="02020603050405020304" pitchFamily="18" charset="0"/>
              </a:rPr>
              <a:t>đ</a:t>
            </a:r>
            <a:r>
              <a:rPr lang="vi-VN" altLang="en-US" sz="2000">
                <a:latin typeface="Times New Roman" panose="02020603050405020304" pitchFamily="18" charset="0"/>
                <a:cs typeface="Times New Roman" panose="02020603050405020304" pitchFamily="18" charset="0"/>
              </a:rPr>
              <a:t>, thặng số thương mại 10%, thuế GTGT 10%, bên mua đã nhận đủ hàng và chấp nhận thanh toán. Thời gian sau nhận được thông báo của bên mua cho biết trong lô hàng có một số hàng trị giá 1.000.000đ (theo giá bán) không đúng quy cách đề nghị trả lại, doanh nghiệp đã nhập lại kho đủ, chi phí vận chuyển hàng về nhập kho đã được thanh toán bằng tiền mặt 630.000đ (trong đó thuế GTGT 5%), và một số hàng trị giá 10.000.000đ kém chất lượng, yêu cầu giảm giá 5%, doanh nghiệp đã đồng ý và khấu trừ vào nợ phải thu của khách hàng</a:t>
            </a:r>
          </a:p>
        </p:txBody>
      </p:sp>
      <p:sp>
        <p:nvSpPr>
          <p:cNvPr id="29702" name="Rectangle 2">
            <a:extLst>
              <a:ext uri="{FF2B5EF4-FFF2-40B4-BE49-F238E27FC236}">
                <a16:creationId xmlns:a16="http://schemas.microsoft.com/office/drawing/2014/main" id="{2CF4AE23-8758-7431-E95D-B2697096350E}"/>
              </a:ext>
            </a:extLst>
          </p:cNvPr>
          <p:cNvSpPr>
            <a:spLocks noChangeArrowheads="1"/>
          </p:cNvSpPr>
          <p:nvPr/>
        </p:nvSpPr>
        <p:spPr bwMode="auto">
          <a:xfrm>
            <a:off x="2867026" y="482600"/>
            <a:ext cx="63531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3200" b="1" i="1" dirty="0">
                <a:latin typeface="Times New Roman" panose="02020603050405020304" pitchFamily="18" charset="0"/>
                <a:cs typeface="Times New Roman" panose="02020603050405020304" pitchFamily="18" charset="0"/>
              </a:rPr>
              <a:t>2.3. 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0364"/>
                                        </p:tgtEl>
                                        <p:attrNameLst>
                                          <p:attrName>style.visibility</p:attrName>
                                        </p:attrNameLst>
                                      </p:cBhvr>
                                      <p:to>
                                        <p:strVal val="visible"/>
                                      </p:to>
                                    </p:set>
                                    <p:animEffect transition="in" filter="slide(fromBottom)">
                                      <p:cBhvr>
                                        <p:cTn id="7" dur="500"/>
                                        <p:tgtEl>
                                          <p:spTgt spid="100364"/>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00365"/>
                                        </p:tgtEl>
                                        <p:attrNameLst>
                                          <p:attrName>style.visibility</p:attrName>
                                        </p:attrNameLst>
                                      </p:cBhvr>
                                      <p:to>
                                        <p:strVal val="visible"/>
                                      </p:to>
                                    </p:set>
                                    <p:animEffect transition="in" filter="wedge">
                                      <p:cBhvr>
                                        <p:cTn id="10" dur="2000"/>
                                        <p:tgtEl>
                                          <p:spTgt spid="10036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00366"/>
                                        </p:tgtEl>
                                        <p:attrNameLst>
                                          <p:attrName>style.visibility</p:attrName>
                                        </p:attrNameLst>
                                      </p:cBhvr>
                                      <p:to>
                                        <p:strVal val="visible"/>
                                      </p:to>
                                    </p:set>
                                    <p:animEffect transition="in" filter="slide(fromBottom)">
                                      <p:cBhvr>
                                        <p:cTn id="15" dur="500"/>
                                        <p:tgtEl>
                                          <p:spTgt spid="100366"/>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edge">
                                      <p:cBhvr>
                                        <p:cTn id="1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4" grpId="0" animBg="1"/>
      <p:bldP spid="100365" grpId="0"/>
      <p:bldP spid="100366" grpId="0" animBg="1"/>
      <p:bldP spid="20"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61" name="AutoShape 9">
            <a:extLst>
              <a:ext uri="{FF2B5EF4-FFF2-40B4-BE49-F238E27FC236}">
                <a16:creationId xmlns:a16="http://schemas.microsoft.com/office/drawing/2014/main" id="{8873EE33-9235-8A28-5561-7AB87C752783}"/>
              </a:ext>
            </a:extLst>
          </p:cNvPr>
          <p:cNvSpPr>
            <a:spLocks noChangeArrowheads="1"/>
          </p:cNvSpPr>
          <p:nvPr/>
        </p:nvSpPr>
        <p:spPr bwMode="gray">
          <a:xfrm>
            <a:off x="2590800" y="3048000"/>
            <a:ext cx="7315200" cy="1371600"/>
          </a:xfrm>
          <a:prstGeom prst="roundRect">
            <a:avLst>
              <a:gd name="adj" fmla="val 50000"/>
            </a:avLst>
          </a:prstGeom>
          <a:solidFill>
            <a:srgbClr val="FF66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pt-BR" b="1" i="1" dirty="0">
                <a:latin typeface="Times New Roman" panose="02020603050405020304" pitchFamily="18" charset="0"/>
                <a:cs typeface="Times New Roman" panose="02020603050405020304" pitchFamily="18" charset="0"/>
              </a:rPr>
              <a:t>Căn cứ vào tài liệu trên kế toán định khoản</a:t>
            </a:r>
          </a:p>
        </p:txBody>
      </p:sp>
      <p:sp>
        <p:nvSpPr>
          <p:cNvPr id="30723" name="Rectangle 2">
            <a:extLst>
              <a:ext uri="{FF2B5EF4-FFF2-40B4-BE49-F238E27FC236}">
                <a16:creationId xmlns:a16="http://schemas.microsoft.com/office/drawing/2014/main" id="{4659182F-C820-3F56-F493-C405E5EDF9F1}"/>
              </a:ext>
            </a:extLst>
          </p:cNvPr>
          <p:cNvSpPr>
            <a:spLocks noChangeArrowheads="1"/>
          </p:cNvSpPr>
          <p:nvPr/>
        </p:nvSpPr>
        <p:spPr bwMode="auto">
          <a:xfrm>
            <a:off x="3019426" y="2082800"/>
            <a:ext cx="63531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3200" b="1" i="1">
                <a:latin typeface="Times New Roman" panose="02020603050405020304" pitchFamily="18" charset="0"/>
                <a:cs typeface="Times New Roman" panose="02020603050405020304" pitchFamily="18" charset="0"/>
              </a:rPr>
              <a:t>2.3. 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361"/>
                                        </p:tgtEl>
                                        <p:attrNameLst>
                                          <p:attrName>style.visibility</p:attrName>
                                        </p:attrNameLst>
                                      </p:cBhvr>
                                      <p:to>
                                        <p:strVal val="visible"/>
                                      </p:to>
                                    </p:set>
                                    <p:anim calcmode="lin" valueType="num">
                                      <p:cBhvr additive="base">
                                        <p:cTn id="7" dur="500" fill="hold"/>
                                        <p:tgtEl>
                                          <p:spTgt spid="100361"/>
                                        </p:tgtEl>
                                        <p:attrNameLst>
                                          <p:attrName>ppt_x</p:attrName>
                                        </p:attrNameLst>
                                      </p:cBhvr>
                                      <p:tavLst>
                                        <p:tav tm="0">
                                          <p:val>
                                            <p:strVal val="#ppt_x"/>
                                          </p:val>
                                        </p:tav>
                                        <p:tav tm="100000">
                                          <p:val>
                                            <p:strVal val="#ppt_x"/>
                                          </p:val>
                                        </p:tav>
                                      </p:tavLst>
                                    </p:anim>
                                    <p:anim calcmode="lin" valueType="num">
                                      <p:cBhvr additive="base">
                                        <p:cTn id="8" dur="500" fill="hold"/>
                                        <p:tgtEl>
                                          <p:spTgt spid="1003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1"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5DD35-0BE2-8B6A-0DAF-FF487A45492E}"/>
            </a:ext>
          </a:extLst>
        </p:cNvPr>
        <p:cNvGrpSpPr/>
        <p:nvPr/>
      </p:nvGrpSpPr>
      <p:grpSpPr>
        <a:xfrm>
          <a:off x="0" y="0"/>
          <a:ext cx="0" cy="0"/>
          <a:chOff x="0" y="0"/>
          <a:chExt cx="0" cy="0"/>
        </a:xfrm>
      </p:grpSpPr>
      <p:sp>
        <p:nvSpPr>
          <p:cNvPr id="20482" name="Footer Placeholder 3">
            <a:extLst>
              <a:ext uri="{FF2B5EF4-FFF2-40B4-BE49-F238E27FC236}">
                <a16:creationId xmlns:a16="http://schemas.microsoft.com/office/drawing/2014/main" id="{A567FB17-CFAF-8F8F-9126-E59B2EA809B4}"/>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93186" name="Rectangle 2">
            <a:extLst>
              <a:ext uri="{FF2B5EF4-FFF2-40B4-BE49-F238E27FC236}">
                <a16:creationId xmlns:a16="http://schemas.microsoft.com/office/drawing/2014/main" id="{FCCF1F52-8F36-38DB-E060-072E1F2A36CB}"/>
              </a:ext>
            </a:extLst>
          </p:cNvPr>
          <p:cNvSpPr>
            <a:spLocks noChangeArrowheads="1"/>
          </p:cNvSpPr>
          <p:nvPr/>
        </p:nvSpPr>
        <p:spPr bwMode="auto">
          <a:xfrm>
            <a:off x="5638800" y="890588"/>
            <a:ext cx="268128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nb-NO" altLang="en-US" sz="3200" b="1" i="1" dirty="0">
                <a:latin typeface="Times New Roman" panose="02020603050405020304" pitchFamily="18" charset="0"/>
                <a:cs typeface="Times New Roman" panose="02020603050405020304" pitchFamily="18" charset="0"/>
              </a:rPr>
              <a:t>2.4. Sổ kế toán</a:t>
            </a:r>
            <a:endParaRPr lang="en-US" altLang="en-US" sz="3200" b="1" i="1" dirty="0">
              <a:latin typeface="Times New Roman" panose="02020603050405020304" pitchFamily="18" charset="0"/>
              <a:cs typeface="Times New Roman" panose="02020603050405020304" pitchFamily="18" charset="0"/>
            </a:endParaRPr>
          </a:p>
        </p:txBody>
      </p:sp>
      <p:sp>
        <p:nvSpPr>
          <p:cNvPr id="93187" name="AutoShape 3">
            <a:extLst>
              <a:ext uri="{FF2B5EF4-FFF2-40B4-BE49-F238E27FC236}">
                <a16:creationId xmlns:a16="http://schemas.microsoft.com/office/drawing/2014/main" id="{08319F72-9190-481C-3BDB-02AF61072E9E}"/>
              </a:ext>
            </a:extLst>
          </p:cNvPr>
          <p:cNvSpPr>
            <a:spLocks noChangeArrowheads="1"/>
          </p:cNvSpPr>
          <p:nvPr/>
        </p:nvSpPr>
        <p:spPr bwMode="gray">
          <a:xfrm>
            <a:off x="2590800" y="3733800"/>
            <a:ext cx="2438400" cy="19050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a:t>
            </a:r>
          </a:p>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tổng hợp</a:t>
            </a:r>
            <a:r>
              <a:rPr lang="nb-NO" altLang="en-US">
                <a:latin typeface="Times New Roman" panose="02020603050405020304" pitchFamily="18" charset="0"/>
                <a:cs typeface="Times New Roman" panose="02020603050405020304" pitchFamily="18" charset="0"/>
              </a:rPr>
              <a:t>  </a:t>
            </a:r>
          </a:p>
        </p:txBody>
      </p:sp>
      <p:sp>
        <p:nvSpPr>
          <p:cNvPr id="93188" name="AutoShape 4">
            <a:extLst>
              <a:ext uri="{FF2B5EF4-FFF2-40B4-BE49-F238E27FC236}">
                <a16:creationId xmlns:a16="http://schemas.microsoft.com/office/drawing/2014/main" id="{2FB2029B-1A4B-AE0D-ADE5-6A197DD6E623}"/>
              </a:ext>
            </a:extLst>
          </p:cNvPr>
          <p:cNvSpPr>
            <a:spLocks noChangeArrowheads="1"/>
          </p:cNvSpPr>
          <p:nvPr/>
        </p:nvSpPr>
        <p:spPr bwMode="gray">
          <a:xfrm>
            <a:off x="5065714" y="43195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đăng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ký</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Chứng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từ</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ghi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93189" name="AutoShape 5">
            <a:extLst>
              <a:ext uri="{FF2B5EF4-FFF2-40B4-BE49-F238E27FC236}">
                <a16:creationId xmlns:a16="http://schemas.microsoft.com/office/drawing/2014/main" id="{7494BC99-A1A8-BD3D-E8A0-C0D8CFDA8898}"/>
              </a:ext>
            </a:extLst>
          </p:cNvPr>
          <p:cNvSpPr>
            <a:spLocks noChangeArrowheads="1"/>
          </p:cNvSpPr>
          <p:nvPr/>
        </p:nvSpPr>
        <p:spPr bwMode="gray">
          <a:xfrm>
            <a:off x="5065713" y="5138738"/>
            <a:ext cx="5181600" cy="80486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cái</a:t>
            </a:r>
            <a:r>
              <a:rPr lang="en-US" sz="2400" b="1" dirty="0">
                <a:solidFill>
                  <a:schemeClr val="tx2"/>
                </a:solidFill>
                <a:latin typeface="Times New Roman" panose="02020603050405020304" pitchFamily="18" charset="0"/>
                <a:cs typeface="Times New Roman" panose="02020603050405020304" pitchFamily="18" charset="0"/>
              </a:rPr>
              <a:t> TK 151, 156</a:t>
            </a:r>
          </a:p>
        </p:txBody>
      </p:sp>
      <p:sp>
        <p:nvSpPr>
          <p:cNvPr id="93190" name="AutoShape 6">
            <a:extLst>
              <a:ext uri="{FF2B5EF4-FFF2-40B4-BE49-F238E27FC236}">
                <a16:creationId xmlns:a16="http://schemas.microsoft.com/office/drawing/2014/main" id="{61B1FE99-DDEC-62DD-3E5F-2148018DCCA7}"/>
              </a:ext>
            </a:extLst>
          </p:cNvPr>
          <p:cNvSpPr>
            <a:spLocks noChangeArrowheads="1"/>
          </p:cNvSpPr>
          <p:nvPr/>
        </p:nvSpPr>
        <p:spPr bwMode="gray">
          <a:xfrm>
            <a:off x="5026025" y="3429000"/>
            <a:ext cx="5221288"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Chứng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từ</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ghi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93191" name="AutoShape 7">
            <a:extLst>
              <a:ext uri="{FF2B5EF4-FFF2-40B4-BE49-F238E27FC236}">
                <a16:creationId xmlns:a16="http://schemas.microsoft.com/office/drawing/2014/main" id="{0436AA46-80EF-D470-336E-3B791C4E5C9C}"/>
              </a:ext>
            </a:extLst>
          </p:cNvPr>
          <p:cNvSpPr>
            <a:spLocks noChangeArrowheads="1"/>
          </p:cNvSpPr>
          <p:nvPr/>
        </p:nvSpPr>
        <p:spPr bwMode="gray">
          <a:xfrm>
            <a:off x="2590800" y="1524000"/>
            <a:ext cx="2438400" cy="1447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a:t>
            </a:r>
          </a:p>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chi tiết</a:t>
            </a:r>
            <a:endParaRPr lang="nb-NO" altLang="en-US">
              <a:latin typeface="Times New Roman" panose="02020603050405020304" pitchFamily="18" charset="0"/>
              <a:cs typeface="Times New Roman" panose="02020603050405020304" pitchFamily="18" charset="0"/>
            </a:endParaRPr>
          </a:p>
        </p:txBody>
      </p:sp>
      <p:sp>
        <p:nvSpPr>
          <p:cNvPr id="93192" name="AutoShape 8">
            <a:extLst>
              <a:ext uri="{FF2B5EF4-FFF2-40B4-BE49-F238E27FC236}">
                <a16:creationId xmlns:a16="http://schemas.microsoft.com/office/drawing/2014/main" id="{9EBABE21-9556-EB1C-3CDF-1581D0AA9805}"/>
              </a:ext>
            </a:extLst>
          </p:cNvPr>
          <p:cNvSpPr>
            <a:spLocks noChangeArrowheads="1"/>
          </p:cNvSpPr>
          <p:nvPr/>
        </p:nvSpPr>
        <p:spPr bwMode="gray">
          <a:xfrm>
            <a:off x="5065714" y="1881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200" b="1" dirty="0" err="1">
                <a:solidFill>
                  <a:schemeClr val="tx2"/>
                </a:solidFill>
                <a:latin typeface="Times New Roman" panose="02020603050405020304" pitchFamily="18" charset="0"/>
                <a:cs typeface="Times New Roman" panose="02020603050405020304" pitchFamily="18" charset="0"/>
              </a:rPr>
              <a:t>Sổ</a:t>
            </a:r>
            <a:r>
              <a:rPr lang="en-US" sz="2200" b="1" dirty="0">
                <a:solidFill>
                  <a:schemeClr val="tx2"/>
                </a:solidFill>
                <a:latin typeface="Times New Roman" panose="02020603050405020304" pitchFamily="18" charset="0"/>
                <a:cs typeface="Times New Roman" panose="02020603050405020304" pitchFamily="18" charset="0"/>
              </a:rPr>
              <a:t> chi </a:t>
            </a:r>
            <a:r>
              <a:rPr lang="en-US" sz="2200" b="1" dirty="0" err="1">
                <a:solidFill>
                  <a:schemeClr val="tx2"/>
                </a:solidFill>
                <a:latin typeface="Times New Roman" panose="02020603050405020304" pitchFamily="18" charset="0"/>
                <a:cs typeface="Times New Roman" panose="02020603050405020304" pitchFamily="18" charset="0"/>
              </a:rPr>
              <a:t>tiết</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bán</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hàng</a:t>
            </a:r>
            <a:endParaRPr lang="en-US" sz="22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0826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p:cTn id="7" dur="500" fill="hold"/>
                                        <p:tgtEl>
                                          <p:spTgt spid="93186"/>
                                        </p:tgtEl>
                                        <p:attrNameLst>
                                          <p:attrName>ppt_w</p:attrName>
                                        </p:attrNameLst>
                                      </p:cBhvr>
                                      <p:tavLst>
                                        <p:tav tm="0">
                                          <p:val>
                                            <p:fltVal val="0"/>
                                          </p:val>
                                        </p:tav>
                                        <p:tav tm="100000">
                                          <p:val>
                                            <p:strVal val="#ppt_w"/>
                                          </p:val>
                                        </p:tav>
                                      </p:tavLst>
                                    </p:anim>
                                    <p:anim calcmode="lin" valueType="num">
                                      <p:cBhvr>
                                        <p:cTn id="8" dur="500" fill="hold"/>
                                        <p:tgtEl>
                                          <p:spTgt spid="93186"/>
                                        </p:tgtEl>
                                        <p:attrNameLst>
                                          <p:attrName>ppt_h</p:attrName>
                                        </p:attrNameLst>
                                      </p:cBhvr>
                                      <p:tavLst>
                                        <p:tav tm="0">
                                          <p:val>
                                            <p:fltVal val="0"/>
                                          </p:val>
                                        </p:tav>
                                        <p:tav tm="100000">
                                          <p:val>
                                            <p:strVal val="#ppt_h"/>
                                          </p:val>
                                        </p:tav>
                                      </p:tavLst>
                                    </p:anim>
                                    <p:anim calcmode="lin" valueType="num">
                                      <p:cBhvr>
                                        <p:cTn id="9" dur="500" fill="hold"/>
                                        <p:tgtEl>
                                          <p:spTgt spid="93186"/>
                                        </p:tgtEl>
                                        <p:attrNameLst>
                                          <p:attrName>style.rotation</p:attrName>
                                        </p:attrNameLst>
                                      </p:cBhvr>
                                      <p:tavLst>
                                        <p:tav tm="0">
                                          <p:val>
                                            <p:fltVal val="360"/>
                                          </p:val>
                                        </p:tav>
                                        <p:tav tm="100000">
                                          <p:val>
                                            <p:fltVal val="0"/>
                                          </p:val>
                                        </p:tav>
                                      </p:tavLst>
                                    </p:anim>
                                    <p:animEffect transition="in" filter="fade">
                                      <p:cBhvr>
                                        <p:cTn id="10" dur="500"/>
                                        <p:tgtEl>
                                          <p:spTgt spid="9318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93191"/>
                                        </p:tgtEl>
                                        <p:attrNameLst>
                                          <p:attrName>style.visibility</p:attrName>
                                        </p:attrNameLst>
                                      </p:cBhvr>
                                      <p:to>
                                        <p:strVal val="visible"/>
                                      </p:to>
                                    </p:set>
                                    <p:anim calcmode="lin" valueType="num">
                                      <p:cBhvr additive="base">
                                        <p:cTn id="15" dur="500" fill="hold"/>
                                        <p:tgtEl>
                                          <p:spTgt spid="93191"/>
                                        </p:tgtEl>
                                        <p:attrNameLst>
                                          <p:attrName>ppt_x</p:attrName>
                                        </p:attrNameLst>
                                      </p:cBhvr>
                                      <p:tavLst>
                                        <p:tav tm="0">
                                          <p:val>
                                            <p:strVal val="0-#ppt_w/2"/>
                                          </p:val>
                                        </p:tav>
                                        <p:tav tm="100000">
                                          <p:val>
                                            <p:strVal val="#ppt_x"/>
                                          </p:val>
                                        </p:tav>
                                      </p:tavLst>
                                    </p:anim>
                                    <p:anim calcmode="lin" valueType="num">
                                      <p:cBhvr additive="base">
                                        <p:cTn id="16" dur="500" fill="hold"/>
                                        <p:tgtEl>
                                          <p:spTgt spid="9319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93192"/>
                                        </p:tgtEl>
                                        <p:attrNameLst>
                                          <p:attrName>style.visibility</p:attrName>
                                        </p:attrNameLst>
                                      </p:cBhvr>
                                      <p:to>
                                        <p:strVal val="visible"/>
                                      </p:to>
                                    </p:set>
                                    <p:anim calcmode="lin" valueType="num">
                                      <p:cBhvr additive="base">
                                        <p:cTn id="19" dur="500" fill="hold"/>
                                        <p:tgtEl>
                                          <p:spTgt spid="93192"/>
                                        </p:tgtEl>
                                        <p:attrNameLst>
                                          <p:attrName>ppt_x</p:attrName>
                                        </p:attrNameLst>
                                      </p:cBhvr>
                                      <p:tavLst>
                                        <p:tav tm="0">
                                          <p:val>
                                            <p:strVal val="1+#ppt_w/2"/>
                                          </p:val>
                                        </p:tav>
                                        <p:tav tm="100000">
                                          <p:val>
                                            <p:strVal val="#ppt_x"/>
                                          </p:val>
                                        </p:tav>
                                      </p:tavLst>
                                    </p:anim>
                                    <p:anim calcmode="lin" valueType="num">
                                      <p:cBhvr additive="base">
                                        <p:cTn id="20" dur="500" fill="hold"/>
                                        <p:tgtEl>
                                          <p:spTgt spid="9319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3187"/>
                                        </p:tgtEl>
                                        <p:attrNameLst>
                                          <p:attrName>style.visibility</p:attrName>
                                        </p:attrNameLst>
                                      </p:cBhvr>
                                      <p:to>
                                        <p:strVal val="visible"/>
                                      </p:to>
                                    </p:set>
                                    <p:anim calcmode="lin" valueType="num">
                                      <p:cBhvr additive="base">
                                        <p:cTn id="25" dur="500" fill="hold"/>
                                        <p:tgtEl>
                                          <p:spTgt spid="93187"/>
                                        </p:tgtEl>
                                        <p:attrNameLst>
                                          <p:attrName>ppt_x</p:attrName>
                                        </p:attrNameLst>
                                      </p:cBhvr>
                                      <p:tavLst>
                                        <p:tav tm="0">
                                          <p:val>
                                            <p:strVal val="0-#ppt_w/2"/>
                                          </p:val>
                                        </p:tav>
                                        <p:tav tm="100000">
                                          <p:val>
                                            <p:strVal val="#ppt_x"/>
                                          </p:val>
                                        </p:tav>
                                      </p:tavLst>
                                    </p:anim>
                                    <p:anim calcmode="lin" valueType="num">
                                      <p:cBhvr additive="base">
                                        <p:cTn id="26" dur="500" fill="hold"/>
                                        <p:tgtEl>
                                          <p:spTgt spid="93187"/>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93188"/>
                                        </p:tgtEl>
                                        <p:attrNameLst>
                                          <p:attrName>style.visibility</p:attrName>
                                        </p:attrNameLst>
                                      </p:cBhvr>
                                      <p:to>
                                        <p:strVal val="visible"/>
                                      </p:to>
                                    </p:set>
                                    <p:anim calcmode="lin" valueType="num">
                                      <p:cBhvr additive="base">
                                        <p:cTn id="29" dur="500" fill="hold"/>
                                        <p:tgtEl>
                                          <p:spTgt spid="93188"/>
                                        </p:tgtEl>
                                        <p:attrNameLst>
                                          <p:attrName>ppt_x</p:attrName>
                                        </p:attrNameLst>
                                      </p:cBhvr>
                                      <p:tavLst>
                                        <p:tav tm="0">
                                          <p:val>
                                            <p:strVal val="1+#ppt_w/2"/>
                                          </p:val>
                                        </p:tav>
                                        <p:tav tm="100000">
                                          <p:val>
                                            <p:strVal val="#ppt_x"/>
                                          </p:val>
                                        </p:tav>
                                      </p:tavLst>
                                    </p:anim>
                                    <p:anim calcmode="lin" valueType="num">
                                      <p:cBhvr additive="base">
                                        <p:cTn id="30" dur="500" fill="hold"/>
                                        <p:tgtEl>
                                          <p:spTgt spid="93188"/>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93189"/>
                                        </p:tgtEl>
                                        <p:attrNameLst>
                                          <p:attrName>style.visibility</p:attrName>
                                        </p:attrNameLst>
                                      </p:cBhvr>
                                      <p:to>
                                        <p:strVal val="visible"/>
                                      </p:to>
                                    </p:set>
                                    <p:anim calcmode="lin" valueType="num">
                                      <p:cBhvr additive="base">
                                        <p:cTn id="33" dur="500" fill="hold"/>
                                        <p:tgtEl>
                                          <p:spTgt spid="93189"/>
                                        </p:tgtEl>
                                        <p:attrNameLst>
                                          <p:attrName>ppt_x</p:attrName>
                                        </p:attrNameLst>
                                      </p:cBhvr>
                                      <p:tavLst>
                                        <p:tav tm="0">
                                          <p:val>
                                            <p:strVal val="1+#ppt_w/2"/>
                                          </p:val>
                                        </p:tav>
                                        <p:tav tm="100000">
                                          <p:val>
                                            <p:strVal val="#ppt_x"/>
                                          </p:val>
                                        </p:tav>
                                      </p:tavLst>
                                    </p:anim>
                                    <p:anim calcmode="lin" valueType="num">
                                      <p:cBhvr additive="base">
                                        <p:cTn id="34" dur="500" fill="hold"/>
                                        <p:tgtEl>
                                          <p:spTgt spid="93189"/>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3190"/>
                                        </p:tgtEl>
                                        <p:attrNameLst>
                                          <p:attrName>style.visibility</p:attrName>
                                        </p:attrNameLst>
                                      </p:cBhvr>
                                      <p:to>
                                        <p:strVal val="visible"/>
                                      </p:to>
                                    </p:set>
                                    <p:anim calcmode="lin" valueType="num">
                                      <p:cBhvr additive="base">
                                        <p:cTn id="37" dur="500" fill="hold"/>
                                        <p:tgtEl>
                                          <p:spTgt spid="93190"/>
                                        </p:tgtEl>
                                        <p:attrNameLst>
                                          <p:attrName>ppt_x</p:attrName>
                                        </p:attrNameLst>
                                      </p:cBhvr>
                                      <p:tavLst>
                                        <p:tav tm="0">
                                          <p:val>
                                            <p:strVal val="1+#ppt_w/2"/>
                                          </p:val>
                                        </p:tav>
                                        <p:tav tm="100000">
                                          <p:val>
                                            <p:strVal val="#ppt_x"/>
                                          </p:val>
                                        </p:tav>
                                      </p:tavLst>
                                    </p:anim>
                                    <p:anim calcmode="lin" valueType="num">
                                      <p:cBhvr additive="base">
                                        <p:cTn id="38" dur="500" fill="hold"/>
                                        <p:tgtEl>
                                          <p:spTgt spid="931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187" grpId="0" animBg="1"/>
      <p:bldP spid="93188" grpId="0" animBg="1"/>
      <p:bldP spid="93189" grpId="0" animBg="1"/>
      <p:bldP spid="93190" grpId="0" animBg="1"/>
      <p:bldP spid="93191" grpId="0" animBg="1"/>
      <p:bldP spid="9319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Sơ đồ hạch toán tài khoản 511 theo Thông tư 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143000"/>
            <a:ext cx="8153400" cy="51054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bwMode="auto">
          <a:xfrm>
            <a:off x="1600200" y="152400"/>
            <a:ext cx="9144000" cy="1066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b="1" i="1" dirty="0">
                <a:latin typeface="Times New Roman" pitchFamily="18" charset="0"/>
                <a:cs typeface="Times New Roman" pitchFamily="18" charset="0"/>
              </a:rPr>
              <a:t>Phương pháp hạch toán một số nghiệp vụ kinh tế chủ yếu:</a:t>
            </a:r>
            <a:endParaRPr lang="en-US" sz="2800"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8663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1">
            <a:extLst>
              <a:ext uri="{FF2B5EF4-FFF2-40B4-BE49-F238E27FC236}">
                <a16:creationId xmlns:a16="http://schemas.microsoft.com/office/drawing/2014/main" id="{23C148F1-F89D-13F1-A862-734F191090D1}"/>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107522" name="Rectangle 2">
            <a:extLst>
              <a:ext uri="{FF2B5EF4-FFF2-40B4-BE49-F238E27FC236}">
                <a16:creationId xmlns:a16="http://schemas.microsoft.com/office/drawing/2014/main" id="{CDC0ED1F-4938-43C4-79CD-48CE6CF6C277}"/>
              </a:ext>
            </a:extLst>
          </p:cNvPr>
          <p:cNvSpPr>
            <a:spLocks noGrp="1" noChangeArrowheads="1"/>
          </p:cNvSpPr>
          <p:nvPr>
            <p:ph type="title" idx="4294967295"/>
          </p:nvPr>
        </p:nvSpPr>
        <p:spPr>
          <a:xfrm>
            <a:off x="3048000" y="571501"/>
            <a:ext cx="6172200" cy="487363"/>
          </a:xfrm>
        </p:spPr>
        <p:txBody>
          <a:bodyPr>
            <a:normAutofit fontScale="90000"/>
          </a:bodyPr>
          <a:lstStyle/>
          <a:p>
            <a:pPr algn="ctr" eaLnBrk="1" hangingPunct="1"/>
            <a:r>
              <a:rPr lang="en-US" altLang="en-US">
                <a:latin typeface="Times New Roman" panose="02020603050405020304" pitchFamily="18" charset="0"/>
              </a:rPr>
              <a:t>IV. KẾ TOÁN HÀNG TỒN KHO</a:t>
            </a:r>
          </a:p>
        </p:txBody>
      </p:sp>
      <p:pic>
        <p:nvPicPr>
          <p:cNvPr id="107523" name="Picture 4" descr="inventory_large">
            <a:extLst>
              <a:ext uri="{FF2B5EF4-FFF2-40B4-BE49-F238E27FC236}">
                <a16:creationId xmlns:a16="http://schemas.microsoft.com/office/drawing/2014/main" id="{8F454C65-28F9-D289-4F00-250917AC72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676400"/>
            <a:ext cx="3810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5" name="Rectangle 5">
            <a:extLst>
              <a:ext uri="{FF2B5EF4-FFF2-40B4-BE49-F238E27FC236}">
                <a16:creationId xmlns:a16="http://schemas.microsoft.com/office/drawing/2014/main" id="{58048616-976A-5AB7-1919-7B79788566D0}"/>
              </a:ext>
            </a:extLst>
          </p:cNvPr>
          <p:cNvSpPr>
            <a:spLocks noChangeArrowheads="1"/>
          </p:cNvSpPr>
          <p:nvPr/>
        </p:nvSpPr>
        <p:spPr bwMode="auto">
          <a:xfrm>
            <a:off x="5675314" y="2859089"/>
            <a:ext cx="4764087" cy="348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pt-BR" altLang="en-US" sz="2400" b="1" i="1">
                <a:latin typeface="Times New Roman" panose="02020603050405020304" pitchFamily="18" charset="0"/>
                <a:cs typeface="Times New Roman" panose="02020603050405020304" pitchFamily="18" charset="0"/>
              </a:rPr>
              <a:t>* Khái niệm:</a:t>
            </a:r>
            <a:r>
              <a:rPr lang="pt-BR" altLang="en-US" sz="2400" b="1">
                <a:latin typeface="Times New Roman" panose="02020603050405020304" pitchFamily="18" charset="0"/>
                <a:cs typeface="Times New Roman" panose="02020603050405020304" pitchFamily="18" charset="0"/>
              </a:rPr>
              <a:t> </a:t>
            </a: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Hàng tồn kho là những tài sản của doanh nghiệp được giữ lại trong kỳ sản xuất kinh doanh bình thường, đang trong quá trình sản xuất kinh doanh dở dang, vật liệu, công cụ, dụng cụ để sử dụng trong quá trình sản xuất kinh doanh hoặc cung cấp dịch vụ</a:t>
            </a:r>
            <a:r>
              <a:rPr lang="en-US" altLang="en-US" sz="2400">
                <a:latin typeface="Times New Roman" panose="02020603050405020304" pitchFamily="18" charset="0"/>
                <a:cs typeface="Times New Roman" panose="02020603050405020304" pitchFamily="18" charset="0"/>
              </a:rPr>
              <a:t>.</a:t>
            </a:r>
          </a:p>
        </p:txBody>
      </p:sp>
      <p:sp>
        <p:nvSpPr>
          <p:cNvPr id="107526" name="AutoShape 6">
            <a:extLst>
              <a:ext uri="{FF2B5EF4-FFF2-40B4-BE49-F238E27FC236}">
                <a16:creationId xmlns:a16="http://schemas.microsoft.com/office/drawing/2014/main" id="{375FAEDD-1326-3714-868F-FDC3D02A2364}"/>
              </a:ext>
            </a:extLst>
          </p:cNvPr>
          <p:cNvSpPr>
            <a:spLocks noChangeArrowheads="1"/>
          </p:cNvSpPr>
          <p:nvPr/>
        </p:nvSpPr>
        <p:spPr bwMode="auto">
          <a:xfrm>
            <a:off x="5486400" y="2895600"/>
            <a:ext cx="4953000" cy="3568700"/>
          </a:xfrm>
          <a:prstGeom prst="roundRect">
            <a:avLst>
              <a:gd name="adj" fmla="val 19444"/>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7530" name="AutoShape 10">
            <a:extLst>
              <a:ext uri="{FF2B5EF4-FFF2-40B4-BE49-F238E27FC236}">
                <a16:creationId xmlns:a16="http://schemas.microsoft.com/office/drawing/2014/main" id="{28C5955C-00C4-19CC-6615-0CC0B39D23F0}"/>
              </a:ext>
            </a:extLst>
          </p:cNvPr>
          <p:cNvSpPr>
            <a:spLocks noChangeArrowheads="1"/>
          </p:cNvSpPr>
          <p:nvPr/>
        </p:nvSpPr>
        <p:spPr bwMode="gray">
          <a:xfrm>
            <a:off x="5599114" y="1524000"/>
            <a:ext cx="4840287" cy="1219200"/>
          </a:xfrm>
          <a:prstGeom prst="roundRect">
            <a:avLst>
              <a:gd name="adj" fmla="val 43148"/>
            </a:avLst>
          </a:prstGeom>
          <a:solidFill>
            <a:srgbClr val="FF00FF"/>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pt-BR" altLang="en-US" b="1">
                <a:latin typeface="Times New Roman" panose="02020603050405020304" pitchFamily="18" charset="0"/>
                <a:cs typeface="Times New Roman" panose="02020603050405020304" pitchFamily="18" charset="0"/>
              </a:rPr>
              <a:t>1. Nội dung hàng tồn kho </a:t>
            </a:r>
          </a:p>
          <a:p>
            <a:pPr algn="ctr">
              <a:buFont typeface="Wingdings" panose="05000000000000000000" pitchFamily="2" charset="2"/>
              <a:buNone/>
            </a:pPr>
            <a:r>
              <a:rPr lang="pt-BR" altLang="en-US" b="1">
                <a:latin typeface="Times New Roman" panose="02020603050405020304" pitchFamily="18" charset="0"/>
                <a:cs typeface="Times New Roman" panose="02020603050405020304" pitchFamily="18" charset="0"/>
              </a:rPr>
              <a:t>trong doanh nghiệp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7522"/>
                                        </p:tgtEl>
                                        <p:attrNameLst>
                                          <p:attrName>style.visibility</p:attrName>
                                        </p:attrNameLst>
                                      </p:cBhvr>
                                      <p:to>
                                        <p:strVal val="visible"/>
                                      </p:to>
                                    </p:set>
                                    <p:anim calcmode="lin" valueType="num">
                                      <p:cBhvr>
                                        <p:cTn id="7" dur="500" fill="hold"/>
                                        <p:tgtEl>
                                          <p:spTgt spid="107522"/>
                                        </p:tgtEl>
                                        <p:attrNameLst>
                                          <p:attrName>ppt_w</p:attrName>
                                        </p:attrNameLst>
                                      </p:cBhvr>
                                      <p:tavLst>
                                        <p:tav tm="0">
                                          <p:val>
                                            <p:fltVal val="0"/>
                                          </p:val>
                                        </p:tav>
                                        <p:tav tm="100000">
                                          <p:val>
                                            <p:strVal val="#ppt_w"/>
                                          </p:val>
                                        </p:tav>
                                      </p:tavLst>
                                    </p:anim>
                                    <p:anim calcmode="lin" valueType="num">
                                      <p:cBhvr>
                                        <p:cTn id="8" dur="500" fill="hold"/>
                                        <p:tgtEl>
                                          <p:spTgt spid="107522"/>
                                        </p:tgtEl>
                                        <p:attrNameLst>
                                          <p:attrName>ppt_h</p:attrName>
                                        </p:attrNameLst>
                                      </p:cBhvr>
                                      <p:tavLst>
                                        <p:tav tm="0">
                                          <p:val>
                                            <p:fltVal val="0"/>
                                          </p:val>
                                        </p:tav>
                                        <p:tav tm="100000">
                                          <p:val>
                                            <p:strVal val="#ppt_h"/>
                                          </p:val>
                                        </p:tav>
                                      </p:tavLst>
                                    </p:anim>
                                    <p:anim calcmode="lin" valueType="num">
                                      <p:cBhvr>
                                        <p:cTn id="9" dur="500" fill="hold"/>
                                        <p:tgtEl>
                                          <p:spTgt spid="107522"/>
                                        </p:tgtEl>
                                        <p:attrNameLst>
                                          <p:attrName>style.rotation</p:attrName>
                                        </p:attrNameLst>
                                      </p:cBhvr>
                                      <p:tavLst>
                                        <p:tav tm="0">
                                          <p:val>
                                            <p:fltVal val="360"/>
                                          </p:val>
                                        </p:tav>
                                        <p:tav tm="100000">
                                          <p:val>
                                            <p:fltVal val="0"/>
                                          </p:val>
                                        </p:tav>
                                      </p:tavLst>
                                    </p:anim>
                                    <p:animEffect transition="in" filter="fade">
                                      <p:cBhvr>
                                        <p:cTn id="10" dur="500"/>
                                        <p:tgtEl>
                                          <p:spTgt spid="10752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7530"/>
                                        </p:tgtEl>
                                        <p:attrNameLst>
                                          <p:attrName>style.visibility</p:attrName>
                                        </p:attrNameLst>
                                      </p:cBhvr>
                                      <p:to>
                                        <p:strVal val="visible"/>
                                      </p:to>
                                    </p:set>
                                    <p:animEffect transition="in" filter="blinds(horizontal)">
                                      <p:cBhvr>
                                        <p:cTn id="15" dur="500"/>
                                        <p:tgtEl>
                                          <p:spTgt spid="107530"/>
                                        </p:tgtEl>
                                      </p:cBhvr>
                                    </p:animEffect>
                                  </p:childTnLst>
                                </p:cTn>
                              </p:par>
                              <p:par>
                                <p:cTn id="16" presetID="20" presetClass="entr" presetSubtype="0" fill="hold" nodeType="withEffect">
                                  <p:stCondLst>
                                    <p:cond delay="0"/>
                                  </p:stCondLst>
                                  <p:childTnLst>
                                    <p:set>
                                      <p:cBhvr>
                                        <p:cTn id="17" dur="1" fill="hold">
                                          <p:stCondLst>
                                            <p:cond delay="0"/>
                                          </p:stCondLst>
                                        </p:cTn>
                                        <p:tgtEl>
                                          <p:spTgt spid="107523"/>
                                        </p:tgtEl>
                                        <p:attrNameLst>
                                          <p:attrName>style.visibility</p:attrName>
                                        </p:attrNameLst>
                                      </p:cBhvr>
                                      <p:to>
                                        <p:strVal val="visible"/>
                                      </p:to>
                                    </p:set>
                                    <p:animEffect transition="in" filter="wedge">
                                      <p:cBhvr>
                                        <p:cTn id="18" dur="2000"/>
                                        <p:tgtEl>
                                          <p:spTgt spid="10752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0" presetClass="entr" presetSubtype="0" fill="hold" grpId="0" nodeType="clickEffect">
                                  <p:stCondLst>
                                    <p:cond delay="0"/>
                                  </p:stCondLst>
                                  <p:childTnLst>
                                    <p:set>
                                      <p:cBhvr>
                                        <p:cTn id="22" dur="1" fill="hold">
                                          <p:stCondLst>
                                            <p:cond delay="0"/>
                                          </p:stCondLst>
                                        </p:cTn>
                                        <p:tgtEl>
                                          <p:spTgt spid="107526"/>
                                        </p:tgtEl>
                                        <p:attrNameLst>
                                          <p:attrName>style.visibility</p:attrName>
                                        </p:attrNameLst>
                                      </p:cBhvr>
                                      <p:to>
                                        <p:strVal val="visible"/>
                                      </p:to>
                                    </p:set>
                                    <p:animEffect transition="in" filter="wedge">
                                      <p:cBhvr>
                                        <p:cTn id="23" dur="2000"/>
                                        <p:tgtEl>
                                          <p:spTgt spid="107526"/>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107525"/>
                                        </p:tgtEl>
                                        <p:attrNameLst>
                                          <p:attrName>style.visibility</p:attrName>
                                        </p:attrNameLst>
                                      </p:cBhvr>
                                      <p:to>
                                        <p:strVal val="visible"/>
                                      </p:to>
                                    </p:set>
                                    <p:animEffect transition="in" filter="wedge">
                                      <p:cBhvr>
                                        <p:cTn id="26" dur="2000"/>
                                        <p:tgtEl>
                                          <p:spTgt spid="107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p:bldP spid="107525" grpId="0"/>
      <p:bldP spid="107526" grpId="0" animBg="1"/>
      <p:bldP spid="107530"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1">
            <a:extLst>
              <a:ext uri="{FF2B5EF4-FFF2-40B4-BE49-F238E27FC236}">
                <a16:creationId xmlns:a16="http://schemas.microsoft.com/office/drawing/2014/main" id="{41753887-BE4F-71C1-8A52-E7A6362E136C}"/>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107522" name="Rectangle 2">
            <a:extLst>
              <a:ext uri="{FF2B5EF4-FFF2-40B4-BE49-F238E27FC236}">
                <a16:creationId xmlns:a16="http://schemas.microsoft.com/office/drawing/2014/main" id="{1903D4F0-5BAD-51D4-3D32-CFB864FBFE46}"/>
              </a:ext>
            </a:extLst>
          </p:cNvPr>
          <p:cNvSpPr>
            <a:spLocks noGrp="1" noChangeArrowheads="1"/>
          </p:cNvSpPr>
          <p:nvPr>
            <p:ph type="title" idx="4294967295"/>
          </p:nvPr>
        </p:nvSpPr>
        <p:spPr>
          <a:xfrm>
            <a:off x="3048000" y="571501"/>
            <a:ext cx="6172200" cy="487363"/>
          </a:xfrm>
        </p:spPr>
        <p:txBody>
          <a:bodyPr>
            <a:normAutofit fontScale="90000"/>
          </a:bodyPr>
          <a:lstStyle/>
          <a:p>
            <a:pPr algn="ctr" eaLnBrk="1" hangingPunct="1"/>
            <a:r>
              <a:rPr lang="en-US" altLang="en-US">
                <a:latin typeface="Times New Roman" panose="02020603050405020304" pitchFamily="18" charset="0"/>
              </a:rPr>
              <a:t>IV. KẾ TOÁN HÀNG TỒN KHO</a:t>
            </a:r>
          </a:p>
        </p:txBody>
      </p:sp>
      <p:pic>
        <p:nvPicPr>
          <p:cNvPr id="107523" name="Picture 4" descr="inventory_large">
            <a:extLst>
              <a:ext uri="{FF2B5EF4-FFF2-40B4-BE49-F238E27FC236}">
                <a16:creationId xmlns:a16="http://schemas.microsoft.com/office/drawing/2014/main" id="{DCE5DC18-E4B8-BC6A-C3BC-289069419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843214"/>
            <a:ext cx="3200400"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7" name="Rectangle 7">
            <a:extLst>
              <a:ext uri="{FF2B5EF4-FFF2-40B4-BE49-F238E27FC236}">
                <a16:creationId xmlns:a16="http://schemas.microsoft.com/office/drawing/2014/main" id="{811DB2ED-B390-D305-34EB-102F0D7627FA}"/>
              </a:ext>
            </a:extLst>
          </p:cNvPr>
          <p:cNvSpPr>
            <a:spLocks noChangeArrowheads="1"/>
          </p:cNvSpPr>
          <p:nvPr/>
        </p:nvSpPr>
        <p:spPr bwMode="auto">
          <a:xfrm>
            <a:off x="4953000" y="1339850"/>
            <a:ext cx="5562600" cy="483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pt-BR" altLang="en-US" sz="2200" b="1" i="1">
                <a:latin typeface="Times New Roman" panose="02020603050405020304" pitchFamily="18" charset="0"/>
                <a:cs typeface="Times New Roman" panose="02020603050405020304" pitchFamily="18" charset="0"/>
              </a:rPr>
              <a:t>*Nội dung hàng tồn kho bao gồm:</a:t>
            </a:r>
            <a:endParaRPr lang="en-US" altLang="en-US" sz="2200" b="1" i="1">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Hàng hóa mua về để bán nhưu ở kho, ở các cửa hàng, quầy hàng, hàng mua đang đi trên đường, hàng gửi đi bán, gửi đi gia công chế biến.</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Thành phẩm ở kho và thành phẩm gửi đi bán</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Sản phẩm dở dang và các sản phẩm sản xuất chưa hoàn thành, sản phẩm đã hoàn thành nhưng chưa làm thủ tục nhập kho.</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Nguyên liệu, vật liệu, công cụ dụng cụ tồn kho gửi đi gia công chế biến và đã mua đang đi trên đuờng.</a:t>
            </a:r>
          </a:p>
          <a:p>
            <a:pPr algn="just">
              <a:buFont typeface="Wingdings" panose="05000000000000000000" pitchFamily="2" charset="2"/>
              <a:buNone/>
            </a:pPr>
            <a:r>
              <a:rPr lang="pt-BR" altLang="en-US" sz="2200">
                <a:latin typeface="Times New Roman" panose="02020603050405020304" pitchFamily="18" charset="0"/>
                <a:cs typeface="Times New Roman" panose="02020603050405020304" pitchFamily="18" charset="0"/>
              </a:rPr>
              <a:t>- Các loại chi phí dịch vụ dở dang.</a:t>
            </a:r>
          </a:p>
        </p:txBody>
      </p:sp>
      <p:sp>
        <p:nvSpPr>
          <p:cNvPr id="107529" name="AutoShape 9">
            <a:extLst>
              <a:ext uri="{FF2B5EF4-FFF2-40B4-BE49-F238E27FC236}">
                <a16:creationId xmlns:a16="http://schemas.microsoft.com/office/drawing/2014/main" id="{BEB01774-3372-DE57-9CDA-186113D761B3}"/>
              </a:ext>
            </a:extLst>
          </p:cNvPr>
          <p:cNvSpPr>
            <a:spLocks noChangeArrowheads="1"/>
          </p:cNvSpPr>
          <p:nvPr/>
        </p:nvSpPr>
        <p:spPr bwMode="auto">
          <a:xfrm>
            <a:off x="4876800" y="1295400"/>
            <a:ext cx="5638800" cy="5105400"/>
          </a:xfrm>
          <a:prstGeom prst="roundRect">
            <a:avLst>
              <a:gd name="adj" fmla="val 10319"/>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7530" name="AutoShape 10">
            <a:extLst>
              <a:ext uri="{FF2B5EF4-FFF2-40B4-BE49-F238E27FC236}">
                <a16:creationId xmlns:a16="http://schemas.microsoft.com/office/drawing/2014/main" id="{A4E52E88-2718-8387-2A7E-7FFA151AF08A}"/>
              </a:ext>
            </a:extLst>
          </p:cNvPr>
          <p:cNvSpPr>
            <a:spLocks noChangeArrowheads="1"/>
          </p:cNvSpPr>
          <p:nvPr/>
        </p:nvSpPr>
        <p:spPr bwMode="gray">
          <a:xfrm>
            <a:off x="1752600" y="1295401"/>
            <a:ext cx="2935288" cy="1471613"/>
          </a:xfrm>
          <a:prstGeom prst="roundRect">
            <a:avLst>
              <a:gd name="adj" fmla="val 43148"/>
            </a:avLst>
          </a:prstGeom>
          <a:solidFill>
            <a:srgbClr val="FF00FF"/>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pt-BR" altLang="en-US" sz="2400" b="1">
                <a:latin typeface="Times New Roman" panose="02020603050405020304" pitchFamily="18" charset="0"/>
                <a:cs typeface="Times New Roman" panose="02020603050405020304" pitchFamily="18" charset="0"/>
              </a:rPr>
              <a:t>1. Nội dung hàng </a:t>
            </a:r>
          </a:p>
          <a:p>
            <a:pPr algn="ctr">
              <a:buFont typeface="Wingdings" panose="05000000000000000000" pitchFamily="2" charset="2"/>
              <a:buNone/>
            </a:pPr>
            <a:r>
              <a:rPr lang="pt-BR" altLang="en-US" sz="2400" b="1">
                <a:latin typeface="Times New Roman" panose="02020603050405020304" pitchFamily="18" charset="0"/>
                <a:cs typeface="Times New Roman" panose="02020603050405020304" pitchFamily="18" charset="0"/>
              </a:rPr>
              <a:t>tồn kho trong </a:t>
            </a:r>
          </a:p>
          <a:p>
            <a:pPr algn="ctr">
              <a:buFont typeface="Wingdings" panose="05000000000000000000" pitchFamily="2" charset="2"/>
              <a:buNone/>
            </a:pPr>
            <a:r>
              <a:rPr lang="pt-BR" altLang="en-US" sz="2400" b="1">
                <a:latin typeface="Times New Roman" panose="02020603050405020304" pitchFamily="18" charset="0"/>
                <a:cs typeface="Times New Roman" panose="02020603050405020304" pitchFamily="18" charset="0"/>
              </a:rPr>
              <a:t>doanh nghiệp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7522"/>
                                        </p:tgtEl>
                                        <p:attrNameLst>
                                          <p:attrName>style.visibility</p:attrName>
                                        </p:attrNameLst>
                                      </p:cBhvr>
                                      <p:to>
                                        <p:strVal val="visible"/>
                                      </p:to>
                                    </p:set>
                                    <p:anim calcmode="lin" valueType="num">
                                      <p:cBhvr>
                                        <p:cTn id="7" dur="500" fill="hold"/>
                                        <p:tgtEl>
                                          <p:spTgt spid="107522"/>
                                        </p:tgtEl>
                                        <p:attrNameLst>
                                          <p:attrName>ppt_w</p:attrName>
                                        </p:attrNameLst>
                                      </p:cBhvr>
                                      <p:tavLst>
                                        <p:tav tm="0">
                                          <p:val>
                                            <p:fltVal val="0"/>
                                          </p:val>
                                        </p:tav>
                                        <p:tav tm="100000">
                                          <p:val>
                                            <p:strVal val="#ppt_w"/>
                                          </p:val>
                                        </p:tav>
                                      </p:tavLst>
                                    </p:anim>
                                    <p:anim calcmode="lin" valueType="num">
                                      <p:cBhvr>
                                        <p:cTn id="8" dur="500" fill="hold"/>
                                        <p:tgtEl>
                                          <p:spTgt spid="107522"/>
                                        </p:tgtEl>
                                        <p:attrNameLst>
                                          <p:attrName>ppt_h</p:attrName>
                                        </p:attrNameLst>
                                      </p:cBhvr>
                                      <p:tavLst>
                                        <p:tav tm="0">
                                          <p:val>
                                            <p:fltVal val="0"/>
                                          </p:val>
                                        </p:tav>
                                        <p:tav tm="100000">
                                          <p:val>
                                            <p:strVal val="#ppt_h"/>
                                          </p:val>
                                        </p:tav>
                                      </p:tavLst>
                                    </p:anim>
                                    <p:anim calcmode="lin" valueType="num">
                                      <p:cBhvr>
                                        <p:cTn id="9" dur="500" fill="hold"/>
                                        <p:tgtEl>
                                          <p:spTgt spid="107522"/>
                                        </p:tgtEl>
                                        <p:attrNameLst>
                                          <p:attrName>style.rotation</p:attrName>
                                        </p:attrNameLst>
                                      </p:cBhvr>
                                      <p:tavLst>
                                        <p:tav tm="0">
                                          <p:val>
                                            <p:fltVal val="360"/>
                                          </p:val>
                                        </p:tav>
                                        <p:tav tm="100000">
                                          <p:val>
                                            <p:fltVal val="0"/>
                                          </p:val>
                                        </p:tav>
                                      </p:tavLst>
                                    </p:anim>
                                    <p:animEffect transition="in" filter="fade">
                                      <p:cBhvr>
                                        <p:cTn id="10" dur="500"/>
                                        <p:tgtEl>
                                          <p:spTgt spid="10752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7530"/>
                                        </p:tgtEl>
                                        <p:attrNameLst>
                                          <p:attrName>style.visibility</p:attrName>
                                        </p:attrNameLst>
                                      </p:cBhvr>
                                      <p:to>
                                        <p:strVal val="visible"/>
                                      </p:to>
                                    </p:set>
                                    <p:animEffect transition="in" filter="blinds(horizontal)">
                                      <p:cBhvr>
                                        <p:cTn id="15" dur="500"/>
                                        <p:tgtEl>
                                          <p:spTgt spid="107530"/>
                                        </p:tgtEl>
                                      </p:cBhvr>
                                    </p:animEffect>
                                  </p:childTnLst>
                                </p:cTn>
                              </p:par>
                              <p:par>
                                <p:cTn id="16" presetID="20" presetClass="entr" presetSubtype="0" fill="hold" nodeType="withEffect">
                                  <p:stCondLst>
                                    <p:cond delay="0"/>
                                  </p:stCondLst>
                                  <p:childTnLst>
                                    <p:set>
                                      <p:cBhvr>
                                        <p:cTn id="17" dur="1" fill="hold">
                                          <p:stCondLst>
                                            <p:cond delay="0"/>
                                          </p:stCondLst>
                                        </p:cTn>
                                        <p:tgtEl>
                                          <p:spTgt spid="107523"/>
                                        </p:tgtEl>
                                        <p:attrNameLst>
                                          <p:attrName>style.visibility</p:attrName>
                                        </p:attrNameLst>
                                      </p:cBhvr>
                                      <p:to>
                                        <p:strVal val="visible"/>
                                      </p:to>
                                    </p:set>
                                    <p:animEffect transition="in" filter="wedge">
                                      <p:cBhvr>
                                        <p:cTn id="18" dur="2000"/>
                                        <p:tgtEl>
                                          <p:spTgt spid="10752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0" presetClass="entr" presetSubtype="0" fill="hold" grpId="0" nodeType="clickEffect">
                                  <p:stCondLst>
                                    <p:cond delay="0"/>
                                  </p:stCondLst>
                                  <p:childTnLst>
                                    <p:set>
                                      <p:cBhvr>
                                        <p:cTn id="22" dur="1" fill="hold">
                                          <p:stCondLst>
                                            <p:cond delay="0"/>
                                          </p:stCondLst>
                                        </p:cTn>
                                        <p:tgtEl>
                                          <p:spTgt spid="107529"/>
                                        </p:tgtEl>
                                        <p:attrNameLst>
                                          <p:attrName>style.visibility</p:attrName>
                                        </p:attrNameLst>
                                      </p:cBhvr>
                                      <p:to>
                                        <p:strVal val="visible"/>
                                      </p:to>
                                    </p:set>
                                    <p:animEffect transition="in" filter="wedge">
                                      <p:cBhvr>
                                        <p:cTn id="23" dur="2000"/>
                                        <p:tgtEl>
                                          <p:spTgt spid="107529"/>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107527"/>
                                        </p:tgtEl>
                                        <p:attrNameLst>
                                          <p:attrName>style.visibility</p:attrName>
                                        </p:attrNameLst>
                                      </p:cBhvr>
                                      <p:to>
                                        <p:strVal val="visible"/>
                                      </p:to>
                                    </p:set>
                                    <p:animEffect transition="in" filter="wedge">
                                      <p:cBhvr>
                                        <p:cTn id="26" dur="2000"/>
                                        <p:tgtEl>
                                          <p:spTgt spid="1075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p:bldP spid="107527" grpId="0"/>
      <p:bldP spid="107529" grpId="0" animBg="1"/>
      <p:bldP spid="107530"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1">
            <a:extLst>
              <a:ext uri="{FF2B5EF4-FFF2-40B4-BE49-F238E27FC236}">
                <a16:creationId xmlns:a16="http://schemas.microsoft.com/office/drawing/2014/main" id="{6CB2602E-E359-24C4-045F-3847CF048E01}"/>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34819" name="Rectangle 2">
            <a:extLst>
              <a:ext uri="{FF2B5EF4-FFF2-40B4-BE49-F238E27FC236}">
                <a16:creationId xmlns:a16="http://schemas.microsoft.com/office/drawing/2014/main" id="{DC27F550-1083-09C3-257E-BDD3F9CBBADF}"/>
              </a:ext>
            </a:extLst>
          </p:cNvPr>
          <p:cNvSpPr>
            <a:spLocks noGrp="1" noChangeArrowheads="1"/>
          </p:cNvSpPr>
          <p:nvPr>
            <p:ph type="title" idx="4294967295"/>
          </p:nvPr>
        </p:nvSpPr>
        <p:spPr>
          <a:xfrm>
            <a:off x="3048000" y="571501"/>
            <a:ext cx="6172200" cy="487363"/>
          </a:xfrm>
        </p:spPr>
        <p:txBody>
          <a:bodyPr>
            <a:normAutofit fontScale="90000"/>
          </a:bodyPr>
          <a:lstStyle/>
          <a:p>
            <a:pPr algn="ctr" eaLnBrk="1" hangingPunct="1"/>
            <a:r>
              <a:rPr lang="en-US" altLang="en-US">
                <a:latin typeface="Times New Roman" panose="02020603050405020304" pitchFamily="18" charset="0"/>
              </a:rPr>
              <a:t>IV. KẾ TOÁN HÀNG TỒN KHO</a:t>
            </a:r>
          </a:p>
        </p:txBody>
      </p:sp>
      <p:sp>
        <p:nvSpPr>
          <p:cNvPr id="108548" name="Rectangle 4">
            <a:extLst>
              <a:ext uri="{FF2B5EF4-FFF2-40B4-BE49-F238E27FC236}">
                <a16:creationId xmlns:a16="http://schemas.microsoft.com/office/drawing/2014/main" id="{35D031E9-CC52-1B21-012D-53F080531A81}"/>
              </a:ext>
            </a:extLst>
          </p:cNvPr>
          <p:cNvSpPr>
            <a:spLocks noChangeArrowheads="1"/>
          </p:cNvSpPr>
          <p:nvPr/>
        </p:nvSpPr>
        <p:spPr bwMode="auto">
          <a:xfrm>
            <a:off x="1676400" y="2214564"/>
            <a:ext cx="8839200" cy="407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pt-BR" altLang="en-US" sz="1600" b="1" i="1">
                <a:latin typeface="Times New Roman" panose="02020603050405020304" pitchFamily="18" charset="0"/>
                <a:cs typeface="Times New Roman" panose="02020603050405020304" pitchFamily="18" charset="0"/>
              </a:rPr>
              <a:t>2.1. Nguyên tắc tính giá hàng tồn kho</a:t>
            </a:r>
          </a:p>
          <a:p>
            <a:pPr algn="just">
              <a:buFont typeface="Wingdings" panose="05000000000000000000" pitchFamily="2" charset="2"/>
              <a:buNone/>
            </a:pPr>
            <a:r>
              <a:rPr lang="vi-VN" altLang="en-US" sz="1600">
                <a:latin typeface="Times New Roman" panose="02020603050405020304" pitchFamily="18" charset="0"/>
                <a:cs typeface="Times New Roman" panose="02020603050405020304" pitchFamily="18" charset="0"/>
              </a:rPr>
              <a:t>- Trị giá hàng tồn kho đưược tính theo nguyên tắc giá gốc, trưường hợp giá trị thuần có thể thực hiện đưược thấp hơn giá gốc thì phải tính theo giá trị thuần có thể thực hiện đưược.</a:t>
            </a:r>
          </a:p>
          <a:p>
            <a:pPr algn="just">
              <a:buFont typeface="Wingdings" panose="05000000000000000000" pitchFamily="2" charset="2"/>
              <a:buNone/>
            </a:pPr>
            <a:r>
              <a:rPr lang="pt-BR" altLang="en-US" sz="1600">
                <a:latin typeface="Times New Roman" panose="02020603050405020304" pitchFamily="18" charset="0"/>
                <a:cs typeface="Times New Roman" panose="02020603050405020304" pitchFamily="18" charset="0"/>
              </a:rPr>
              <a:t>- Giá gốc hàng tồn kho bao gồm: </a:t>
            </a:r>
          </a:p>
          <a:p>
            <a:pPr algn="just">
              <a:buFont typeface="Wingdings" panose="05000000000000000000" pitchFamily="2" charset="2"/>
              <a:buNone/>
            </a:pPr>
            <a:r>
              <a:rPr lang="vi-VN" altLang="en-US" sz="1600">
                <a:latin typeface="Times New Roman" panose="02020603050405020304" pitchFamily="18" charset="0"/>
                <a:cs typeface="Times New Roman" panose="02020603050405020304" pitchFamily="18" charset="0"/>
              </a:rPr>
              <a:t>+ Chi phí mua bao gồm: giá mua, các loại thuế không đưược hoàn lại, chi phí vận chuyển, bốc xếp, bảo quản, phát sinh trong quá trình mua hàng và các chi phí khác có liên quan trực tiếp đến việc mua hàng tồn kho. Các khoản chiết khấu thưương mại, giảm giá hàng mua do hàng mua không đúng quy cách đưược trừ vào chi phí.</a:t>
            </a:r>
          </a:p>
          <a:p>
            <a:pPr algn="just">
              <a:buFont typeface="Wingdings" panose="05000000000000000000" pitchFamily="2" charset="2"/>
              <a:buNone/>
            </a:pPr>
            <a:r>
              <a:rPr lang="vi-VN" altLang="en-US" sz="1600">
                <a:latin typeface="Times New Roman" panose="02020603050405020304" pitchFamily="18" charset="0"/>
                <a:cs typeface="Times New Roman" panose="02020603050405020304" pitchFamily="18" charset="0"/>
              </a:rPr>
              <a:t>+ Chi phí chế biến bao gồm: những chi phí liên quan trực tiếp dến sản phẩm sản xuất nhưư: chi phí nhân công trực tiếp, chi phí sản xuất chung cố định và chi phí chung biến đổi phát sinh trong quá trình chuyển hóa nguyên liệu, vật liệu thành thành phẩm.</a:t>
            </a:r>
          </a:p>
          <a:p>
            <a:pPr algn="just">
              <a:buFont typeface="Wingdings" panose="05000000000000000000" pitchFamily="2" charset="2"/>
              <a:buNone/>
            </a:pPr>
            <a:r>
              <a:rPr lang="pt-BR" altLang="en-US" sz="1600">
                <a:latin typeface="Times New Roman" panose="02020603050405020304" pitchFamily="18" charset="0"/>
                <a:cs typeface="Times New Roman" panose="02020603050405020304" pitchFamily="18" charset="0"/>
              </a:rPr>
              <a:t>+ Chi phí liên quan trực tiếp khác tính vào giá gốc của hàng tồn kho gồm các khoản chi phí khác ngoài chi phí mua và chi phí chế biến hàng tồn kho.</a:t>
            </a:r>
          </a:p>
          <a:p>
            <a:pPr algn="just">
              <a:buFont typeface="Wingdings" panose="05000000000000000000" pitchFamily="2" charset="2"/>
              <a:buNone/>
            </a:pPr>
            <a:r>
              <a:rPr lang="vi-VN" altLang="en-US" sz="1600">
                <a:latin typeface="Times New Roman" panose="02020603050405020304" pitchFamily="18" charset="0"/>
                <a:cs typeface="Times New Roman" panose="02020603050405020304" pitchFamily="18" charset="0"/>
              </a:rPr>
              <a:t>+ Chi phí cung cấp dịch vụ bao gồm chi phí nhân viên và các chi phí khác liên quan trực tiếp đến việc cung cấp dịch vụ như: chi phí giám sát và các chi phí chung có liên quan.</a:t>
            </a:r>
            <a:endParaRPr lang="en-US" altLang="en-US" sz="1600">
              <a:latin typeface="Times New Roman" panose="02020603050405020304" pitchFamily="18" charset="0"/>
              <a:cs typeface="Times New Roman" panose="02020603050405020304" pitchFamily="18" charset="0"/>
            </a:endParaRPr>
          </a:p>
        </p:txBody>
      </p:sp>
      <p:sp>
        <p:nvSpPr>
          <p:cNvPr id="108549" name="AutoShape 5">
            <a:extLst>
              <a:ext uri="{FF2B5EF4-FFF2-40B4-BE49-F238E27FC236}">
                <a16:creationId xmlns:a16="http://schemas.microsoft.com/office/drawing/2014/main" id="{12C8F4B2-4431-8222-4D22-BA6036F50372}"/>
              </a:ext>
            </a:extLst>
          </p:cNvPr>
          <p:cNvSpPr>
            <a:spLocks noChangeArrowheads="1"/>
          </p:cNvSpPr>
          <p:nvPr/>
        </p:nvSpPr>
        <p:spPr bwMode="auto">
          <a:xfrm>
            <a:off x="1600200" y="2133600"/>
            <a:ext cx="8915400" cy="4343400"/>
          </a:xfrm>
          <a:prstGeom prst="roundRect">
            <a:avLst>
              <a:gd name="adj" fmla="val 9505"/>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08552" name="AutoShape 8">
            <a:extLst>
              <a:ext uri="{FF2B5EF4-FFF2-40B4-BE49-F238E27FC236}">
                <a16:creationId xmlns:a16="http://schemas.microsoft.com/office/drawing/2014/main" id="{BBA27C33-4A76-B8C0-320A-768C807D6839}"/>
              </a:ext>
            </a:extLst>
          </p:cNvPr>
          <p:cNvSpPr>
            <a:spLocks noChangeArrowheads="1"/>
          </p:cNvSpPr>
          <p:nvPr/>
        </p:nvSpPr>
        <p:spPr bwMode="gray">
          <a:xfrm>
            <a:off x="2286000" y="1219200"/>
            <a:ext cx="7924800" cy="762000"/>
          </a:xfrm>
          <a:prstGeom prst="roundRect">
            <a:avLst>
              <a:gd name="adj" fmla="val 43148"/>
            </a:avLst>
          </a:prstGeom>
          <a:solidFill>
            <a:srgbClr val="FF00FF"/>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2. Nguyên tắc tính giá HTK và phương pháp tính giá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8552"/>
                                        </p:tgtEl>
                                        <p:attrNameLst>
                                          <p:attrName>style.visibility</p:attrName>
                                        </p:attrNameLst>
                                      </p:cBhvr>
                                      <p:to>
                                        <p:strVal val="visible"/>
                                      </p:to>
                                    </p:set>
                                    <p:animEffect transition="in" filter="blinds(horizontal)">
                                      <p:cBhvr>
                                        <p:cTn id="7" dur="500"/>
                                        <p:tgtEl>
                                          <p:spTgt spid="1085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08549"/>
                                        </p:tgtEl>
                                        <p:attrNameLst>
                                          <p:attrName>style.visibility</p:attrName>
                                        </p:attrNameLst>
                                      </p:cBhvr>
                                      <p:to>
                                        <p:strVal val="visible"/>
                                      </p:to>
                                    </p:set>
                                    <p:animEffect transition="in" filter="wedge">
                                      <p:cBhvr>
                                        <p:cTn id="12" dur="2000"/>
                                        <p:tgtEl>
                                          <p:spTgt spid="108549"/>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108548"/>
                                        </p:tgtEl>
                                        <p:attrNameLst>
                                          <p:attrName>style.visibility</p:attrName>
                                        </p:attrNameLst>
                                      </p:cBhvr>
                                      <p:to>
                                        <p:strVal val="visible"/>
                                      </p:to>
                                    </p:set>
                                    <p:animEffect transition="in" filter="wedge">
                                      <p:cBhvr>
                                        <p:cTn id="15" dur="2000"/>
                                        <p:tgtEl>
                                          <p:spTgt spid="108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8" grpId="0"/>
      <p:bldP spid="108549" grpId="0" animBg="1"/>
      <p:bldP spid="108552"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1">
            <a:extLst>
              <a:ext uri="{FF2B5EF4-FFF2-40B4-BE49-F238E27FC236}">
                <a16:creationId xmlns:a16="http://schemas.microsoft.com/office/drawing/2014/main" id="{082EA33E-9DFC-E708-0F0D-70602BC16520}"/>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35843" name="Rectangle 2">
            <a:extLst>
              <a:ext uri="{FF2B5EF4-FFF2-40B4-BE49-F238E27FC236}">
                <a16:creationId xmlns:a16="http://schemas.microsoft.com/office/drawing/2014/main" id="{861B0A82-CBDF-9B5C-F92A-5C4BD73FE0DE}"/>
              </a:ext>
            </a:extLst>
          </p:cNvPr>
          <p:cNvSpPr>
            <a:spLocks noGrp="1" noChangeArrowheads="1"/>
          </p:cNvSpPr>
          <p:nvPr>
            <p:ph type="title" idx="4294967295"/>
          </p:nvPr>
        </p:nvSpPr>
        <p:spPr>
          <a:xfrm>
            <a:off x="3048000" y="571501"/>
            <a:ext cx="6172200" cy="487363"/>
          </a:xfrm>
        </p:spPr>
        <p:txBody>
          <a:bodyPr>
            <a:normAutofit fontScale="90000"/>
          </a:bodyPr>
          <a:lstStyle/>
          <a:p>
            <a:pPr algn="ctr" eaLnBrk="1" hangingPunct="1"/>
            <a:r>
              <a:rPr lang="en-US" altLang="en-US" dirty="0">
                <a:latin typeface="Times New Roman" panose="02020603050405020304" pitchFamily="18" charset="0"/>
              </a:rPr>
              <a:t>IV. </a:t>
            </a:r>
            <a:r>
              <a:rPr lang="en-US" altLang="en-US" dirty="0" err="1">
                <a:latin typeface="Times New Roman" panose="02020603050405020304" pitchFamily="18" charset="0"/>
              </a:rPr>
              <a:t>KẾ</a:t>
            </a:r>
            <a:r>
              <a:rPr lang="en-US" altLang="en-US" dirty="0">
                <a:latin typeface="Times New Roman" panose="02020603050405020304" pitchFamily="18" charset="0"/>
              </a:rPr>
              <a:t> </a:t>
            </a:r>
            <a:r>
              <a:rPr lang="en-US" altLang="en-US" dirty="0" err="1">
                <a:latin typeface="Times New Roman" panose="02020603050405020304" pitchFamily="18" charset="0"/>
              </a:rPr>
              <a:t>TOÁN</a:t>
            </a:r>
            <a:r>
              <a:rPr lang="en-US" altLang="en-US" dirty="0">
                <a:latin typeface="Times New Roman" panose="02020603050405020304" pitchFamily="18" charset="0"/>
              </a:rPr>
              <a:t> </a:t>
            </a:r>
            <a:r>
              <a:rPr lang="en-US" altLang="en-US" dirty="0" err="1">
                <a:latin typeface="Times New Roman" panose="02020603050405020304" pitchFamily="18" charset="0"/>
              </a:rPr>
              <a:t>HÀNG</a:t>
            </a:r>
            <a:r>
              <a:rPr lang="en-US" altLang="en-US" dirty="0">
                <a:latin typeface="Times New Roman" panose="02020603050405020304" pitchFamily="18" charset="0"/>
              </a:rPr>
              <a:t> </a:t>
            </a:r>
            <a:r>
              <a:rPr lang="en-US" altLang="en-US" dirty="0" err="1">
                <a:latin typeface="Times New Roman" panose="02020603050405020304" pitchFamily="18" charset="0"/>
              </a:rPr>
              <a:t>TỒN</a:t>
            </a:r>
            <a:r>
              <a:rPr lang="en-US" altLang="en-US" dirty="0">
                <a:latin typeface="Times New Roman" panose="02020603050405020304" pitchFamily="18" charset="0"/>
              </a:rPr>
              <a:t> KHO</a:t>
            </a:r>
          </a:p>
        </p:txBody>
      </p:sp>
      <p:sp>
        <p:nvSpPr>
          <p:cNvPr id="35844" name="AutoShape 5">
            <a:extLst>
              <a:ext uri="{FF2B5EF4-FFF2-40B4-BE49-F238E27FC236}">
                <a16:creationId xmlns:a16="http://schemas.microsoft.com/office/drawing/2014/main" id="{104E8087-5F0F-4315-94FE-39B6CDF670CF}"/>
              </a:ext>
            </a:extLst>
          </p:cNvPr>
          <p:cNvSpPr>
            <a:spLocks noChangeArrowheads="1"/>
          </p:cNvSpPr>
          <p:nvPr/>
        </p:nvSpPr>
        <p:spPr bwMode="gray">
          <a:xfrm>
            <a:off x="2286000" y="1371600"/>
            <a:ext cx="7924800" cy="762000"/>
          </a:xfrm>
          <a:prstGeom prst="roundRect">
            <a:avLst>
              <a:gd name="adj" fmla="val 43148"/>
            </a:avLst>
          </a:prstGeom>
          <a:solidFill>
            <a:srgbClr val="FF00FF"/>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2. Nguyên tắc tính giá HTK và phương pháp tính giá</a:t>
            </a:r>
          </a:p>
        </p:txBody>
      </p:sp>
      <p:sp>
        <p:nvSpPr>
          <p:cNvPr id="109574" name="AutoShape 6">
            <a:extLst>
              <a:ext uri="{FF2B5EF4-FFF2-40B4-BE49-F238E27FC236}">
                <a16:creationId xmlns:a16="http://schemas.microsoft.com/office/drawing/2014/main" id="{93C3E31A-92CD-2834-15EC-FD0D53704A38}"/>
              </a:ext>
            </a:extLst>
          </p:cNvPr>
          <p:cNvSpPr>
            <a:spLocks noChangeArrowheads="1"/>
          </p:cNvSpPr>
          <p:nvPr/>
        </p:nvSpPr>
        <p:spPr bwMode="gray">
          <a:xfrm>
            <a:off x="1752600" y="3505200"/>
            <a:ext cx="3124200" cy="1447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i="1">
                <a:latin typeface="Times New Roman" panose="02020603050405020304" pitchFamily="18" charset="0"/>
                <a:cs typeface="Times New Roman" panose="02020603050405020304" pitchFamily="18" charset="0"/>
              </a:rPr>
              <a:t>2.2. Phương pháp tính </a:t>
            </a:r>
          </a:p>
          <a:p>
            <a:pPr algn="ctr">
              <a:buFont typeface="Wingdings" panose="05000000000000000000" pitchFamily="2" charset="2"/>
              <a:buNone/>
            </a:pPr>
            <a:r>
              <a:rPr lang="pt-BR" altLang="en-US" sz="2400" b="1" i="1">
                <a:latin typeface="Times New Roman" panose="02020603050405020304" pitchFamily="18" charset="0"/>
                <a:cs typeface="Times New Roman" panose="02020603050405020304" pitchFamily="18" charset="0"/>
              </a:rPr>
              <a:t>giá hàng tồn kho</a:t>
            </a:r>
            <a:endParaRPr lang="en-US" altLang="en-US" sz="2400">
              <a:latin typeface="Times New Roman" panose="02020603050405020304" pitchFamily="18" charset="0"/>
              <a:cs typeface="Times New Roman" panose="02020603050405020304" pitchFamily="18" charset="0"/>
            </a:endParaRPr>
          </a:p>
        </p:txBody>
      </p:sp>
      <p:sp>
        <p:nvSpPr>
          <p:cNvPr id="109575" name="AutoShape 7">
            <a:extLst>
              <a:ext uri="{FF2B5EF4-FFF2-40B4-BE49-F238E27FC236}">
                <a16:creationId xmlns:a16="http://schemas.microsoft.com/office/drawing/2014/main" id="{B7C772AE-1EB0-35D0-61E1-82B4458610A7}"/>
              </a:ext>
            </a:extLst>
          </p:cNvPr>
          <p:cNvSpPr>
            <a:spLocks noChangeArrowheads="1"/>
          </p:cNvSpPr>
          <p:nvPr/>
        </p:nvSpPr>
        <p:spPr bwMode="gray">
          <a:xfrm>
            <a:off x="5065714" y="5233988"/>
            <a:ext cx="5221287" cy="785812"/>
          </a:xfrm>
          <a:prstGeom prst="roundRect">
            <a:avLst>
              <a:gd name="adj" fmla="val 50000"/>
            </a:avLst>
          </a:prstGeom>
          <a:solidFill>
            <a:srgbClr val="3366FF"/>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en-US" altLang="en-US" sz="2400" b="1">
                <a:latin typeface="Times New Roman" panose="02020603050405020304" pitchFamily="18" charset="0"/>
                <a:cs typeface="Times New Roman" panose="02020603050405020304" pitchFamily="18" charset="0"/>
              </a:rPr>
              <a:t>Ph</a:t>
            </a:r>
            <a:r>
              <a:rPr lang="vi-VN" altLang="en-US" sz="2400" b="1">
                <a:latin typeface="Times New Roman" panose="02020603050405020304" pitchFamily="18" charset="0"/>
                <a:cs typeface="Times New Roman" panose="02020603050405020304" pitchFamily="18" charset="0"/>
              </a:rPr>
              <a:t>ương pháp nhập trước, xuất trước</a:t>
            </a:r>
          </a:p>
        </p:txBody>
      </p:sp>
      <p:sp>
        <p:nvSpPr>
          <p:cNvPr id="109577" name="AutoShape 9">
            <a:extLst>
              <a:ext uri="{FF2B5EF4-FFF2-40B4-BE49-F238E27FC236}">
                <a16:creationId xmlns:a16="http://schemas.microsoft.com/office/drawing/2014/main" id="{CE88597B-454C-D510-153C-E649F74C63D2}"/>
              </a:ext>
            </a:extLst>
          </p:cNvPr>
          <p:cNvSpPr>
            <a:spLocks noChangeArrowheads="1"/>
          </p:cNvSpPr>
          <p:nvPr/>
        </p:nvSpPr>
        <p:spPr bwMode="gray">
          <a:xfrm>
            <a:off x="5026026" y="3886200"/>
            <a:ext cx="5180013" cy="838200"/>
          </a:xfrm>
          <a:prstGeom prst="roundRect">
            <a:avLst>
              <a:gd name="adj" fmla="val 50000"/>
            </a:avLst>
          </a:prstGeom>
          <a:solidFill>
            <a:srgbClr val="FFFF99"/>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en-US" altLang="en-US" sz="2400" b="1">
                <a:latin typeface="Times New Roman" panose="02020603050405020304" pitchFamily="18" charset="0"/>
                <a:cs typeface="Times New Roman" panose="02020603050405020304" pitchFamily="18" charset="0"/>
              </a:rPr>
              <a:t>Ph</a:t>
            </a:r>
            <a:r>
              <a:rPr lang="vi-VN" altLang="en-US" sz="2400" b="1">
                <a:latin typeface="Times New Roman" panose="02020603050405020304" pitchFamily="18" charset="0"/>
                <a:cs typeface="Times New Roman" panose="02020603050405020304" pitchFamily="18" charset="0"/>
              </a:rPr>
              <a:t>ương pháp bình quân gia quyền</a:t>
            </a:r>
          </a:p>
        </p:txBody>
      </p:sp>
      <p:sp>
        <p:nvSpPr>
          <p:cNvPr id="109578" name="AutoShape 10">
            <a:extLst>
              <a:ext uri="{FF2B5EF4-FFF2-40B4-BE49-F238E27FC236}">
                <a16:creationId xmlns:a16="http://schemas.microsoft.com/office/drawing/2014/main" id="{BF6E9844-F818-A738-7BF1-00B2EAB74008}"/>
              </a:ext>
            </a:extLst>
          </p:cNvPr>
          <p:cNvSpPr>
            <a:spLocks noChangeArrowheads="1"/>
          </p:cNvSpPr>
          <p:nvPr/>
        </p:nvSpPr>
        <p:spPr bwMode="gray">
          <a:xfrm>
            <a:off x="5065714" y="2566988"/>
            <a:ext cx="5221287" cy="785812"/>
          </a:xfrm>
          <a:prstGeom prst="roundRect">
            <a:avLst>
              <a:gd name="adj" fmla="val 50000"/>
            </a:avLst>
          </a:prstGeom>
          <a:solidFill>
            <a:schemeClr val="accent1"/>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Phương pháp tính theo giá đích danh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9574"/>
                                        </p:tgtEl>
                                        <p:attrNameLst>
                                          <p:attrName>style.visibility</p:attrName>
                                        </p:attrNameLst>
                                      </p:cBhvr>
                                      <p:to>
                                        <p:strVal val="visible"/>
                                      </p:to>
                                    </p:set>
                                    <p:anim calcmode="lin" valueType="num">
                                      <p:cBhvr additive="base">
                                        <p:cTn id="7" dur="500" fill="hold"/>
                                        <p:tgtEl>
                                          <p:spTgt spid="109574"/>
                                        </p:tgtEl>
                                        <p:attrNameLst>
                                          <p:attrName>ppt_x</p:attrName>
                                        </p:attrNameLst>
                                      </p:cBhvr>
                                      <p:tavLst>
                                        <p:tav tm="0">
                                          <p:val>
                                            <p:strVal val="0-#ppt_w/2"/>
                                          </p:val>
                                        </p:tav>
                                        <p:tav tm="100000">
                                          <p:val>
                                            <p:strVal val="#ppt_x"/>
                                          </p:val>
                                        </p:tav>
                                      </p:tavLst>
                                    </p:anim>
                                    <p:anim calcmode="lin" valueType="num">
                                      <p:cBhvr additive="base">
                                        <p:cTn id="8" dur="500" fill="hold"/>
                                        <p:tgtEl>
                                          <p:spTgt spid="1095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9578"/>
                                        </p:tgtEl>
                                        <p:attrNameLst>
                                          <p:attrName>style.visibility</p:attrName>
                                        </p:attrNameLst>
                                      </p:cBhvr>
                                      <p:to>
                                        <p:strVal val="visible"/>
                                      </p:to>
                                    </p:set>
                                    <p:anim calcmode="lin" valueType="num">
                                      <p:cBhvr additive="base">
                                        <p:cTn id="13" dur="500" fill="hold"/>
                                        <p:tgtEl>
                                          <p:spTgt spid="109578"/>
                                        </p:tgtEl>
                                        <p:attrNameLst>
                                          <p:attrName>ppt_x</p:attrName>
                                        </p:attrNameLst>
                                      </p:cBhvr>
                                      <p:tavLst>
                                        <p:tav tm="0">
                                          <p:val>
                                            <p:strVal val="1+#ppt_w/2"/>
                                          </p:val>
                                        </p:tav>
                                        <p:tav tm="100000">
                                          <p:val>
                                            <p:strVal val="#ppt_x"/>
                                          </p:val>
                                        </p:tav>
                                      </p:tavLst>
                                    </p:anim>
                                    <p:anim calcmode="lin" valueType="num">
                                      <p:cBhvr additive="base">
                                        <p:cTn id="14" dur="500" fill="hold"/>
                                        <p:tgtEl>
                                          <p:spTgt spid="109578"/>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09575"/>
                                        </p:tgtEl>
                                        <p:attrNameLst>
                                          <p:attrName>style.visibility</p:attrName>
                                        </p:attrNameLst>
                                      </p:cBhvr>
                                      <p:to>
                                        <p:strVal val="visible"/>
                                      </p:to>
                                    </p:set>
                                    <p:anim calcmode="lin" valueType="num">
                                      <p:cBhvr additive="base">
                                        <p:cTn id="17" dur="500" fill="hold"/>
                                        <p:tgtEl>
                                          <p:spTgt spid="109575"/>
                                        </p:tgtEl>
                                        <p:attrNameLst>
                                          <p:attrName>ppt_x</p:attrName>
                                        </p:attrNameLst>
                                      </p:cBhvr>
                                      <p:tavLst>
                                        <p:tav tm="0">
                                          <p:val>
                                            <p:strVal val="1+#ppt_w/2"/>
                                          </p:val>
                                        </p:tav>
                                        <p:tav tm="100000">
                                          <p:val>
                                            <p:strVal val="#ppt_x"/>
                                          </p:val>
                                        </p:tav>
                                      </p:tavLst>
                                    </p:anim>
                                    <p:anim calcmode="lin" valueType="num">
                                      <p:cBhvr additive="base">
                                        <p:cTn id="18" dur="500" fill="hold"/>
                                        <p:tgtEl>
                                          <p:spTgt spid="109575"/>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09577"/>
                                        </p:tgtEl>
                                        <p:attrNameLst>
                                          <p:attrName>style.visibility</p:attrName>
                                        </p:attrNameLst>
                                      </p:cBhvr>
                                      <p:to>
                                        <p:strVal val="visible"/>
                                      </p:to>
                                    </p:set>
                                    <p:anim calcmode="lin" valueType="num">
                                      <p:cBhvr additive="base">
                                        <p:cTn id="21" dur="500" fill="hold"/>
                                        <p:tgtEl>
                                          <p:spTgt spid="109577"/>
                                        </p:tgtEl>
                                        <p:attrNameLst>
                                          <p:attrName>ppt_x</p:attrName>
                                        </p:attrNameLst>
                                      </p:cBhvr>
                                      <p:tavLst>
                                        <p:tav tm="0">
                                          <p:val>
                                            <p:strVal val="1+#ppt_w/2"/>
                                          </p:val>
                                        </p:tav>
                                        <p:tav tm="100000">
                                          <p:val>
                                            <p:strVal val="#ppt_x"/>
                                          </p:val>
                                        </p:tav>
                                      </p:tavLst>
                                    </p:anim>
                                    <p:anim calcmode="lin" valueType="num">
                                      <p:cBhvr additive="base">
                                        <p:cTn id="22" dur="500" fill="hold"/>
                                        <p:tgtEl>
                                          <p:spTgt spid="1095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4" grpId="0" animBg="1"/>
      <p:bldP spid="109575" grpId="0" animBg="1"/>
      <p:bldP spid="109577" grpId="0" animBg="1"/>
      <p:bldP spid="109578"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F6185B-A715-4475-2346-7AB71E1FFDAB}"/>
              </a:ext>
            </a:extLst>
          </p:cNvPr>
          <p:cNvSpPr txBox="1"/>
          <p:nvPr/>
        </p:nvSpPr>
        <p:spPr>
          <a:xfrm>
            <a:off x="3054350" y="2758915"/>
            <a:ext cx="6108700" cy="2728889"/>
          </a:xfrm>
          <a:prstGeom prst="rect">
            <a:avLst/>
          </a:prstGeom>
          <a:noFill/>
        </p:spPr>
        <p:txBody>
          <a:bodyPr wrap="square">
            <a:spAutoFit/>
          </a:bodyPr>
          <a:lstStyle/>
          <a:p>
            <a:pPr algn="just">
              <a:lnSpc>
                <a:spcPct val="150000"/>
              </a:lnSpc>
              <a:spcBef>
                <a:spcPts val="600"/>
              </a:spcBef>
              <a:spcAft>
                <a:spcPts val="600"/>
              </a:spcAft>
              <a:buNone/>
            </a:pPr>
            <a:r>
              <a:rPr lang="it-IT" sz="2600" b="1" i="1" dirty="0">
                <a:effectLst/>
                <a:latin typeface="Times New Roman" panose="02020603050405020304" pitchFamily="18" charset="0"/>
                <a:ea typeface="Times New Roman" panose="02020603050405020304" pitchFamily="18" charset="0"/>
                <a:cs typeface="Times New Roman" panose="02020603050405020304" pitchFamily="18" charset="0"/>
              </a:rPr>
              <a:t>3. Phương pháp kế toán</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buNone/>
            </a:pPr>
            <a:r>
              <a:rPr lang="it-IT" sz="2600" i="1" dirty="0">
                <a:effectLst/>
                <a:latin typeface="Times New Roman" panose="02020603050405020304" pitchFamily="18" charset="0"/>
                <a:ea typeface="Times New Roman" panose="02020603050405020304" pitchFamily="18" charset="0"/>
                <a:cs typeface="Times New Roman" panose="02020603050405020304" pitchFamily="18" charset="0"/>
              </a:rPr>
              <a:t>3.1. Chứng từ kế toán</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180340" algn="just">
              <a:lnSpc>
                <a:spcPct val="150000"/>
              </a:lnSpc>
              <a:spcBef>
                <a:spcPts val="600"/>
              </a:spcBef>
              <a:spcAft>
                <a:spcPts val="600"/>
              </a:spcAft>
              <a:buNone/>
            </a:pPr>
            <a:r>
              <a:rPr lang="it-IT" sz="2600" dirty="0">
                <a:effectLst/>
                <a:latin typeface="Times New Roman" panose="02020603050405020304" pitchFamily="18" charset="0"/>
                <a:ea typeface="Times New Roman" panose="02020603050405020304" pitchFamily="18" charset="0"/>
                <a:cs typeface="Times New Roman" panose="02020603050405020304" pitchFamily="18" charset="0"/>
              </a:rPr>
              <a:t>	Kế toán sử dụng: Phiếu nhập kho, Phiếu xuất kho, Biên bản kiểm kê vật tư, hàng hóa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2">
            <a:extLst>
              <a:ext uri="{FF2B5EF4-FFF2-40B4-BE49-F238E27FC236}">
                <a16:creationId xmlns:a16="http://schemas.microsoft.com/office/drawing/2014/main" id="{4ABF1079-7285-B3DE-3EC2-B3BE4F993B3C}"/>
              </a:ext>
            </a:extLst>
          </p:cNvPr>
          <p:cNvSpPr txBox="1">
            <a:spLocks noChangeArrowheads="1"/>
          </p:cNvSpPr>
          <p:nvPr/>
        </p:nvSpPr>
        <p:spPr>
          <a:xfrm>
            <a:off x="3048000" y="571501"/>
            <a:ext cx="6172200" cy="487363"/>
          </a:xfrm>
          <a:prstGeom prst="rect">
            <a:avLst/>
          </a:prstGeom>
        </p:spPr>
        <p:txBody>
          <a:bodyPr vert="horz" lIns="91440" tIns="45720" rIns="91440" bIns="45720" rtlCol="0" anchor="t">
            <a:normAutofit fontScale="90000" lnSpcReduction="20000"/>
          </a:bodyPr>
          <a:lst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a:latin typeface="Times New Roman" panose="02020603050405020304" pitchFamily="18" charset="0"/>
              </a:rPr>
              <a:t>IV. KẾ TOÁN HÀNG TỒN KHO</a:t>
            </a:r>
            <a:endParaRPr lang="en-US" altLang="en-US" dirty="0">
              <a:latin typeface="Times New Roman" panose="02020603050405020304" pitchFamily="18" charset="0"/>
            </a:endParaRP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3">
            <a:extLst>
              <a:ext uri="{FF2B5EF4-FFF2-40B4-BE49-F238E27FC236}">
                <a16:creationId xmlns:a16="http://schemas.microsoft.com/office/drawing/2014/main" id="{B878ABB2-CA14-4E96-8294-B9630AF10154}"/>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110596" name="AutoShape 4">
            <a:extLst>
              <a:ext uri="{FF2B5EF4-FFF2-40B4-BE49-F238E27FC236}">
                <a16:creationId xmlns:a16="http://schemas.microsoft.com/office/drawing/2014/main" id="{7D94BC74-8B69-6567-A726-BB4105D07970}"/>
              </a:ext>
            </a:extLst>
          </p:cNvPr>
          <p:cNvSpPr>
            <a:spLocks noChangeArrowheads="1"/>
          </p:cNvSpPr>
          <p:nvPr/>
        </p:nvSpPr>
        <p:spPr bwMode="auto">
          <a:xfrm>
            <a:off x="7315200" y="3657600"/>
            <a:ext cx="3200400" cy="14478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10597" name="AutoShape 5">
            <a:extLst>
              <a:ext uri="{FF2B5EF4-FFF2-40B4-BE49-F238E27FC236}">
                <a16:creationId xmlns:a16="http://schemas.microsoft.com/office/drawing/2014/main" id="{091672DC-1026-38F0-4F3C-9572AA143797}"/>
              </a:ext>
            </a:extLst>
          </p:cNvPr>
          <p:cNvSpPr>
            <a:spLocks noChangeArrowheads="1"/>
          </p:cNvSpPr>
          <p:nvPr/>
        </p:nvSpPr>
        <p:spPr bwMode="auto">
          <a:xfrm>
            <a:off x="1676400" y="3657600"/>
            <a:ext cx="3048000" cy="13716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10598" name="Text Box 6">
            <a:extLst>
              <a:ext uri="{FF2B5EF4-FFF2-40B4-BE49-F238E27FC236}">
                <a16:creationId xmlns:a16="http://schemas.microsoft.com/office/drawing/2014/main" id="{90ACF33F-8E08-5C15-8E01-331045712F61}"/>
              </a:ext>
            </a:extLst>
          </p:cNvPr>
          <p:cNvSpPr txBox="1">
            <a:spLocks noChangeArrowheads="1"/>
          </p:cNvSpPr>
          <p:nvPr/>
        </p:nvSpPr>
        <p:spPr bwMode="auto">
          <a:xfrm>
            <a:off x="2057400" y="3886201"/>
            <a:ext cx="20383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pt-BR" altLang="en-US" sz="2400" b="1">
                <a:latin typeface=".VnTime" pitchFamily="34" charset="0"/>
              </a:rPr>
              <a:t>TK 152, 156, 157, 632</a:t>
            </a:r>
          </a:p>
        </p:txBody>
      </p:sp>
      <p:sp>
        <p:nvSpPr>
          <p:cNvPr id="110599" name="Freeform 7">
            <a:extLst>
              <a:ext uri="{FF2B5EF4-FFF2-40B4-BE49-F238E27FC236}">
                <a16:creationId xmlns:a16="http://schemas.microsoft.com/office/drawing/2014/main" id="{DD2C613E-E13C-F07D-E94B-F04F1624BB40}"/>
              </a:ext>
            </a:extLst>
          </p:cNvPr>
          <p:cNvSpPr>
            <a:spLocks/>
          </p:cNvSpPr>
          <p:nvPr/>
        </p:nvSpPr>
        <p:spPr bwMode="gray">
          <a:xfrm>
            <a:off x="4746625" y="3408364"/>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p:spPr>
        <p:txBody>
          <a:bodyPr/>
          <a:lstStyle/>
          <a:p>
            <a:pPr eaLnBrk="1" hangingPunct="1">
              <a:defRPr/>
            </a:pPr>
            <a:endParaRPr lang="en-US">
              <a:latin typeface="Arial" charset="0"/>
            </a:endParaRPr>
          </a:p>
        </p:txBody>
      </p:sp>
      <p:sp>
        <p:nvSpPr>
          <p:cNvPr id="110600" name="Freeform 8">
            <a:extLst>
              <a:ext uri="{FF2B5EF4-FFF2-40B4-BE49-F238E27FC236}">
                <a16:creationId xmlns:a16="http://schemas.microsoft.com/office/drawing/2014/main" id="{CBC5A8CF-4619-E833-386A-51DF991D8E8D}"/>
              </a:ext>
            </a:extLst>
          </p:cNvPr>
          <p:cNvSpPr>
            <a:spLocks/>
          </p:cNvSpPr>
          <p:nvPr/>
        </p:nvSpPr>
        <p:spPr bwMode="gray">
          <a:xfrm flipH="1">
            <a:off x="6399214" y="3408364"/>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p:spPr>
        <p:txBody>
          <a:bodyPr/>
          <a:lstStyle/>
          <a:p>
            <a:pPr eaLnBrk="1" hangingPunct="1">
              <a:defRPr/>
            </a:pPr>
            <a:endParaRPr lang="en-US">
              <a:latin typeface="Arial" charset="0"/>
            </a:endParaRPr>
          </a:p>
        </p:txBody>
      </p:sp>
      <p:sp>
        <p:nvSpPr>
          <p:cNvPr id="110601" name="Text Box 9">
            <a:extLst>
              <a:ext uri="{FF2B5EF4-FFF2-40B4-BE49-F238E27FC236}">
                <a16:creationId xmlns:a16="http://schemas.microsoft.com/office/drawing/2014/main" id="{D8E1EC39-2239-F66C-B7A7-7B350A9F1140}"/>
              </a:ext>
            </a:extLst>
          </p:cNvPr>
          <p:cNvSpPr txBox="1">
            <a:spLocks noChangeArrowheads="1"/>
          </p:cNvSpPr>
          <p:nvPr/>
        </p:nvSpPr>
        <p:spPr bwMode="auto">
          <a:xfrm>
            <a:off x="7620000" y="3733801"/>
            <a:ext cx="2590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pt-BR" altLang="en-US" sz="2400" b="1" dirty="0">
                <a:latin typeface="Times New Roman" panose="02020603050405020304" pitchFamily="18" charset="0"/>
                <a:cs typeface="Times New Roman" panose="02020603050405020304" pitchFamily="18" charset="0"/>
              </a:rPr>
              <a:t>TK 229</a:t>
            </a:r>
          </a:p>
          <a:p>
            <a:pPr algn="ctr">
              <a:spcBef>
                <a:spcPct val="0"/>
              </a:spcBef>
              <a:buClrTx/>
              <a:buFontTx/>
              <a:buNone/>
            </a:pPr>
            <a:r>
              <a:rPr lang="pt-BR" altLang="en-US" sz="2400" b="1" dirty="0">
                <a:latin typeface="Times New Roman" panose="02020603050405020304" pitchFamily="18" charset="0"/>
                <a:cs typeface="Times New Roman" panose="02020603050405020304" pitchFamily="18" charset="0"/>
              </a:rPr>
              <a:t>Dự phòng tổn thất tài sản</a:t>
            </a:r>
            <a:endParaRPr lang="en-US" altLang="en-US" sz="2400" b="1" dirty="0">
              <a:latin typeface="Times New Roman" panose="02020603050405020304" pitchFamily="18" charset="0"/>
              <a:cs typeface="Times New Roman" panose="02020603050405020304" pitchFamily="18" charset="0"/>
            </a:endParaRPr>
          </a:p>
        </p:txBody>
      </p:sp>
      <p:sp>
        <p:nvSpPr>
          <p:cNvPr id="37897" name="Rectangle 2">
            <a:extLst>
              <a:ext uri="{FF2B5EF4-FFF2-40B4-BE49-F238E27FC236}">
                <a16:creationId xmlns:a16="http://schemas.microsoft.com/office/drawing/2014/main" id="{47ABDA1D-8DAA-015D-F6B8-871FCDA8A305}"/>
              </a:ext>
            </a:extLst>
          </p:cNvPr>
          <p:cNvSpPr>
            <a:spLocks noChangeArrowheads="1"/>
          </p:cNvSpPr>
          <p:nvPr/>
        </p:nvSpPr>
        <p:spPr bwMode="gray">
          <a:xfrm>
            <a:off x="3048000" y="571501"/>
            <a:ext cx="6172200" cy="4873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3200" b="1">
                <a:solidFill>
                  <a:schemeClr val="bg1"/>
                </a:solidFill>
                <a:latin typeface="Times New Roman" panose="02020603050405020304" pitchFamily="18" charset="0"/>
              </a:rPr>
              <a:t>IV. KẾ TOÁN HÀNG TỒN KHO</a:t>
            </a:r>
          </a:p>
        </p:txBody>
      </p:sp>
      <p:sp>
        <p:nvSpPr>
          <p:cNvPr id="110603" name="AutoShape 11">
            <a:extLst>
              <a:ext uri="{FF2B5EF4-FFF2-40B4-BE49-F238E27FC236}">
                <a16:creationId xmlns:a16="http://schemas.microsoft.com/office/drawing/2014/main" id="{C6368669-70E0-8FDD-8B28-BD2B1E3FD093}"/>
              </a:ext>
            </a:extLst>
          </p:cNvPr>
          <p:cNvSpPr>
            <a:spLocks noChangeArrowheads="1"/>
          </p:cNvSpPr>
          <p:nvPr/>
        </p:nvSpPr>
        <p:spPr bwMode="blackWhite">
          <a:xfrm>
            <a:off x="3886200" y="1295400"/>
            <a:ext cx="4419600" cy="838200"/>
          </a:xfrm>
          <a:prstGeom prst="roundRect">
            <a:avLst>
              <a:gd name="adj" fmla="val 0"/>
            </a:avLst>
          </a:prstGeom>
          <a:solidFill>
            <a:srgbClr val="3366FF"/>
          </a:soli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3200" b="1">
                <a:latin typeface="Times New Roman" panose="02020603050405020304" pitchFamily="18" charset="0"/>
                <a:cs typeface="Times New Roman" panose="02020603050405020304" pitchFamily="18" charset="0"/>
              </a:rPr>
              <a:t>3. Phương pháp kế toán</a:t>
            </a:r>
            <a:endParaRPr lang="vi-VN" altLang="en-US" sz="3200">
              <a:latin typeface="Times New Roman" panose="02020603050405020304" pitchFamily="18" charset="0"/>
              <a:cs typeface="Times New Roman" panose="02020603050405020304" pitchFamily="18" charset="0"/>
            </a:endParaRPr>
          </a:p>
        </p:txBody>
      </p:sp>
      <p:sp>
        <p:nvSpPr>
          <p:cNvPr id="110604" name="AutoShape 12">
            <a:extLst>
              <a:ext uri="{FF2B5EF4-FFF2-40B4-BE49-F238E27FC236}">
                <a16:creationId xmlns:a16="http://schemas.microsoft.com/office/drawing/2014/main" id="{6FCA1694-B4C9-6DCE-3241-E75197BE6A07}"/>
              </a:ext>
            </a:extLst>
          </p:cNvPr>
          <p:cNvSpPr>
            <a:spLocks noChangeArrowheads="1"/>
          </p:cNvSpPr>
          <p:nvPr/>
        </p:nvSpPr>
        <p:spPr bwMode="gray">
          <a:xfrm>
            <a:off x="4038600" y="2286000"/>
            <a:ext cx="4114800" cy="990600"/>
          </a:xfrm>
          <a:prstGeom prst="roundRect">
            <a:avLst>
              <a:gd name="adj" fmla="val 23079"/>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pt-BR" altLang="en-US" sz="2400" b="1" i="1" dirty="0">
                <a:latin typeface="Times New Roman" panose="02020603050405020304" pitchFamily="18" charset="0"/>
                <a:cs typeface="Times New Roman" panose="02020603050405020304" pitchFamily="18" charset="0"/>
              </a:rPr>
              <a:t>3.2. Tài khoản chuyên dùng</a:t>
            </a:r>
            <a:endParaRPr lang="en-US" alt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10598"/>
                                        </p:tgtEl>
                                        <p:attrNameLst>
                                          <p:attrName>style.visibility</p:attrName>
                                        </p:attrNameLst>
                                      </p:cBhvr>
                                      <p:to>
                                        <p:strVal val="visible"/>
                                      </p:to>
                                    </p:set>
                                    <p:animEffect transition="in" filter="wedge">
                                      <p:cBhvr>
                                        <p:cTn id="7" dur="2000"/>
                                        <p:tgtEl>
                                          <p:spTgt spid="110598"/>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10597"/>
                                        </p:tgtEl>
                                        <p:attrNameLst>
                                          <p:attrName>style.visibility</p:attrName>
                                        </p:attrNameLst>
                                      </p:cBhvr>
                                      <p:to>
                                        <p:strVal val="visible"/>
                                      </p:to>
                                    </p:set>
                                    <p:animEffect transition="in" filter="wedge">
                                      <p:cBhvr>
                                        <p:cTn id="10" dur="2000"/>
                                        <p:tgtEl>
                                          <p:spTgt spid="110597"/>
                                        </p:tgtEl>
                                      </p:cBhvr>
                                    </p:animEffect>
                                  </p:childTnLst>
                                </p:cTn>
                              </p:par>
                              <p:par>
                                <p:cTn id="11" presetID="20" presetClass="entr" presetSubtype="0" fill="hold" nodeType="withEffect">
                                  <p:stCondLst>
                                    <p:cond delay="0"/>
                                  </p:stCondLst>
                                  <p:childTnLst>
                                    <p:set>
                                      <p:cBhvr>
                                        <p:cTn id="12" dur="1" fill="hold">
                                          <p:stCondLst>
                                            <p:cond delay="0"/>
                                          </p:stCondLst>
                                        </p:cTn>
                                        <p:tgtEl>
                                          <p:spTgt spid="110599"/>
                                        </p:tgtEl>
                                        <p:attrNameLst>
                                          <p:attrName>style.visibility</p:attrName>
                                        </p:attrNameLst>
                                      </p:cBhvr>
                                      <p:to>
                                        <p:strVal val="visible"/>
                                      </p:to>
                                    </p:set>
                                    <p:animEffect transition="in" filter="wedge">
                                      <p:cBhvr>
                                        <p:cTn id="13" dur="2000"/>
                                        <p:tgtEl>
                                          <p:spTgt spid="110599"/>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110601"/>
                                        </p:tgtEl>
                                        <p:attrNameLst>
                                          <p:attrName>style.visibility</p:attrName>
                                        </p:attrNameLst>
                                      </p:cBhvr>
                                      <p:to>
                                        <p:strVal val="visible"/>
                                      </p:to>
                                    </p:set>
                                    <p:animEffect transition="in" filter="wedge">
                                      <p:cBhvr>
                                        <p:cTn id="16" dur="2000"/>
                                        <p:tgtEl>
                                          <p:spTgt spid="110601"/>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110596"/>
                                        </p:tgtEl>
                                        <p:attrNameLst>
                                          <p:attrName>style.visibility</p:attrName>
                                        </p:attrNameLst>
                                      </p:cBhvr>
                                      <p:to>
                                        <p:strVal val="visible"/>
                                      </p:to>
                                    </p:set>
                                    <p:animEffect transition="in" filter="wedge">
                                      <p:cBhvr>
                                        <p:cTn id="19" dur="2000"/>
                                        <p:tgtEl>
                                          <p:spTgt spid="110596"/>
                                        </p:tgtEl>
                                      </p:cBhvr>
                                    </p:animEffect>
                                  </p:childTnLst>
                                </p:cTn>
                              </p:par>
                              <p:par>
                                <p:cTn id="20" presetID="20" presetClass="entr" presetSubtype="0" fill="hold" nodeType="withEffect">
                                  <p:stCondLst>
                                    <p:cond delay="0"/>
                                  </p:stCondLst>
                                  <p:childTnLst>
                                    <p:set>
                                      <p:cBhvr>
                                        <p:cTn id="21" dur="1" fill="hold">
                                          <p:stCondLst>
                                            <p:cond delay="0"/>
                                          </p:stCondLst>
                                        </p:cTn>
                                        <p:tgtEl>
                                          <p:spTgt spid="110600"/>
                                        </p:tgtEl>
                                        <p:attrNameLst>
                                          <p:attrName>style.visibility</p:attrName>
                                        </p:attrNameLst>
                                      </p:cBhvr>
                                      <p:to>
                                        <p:strVal val="visible"/>
                                      </p:to>
                                    </p:set>
                                    <p:animEffect transition="in" filter="wedge">
                                      <p:cBhvr>
                                        <p:cTn id="22" dur="2000"/>
                                        <p:tgtEl>
                                          <p:spTgt spid="11060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5" fill="hold" nodeType="clickEffect">
                                  <p:stCondLst>
                                    <p:cond delay="0"/>
                                  </p:stCondLst>
                                  <p:childTnLst>
                                    <p:set>
                                      <p:cBhvr>
                                        <p:cTn id="26" dur="1" fill="hold">
                                          <p:stCondLst>
                                            <p:cond delay="0"/>
                                          </p:stCondLst>
                                        </p:cTn>
                                        <p:tgtEl>
                                          <p:spTgt spid="110603"/>
                                        </p:tgtEl>
                                        <p:attrNameLst>
                                          <p:attrName>style.visibility</p:attrName>
                                        </p:attrNameLst>
                                      </p:cBhvr>
                                      <p:to>
                                        <p:strVal val="visible"/>
                                      </p:to>
                                    </p:set>
                                    <p:animEffect transition="in" filter="blinds(vertical)">
                                      <p:cBhvr>
                                        <p:cTn id="27" dur="500"/>
                                        <p:tgtEl>
                                          <p:spTgt spid="11060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10604"/>
                                        </p:tgtEl>
                                        <p:attrNameLst>
                                          <p:attrName>style.visibility</p:attrName>
                                        </p:attrNameLst>
                                      </p:cBhvr>
                                      <p:to>
                                        <p:strVal val="visible"/>
                                      </p:to>
                                    </p:set>
                                    <p:anim calcmode="lin" valueType="num">
                                      <p:cBhvr additive="base">
                                        <p:cTn id="32" dur="500" fill="hold"/>
                                        <p:tgtEl>
                                          <p:spTgt spid="110604"/>
                                        </p:tgtEl>
                                        <p:attrNameLst>
                                          <p:attrName>ppt_x</p:attrName>
                                        </p:attrNameLst>
                                      </p:cBhvr>
                                      <p:tavLst>
                                        <p:tav tm="0">
                                          <p:val>
                                            <p:strVal val="0-#ppt_w/2"/>
                                          </p:val>
                                        </p:tav>
                                        <p:tav tm="100000">
                                          <p:val>
                                            <p:strVal val="#ppt_x"/>
                                          </p:val>
                                        </p:tav>
                                      </p:tavLst>
                                    </p:anim>
                                    <p:anim calcmode="lin" valueType="num">
                                      <p:cBhvr additive="base">
                                        <p:cTn id="33" dur="500" fill="hold"/>
                                        <p:tgtEl>
                                          <p:spTgt spid="1106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animBg="1"/>
      <p:bldP spid="110597" grpId="0" animBg="1"/>
      <p:bldP spid="110598" grpId="0"/>
      <p:bldP spid="110601" grpId="0"/>
      <p:bldP spid="110604"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3">
            <a:extLst>
              <a:ext uri="{FF2B5EF4-FFF2-40B4-BE49-F238E27FC236}">
                <a16:creationId xmlns:a16="http://schemas.microsoft.com/office/drawing/2014/main" id="{B2DD52EF-592A-112A-8173-2F5EFF4D38B5}"/>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112644" name="Rectangle 4">
            <a:extLst>
              <a:ext uri="{FF2B5EF4-FFF2-40B4-BE49-F238E27FC236}">
                <a16:creationId xmlns:a16="http://schemas.microsoft.com/office/drawing/2014/main" id="{B99D728E-1CD8-5E2C-CFEC-A01E452A2DF4}"/>
              </a:ext>
            </a:extLst>
          </p:cNvPr>
          <p:cNvSpPr>
            <a:spLocks noChangeArrowheads="1"/>
          </p:cNvSpPr>
          <p:nvPr/>
        </p:nvSpPr>
        <p:spPr bwMode="auto">
          <a:xfrm>
            <a:off x="2895601" y="407989"/>
            <a:ext cx="635317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vi-VN" altLang="en-US" sz="3200" b="1" i="1" dirty="0">
                <a:latin typeface="Times New Roman" panose="02020603050405020304" pitchFamily="18" charset="0"/>
                <a:cs typeface="Times New Roman" panose="02020603050405020304" pitchFamily="18" charset="0"/>
              </a:rPr>
              <a:t>3.3. Kế toán các trường hợp chủ yếu</a:t>
            </a:r>
          </a:p>
        </p:txBody>
      </p:sp>
      <p:sp>
        <p:nvSpPr>
          <p:cNvPr id="112645" name="Rectangle 5">
            <a:extLst>
              <a:ext uri="{FF2B5EF4-FFF2-40B4-BE49-F238E27FC236}">
                <a16:creationId xmlns:a16="http://schemas.microsoft.com/office/drawing/2014/main" id="{50BA5FDF-31A8-BBE8-1551-6472CC42642F}"/>
              </a:ext>
            </a:extLst>
          </p:cNvPr>
          <p:cNvSpPr>
            <a:spLocks noChangeArrowheads="1"/>
          </p:cNvSpPr>
          <p:nvPr/>
        </p:nvSpPr>
        <p:spPr bwMode="auto">
          <a:xfrm>
            <a:off x="2209800" y="1616076"/>
            <a:ext cx="8013700"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i="1" u="sng">
                <a:latin typeface="Times New Roman" panose="02020603050405020304" pitchFamily="18" charset="0"/>
                <a:cs typeface="Times New Roman" panose="02020603050405020304" pitchFamily="18" charset="0"/>
              </a:rPr>
              <a:t>Ví dụ</a:t>
            </a:r>
            <a:r>
              <a:rPr lang="en-US" altLang="en-US" sz="2000" i="1" u="sng">
                <a:latin typeface="Times New Roman" panose="02020603050405020304" pitchFamily="18" charset="0"/>
                <a:cs typeface="Times New Roman" panose="02020603050405020304" pitchFamily="18" charset="0"/>
              </a:rPr>
              <a:t> </a:t>
            </a:r>
            <a:r>
              <a:rPr lang="vi-VN" altLang="en-US" sz="2000" i="1" u="sng">
                <a:latin typeface="Times New Roman" panose="02020603050405020304" pitchFamily="18" charset="0"/>
                <a:cs typeface="Times New Roman" panose="02020603050405020304" pitchFamily="18" charset="0"/>
              </a:rPr>
              <a:t>1:</a:t>
            </a:r>
            <a:r>
              <a:rPr lang="vi-VN" altLang="en-US" sz="2000" b="1">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DN tiến hành đánh giá lại hàng hóa tồn kho kết quả như sau:</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A: giá gốc 120.000.000đ, giá đánh giá lại 130.000.000đ</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B: Giá gốc 95.000.000đ, giá đánh giá lại 90.000.000đ</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Khoản chênh lệch do đánh giá lại được phép ghi vào nguồn vốn kinh doanh </a:t>
            </a:r>
          </a:p>
        </p:txBody>
      </p:sp>
      <p:sp>
        <p:nvSpPr>
          <p:cNvPr id="112646" name="Rectangle 6">
            <a:extLst>
              <a:ext uri="{FF2B5EF4-FFF2-40B4-BE49-F238E27FC236}">
                <a16:creationId xmlns:a16="http://schemas.microsoft.com/office/drawing/2014/main" id="{9A969E94-A2D4-9D7E-6A93-85431D5C6C6C}"/>
              </a:ext>
            </a:extLst>
          </p:cNvPr>
          <p:cNvSpPr>
            <a:spLocks noChangeArrowheads="1"/>
          </p:cNvSpPr>
          <p:nvPr/>
        </p:nvSpPr>
        <p:spPr bwMode="auto">
          <a:xfrm>
            <a:off x="2057400" y="3352800"/>
            <a:ext cx="8305800" cy="317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i="1" u="sng">
                <a:latin typeface="Times New Roman" panose="02020603050405020304" pitchFamily="18" charset="0"/>
                <a:cs typeface="Times New Roman" panose="02020603050405020304" pitchFamily="18" charset="0"/>
              </a:rPr>
              <a:t>Ví dụ</a:t>
            </a:r>
            <a:r>
              <a:rPr lang="en-US" altLang="en-US" sz="2000" i="1" u="sng">
                <a:latin typeface="Times New Roman" panose="02020603050405020304" pitchFamily="18" charset="0"/>
                <a:cs typeface="Times New Roman" panose="02020603050405020304" pitchFamily="18" charset="0"/>
              </a:rPr>
              <a:t> </a:t>
            </a:r>
            <a:r>
              <a:rPr lang="vi-VN" altLang="en-US" sz="2000" i="1" u="sng">
                <a:latin typeface="Times New Roman" panose="02020603050405020304" pitchFamily="18" charset="0"/>
                <a:cs typeface="Times New Roman" panose="02020603050405020304" pitchFamily="18" charset="0"/>
              </a:rPr>
              <a:t>2:</a:t>
            </a:r>
            <a:r>
              <a:rPr lang="vi-VN" altLang="en-US" sz="2000">
                <a:latin typeface="Times New Roman" panose="02020603050405020304" pitchFamily="18" charset="0"/>
                <a:cs typeface="Times New Roman" panose="02020603050405020304" pitchFamily="18" charset="0"/>
              </a:rPr>
              <a:t> Cuối kỳ doanh nghiệp tiến hành kiểm kê kho hàng công nghệ phẩm kết quả như sau:</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A: Giá trị tồn kho trên sổ 275.000.000đ, thực tế kiểm kê 274.000.000đ</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B: Giá trị tồn kho trên sổ 345.000.000đ, thực tế kiểm kê 345.700.000đ</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Hàng thừa thiếu chưa chưa rõ lý do. Thời gian sau tìm ra nguyên nhân xử lý như sau:</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thừa do dôi thừa tự nhiên được phép ghi vào thu nhập.</a:t>
            </a:r>
            <a:endParaRPr lang="en-US"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Hàng thiếu do hao hụt trong định mức trong quá trình bảo quản được ghi vào giá vốn theo quy định</a:t>
            </a:r>
          </a:p>
        </p:txBody>
      </p:sp>
      <p:sp>
        <p:nvSpPr>
          <p:cNvPr id="112647" name="AutoShape 7">
            <a:extLst>
              <a:ext uri="{FF2B5EF4-FFF2-40B4-BE49-F238E27FC236}">
                <a16:creationId xmlns:a16="http://schemas.microsoft.com/office/drawing/2014/main" id="{01F7298B-4A90-26F4-74F5-C1F9EF455BDB}"/>
              </a:ext>
            </a:extLst>
          </p:cNvPr>
          <p:cNvSpPr>
            <a:spLocks noChangeArrowheads="1"/>
          </p:cNvSpPr>
          <p:nvPr/>
        </p:nvSpPr>
        <p:spPr bwMode="auto">
          <a:xfrm>
            <a:off x="1981200" y="1524000"/>
            <a:ext cx="8305800" cy="1676400"/>
          </a:xfrm>
          <a:prstGeom prst="roundRect">
            <a:avLst>
              <a:gd name="adj" fmla="val 24560"/>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12648" name="AutoShape 8">
            <a:extLst>
              <a:ext uri="{FF2B5EF4-FFF2-40B4-BE49-F238E27FC236}">
                <a16:creationId xmlns:a16="http://schemas.microsoft.com/office/drawing/2014/main" id="{B217CF8A-1DAB-8536-108C-89F40DF08E66}"/>
              </a:ext>
            </a:extLst>
          </p:cNvPr>
          <p:cNvSpPr>
            <a:spLocks noChangeArrowheads="1"/>
          </p:cNvSpPr>
          <p:nvPr/>
        </p:nvSpPr>
        <p:spPr bwMode="auto">
          <a:xfrm>
            <a:off x="1981200" y="3276600"/>
            <a:ext cx="8382000" cy="3322638"/>
          </a:xfrm>
          <a:prstGeom prst="roundRect">
            <a:avLst>
              <a:gd name="adj" fmla="val 9782"/>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E3F1FF"/>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12644"/>
                                        </p:tgtEl>
                                        <p:attrNameLst>
                                          <p:attrName>style.visibility</p:attrName>
                                        </p:attrNameLst>
                                      </p:cBhvr>
                                      <p:to>
                                        <p:strVal val="visible"/>
                                      </p:to>
                                    </p:set>
                                    <p:anim calcmode="lin" valueType="num">
                                      <p:cBhvr>
                                        <p:cTn id="7" dur="500" fill="hold"/>
                                        <p:tgtEl>
                                          <p:spTgt spid="112644"/>
                                        </p:tgtEl>
                                        <p:attrNameLst>
                                          <p:attrName>ppt_w</p:attrName>
                                        </p:attrNameLst>
                                      </p:cBhvr>
                                      <p:tavLst>
                                        <p:tav tm="0">
                                          <p:val>
                                            <p:fltVal val="0"/>
                                          </p:val>
                                        </p:tav>
                                        <p:tav tm="100000">
                                          <p:val>
                                            <p:strVal val="#ppt_w"/>
                                          </p:val>
                                        </p:tav>
                                      </p:tavLst>
                                    </p:anim>
                                    <p:anim calcmode="lin" valueType="num">
                                      <p:cBhvr>
                                        <p:cTn id="8" dur="500" fill="hold"/>
                                        <p:tgtEl>
                                          <p:spTgt spid="112644"/>
                                        </p:tgtEl>
                                        <p:attrNameLst>
                                          <p:attrName>ppt_h</p:attrName>
                                        </p:attrNameLst>
                                      </p:cBhvr>
                                      <p:tavLst>
                                        <p:tav tm="0">
                                          <p:val>
                                            <p:fltVal val="0"/>
                                          </p:val>
                                        </p:tav>
                                        <p:tav tm="100000">
                                          <p:val>
                                            <p:strVal val="#ppt_h"/>
                                          </p:val>
                                        </p:tav>
                                      </p:tavLst>
                                    </p:anim>
                                    <p:anim calcmode="lin" valueType="num">
                                      <p:cBhvr>
                                        <p:cTn id="9" dur="500" fill="hold"/>
                                        <p:tgtEl>
                                          <p:spTgt spid="112644"/>
                                        </p:tgtEl>
                                        <p:attrNameLst>
                                          <p:attrName>style.rotation</p:attrName>
                                        </p:attrNameLst>
                                      </p:cBhvr>
                                      <p:tavLst>
                                        <p:tav tm="0">
                                          <p:val>
                                            <p:fltVal val="360"/>
                                          </p:val>
                                        </p:tav>
                                        <p:tav tm="100000">
                                          <p:val>
                                            <p:fltVal val="0"/>
                                          </p:val>
                                        </p:tav>
                                      </p:tavLst>
                                    </p:anim>
                                    <p:animEffect transition="in" filter="fade">
                                      <p:cBhvr>
                                        <p:cTn id="10" dur="500"/>
                                        <p:tgtEl>
                                          <p:spTgt spid="11264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112647"/>
                                        </p:tgtEl>
                                        <p:attrNameLst>
                                          <p:attrName>style.visibility</p:attrName>
                                        </p:attrNameLst>
                                      </p:cBhvr>
                                      <p:to>
                                        <p:strVal val="visible"/>
                                      </p:to>
                                    </p:set>
                                    <p:animEffect transition="in" filter="wedge">
                                      <p:cBhvr>
                                        <p:cTn id="15" dur="2000"/>
                                        <p:tgtEl>
                                          <p:spTgt spid="112647"/>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112645"/>
                                        </p:tgtEl>
                                        <p:attrNameLst>
                                          <p:attrName>style.visibility</p:attrName>
                                        </p:attrNameLst>
                                      </p:cBhvr>
                                      <p:to>
                                        <p:strVal val="visible"/>
                                      </p:to>
                                    </p:set>
                                    <p:animEffect transition="in" filter="wedge">
                                      <p:cBhvr>
                                        <p:cTn id="18" dur="2000"/>
                                        <p:tgtEl>
                                          <p:spTgt spid="11264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0" presetClass="entr" presetSubtype="0" fill="hold" grpId="0" nodeType="clickEffect">
                                  <p:stCondLst>
                                    <p:cond delay="0"/>
                                  </p:stCondLst>
                                  <p:childTnLst>
                                    <p:set>
                                      <p:cBhvr>
                                        <p:cTn id="22" dur="1" fill="hold">
                                          <p:stCondLst>
                                            <p:cond delay="0"/>
                                          </p:stCondLst>
                                        </p:cTn>
                                        <p:tgtEl>
                                          <p:spTgt spid="112648"/>
                                        </p:tgtEl>
                                        <p:attrNameLst>
                                          <p:attrName>style.visibility</p:attrName>
                                        </p:attrNameLst>
                                      </p:cBhvr>
                                      <p:to>
                                        <p:strVal val="visible"/>
                                      </p:to>
                                    </p:set>
                                    <p:animEffect transition="in" filter="wedge">
                                      <p:cBhvr>
                                        <p:cTn id="23" dur="2000"/>
                                        <p:tgtEl>
                                          <p:spTgt spid="112648"/>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112646"/>
                                        </p:tgtEl>
                                        <p:attrNameLst>
                                          <p:attrName>style.visibility</p:attrName>
                                        </p:attrNameLst>
                                      </p:cBhvr>
                                      <p:to>
                                        <p:strVal val="visible"/>
                                      </p:to>
                                    </p:set>
                                    <p:animEffect transition="in" filter="wedge">
                                      <p:cBhvr>
                                        <p:cTn id="26" dur="2000"/>
                                        <p:tgtEl>
                                          <p:spTgt spid="11264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xit" presetSubtype="4" fill="hold" grpId="1" nodeType="clickEffect">
                                  <p:stCondLst>
                                    <p:cond delay="0"/>
                                  </p:stCondLst>
                                  <p:childTnLst>
                                    <p:anim calcmode="lin" valueType="num">
                                      <p:cBhvr additive="base">
                                        <p:cTn id="30" dur="500"/>
                                        <p:tgtEl>
                                          <p:spTgt spid="112646"/>
                                        </p:tgtEl>
                                        <p:attrNameLst>
                                          <p:attrName>ppt_x</p:attrName>
                                        </p:attrNameLst>
                                      </p:cBhvr>
                                      <p:tavLst>
                                        <p:tav tm="0">
                                          <p:val>
                                            <p:strVal val="ppt_x"/>
                                          </p:val>
                                        </p:tav>
                                        <p:tav tm="100000">
                                          <p:val>
                                            <p:strVal val="ppt_x"/>
                                          </p:val>
                                        </p:tav>
                                      </p:tavLst>
                                    </p:anim>
                                    <p:anim calcmode="lin" valueType="num">
                                      <p:cBhvr additive="base">
                                        <p:cTn id="31" dur="500"/>
                                        <p:tgtEl>
                                          <p:spTgt spid="112646"/>
                                        </p:tgtEl>
                                        <p:attrNameLst>
                                          <p:attrName>ppt_y</p:attrName>
                                        </p:attrNameLst>
                                      </p:cBhvr>
                                      <p:tavLst>
                                        <p:tav tm="0">
                                          <p:val>
                                            <p:strVal val="ppt_y"/>
                                          </p:val>
                                        </p:tav>
                                        <p:tav tm="100000">
                                          <p:val>
                                            <p:strVal val="1+ppt_h/2"/>
                                          </p:val>
                                        </p:tav>
                                      </p:tavLst>
                                    </p:anim>
                                    <p:set>
                                      <p:cBhvr>
                                        <p:cTn id="32" dur="1" fill="hold">
                                          <p:stCondLst>
                                            <p:cond delay="499"/>
                                          </p:stCondLst>
                                        </p:cTn>
                                        <p:tgtEl>
                                          <p:spTgt spid="112646"/>
                                        </p:tgtEl>
                                        <p:attrNameLst>
                                          <p:attrName>style.visibility</p:attrName>
                                        </p:attrNameLst>
                                      </p:cBhvr>
                                      <p:to>
                                        <p:strVal val="hidden"/>
                                      </p:to>
                                    </p:set>
                                  </p:childTnLst>
                                </p:cTn>
                              </p:par>
                              <p:par>
                                <p:cTn id="33" presetID="2" presetClass="exit" presetSubtype="4" fill="hold" grpId="1" nodeType="withEffect">
                                  <p:stCondLst>
                                    <p:cond delay="0"/>
                                  </p:stCondLst>
                                  <p:childTnLst>
                                    <p:anim calcmode="lin" valueType="num">
                                      <p:cBhvr additive="base">
                                        <p:cTn id="34" dur="500"/>
                                        <p:tgtEl>
                                          <p:spTgt spid="112648"/>
                                        </p:tgtEl>
                                        <p:attrNameLst>
                                          <p:attrName>ppt_x</p:attrName>
                                        </p:attrNameLst>
                                      </p:cBhvr>
                                      <p:tavLst>
                                        <p:tav tm="0">
                                          <p:val>
                                            <p:strVal val="ppt_x"/>
                                          </p:val>
                                        </p:tav>
                                        <p:tav tm="100000">
                                          <p:val>
                                            <p:strVal val="ppt_x"/>
                                          </p:val>
                                        </p:tav>
                                      </p:tavLst>
                                    </p:anim>
                                    <p:anim calcmode="lin" valueType="num">
                                      <p:cBhvr additive="base">
                                        <p:cTn id="35" dur="500"/>
                                        <p:tgtEl>
                                          <p:spTgt spid="112648"/>
                                        </p:tgtEl>
                                        <p:attrNameLst>
                                          <p:attrName>ppt_y</p:attrName>
                                        </p:attrNameLst>
                                      </p:cBhvr>
                                      <p:tavLst>
                                        <p:tav tm="0">
                                          <p:val>
                                            <p:strVal val="ppt_y"/>
                                          </p:val>
                                        </p:tav>
                                        <p:tav tm="100000">
                                          <p:val>
                                            <p:strVal val="1+ppt_h/2"/>
                                          </p:val>
                                        </p:tav>
                                      </p:tavLst>
                                    </p:anim>
                                    <p:set>
                                      <p:cBhvr>
                                        <p:cTn id="36" dur="1" fill="hold">
                                          <p:stCondLst>
                                            <p:cond delay="499"/>
                                          </p:stCondLst>
                                        </p:cTn>
                                        <p:tgtEl>
                                          <p:spTgt spid="112648"/>
                                        </p:tgtEl>
                                        <p:attrNameLst>
                                          <p:attrName>style.visibility</p:attrName>
                                        </p:attrNameLst>
                                      </p:cBhvr>
                                      <p:to>
                                        <p:strVal val="hidden"/>
                                      </p:to>
                                    </p:set>
                                  </p:childTnLst>
                                </p:cTn>
                              </p:par>
                              <p:par>
                                <p:cTn id="37" presetID="2" presetClass="exit" presetSubtype="4" fill="hold" grpId="1" nodeType="withEffect">
                                  <p:stCondLst>
                                    <p:cond delay="0"/>
                                  </p:stCondLst>
                                  <p:childTnLst>
                                    <p:anim calcmode="lin" valueType="num">
                                      <p:cBhvr additive="base">
                                        <p:cTn id="38" dur="500"/>
                                        <p:tgtEl>
                                          <p:spTgt spid="112645"/>
                                        </p:tgtEl>
                                        <p:attrNameLst>
                                          <p:attrName>ppt_x</p:attrName>
                                        </p:attrNameLst>
                                      </p:cBhvr>
                                      <p:tavLst>
                                        <p:tav tm="0">
                                          <p:val>
                                            <p:strVal val="ppt_x"/>
                                          </p:val>
                                        </p:tav>
                                        <p:tav tm="100000">
                                          <p:val>
                                            <p:strVal val="ppt_x"/>
                                          </p:val>
                                        </p:tav>
                                      </p:tavLst>
                                    </p:anim>
                                    <p:anim calcmode="lin" valueType="num">
                                      <p:cBhvr additive="base">
                                        <p:cTn id="39" dur="500"/>
                                        <p:tgtEl>
                                          <p:spTgt spid="112645"/>
                                        </p:tgtEl>
                                        <p:attrNameLst>
                                          <p:attrName>ppt_y</p:attrName>
                                        </p:attrNameLst>
                                      </p:cBhvr>
                                      <p:tavLst>
                                        <p:tav tm="0">
                                          <p:val>
                                            <p:strVal val="ppt_y"/>
                                          </p:val>
                                        </p:tav>
                                        <p:tav tm="100000">
                                          <p:val>
                                            <p:strVal val="1+ppt_h/2"/>
                                          </p:val>
                                        </p:tav>
                                      </p:tavLst>
                                    </p:anim>
                                    <p:set>
                                      <p:cBhvr>
                                        <p:cTn id="40" dur="1" fill="hold">
                                          <p:stCondLst>
                                            <p:cond delay="499"/>
                                          </p:stCondLst>
                                        </p:cTn>
                                        <p:tgtEl>
                                          <p:spTgt spid="112645"/>
                                        </p:tgtEl>
                                        <p:attrNameLst>
                                          <p:attrName>style.visibility</p:attrName>
                                        </p:attrNameLst>
                                      </p:cBhvr>
                                      <p:to>
                                        <p:strVal val="hidden"/>
                                      </p:to>
                                    </p:set>
                                  </p:childTnLst>
                                </p:cTn>
                              </p:par>
                              <p:par>
                                <p:cTn id="41" presetID="2" presetClass="exit" presetSubtype="4" fill="hold" grpId="1" nodeType="withEffect">
                                  <p:stCondLst>
                                    <p:cond delay="0"/>
                                  </p:stCondLst>
                                  <p:childTnLst>
                                    <p:anim calcmode="lin" valueType="num">
                                      <p:cBhvr additive="base">
                                        <p:cTn id="42" dur="500"/>
                                        <p:tgtEl>
                                          <p:spTgt spid="112647"/>
                                        </p:tgtEl>
                                        <p:attrNameLst>
                                          <p:attrName>ppt_x</p:attrName>
                                        </p:attrNameLst>
                                      </p:cBhvr>
                                      <p:tavLst>
                                        <p:tav tm="0">
                                          <p:val>
                                            <p:strVal val="ppt_x"/>
                                          </p:val>
                                        </p:tav>
                                        <p:tav tm="100000">
                                          <p:val>
                                            <p:strVal val="ppt_x"/>
                                          </p:val>
                                        </p:tav>
                                      </p:tavLst>
                                    </p:anim>
                                    <p:anim calcmode="lin" valueType="num">
                                      <p:cBhvr additive="base">
                                        <p:cTn id="43" dur="500"/>
                                        <p:tgtEl>
                                          <p:spTgt spid="112647"/>
                                        </p:tgtEl>
                                        <p:attrNameLst>
                                          <p:attrName>ppt_y</p:attrName>
                                        </p:attrNameLst>
                                      </p:cBhvr>
                                      <p:tavLst>
                                        <p:tav tm="0">
                                          <p:val>
                                            <p:strVal val="ppt_y"/>
                                          </p:val>
                                        </p:tav>
                                        <p:tav tm="100000">
                                          <p:val>
                                            <p:strVal val="1+ppt_h/2"/>
                                          </p:val>
                                        </p:tav>
                                      </p:tavLst>
                                    </p:anim>
                                    <p:set>
                                      <p:cBhvr>
                                        <p:cTn id="44" dur="1" fill="hold">
                                          <p:stCondLst>
                                            <p:cond delay="499"/>
                                          </p:stCondLst>
                                        </p:cTn>
                                        <p:tgtEl>
                                          <p:spTgt spid="1126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p:bldP spid="112645" grpId="0"/>
      <p:bldP spid="112645" grpId="1"/>
      <p:bldP spid="112646" grpId="0"/>
      <p:bldP spid="112646" grpId="1"/>
      <p:bldP spid="112647" grpId="0" animBg="1"/>
      <p:bldP spid="112647" grpId="1" animBg="1"/>
      <p:bldP spid="112648" grpId="0" animBg="1"/>
      <p:bldP spid="112648" grpId="1"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B9BEF-4818-E0AF-1782-2205869FD786}"/>
            </a:ext>
          </a:extLst>
        </p:cNvPr>
        <p:cNvGrpSpPr/>
        <p:nvPr/>
      </p:nvGrpSpPr>
      <p:grpSpPr>
        <a:xfrm>
          <a:off x="0" y="0"/>
          <a:ext cx="0" cy="0"/>
          <a:chOff x="0" y="0"/>
          <a:chExt cx="0" cy="0"/>
        </a:xfrm>
      </p:grpSpPr>
      <p:sp>
        <p:nvSpPr>
          <p:cNvPr id="20482" name="Footer Placeholder 3">
            <a:extLst>
              <a:ext uri="{FF2B5EF4-FFF2-40B4-BE49-F238E27FC236}">
                <a16:creationId xmlns:a16="http://schemas.microsoft.com/office/drawing/2014/main" id="{2CE9BC8F-58F1-CD60-3B98-B7ADABA3C502}"/>
              </a:ext>
            </a:extLst>
          </p:cNvPr>
          <p:cNvSpPr>
            <a:spLocks noGrp="1"/>
          </p:cNvSpPr>
          <p:nvPr>
            <p:ph type="ftr"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000">
                <a:solidFill>
                  <a:schemeClr val="bg1"/>
                </a:solidFill>
              </a:rPr>
              <a:t>www.themegallery.com</a:t>
            </a:r>
          </a:p>
        </p:txBody>
      </p:sp>
      <p:sp>
        <p:nvSpPr>
          <p:cNvPr id="93186" name="Rectangle 2">
            <a:extLst>
              <a:ext uri="{FF2B5EF4-FFF2-40B4-BE49-F238E27FC236}">
                <a16:creationId xmlns:a16="http://schemas.microsoft.com/office/drawing/2014/main" id="{F1ABC317-7816-9794-F6C5-4531366F2E72}"/>
              </a:ext>
            </a:extLst>
          </p:cNvPr>
          <p:cNvSpPr>
            <a:spLocks noChangeArrowheads="1"/>
          </p:cNvSpPr>
          <p:nvPr/>
        </p:nvSpPr>
        <p:spPr bwMode="auto">
          <a:xfrm>
            <a:off x="5638800" y="890588"/>
            <a:ext cx="268054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Wingdings" panose="05000000000000000000" pitchFamily="2" charset="2"/>
              <a:buNone/>
            </a:pPr>
            <a:r>
              <a:rPr lang="nb-NO" altLang="en-US" sz="3200" b="1" i="1" dirty="0">
                <a:latin typeface="Times New Roman" panose="02020603050405020304" pitchFamily="18" charset="0"/>
                <a:cs typeface="Times New Roman" panose="02020603050405020304" pitchFamily="18" charset="0"/>
              </a:rPr>
              <a:t>3.4. Sổ kế toán</a:t>
            </a:r>
            <a:endParaRPr lang="en-US" altLang="en-US" sz="3200" b="1" i="1" dirty="0">
              <a:latin typeface="Times New Roman" panose="02020603050405020304" pitchFamily="18" charset="0"/>
              <a:cs typeface="Times New Roman" panose="02020603050405020304" pitchFamily="18" charset="0"/>
            </a:endParaRPr>
          </a:p>
        </p:txBody>
      </p:sp>
      <p:sp>
        <p:nvSpPr>
          <p:cNvPr id="93187" name="AutoShape 3">
            <a:extLst>
              <a:ext uri="{FF2B5EF4-FFF2-40B4-BE49-F238E27FC236}">
                <a16:creationId xmlns:a16="http://schemas.microsoft.com/office/drawing/2014/main" id="{354C3A15-4879-34BE-A39D-A03091B40DF4}"/>
              </a:ext>
            </a:extLst>
          </p:cNvPr>
          <p:cNvSpPr>
            <a:spLocks noChangeArrowheads="1"/>
          </p:cNvSpPr>
          <p:nvPr/>
        </p:nvSpPr>
        <p:spPr bwMode="gray">
          <a:xfrm>
            <a:off x="2590800" y="3733800"/>
            <a:ext cx="2438400" cy="19050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a:t>
            </a:r>
          </a:p>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tổng hợp</a:t>
            </a:r>
            <a:r>
              <a:rPr lang="nb-NO" altLang="en-US">
                <a:latin typeface="Times New Roman" panose="02020603050405020304" pitchFamily="18" charset="0"/>
                <a:cs typeface="Times New Roman" panose="02020603050405020304" pitchFamily="18" charset="0"/>
              </a:rPr>
              <a:t>  </a:t>
            </a:r>
          </a:p>
        </p:txBody>
      </p:sp>
      <p:sp>
        <p:nvSpPr>
          <p:cNvPr id="93188" name="AutoShape 4">
            <a:extLst>
              <a:ext uri="{FF2B5EF4-FFF2-40B4-BE49-F238E27FC236}">
                <a16:creationId xmlns:a16="http://schemas.microsoft.com/office/drawing/2014/main" id="{83BC2704-9606-E9C7-D8FA-54D03EEF6BAF}"/>
              </a:ext>
            </a:extLst>
          </p:cNvPr>
          <p:cNvSpPr>
            <a:spLocks noChangeArrowheads="1"/>
          </p:cNvSpPr>
          <p:nvPr/>
        </p:nvSpPr>
        <p:spPr bwMode="gray">
          <a:xfrm>
            <a:off x="5065714" y="43195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đăng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ký</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Chứng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từ</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ghi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93189" name="AutoShape 5">
            <a:extLst>
              <a:ext uri="{FF2B5EF4-FFF2-40B4-BE49-F238E27FC236}">
                <a16:creationId xmlns:a16="http://schemas.microsoft.com/office/drawing/2014/main" id="{87E63EEA-BB0B-2D85-EA39-622D25330902}"/>
              </a:ext>
            </a:extLst>
          </p:cNvPr>
          <p:cNvSpPr>
            <a:spLocks noChangeArrowheads="1"/>
          </p:cNvSpPr>
          <p:nvPr/>
        </p:nvSpPr>
        <p:spPr bwMode="gray">
          <a:xfrm>
            <a:off x="5065713" y="5138738"/>
            <a:ext cx="5181600" cy="80486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cái</a:t>
            </a:r>
            <a:r>
              <a:rPr lang="en-US" sz="2400" b="1" dirty="0">
                <a:solidFill>
                  <a:schemeClr val="tx2"/>
                </a:solidFill>
                <a:latin typeface="Times New Roman" panose="02020603050405020304" pitchFamily="18" charset="0"/>
                <a:cs typeface="Times New Roman" panose="02020603050405020304" pitchFamily="18" charset="0"/>
              </a:rPr>
              <a:t> TK 151, 156</a:t>
            </a:r>
          </a:p>
        </p:txBody>
      </p:sp>
      <p:sp>
        <p:nvSpPr>
          <p:cNvPr id="93190" name="AutoShape 6">
            <a:extLst>
              <a:ext uri="{FF2B5EF4-FFF2-40B4-BE49-F238E27FC236}">
                <a16:creationId xmlns:a16="http://schemas.microsoft.com/office/drawing/2014/main" id="{3329FC7E-E6B8-C1E6-A628-5D74B6263FE2}"/>
              </a:ext>
            </a:extLst>
          </p:cNvPr>
          <p:cNvSpPr>
            <a:spLocks noChangeArrowheads="1"/>
          </p:cNvSpPr>
          <p:nvPr/>
        </p:nvSpPr>
        <p:spPr bwMode="gray">
          <a:xfrm>
            <a:off x="5026025" y="3429000"/>
            <a:ext cx="5221288"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400" b="1" dirty="0" err="1">
                <a:solidFill>
                  <a:schemeClr val="tx2"/>
                </a:solidFill>
                <a:latin typeface="Times New Roman" panose="02020603050405020304" pitchFamily="18" charset="0"/>
                <a:cs typeface="Times New Roman" panose="02020603050405020304" pitchFamily="18" charset="0"/>
              </a:rPr>
              <a:t>Lập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Chứng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từ</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ghi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sổ</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93191" name="AutoShape 7">
            <a:extLst>
              <a:ext uri="{FF2B5EF4-FFF2-40B4-BE49-F238E27FC236}">
                <a16:creationId xmlns:a16="http://schemas.microsoft.com/office/drawing/2014/main" id="{563112C8-A36C-E262-6882-48DBB9015470}"/>
              </a:ext>
            </a:extLst>
          </p:cNvPr>
          <p:cNvSpPr>
            <a:spLocks noChangeArrowheads="1"/>
          </p:cNvSpPr>
          <p:nvPr/>
        </p:nvSpPr>
        <p:spPr bwMode="gray">
          <a:xfrm>
            <a:off x="2590800" y="1524000"/>
            <a:ext cx="2438400" cy="1447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v"/>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Sổ kế toán </a:t>
            </a:r>
          </a:p>
          <a:p>
            <a:pPr algn="ctr">
              <a:buFont typeface="Wingdings" panose="05000000000000000000" pitchFamily="2" charset="2"/>
              <a:buNone/>
            </a:pPr>
            <a:r>
              <a:rPr lang="nb-NO" altLang="en-US" i="1">
                <a:latin typeface="Times New Roman" panose="02020603050405020304" pitchFamily="18" charset="0"/>
                <a:cs typeface="Times New Roman" panose="02020603050405020304" pitchFamily="18" charset="0"/>
              </a:rPr>
              <a:t>chi tiết</a:t>
            </a:r>
            <a:endParaRPr lang="nb-NO" altLang="en-US">
              <a:latin typeface="Times New Roman" panose="02020603050405020304" pitchFamily="18" charset="0"/>
              <a:cs typeface="Times New Roman" panose="02020603050405020304" pitchFamily="18" charset="0"/>
            </a:endParaRPr>
          </a:p>
        </p:txBody>
      </p:sp>
      <p:sp>
        <p:nvSpPr>
          <p:cNvPr id="93192" name="AutoShape 8">
            <a:extLst>
              <a:ext uri="{FF2B5EF4-FFF2-40B4-BE49-F238E27FC236}">
                <a16:creationId xmlns:a16="http://schemas.microsoft.com/office/drawing/2014/main" id="{D7C2B4C6-285A-E0B1-39B0-D96EBE345B5E}"/>
              </a:ext>
            </a:extLst>
          </p:cNvPr>
          <p:cNvSpPr>
            <a:spLocks noChangeArrowheads="1"/>
          </p:cNvSpPr>
          <p:nvPr/>
        </p:nvSpPr>
        <p:spPr bwMode="gray">
          <a:xfrm>
            <a:off x="5065714" y="1881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sz="2200" b="1" dirty="0" err="1">
                <a:solidFill>
                  <a:schemeClr val="tx2"/>
                </a:solidFill>
                <a:latin typeface="Times New Roman" panose="02020603050405020304" pitchFamily="18" charset="0"/>
                <a:cs typeface="Times New Roman" panose="02020603050405020304" pitchFamily="18" charset="0"/>
              </a:rPr>
              <a:t>Sổ</a:t>
            </a:r>
            <a:r>
              <a:rPr lang="en-US" sz="2200" b="1" dirty="0">
                <a:solidFill>
                  <a:schemeClr val="tx2"/>
                </a:solidFill>
                <a:latin typeface="Times New Roman" panose="02020603050405020304" pitchFamily="18" charset="0"/>
                <a:cs typeface="Times New Roman" panose="02020603050405020304" pitchFamily="18" charset="0"/>
              </a:rPr>
              <a:t> chi </a:t>
            </a:r>
            <a:r>
              <a:rPr lang="en-US" sz="2200" b="1" dirty="0" err="1">
                <a:solidFill>
                  <a:schemeClr val="tx2"/>
                </a:solidFill>
                <a:latin typeface="Times New Roman" panose="02020603050405020304" pitchFamily="18" charset="0"/>
                <a:cs typeface="Times New Roman" panose="02020603050405020304" pitchFamily="18" charset="0"/>
              </a:rPr>
              <a:t>tiết</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vật</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liệu</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công</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cụ</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dụng</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cụ</a:t>
            </a:r>
            <a:r>
              <a:rPr lang="en-US" sz="2200" b="1" dirty="0">
                <a:solidFill>
                  <a:schemeClr val="tx2"/>
                </a:solidFill>
                <a:latin typeface="Times New Roman" panose="02020603050405020304" pitchFamily="18" charset="0"/>
                <a:cs typeface="Times New Roman" panose="02020603050405020304" pitchFamily="18" charset="0"/>
              </a:rPr>
              <a:t>,</a:t>
            </a:r>
          </a:p>
          <a:p>
            <a:pPr algn="ctr">
              <a:defRPr/>
            </a:pP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sản</a:t>
            </a:r>
            <a:r>
              <a:rPr lang="en-US" sz="2200" b="1" dirty="0">
                <a:solidFill>
                  <a:schemeClr val="tx2"/>
                </a:solidFill>
                <a:latin typeface="Times New Roman" panose="02020603050405020304" pitchFamily="18" charset="0"/>
                <a:cs typeface="Times New Roman" panose="02020603050405020304" pitchFamily="18" charset="0"/>
              </a:rPr>
              <a:t> </a:t>
            </a:r>
            <a:r>
              <a:rPr lang="en-US" sz="2200" b="1" dirty="0" err="1">
                <a:solidFill>
                  <a:schemeClr val="tx2"/>
                </a:solidFill>
                <a:latin typeface="Times New Roman" panose="02020603050405020304" pitchFamily="18" charset="0"/>
                <a:cs typeface="Times New Roman" panose="02020603050405020304" pitchFamily="18" charset="0"/>
              </a:rPr>
              <a:t>phẩm</a:t>
            </a:r>
            <a:r>
              <a:rPr lang="en-US" sz="2200" b="1" dirty="0">
                <a:solidFill>
                  <a:schemeClr val="tx2"/>
                </a:solidFill>
                <a:latin typeface="Times New Roman" panose="02020603050405020304" pitchFamily="18" charset="0"/>
                <a:cs typeface="Times New Roman" panose="02020603050405020304" pitchFamily="18" charset="0"/>
              </a:rPr>
              <a:t>, hang </a:t>
            </a:r>
            <a:r>
              <a:rPr lang="en-US" sz="2200" b="1" dirty="0" err="1">
                <a:solidFill>
                  <a:schemeClr val="tx2"/>
                </a:solidFill>
                <a:latin typeface="Times New Roman" panose="02020603050405020304" pitchFamily="18" charset="0"/>
                <a:cs typeface="Times New Roman" panose="02020603050405020304" pitchFamily="18" charset="0"/>
              </a:rPr>
              <a:t>hóa</a:t>
            </a:r>
            <a:endParaRPr lang="en-US" sz="22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78554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p:cTn id="7" dur="500" fill="hold"/>
                                        <p:tgtEl>
                                          <p:spTgt spid="93186"/>
                                        </p:tgtEl>
                                        <p:attrNameLst>
                                          <p:attrName>ppt_w</p:attrName>
                                        </p:attrNameLst>
                                      </p:cBhvr>
                                      <p:tavLst>
                                        <p:tav tm="0">
                                          <p:val>
                                            <p:fltVal val="0"/>
                                          </p:val>
                                        </p:tav>
                                        <p:tav tm="100000">
                                          <p:val>
                                            <p:strVal val="#ppt_w"/>
                                          </p:val>
                                        </p:tav>
                                      </p:tavLst>
                                    </p:anim>
                                    <p:anim calcmode="lin" valueType="num">
                                      <p:cBhvr>
                                        <p:cTn id="8" dur="500" fill="hold"/>
                                        <p:tgtEl>
                                          <p:spTgt spid="93186"/>
                                        </p:tgtEl>
                                        <p:attrNameLst>
                                          <p:attrName>ppt_h</p:attrName>
                                        </p:attrNameLst>
                                      </p:cBhvr>
                                      <p:tavLst>
                                        <p:tav tm="0">
                                          <p:val>
                                            <p:fltVal val="0"/>
                                          </p:val>
                                        </p:tav>
                                        <p:tav tm="100000">
                                          <p:val>
                                            <p:strVal val="#ppt_h"/>
                                          </p:val>
                                        </p:tav>
                                      </p:tavLst>
                                    </p:anim>
                                    <p:anim calcmode="lin" valueType="num">
                                      <p:cBhvr>
                                        <p:cTn id="9" dur="500" fill="hold"/>
                                        <p:tgtEl>
                                          <p:spTgt spid="93186"/>
                                        </p:tgtEl>
                                        <p:attrNameLst>
                                          <p:attrName>style.rotation</p:attrName>
                                        </p:attrNameLst>
                                      </p:cBhvr>
                                      <p:tavLst>
                                        <p:tav tm="0">
                                          <p:val>
                                            <p:fltVal val="360"/>
                                          </p:val>
                                        </p:tav>
                                        <p:tav tm="100000">
                                          <p:val>
                                            <p:fltVal val="0"/>
                                          </p:val>
                                        </p:tav>
                                      </p:tavLst>
                                    </p:anim>
                                    <p:animEffect transition="in" filter="fade">
                                      <p:cBhvr>
                                        <p:cTn id="10" dur="500"/>
                                        <p:tgtEl>
                                          <p:spTgt spid="9318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93191"/>
                                        </p:tgtEl>
                                        <p:attrNameLst>
                                          <p:attrName>style.visibility</p:attrName>
                                        </p:attrNameLst>
                                      </p:cBhvr>
                                      <p:to>
                                        <p:strVal val="visible"/>
                                      </p:to>
                                    </p:set>
                                    <p:anim calcmode="lin" valueType="num">
                                      <p:cBhvr additive="base">
                                        <p:cTn id="15" dur="500" fill="hold"/>
                                        <p:tgtEl>
                                          <p:spTgt spid="93191"/>
                                        </p:tgtEl>
                                        <p:attrNameLst>
                                          <p:attrName>ppt_x</p:attrName>
                                        </p:attrNameLst>
                                      </p:cBhvr>
                                      <p:tavLst>
                                        <p:tav tm="0">
                                          <p:val>
                                            <p:strVal val="0-#ppt_w/2"/>
                                          </p:val>
                                        </p:tav>
                                        <p:tav tm="100000">
                                          <p:val>
                                            <p:strVal val="#ppt_x"/>
                                          </p:val>
                                        </p:tav>
                                      </p:tavLst>
                                    </p:anim>
                                    <p:anim calcmode="lin" valueType="num">
                                      <p:cBhvr additive="base">
                                        <p:cTn id="16" dur="500" fill="hold"/>
                                        <p:tgtEl>
                                          <p:spTgt spid="9319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93192"/>
                                        </p:tgtEl>
                                        <p:attrNameLst>
                                          <p:attrName>style.visibility</p:attrName>
                                        </p:attrNameLst>
                                      </p:cBhvr>
                                      <p:to>
                                        <p:strVal val="visible"/>
                                      </p:to>
                                    </p:set>
                                    <p:anim calcmode="lin" valueType="num">
                                      <p:cBhvr additive="base">
                                        <p:cTn id="19" dur="500" fill="hold"/>
                                        <p:tgtEl>
                                          <p:spTgt spid="93192"/>
                                        </p:tgtEl>
                                        <p:attrNameLst>
                                          <p:attrName>ppt_x</p:attrName>
                                        </p:attrNameLst>
                                      </p:cBhvr>
                                      <p:tavLst>
                                        <p:tav tm="0">
                                          <p:val>
                                            <p:strVal val="1+#ppt_w/2"/>
                                          </p:val>
                                        </p:tav>
                                        <p:tav tm="100000">
                                          <p:val>
                                            <p:strVal val="#ppt_x"/>
                                          </p:val>
                                        </p:tav>
                                      </p:tavLst>
                                    </p:anim>
                                    <p:anim calcmode="lin" valueType="num">
                                      <p:cBhvr additive="base">
                                        <p:cTn id="20" dur="500" fill="hold"/>
                                        <p:tgtEl>
                                          <p:spTgt spid="9319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3187"/>
                                        </p:tgtEl>
                                        <p:attrNameLst>
                                          <p:attrName>style.visibility</p:attrName>
                                        </p:attrNameLst>
                                      </p:cBhvr>
                                      <p:to>
                                        <p:strVal val="visible"/>
                                      </p:to>
                                    </p:set>
                                    <p:anim calcmode="lin" valueType="num">
                                      <p:cBhvr additive="base">
                                        <p:cTn id="25" dur="500" fill="hold"/>
                                        <p:tgtEl>
                                          <p:spTgt spid="93187"/>
                                        </p:tgtEl>
                                        <p:attrNameLst>
                                          <p:attrName>ppt_x</p:attrName>
                                        </p:attrNameLst>
                                      </p:cBhvr>
                                      <p:tavLst>
                                        <p:tav tm="0">
                                          <p:val>
                                            <p:strVal val="0-#ppt_w/2"/>
                                          </p:val>
                                        </p:tav>
                                        <p:tav tm="100000">
                                          <p:val>
                                            <p:strVal val="#ppt_x"/>
                                          </p:val>
                                        </p:tav>
                                      </p:tavLst>
                                    </p:anim>
                                    <p:anim calcmode="lin" valueType="num">
                                      <p:cBhvr additive="base">
                                        <p:cTn id="26" dur="500" fill="hold"/>
                                        <p:tgtEl>
                                          <p:spTgt spid="93187"/>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93188"/>
                                        </p:tgtEl>
                                        <p:attrNameLst>
                                          <p:attrName>style.visibility</p:attrName>
                                        </p:attrNameLst>
                                      </p:cBhvr>
                                      <p:to>
                                        <p:strVal val="visible"/>
                                      </p:to>
                                    </p:set>
                                    <p:anim calcmode="lin" valueType="num">
                                      <p:cBhvr additive="base">
                                        <p:cTn id="29" dur="500" fill="hold"/>
                                        <p:tgtEl>
                                          <p:spTgt spid="93188"/>
                                        </p:tgtEl>
                                        <p:attrNameLst>
                                          <p:attrName>ppt_x</p:attrName>
                                        </p:attrNameLst>
                                      </p:cBhvr>
                                      <p:tavLst>
                                        <p:tav tm="0">
                                          <p:val>
                                            <p:strVal val="1+#ppt_w/2"/>
                                          </p:val>
                                        </p:tav>
                                        <p:tav tm="100000">
                                          <p:val>
                                            <p:strVal val="#ppt_x"/>
                                          </p:val>
                                        </p:tav>
                                      </p:tavLst>
                                    </p:anim>
                                    <p:anim calcmode="lin" valueType="num">
                                      <p:cBhvr additive="base">
                                        <p:cTn id="30" dur="500" fill="hold"/>
                                        <p:tgtEl>
                                          <p:spTgt spid="93188"/>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93189"/>
                                        </p:tgtEl>
                                        <p:attrNameLst>
                                          <p:attrName>style.visibility</p:attrName>
                                        </p:attrNameLst>
                                      </p:cBhvr>
                                      <p:to>
                                        <p:strVal val="visible"/>
                                      </p:to>
                                    </p:set>
                                    <p:anim calcmode="lin" valueType="num">
                                      <p:cBhvr additive="base">
                                        <p:cTn id="33" dur="500" fill="hold"/>
                                        <p:tgtEl>
                                          <p:spTgt spid="93189"/>
                                        </p:tgtEl>
                                        <p:attrNameLst>
                                          <p:attrName>ppt_x</p:attrName>
                                        </p:attrNameLst>
                                      </p:cBhvr>
                                      <p:tavLst>
                                        <p:tav tm="0">
                                          <p:val>
                                            <p:strVal val="1+#ppt_w/2"/>
                                          </p:val>
                                        </p:tav>
                                        <p:tav tm="100000">
                                          <p:val>
                                            <p:strVal val="#ppt_x"/>
                                          </p:val>
                                        </p:tav>
                                      </p:tavLst>
                                    </p:anim>
                                    <p:anim calcmode="lin" valueType="num">
                                      <p:cBhvr additive="base">
                                        <p:cTn id="34" dur="500" fill="hold"/>
                                        <p:tgtEl>
                                          <p:spTgt spid="93189"/>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3190"/>
                                        </p:tgtEl>
                                        <p:attrNameLst>
                                          <p:attrName>style.visibility</p:attrName>
                                        </p:attrNameLst>
                                      </p:cBhvr>
                                      <p:to>
                                        <p:strVal val="visible"/>
                                      </p:to>
                                    </p:set>
                                    <p:anim calcmode="lin" valueType="num">
                                      <p:cBhvr additive="base">
                                        <p:cTn id="37" dur="500" fill="hold"/>
                                        <p:tgtEl>
                                          <p:spTgt spid="93190"/>
                                        </p:tgtEl>
                                        <p:attrNameLst>
                                          <p:attrName>ppt_x</p:attrName>
                                        </p:attrNameLst>
                                      </p:cBhvr>
                                      <p:tavLst>
                                        <p:tav tm="0">
                                          <p:val>
                                            <p:strVal val="1+#ppt_w/2"/>
                                          </p:val>
                                        </p:tav>
                                        <p:tav tm="100000">
                                          <p:val>
                                            <p:strVal val="#ppt_x"/>
                                          </p:val>
                                        </p:tav>
                                      </p:tavLst>
                                    </p:anim>
                                    <p:anim calcmode="lin" valueType="num">
                                      <p:cBhvr additive="base">
                                        <p:cTn id="38" dur="500" fill="hold"/>
                                        <p:tgtEl>
                                          <p:spTgt spid="931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187" grpId="0" animBg="1"/>
      <p:bldP spid="93188" grpId="0" animBg="1"/>
      <p:bldP spid="93189" grpId="0" animBg="1"/>
      <p:bldP spid="93190" grpId="0" animBg="1"/>
      <p:bldP spid="93191" grpId="0" animBg="1"/>
      <p:bldP spid="93192"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idx="1"/>
          </p:nvPr>
        </p:nvSpPr>
        <p:spPr>
          <a:xfrm>
            <a:off x="2133600" y="1352680"/>
            <a:ext cx="7772400" cy="1133498"/>
          </a:xfrm>
          <a:prstGeom prst="rect">
            <a:avLst/>
          </a:prstGeom>
        </p:spPr>
        <p:txBody>
          <a:bodyPr vert="horz" wrap="square" lIns="0" tIns="7984" rIns="0" bIns="0" rtlCol="0">
            <a:spAutoFit/>
          </a:bodyPr>
          <a:lstStyle/>
          <a:p>
            <a:pPr marL="0" indent="0" algn="ctr">
              <a:spcBef>
                <a:spcPts val="63"/>
              </a:spcBef>
              <a:buNone/>
            </a:pPr>
            <a:r>
              <a:rPr sz="3600" b="1" spc="-3" dirty="0">
                <a:latin typeface="Times New Roman" panose="02020603050405020304" pitchFamily="18" charset="0"/>
                <a:cs typeface="Times New Roman" panose="02020603050405020304" pitchFamily="18" charset="0"/>
              </a:rPr>
              <a:t>BÀI </a:t>
            </a:r>
            <a:r>
              <a:rPr lang="en-US" sz="3600" b="1" spc="-3" dirty="0">
                <a:latin typeface="Times New Roman" panose="02020603050405020304" pitchFamily="18" charset="0"/>
                <a:cs typeface="Times New Roman" panose="02020603050405020304" pitchFamily="18" charset="0"/>
              </a:rPr>
              <a:t>11</a:t>
            </a:r>
            <a:endParaRPr sz="3600" b="1" spc="-3" dirty="0">
              <a:latin typeface="Times New Roman" panose="02020603050405020304" pitchFamily="18" charset="0"/>
              <a:cs typeface="Times New Roman" panose="02020603050405020304" pitchFamily="18" charset="0"/>
            </a:endParaRPr>
          </a:p>
          <a:p>
            <a:pPr marL="0" marR="3362" indent="0" algn="ctr">
              <a:buNone/>
            </a:pPr>
            <a:r>
              <a:rPr lang="en-US" sz="3600" b="1" dirty="0">
                <a:latin typeface="Times New Roman" panose="02020603050405020304" pitchFamily="18" charset="0"/>
                <a:cs typeface="Times New Roman" panose="02020603050405020304" pitchFamily="18" charset="0"/>
              </a:rPr>
              <a:t>BÁO CÁO TÀI CHÍNH</a:t>
            </a:r>
            <a:endParaRPr sz="3600" b="1" spc="-3" dirty="0">
              <a:latin typeface="Times New Roman" panose="02020603050405020304" pitchFamily="18" charset="0"/>
              <a:cs typeface="Times New Roman" panose="02020603050405020304" pitchFamily="18" charset="0"/>
            </a:endParaRPr>
          </a:p>
        </p:txBody>
      </p:sp>
      <p:sp>
        <p:nvSpPr>
          <p:cNvPr id="4" name="object 4"/>
          <p:cNvSpPr txBox="1"/>
          <p:nvPr/>
        </p:nvSpPr>
        <p:spPr>
          <a:xfrm>
            <a:off x="8922403" y="6128644"/>
            <a:ext cx="114720" cy="436064"/>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198</a:t>
            </a:fld>
            <a:endParaRPr sz="927">
              <a:solidFill>
                <a:prstClr val="black"/>
              </a:solidFill>
              <a:latin typeface="Tahoma"/>
              <a:cs typeface="Tahoma"/>
            </a:endParaRPr>
          </a:p>
        </p:txBody>
      </p:sp>
    </p:spTree>
    <p:extLst>
      <p:ext uri="{BB962C8B-B14F-4D97-AF65-F5344CB8AC3E}">
        <p14:creationId xmlns:p14="http://schemas.microsoft.com/office/powerpoint/2010/main" val="159518200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05300" y="457200"/>
            <a:ext cx="3390900" cy="477054"/>
          </a:xfrm>
          <a:prstGeom prst="rect">
            <a:avLst/>
          </a:prstGeom>
        </p:spPr>
        <p:txBody>
          <a:bodyPr wrap="square">
            <a:spAutoFit/>
          </a:bodyPr>
          <a:lstStyle/>
          <a:p>
            <a:r>
              <a:rPr lang="en-US" sz="2500" b="1" dirty="0">
                <a:solidFill>
                  <a:prstClr val="black"/>
                </a:solidFill>
                <a:latin typeface="Times New Roman"/>
                <a:ea typeface="Calibri"/>
                <a:cs typeface="Times New Roman"/>
              </a:rPr>
              <a:t>NỘI DUNG BÀI 11</a:t>
            </a:r>
            <a:endParaRPr lang="en-US" sz="2500" b="1" dirty="0"/>
          </a:p>
        </p:txBody>
      </p:sp>
      <p:graphicFrame>
        <p:nvGraphicFramePr>
          <p:cNvPr id="4" name="Diagram 3"/>
          <p:cNvGraphicFramePr/>
          <p:nvPr/>
        </p:nvGraphicFramePr>
        <p:xfrm>
          <a:off x="1905000" y="1143000"/>
          <a:ext cx="83820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996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bwMode="auto">
          <a:xfrm>
            <a:off x="1447800" y="0"/>
            <a:ext cx="9144000" cy="12192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a:p>
            <a:pPr marL="514350" indent="-514350" algn="ctr">
              <a:buAutoNum type="arabicPeriod"/>
            </a:pPr>
            <a:r>
              <a:rPr lang="it-IT" sz="2800" b="1" dirty="0">
                <a:latin typeface="Times New Roman" pitchFamily="18" charset="0"/>
                <a:cs typeface="Times New Roman" pitchFamily="18" charset="0"/>
              </a:rPr>
              <a:t>Nhiệm vụ kế toán bán hàng và</a:t>
            </a:r>
          </a:p>
          <a:p>
            <a:pPr algn="ctr"/>
            <a:r>
              <a:rPr lang="it-IT" sz="2800" b="1" dirty="0">
                <a:latin typeface="Times New Roman" pitchFamily="18" charset="0"/>
                <a:cs typeface="Times New Roman" pitchFamily="18" charset="0"/>
              </a:rPr>
              <a:t> xác định kết quả kinh doanh</a:t>
            </a:r>
            <a:endParaRPr lang="en-US" sz="2800" dirty="0">
              <a:latin typeface="Times New Roman" pitchFamily="18" charset="0"/>
              <a:cs typeface="Times New Roman" pitchFamily="18" charset="0"/>
            </a:endParaRPr>
          </a:p>
        </p:txBody>
      </p:sp>
      <p:sp>
        <p:nvSpPr>
          <p:cNvPr id="11" name="Title 1"/>
          <p:cNvSpPr txBox="1">
            <a:spLocks/>
          </p:cNvSpPr>
          <p:nvPr/>
        </p:nvSpPr>
        <p:spPr bwMode="auto">
          <a:xfrm>
            <a:off x="1505465" y="2895600"/>
            <a:ext cx="9144000" cy="1447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dirty="0">
                <a:latin typeface="Times New Roman" pitchFamily="18" charset="0"/>
                <a:cs typeface="Times New Roman" pitchFamily="18" charset="0"/>
              </a:rPr>
              <a:t>Phản ánh và ghi chép đầy đủ, kịp thời và chính xác các khoản doanh thu ,các khoản giảm trừ doanh thu và chi phí</a:t>
            </a:r>
            <a:endParaRPr lang="it-IT" sz="2800" b="1" dirty="0">
              <a:latin typeface="Times New Roman" pitchFamily="18" charset="0"/>
              <a:cs typeface="Times New Roman" pitchFamily="18" charset="0"/>
            </a:endParaRPr>
          </a:p>
        </p:txBody>
      </p:sp>
      <p:sp>
        <p:nvSpPr>
          <p:cNvPr id="12" name="Title 1"/>
          <p:cNvSpPr txBox="1">
            <a:spLocks/>
          </p:cNvSpPr>
          <p:nvPr/>
        </p:nvSpPr>
        <p:spPr bwMode="auto">
          <a:xfrm>
            <a:off x="1505465" y="4343400"/>
            <a:ext cx="9144000" cy="1447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dirty="0">
                <a:latin typeface="Times New Roman" pitchFamily="18" charset="0"/>
                <a:cs typeface="Times New Roman" pitchFamily="18" charset="0"/>
              </a:rPr>
              <a:t>Phản ánh và tính toán chính xác kết quả của từng hoạt động, giám sát tình hình thực hiện nghĩa vụ với Nhà nước </a:t>
            </a:r>
            <a:endParaRPr lang="it-IT" sz="2800" b="1" dirty="0">
              <a:latin typeface="Times New Roman" pitchFamily="18" charset="0"/>
              <a:cs typeface="Times New Roman" pitchFamily="18" charset="0"/>
            </a:endParaRPr>
          </a:p>
        </p:txBody>
      </p:sp>
      <p:sp>
        <p:nvSpPr>
          <p:cNvPr id="17" name="Title 1"/>
          <p:cNvSpPr txBox="1">
            <a:spLocks/>
          </p:cNvSpPr>
          <p:nvPr/>
        </p:nvSpPr>
        <p:spPr bwMode="auto">
          <a:xfrm>
            <a:off x="1524000" y="1371600"/>
            <a:ext cx="9144000" cy="1447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dirty="0">
                <a:latin typeface="Times New Roman" pitchFamily="18" charset="0"/>
                <a:cs typeface="Times New Roman" pitchFamily="18" charset="0"/>
              </a:rPr>
              <a:t>Phản ánh và ghi chép đầy đủ, kịp thời, chính xác tình hình hiện có và sự biến động của từng loại thành phẩm, hàng hóa </a:t>
            </a:r>
            <a:endParaRPr lang="it-IT" sz="2800" b="1" dirty="0">
              <a:latin typeface="Times New Roman" pitchFamily="18" charset="0"/>
              <a:cs typeface="Times New Roman" pitchFamily="18" charset="0"/>
            </a:endParaRPr>
          </a:p>
        </p:txBody>
      </p:sp>
      <p:sp>
        <p:nvSpPr>
          <p:cNvPr id="18" name="Title 1"/>
          <p:cNvSpPr txBox="1">
            <a:spLocks/>
          </p:cNvSpPr>
          <p:nvPr/>
        </p:nvSpPr>
        <p:spPr bwMode="auto">
          <a:xfrm>
            <a:off x="1524000" y="5791200"/>
            <a:ext cx="9144000" cy="1066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dirty="0">
                <a:latin typeface="Times New Roman" pitchFamily="18" charset="0"/>
                <a:cs typeface="Times New Roman" pitchFamily="18" charset="0"/>
              </a:rPr>
              <a:t>Cung cấp các thông tin kế toán phục vụ cho việc lập Báo cáo tài chính </a:t>
            </a:r>
            <a:endParaRPr lang="it-IT"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70887928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2" grpId="0" animBg="1"/>
      <p:bldP spid="17"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838200"/>
            <a:ext cx="7620000" cy="1219200"/>
          </a:xfrm>
        </p:spPr>
        <p:txBody>
          <a:bodyPr>
            <a:normAutofit fontScale="90000"/>
          </a:bodyPr>
          <a:lstStyle/>
          <a:p>
            <a:pPr>
              <a:lnSpc>
                <a:spcPct val="150000"/>
              </a:lnSpc>
            </a:pPr>
            <a:br>
              <a:rPr lang="en-US" sz="2800" dirty="0">
                <a:latin typeface="Times New Roman" pitchFamily="18" charset="0"/>
                <a:cs typeface="Times New Roman" pitchFamily="18" charset="0"/>
              </a:rPr>
            </a:br>
            <a:r>
              <a:rPr lang="it-IT" sz="2800" b="1" i="1" dirty="0">
                <a:latin typeface="Times New Roman" pitchFamily="18" charset="0"/>
                <a:cs typeface="Times New Roman" pitchFamily="18" charset="0"/>
              </a:rPr>
              <a:t>3.2. Kế toán các khoản giảm trừ doanh thu</a:t>
            </a:r>
            <a:br>
              <a:rPr lang="en-US" sz="2800" dirty="0">
                <a:latin typeface="Times New Roman" pitchFamily="18" charset="0"/>
                <a:cs typeface="Times New Roman" pitchFamily="18" charset="0"/>
              </a:rPr>
            </a:br>
            <a:r>
              <a:rPr lang="it-IT" sz="2800" i="1" dirty="0">
                <a:latin typeface="Times New Roman" pitchFamily="18" charset="0"/>
                <a:cs typeface="Times New Roman" pitchFamily="18" charset="0"/>
              </a:rPr>
              <a:t>3.2.1. Nội dung</a:t>
            </a:r>
            <a:endParaRPr lang="en-US" sz="2800" dirty="0">
              <a:latin typeface="Times New Roman" pitchFamily="18" charset="0"/>
              <a:cs typeface="Times New Roman" pitchFamily="18" charset="0"/>
            </a:endParaRPr>
          </a:p>
        </p:txBody>
      </p:sp>
      <p:graphicFrame>
        <p:nvGraphicFramePr>
          <p:cNvPr id="2" name="Table 1"/>
          <p:cNvGraphicFramePr>
            <a:graphicFrameLocks noGrp="1"/>
          </p:cNvGraphicFramePr>
          <p:nvPr/>
        </p:nvGraphicFramePr>
        <p:xfrm>
          <a:off x="1981200" y="2514600"/>
          <a:ext cx="8229600" cy="2819400"/>
        </p:xfrm>
        <a:graphic>
          <a:graphicData uri="http://schemas.openxmlformats.org/drawingml/2006/table">
            <a:tbl>
              <a:tblPr>
                <a:tableStyleId>{5C22544A-7EE6-4342-B048-85BDC9FD1C3A}</a:tableStyleId>
              </a:tblPr>
              <a:tblGrid>
                <a:gridCol w="24384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tblGrid>
              <a:tr h="2819400">
                <a:tc>
                  <a:txBody>
                    <a:bodyPr/>
                    <a:lstStyle/>
                    <a:p>
                      <a:pPr algn="ctr">
                        <a:lnSpc>
                          <a:spcPct val="107000"/>
                        </a:lnSpc>
                        <a:spcAft>
                          <a:spcPts val="800"/>
                        </a:spcAft>
                      </a:pPr>
                      <a:r>
                        <a:rPr lang="en-US" sz="3200" dirty="0" err="1">
                          <a:effectLst/>
                          <a:latin typeface="Times New Roman"/>
                          <a:ea typeface="SimSun"/>
                        </a:rPr>
                        <a:t>Doanh</a:t>
                      </a:r>
                      <a:r>
                        <a:rPr lang="en-US" sz="3200" dirty="0">
                          <a:effectLst/>
                          <a:latin typeface="Times New Roman"/>
                          <a:ea typeface="SimSun"/>
                        </a:rPr>
                        <a:t> </a:t>
                      </a:r>
                      <a:r>
                        <a:rPr lang="en-US" sz="3200" dirty="0" err="1">
                          <a:effectLst/>
                          <a:latin typeface="Times New Roman"/>
                          <a:ea typeface="SimSun"/>
                        </a:rPr>
                        <a:t>thu</a:t>
                      </a:r>
                      <a:r>
                        <a:rPr lang="en-US" sz="3200" dirty="0">
                          <a:effectLst/>
                          <a:latin typeface="Times New Roman"/>
                          <a:ea typeface="SimSun"/>
                        </a:rPr>
                        <a:t> </a:t>
                      </a:r>
                      <a:r>
                        <a:rPr lang="en-US" sz="3200" dirty="0" err="1">
                          <a:effectLst/>
                          <a:latin typeface="Times New Roman"/>
                          <a:ea typeface="SimSun"/>
                        </a:rPr>
                        <a:t>thuần</a:t>
                      </a:r>
                      <a:r>
                        <a:rPr lang="en-US" sz="3200" dirty="0">
                          <a:effectLst/>
                          <a:latin typeface="Times New Roman"/>
                          <a:ea typeface="SimSun"/>
                        </a:rPr>
                        <a:t> </a:t>
                      </a:r>
                      <a:r>
                        <a:rPr lang="en-US" sz="3200" dirty="0" err="1">
                          <a:effectLst/>
                          <a:latin typeface="Times New Roman"/>
                          <a:ea typeface="SimSun"/>
                        </a:rPr>
                        <a:t>bán</a:t>
                      </a:r>
                      <a:r>
                        <a:rPr lang="en-US" sz="3200" dirty="0">
                          <a:effectLst/>
                          <a:latin typeface="Times New Roman"/>
                          <a:ea typeface="SimSun"/>
                        </a:rPr>
                        <a:t> </a:t>
                      </a:r>
                      <a:r>
                        <a:rPr lang="en-US" sz="3200" dirty="0" err="1">
                          <a:effectLst/>
                          <a:latin typeface="Times New Roman"/>
                          <a:ea typeface="SimSun"/>
                        </a:rPr>
                        <a:t>hàng</a:t>
                      </a:r>
                      <a:r>
                        <a:rPr lang="en-US" sz="3200" dirty="0">
                          <a:effectLst/>
                          <a:latin typeface="Times New Roman"/>
                          <a:ea typeface="SimSun"/>
                        </a:rPr>
                        <a:t> </a:t>
                      </a:r>
                      <a:r>
                        <a:rPr lang="en-US" sz="3200" dirty="0" err="1">
                          <a:effectLst/>
                          <a:latin typeface="Times New Roman"/>
                          <a:ea typeface="SimSun"/>
                        </a:rPr>
                        <a:t>và</a:t>
                      </a:r>
                      <a:r>
                        <a:rPr lang="en-US" sz="3200" dirty="0">
                          <a:effectLst/>
                          <a:latin typeface="Times New Roman"/>
                          <a:ea typeface="SimSun"/>
                        </a:rPr>
                        <a:t> </a:t>
                      </a:r>
                      <a:r>
                        <a:rPr lang="en-US" sz="3200" dirty="0" err="1">
                          <a:effectLst/>
                          <a:latin typeface="Times New Roman"/>
                          <a:ea typeface="SimSun"/>
                        </a:rPr>
                        <a:t>cung</a:t>
                      </a:r>
                      <a:r>
                        <a:rPr lang="en-US" sz="3200" dirty="0">
                          <a:effectLst/>
                          <a:latin typeface="Times New Roman"/>
                          <a:ea typeface="SimSun"/>
                        </a:rPr>
                        <a:t> </a:t>
                      </a:r>
                      <a:r>
                        <a:rPr lang="en-US" sz="3200" dirty="0" err="1">
                          <a:effectLst/>
                          <a:latin typeface="Times New Roman"/>
                          <a:ea typeface="SimSun"/>
                        </a:rPr>
                        <a:t>cấp</a:t>
                      </a:r>
                      <a:r>
                        <a:rPr lang="en-US" sz="3200" dirty="0">
                          <a:effectLst/>
                          <a:latin typeface="Times New Roman"/>
                          <a:ea typeface="SimSun"/>
                        </a:rPr>
                        <a:t> </a:t>
                      </a:r>
                      <a:r>
                        <a:rPr lang="en-US" sz="3200" dirty="0" err="1">
                          <a:effectLst/>
                          <a:latin typeface="Times New Roman"/>
                          <a:ea typeface="SimSun"/>
                        </a:rPr>
                        <a:t>dịch</a:t>
                      </a:r>
                      <a:r>
                        <a:rPr lang="en-US" sz="3200" dirty="0">
                          <a:effectLst/>
                          <a:latin typeface="Times New Roman"/>
                          <a:ea typeface="SimSun"/>
                        </a:rPr>
                        <a:t> </a:t>
                      </a:r>
                      <a:r>
                        <a:rPr lang="en-US" sz="3200" dirty="0" err="1">
                          <a:effectLst/>
                          <a:latin typeface="Times New Roman"/>
                          <a:ea typeface="SimSun"/>
                        </a:rPr>
                        <a:t>vụ</a:t>
                      </a:r>
                      <a:endParaRPr lang="en-US" sz="2400" dirty="0">
                        <a:effectLst/>
                        <a:latin typeface="Times New Roman"/>
                        <a:ea typeface="SimSun"/>
                      </a:endParaRPr>
                    </a:p>
                  </a:txBody>
                  <a:tcPr marL="68580" marR="68580" marT="0" marB="0" anchor="ctr"/>
                </a:tc>
                <a:tc>
                  <a:txBody>
                    <a:bodyPr/>
                    <a:lstStyle/>
                    <a:p>
                      <a:pPr>
                        <a:lnSpc>
                          <a:spcPct val="107000"/>
                        </a:lnSpc>
                        <a:spcBef>
                          <a:spcPts val="600"/>
                        </a:spcBef>
                        <a:spcAft>
                          <a:spcPts val="800"/>
                        </a:spcAft>
                      </a:pPr>
                      <a:r>
                        <a:rPr lang="en-US" sz="3000" dirty="0">
                          <a:effectLst/>
                        </a:rPr>
                        <a:t>=</a:t>
                      </a:r>
                      <a:endParaRPr lang="en-US" sz="3000" dirty="0">
                        <a:effectLst/>
                        <a:latin typeface="Times New Roman"/>
                        <a:ea typeface="SimSun"/>
                      </a:endParaRPr>
                    </a:p>
                  </a:txBody>
                  <a:tcPr marL="68580" marR="68580" marT="0" marB="0" anchor="ctr"/>
                </a:tc>
                <a:tc>
                  <a:txBody>
                    <a:bodyPr/>
                    <a:lstStyle/>
                    <a:p>
                      <a:pPr algn="ctr">
                        <a:lnSpc>
                          <a:spcPct val="107000"/>
                        </a:lnSpc>
                        <a:spcAft>
                          <a:spcPts val="800"/>
                        </a:spcAft>
                      </a:pPr>
                      <a:r>
                        <a:rPr lang="en-US" sz="3200" dirty="0" err="1">
                          <a:effectLst/>
                          <a:latin typeface="Times New Roman"/>
                          <a:ea typeface="SimSun"/>
                        </a:rPr>
                        <a:t>Tổng</a:t>
                      </a:r>
                      <a:r>
                        <a:rPr lang="en-US" sz="3200" dirty="0">
                          <a:effectLst/>
                          <a:latin typeface="Times New Roman"/>
                          <a:ea typeface="SimSun"/>
                        </a:rPr>
                        <a:t> </a:t>
                      </a:r>
                      <a:r>
                        <a:rPr lang="en-US" sz="3200" dirty="0" err="1">
                          <a:effectLst/>
                          <a:latin typeface="Times New Roman"/>
                          <a:ea typeface="SimSun"/>
                        </a:rPr>
                        <a:t>doanh</a:t>
                      </a:r>
                      <a:r>
                        <a:rPr lang="en-US" sz="3200" dirty="0">
                          <a:effectLst/>
                          <a:latin typeface="Times New Roman"/>
                          <a:ea typeface="SimSun"/>
                        </a:rPr>
                        <a:t> </a:t>
                      </a:r>
                      <a:r>
                        <a:rPr lang="en-US" sz="3200" dirty="0" err="1">
                          <a:effectLst/>
                          <a:latin typeface="Times New Roman"/>
                          <a:ea typeface="SimSun"/>
                        </a:rPr>
                        <a:t>thu</a:t>
                      </a:r>
                      <a:r>
                        <a:rPr lang="en-US" sz="3200" dirty="0">
                          <a:effectLst/>
                          <a:latin typeface="Times New Roman"/>
                          <a:ea typeface="SimSun"/>
                        </a:rPr>
                        <a:t> </a:t>
                      </a:r>
                      <a:r>
                        <a:rPr lang="en-US" sz="3200" dirty="0" err="1">
                          <a:effectLst/>
                          <a:latin typeface="Times New Roman"/>
                          <a:ea typeface="SimSun"/>
                        </a:rPr>
                        <a:t>bán</a:t>
                      </a:r>
                      <a:r>
                        <a:rPr lang="en-US" sz="3200" dirty="0">
                          <a:effectLst/>
                          <a:latin typeface="Times New Roman"/>
                          <a:ea typeface="SimSun"/>
                        </a:rPr>
                        <a:t> </a:t>
                      </a:r>
                      <a:r>
                        <a:rPr lang="en-US" sz="3200" dirty="0" err="1">
                          <a:effectLst/>
                          <a:latin typeface="Times New Roman"/>
                          <a:ea typeface="SimSun"/>
                        </a:rPr>
                        <a:t>hàng</a:t>
                      </a:r>
                      <a:r>
                        <a:rPr lang="en-US" sz="3200" dirty="0">
                          <a:effectLst/>
                          <a:latin typeface="Times New Roman"/>
                          <a:ea typeface="SimSun"/>
                        </a:rPr>
                        <a:t> </a:t>
                      </a:r>
                      <a:r>
                        <a:rPr lang="en-US" sz="3200" dirty="0" err="1">
                          <a:effectLst/>
                          <a:latin typeface="Times New Roman"/>
                          <a:ea typeface="SimSun"/>
                        </a:rPr>
                        <a:t>và</a:t>
                      </a:r>
                      <a:r>
                        <a:rPr lang="en-US" sz="3200" dirty="0">
                          <a:effectLst/>
                          <a:latin typeface="Times New Roman"/>
                          <a:ea typeface="SimSun"/>
                        </a:rPr>
                        <a:t> </a:t>
                      </a:r>
                      <a:r>
                        <a:rPr lang="en-US" sz="3200" dirty="0" err="1">
                          <a:effectLst/>
                          <a:latin typeface="Times New Roman"/>
                          <a:ea typeface="SimSun"/>
                        </a:rPr>
                        <a:t>cung</a:t>
                      </a:r>
                      <a:r>
                        <a:rPr lang="en-US" sz="3200" dirty="0">
                          <a:effectLst/>
                          <a:latin typeface="Times New Roman"/>
                          <a:ea typeface="SimSun"/>
                        </a:rPr>
                        <a:t> </a:t>
                      </a:r>
                      <a:r>
                        <a:rPr lang="en-US" sz="3200" dirty="0" err="1">
                          <a:effectLst/>
                          <a:latin typeface="Times New Roman"/>
                          <a:ea typeface="SimSun"/>
                        </a:rPr>
                        <a:t>cấp</a:t>
                      </a:r>
                      <a:r>
                        <a:rPr lang="en-US" sz="3200" dirty="0">
                          <a:effectLst/>
                          <a:latin typeface="Times New Roman"/>
                          <a:ea typeface="SimSun"/>
                        </a:rPr>
                        <a:t> </a:t>
                      </a:r>
                      <a:r>
                        <a:rPr lang="en-US" sz="3200" dirty="0" err="1">
                          <a:effectLst/>
                          <a:latin typeface="Times New Roman"/>
                          <a:ea typeface="SimSun"/>
                        </a:rPr>
                        <a:t>dịch</a:t>
                      </a:r>
                      <a:r>
                        <a:rPr lang="en-US" sz="3200" dirty="0">
                          <a:effectLst/>
                          <a:latin typeface="Times New Roman"/>
                          <a:ea typeface="SimSun"/>
                        </a:rPr>
                        <a:t> </a:t>
                      </a:r>
                      <a:r>
                        <a:rPr lang="en-US" sz="3200" dirty="0" err="1">
                          <a:effectLst/>
                          <a:latin typeface="Times New Roman"/>
                          <a:ea typeface="SimSun"/>
                        </a:rPr>
                        <a:t>vụ</a:t>
                      </a:r>
                      <a:endParaRPr lang="en-US" sz="2400" dirty="0">
                        <a:effectLst/>
                        <a:latin typeface="Times New Roman"/>
                        <a:ea typeface="SimSun"/>
                      </a:endParaRPr>
                    </a:p>
                  </a:txBody>
                  <a:tcPr marL="68580" marR="68580" marT="0" marB="0" anchor="ctr"/>
                </a:tc>
                <a:tc>
                  <a:txBody>
                    <a:bodyPr/>
                    <a:lstStyle/>
                    <a:p>
                      <a:pPr>
                        <a:lnSpc>
                          <a:spcPct val="107000"/>
                        </a:lnSpc>
                        <a:spcBef>
                          <a:spcPts val="600"/>
                        </a:spcBef>
                        <a:spcAft>
                          <a:spcPts val="800"/>
                        </a:spcAft>
                      </a:pPr>
                      <a:r>
                        <a:rPr lang="en-US" sz="3000" dirty="0">
                          <a:effectLst/>
                        </a:rPr>
                        <a:t>-</a:t>
                      </a:r>
                      <a:endParaRPr lang="en-US" sz="3000" dirty="0">
                        <a:effectLst/>
                        <a:latin typeface="Times New Roman"/>
                        <a:ea typeface="SimSun"/>
                      </a:endParaRPr>
                    </a:p>
                  </a:txBody>
                  <a:tcPr marL="68580" marR="68580" marT="0" marB="0" anchor="ctr"/>
                </a:tc>
                <a:tc>
                  <a:txBody>
                    <a:bodyPr/>
                    <a:lstStyle/>
                    <a:p>
                      <a:pPr algn="ctr">
                        <a:lnSpc>
                          <a:spcPct val="130000"/>
                        </a:lnSpc>
                        <a:spcAft>
                          <a:spcPts val="800"/>
                        </a:spcAft>
                      </a:pPr>
                      <a:r>
                        <a:rPr lang="en-US" sz="3200" dirty="0" err="1">
                          <a:effectLst/>
                          <a:latin typeface="Times New Roman"/>
                          <a:ea typeface="SimSun"/>
                        </a:rPr>
                        <a:t>Các</a:t>
                      </a:r>
                      <a:r>
                        <a:rPr lang="en-US" sz="3200" dirty="0">
                          <a:effectLst/>
                          <a:latin typeface="Times New Roman"/>
                          <a:ea typeface="SimSun"/>
                        </a:rPr>
                        <a:t> </a:t>
                      </a:r>
                      <a:r>
                        <a:rPr lang="en-US" sz="3200" dirty="0" err="1">
                          <a:effectLst/>
                          <a:latin typeface="Times New Roman"/>
                          <a:ea typeface="SimSun"/>
                        </a:rPr>
                        <a:t>khoản</a:t>
                      </a:r>
                      <a:r>
                        <a:rPr lang="en-US" sz="3200" dirty="0">
                          <a:effectLst/>
                          <a:latin typeface="Times New Roman"/>
                          <a:ea typeface="SimSun"/>
                        </a:rPr>
                        <a:t> </a:t>
                      </a:r>
                      <a:r>
                        <a:rPr lang="en-US" sz="3200" dirty="0" err="1">
                          <a:effectLst/>
                          <a:latin typeface="Times New Roman"/>
                          <a:ea typeface="SimSun"/>
                        </a:rPr>
                        <a:t>giảm</a:t>
                      </a:r>
                      <a:r>
                        <a:rPr lang="en-US" sz="3200" dirty="0">
                          <a:effectLst/>
                          <a:latin typeface="Times New Roman"/>
                          <a:ea typeface="SimSun"/>
                        </a:rPr>
                        <a:t> </a:t>
                      </a:r>
                      <a:r>
                        <a:rPr lang="en-US" sz="3200" dirty="0" err="1">
                          <a:effectLst/>
                          <a:latin typeface="Times New Roman"/>
                          <a:ea typeface="SimSun"/>
                        </a:rPr>
                        <a:t>trừ</a:t>
                      </a:r>
                      <a:r>
                        <a:rPr lang="en-US" sz="3200" dirty="0">
                          <a:effectLst/>
                          <a:latin typeface="Times New Roman"/>
                          <a:ea typeface="SimSun"/>
                        </a:rPr>
                        <a:t> </a:t>
                      </a:r>
                      <a:r>
                        <a:rPr lang="en-US" sz="3200" dirty="0" err="1">
                          <a:effectLst/>
                          <a:latin typeface="Times New Roman"/>
                          <a:ea typeface="SimSun"/>
                        </a:rPr>
                        <a:t>doanh</a:t>
                      </a:r>
                      <a:r>
                        <a:rPr lang="en-US" sz="3200" dirty="0">
                          <a:effectLst/>
                          <a:latin typeface="Times New Roman"/>
                          <a:ea typeface="SimSun"/>
                        </a:rPr>
                        <a:t> </a:t>
                      </a:r>
                      <a:r>
                        <a:rPr lang="en-US" sz="3200" dirty="0" err="1">
                          <a:effectLst/>
                          <a:latin typeface="Times New Roman"/>
                          <a:ea typeface="SimSun"/>
                        </a:rPr>
                        <a:t>thu</a:t>
                      </a:r>
                      <a:endParaRPr lang="en-US" sz="2400" dirty="0">
                        <a:effectLst/>
                        <a:latin typeface="Times New Roman"/>
                        <a:ea typeface="SimSun"/>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726318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3"/>
          <p:cNvSpPr>
            <a:spLocks noChangeArrowheads="1"/>
          </p:cNvSpPr>
          <p:nvPr/>
        </p:nvSpPr>
        <p:spPr bwMode="gray">
          <a:xfrm>
            <a:off x="1524000" y="0"/>
            <a:ext cx="9144000" cy="8763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ctr">
              <a:lnSpc>
                <a:spcPct val="140000"/>
              </a:lnSpc>
            </a:pPr>
            <a:r>
              <a:rPr lang="en-US" sz="2800" b="1" dirty="0" err="1">
                <a:solidFill>
                  <a:srgbClr val="080808"/>
                </a:solidFill>
                <a:latin typeface="Times New Roman"/>
                <a:ea typeface="Calibri"/>
              </a:rPr>
              <a:t>Bài</a:t>
            </a:r>
            <a:r>
              <a:rPr lang="en-US" sz="2800" b="1" dirty="0">
                <a:solidFill>
                  <a:srgbClr val="080808"/>
                </a:solidFill>
                <a:latin typeface="Times New Roman"/>
                <a:ea typeface="Calibri"/>
              </a:rPr>
              <a:t> 11: BÁO CÁO TÀI CHÍNH</a:t>
            </a:r>
            <a:endParaRPr lang="en-US" sz="2400" dirty="0">
              <a:solidFill>
                <a:srgbClr val="080808"/>
              </a:solidFill>
              <a:latin typeface="Times New Roman"/>
              <a:ea typeface="Calibri"/>
            </a:endParaRPr>
          </a:p>
        </p:txBody>
      </p:sp>
      <p:sp>
        <p:nvSpPr>
          <p:cNvPr id="8" name="AutoShape 76"/>
          <p:cNvSpPr>
            <a:spLocks noChangeArrowheads="1"/>
          </p:cNvSpPr>
          <p:nvPr/>
        </p:nvSpPr>
        <p:spPr bwMode="gray">
          <a:xfrm>
            <a:off x="1524000" y="932849"/>
            <a:ext cx="3211629" cy="1027567"/>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algn="just">
              <a:lnSpc>
                <a:spcPct val="140000"/>
              </a:lnSpc>
            </a:pPr>
            <a:r>
              <a:rPr lang="vi-VN" sz="2400" b="1" dirty="0">
                <a:solidFill>
                  <a:srgbClr val="080808"/>
                </a:solidFill>
                <a:latin typeface="Times New Roman"/>
                <a:ea typeface="Calibri"/>
              </a:rPr>
              <a:t>1. </a:t>
            </a:r>
            <a:r>
              <a:rPr lang="en-US" sz="2400" b="1" dirty="0" err="1">
                <a:solidFill>
                  <a:srgbClr val="080808"/>
                </a:solidFill>
                <a:latin typeface="Times New Roman"/>
                <a:ea typeface="Calibri"/>
              </a:rPr>
              <a:t>Quy</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định</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chung</a:t>
            </a:r>
            <a:r>
              <a:rPr lang="vi-VN" sz="2400" b="1" dirty="0">
                <a:solidFill>
                  <a:srgbClr val="080808"/>
                </a:solidFill>
                <a:latin typeface="Times New Roman"/>
                <a:ea typeface="Calibri"/>
              </a:rPr>
              <a:t> </a:t>
            </a:r>
            <a:endParaRPr lang="en-US" sz="2000" dirty="0">
              <a:solidFill>
                <a:srgbClr val="080808"/>
              </a:solidFill>
              <a:latin typeface="Times New Roman"/>
              <a:ea typeface="Calibri"/>
            </a:endParaRPr>
          </a:p>
          <a:p>
            <a:pPr algn="just">
              <a:lnSpc>
                <a:spcPct val="140000"/>
              </a:lnSpc>
            </a:pPr>
            <a:r>
              <a:rPr lang="vi-VN" sz="2400" b="1" dirty="0">
                <a:solidFill>
                  <a:srgbClr val="080808"/>
                </a:solidFill>
                <a:latin typeface="Times New Roman"/>
                <a:ea typeface="Calibri"/>
              </a:rPr>
              <a:t>1.1. Mục đích  </a:t>
            </a:r>
            <a:r>
              <a:rPr lang="en-US" sz="2400" b="1" dirty="0">
                <a:solidFill>
                  <a:srgbClr val="080808"/>
                </a:solidFill>
                <a:latin typeface="Times New Roman"/>
                <a:ea typeface="Calibri"/>
              </a:rPr>
              <a:t>BCTC</a:t>
            </a:r>
            <a:endParaRPr lang="en-US" sz="2000" dirty="0">
              <a:solidFill>
                <a:srgbClr val="080808"/>
              </a:solidFill>
              <a:latin typeface="Times New Roman"/>
              <a:ea typeface="Calibri"/>
            </a:endParaRPr>
          </a:p>
        </p:txBody>
      </p:sp>
      <p:sp>
        <p:nvSpPr>
          <p:cNvPr id="9" name="AutoShape 77"/>
          <p:cNvSpPr>
            <a:spLocks noChangeArrowheads="1"/>
          </p:cNvSpPr>
          <p:nvPr/>
        </p:nvSpPr>
        <p:spPr bwMode="gray">
          <a:xfrm>
            <a:off x="1447800" y="2133600"/>
            <a:ext cx="9144000" cy="2159267"/>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ctr"/>
            <a:r>
              <a:rPr lang="en-US" sz="2200" b="1" dirty="0" err="1">
                <a:solidFill>
                  <a:srgbClr val="080808"/>
                </a:solidFill>
                <a:latin typeface="Times New Roman"/>
                <a:ea typeface="Calibri"/>
              </a:rPr>
              <a:t>Khái</a:t>
            </a:r>
            <a:r>
              <a:rPr lang="en-US" sz="2200" b="1" dirty="0">
                <a:solidFill>
                  <a:srgbClr val="080808"/>
                </a:solidFill>
                <a:latin typeface="Times New Roman"/>
                <a:ea typeface="Calibri"/>
              </a:rPr>
              <a:t> </a:t>
            </a:r>
            <a:r>
              <a:rPr lang="en-US" sz="2200" b="1" dirty="0" err="1">
                <a:solidFill>
                  <a:srgbClr val="080808"/>
                </a:solidFill>
                <a:latin typeface="Times New Roman"/>
                <a:ea typeface="Calibri"/>
              </a:rPr>
              <a:t>niệm</a:t>
            </a:r>
            <a:r>
              <a:rPr lang="en-US" sz="2200" b="1" dirty="0">
                <a:solidFill>
                  <a:srgbClr val="080808"/>
                </a:solidFill>
                <a:latin typeface="Times New Roman"/>
                <a:ea typeface="Calibri"/>
              </a:rPr>
              <a:t>: </a:t>
            </a:r>
            <a:r>
              <a:rPr lang="vi-VN" sz="2200" dirty="0">
                <a:latin typeface="Times New Roman" pitchFamily="18" charset="0"/>
                <a:cs typeface="Times New Roman" pitchFamily="18" charset="0"/>
              </a:rPr>
              <a:t>Báo cáo tài chính là phương pháp tổng hợpsố liệu  từ các</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 sổ kế toán theo các chỉ tiêu kinh tế tài chính tổng hợp, phản ánh có hệ </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thống tình hình tài sản, nguồn hình thành</a:t>
            </a: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tài sản của doanh nghiệp, tình hình </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và hiệu quả SXKD, tình hình lưu chuyển tiền tệ và tình hình quản lý, </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sử dụng vốn... của doanh nghiệp trong một thời kỳ nhất định vào </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một hệ thống mẫubiểu quy định thống nhất.</a:t>
            </a:r>
            <a:endParaRPr lang="en-US" sz="2200" dirty="0">
              <a:latin typeface="Times New Roman" pitchFamily="18" charset="0"/>
              <a:cs typeface="Times New Roman" pitchFamily="18" charset="0"/>
            </a:endParaRPr>
          </a:p>
        </p:txBody>
      </p:sp>
      <p:sp>
        <p:nvSpPr>
          <p:cNvPr id="5" name="AutoShape 77"/>
          <p:cNvSpPr>
            <a:spLocks noChangeArrowheads="1"/>
          </p:cNvSpPr>
          <p:nvPr/>
        </p:nvSpPr>
        <p:spPr bwMode="gray">
          <a:xfrm>
            <a:off x="1524000" y="4292867"/>
            <a:ext cx="9067800" cy="2412733"/>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indent="457200" algn="ctr">
              <a:lnSpc>
                <a:spcPct val="150000"/>
              </a:lnSpc>
            </a:pPr>
            <a:r>
              <a:rPr lang="nl-NL" sz="2200" b="1" dirty="0">
                <a:solidFill>
                  <a:srgbClr val="080808"/>
                </a:solidFill>
                <a:latin typeface="Times New Roman" pitchFamily="18" charset="0"/>
                <a:ea typeface="Batang"/>
                <a:cs typeface="Times New Roman" pitchFamily="18" charset="0"/>
              </a:rPr>
              <a:t>Mục đích :</a:t>
            </a:r>
            <a:r>
              <a:rPr lang="vi-VN" sz="2200" dirty="0">
                <a:latin typeface="Times New Roman" pitchFamily="18" charset="0"/>
                <a:cs typeface="Times New Roman" pitchFamily="18" charset="0"/>
              </a:rPr>
              <a:t>Báo cáo tài chính dùng để cung cấp thông tin về tình hình </a:t>
            </a:r>
            <a:endParaRPr lang="en-US" sz="2200" dirty="0">
              <a:latin typeface="Times New Roman" pitchFamily="18" charset="0"/>
              <a:cs typeface="Times New Roman" pitchFamily="18" charset="0"/>
            </a:endParaRPr>
          </a:p>
          <a:p>
            <a:pPr indent="457200" algn="ctr">
              <a:lnSpc>
                <a:spcPct val="150000"/>
              </a:lnSpc>
            </a:pPr>
            <a:r>
              <a:rPr lang="vi-VN" sz="2200" dirty="0">
                <a:latin typeface="Times New Roman" pitchFamily="18" charset="0"/>
                <a:cs typeface="Times New Roman" pitchFamily="18" charset="0"/>
              </a:rPr>
              <a:t>tài chính,tình hình kinh doanh và các luồng tiền của một doanh nghiệp,</a:t>
            </a:r>
            <a:endParaRPr lang="en-US" sz="2200" dirty="0">
              <a:latin typeface="Times New Roman" pitchFamily="18" charset="0"/>
              <a:cs typeface="Times New Roman" pitchFamily="18" charset="0"/>
            </a:endParaRPr>
          </a:p>
          <a:p>
            <a:pPr indent="457200" algn="ctr">
              <a:lnSpc>
                <a:spcPct val="150000"/>
              </a:lnSpc>
            </a:pPr>
            <a:r>
              <a:rPr lang="vi-VN" sz="2200" dirty="0">
                <a:latin typeface="Times New Roman" pitchFamily="18" charset="0"/>
                <a:cs typeface="Times New Roman" pitchFamily="18" charset="0"/>
              </a:rPr>
              <a:t> đáp ứng yêu cầu quản lý của chủ doanh nghiệp, cơ quan Nhà nước và </a:t>
            </a:r>
            <a:endParaRPr lang="en-US" sz="2200" dirty="0">
              <a:latin typeface="Times New Roman" pitchFamily="18" charset="0"/>
              <a:cs typeface="Times New Roman" pitchFamily="18" charset="0"/>
            </a:endParaRPr>
          </a:p>
          <a:p>
            <a:pPr indent="457200" algn="ctr">
              <a:lnSpc>
                <a:spcPct val="150000"/>
              </a:lnSpc>
            </a:pPr>
            <a:r>
              <a:rPr lang="vi-VN" sz="2200" dirty="0">
                <a:latin typeface="Times New Roman" pitchFamily="18" charset="0"/>
                <a:cs typeface="Times New Roman" pitchFamily="18" charset="0"/>
              </a:rPr>
              <a:t>nhu cầu hữu ích của những người sử dụng </a:t>
            </a:r>
            <a:endParaRPr lang="en-US" sz="2200" dirty="0">
              <a:latin typeface="Times New Roman" pitchFamily="18" charset="0"/>
              <a:cs typeface="Times New Roman" pitchFamily="18" charset="0"/>
            </a:endParaRPr>
          </a:p>
          <a:p>
            <a:pPr indent="457200" algn="ctr">
              <a:lnSpc>
                <a:spcPct val="150000"/>
              </a:lnSpc>
            </a:pPr>
            <a:r>
              <a:rPr lang="vi-VN" sz="2200" dirty="0">
                <a:latin typeface="Times New Roman" pitchFamily="18" charset="0"/>
                <a:cs typeface="Times New Roman" pitchFamily="18" charset="0"/>
              </a:rPr>
              <a:t>trong việc đưa ra các quyết định kinh tế</a:t>
            </a:r>
            <a:endParaRPr lang="en-US" sz="2200" b="1" dirty="0">
              <a:solidFill>
                <a:srgbClr val="080808"/>
              </a:solidFill>
              <a:latin typeface="Times New Roman" pitchFamily="18" charset="0"/>
              <a:ea typeface="Calibri"/>
              <a:cs typeface="Times New Roman" pitchFamily="18" charset="0"/>
            </a:endParaRPr>
          </a:p>
        </p:txBody>
      </p:sp>
      <p:sp>
        <p:nvSpPr>
          <p:cNvPr id="11"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300" b="1" i="1">
                <a:solidFill>
                  <a:schemeClr val="bg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FFFFFF"/>
                </a:solidFill>
                <a:latin typeface="Times New Roman" pitchFamily="18" charset="0"/>
                <a:cs typeface="Times New Roman" pitchFamily="18" charset="0"/>
              </a:rPr>
              <a:t>162</a:t>
            </a:r>
          </a:p>
        </p:txBody>
      </p:sp>
    </p:spTree>
    <p:extLst>
      <p:ext uri="{BB962C8B-B14F-4D97-AF65-F5344CB8AC3E}">
        <p14:creationId xmlns:p14="http://schemas.microsoft.com/office/powerpoint/2010/main" val="23317358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5" grpId="0" animBg="1"/>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76"/>
          <p:cNvSpPr>
            <a:spLocks noChangeArrowheads="1"/>
          </p:cNvSpPr>
          <p:nvPr/>
        </p:nvSpPr>
        <p:spPr bwMode="gray">
          <a:xfrm>
            <a:off x="1524000" y="533400"/>
            <a:ext cx="3991276" cy="1285775"/>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algn="just">
              <a:lnSpc>
                <a:spcPct val="140000"/>
              </a:lnSpc>
            </a:pPr>
            <a:r>
              <a:rPr lang="vi-VN" sz="2400" b="1" dirty="0">
                <a:solidFill>
                  <a:srgbClr val="080808"/>
                </a:solidFill>
                <a:latin typeface="Times New Roman"/>
                <a:ea typeface="Calibri"/>
              </a:rPr>
              <a:t>1. </a:t>
            </a:r>
            <a:r>
              <a:rPr lang="en-US" sz="2400" b="1" dirty="0" err="1">
                <a:solidFill>
                  <a:srgbClr val="080808"/>
                </a:solidFill>
                <a:latin typeface="Times New Roman"/>
                <a:ea typeface="Calibri"/>
              </a:rPr>
              <a:t>Quy</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định</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chung</a:t>
            </a:r>
            <a:r>
              <a:rPr lang="vi-VN" sz="2400" b="1" dirty="0">
                <a:solidFill>
                  <a:srgbClr val="080808"/>
                </a:solidFill>
                <a:latin typeface="Times New Roman"/>
                <a:ea typeface="Calibri"/>
              </a:rPr>
              <a:t> </a:t>
            </a:r>
            <a:endParaRPr lang="en-US" sz="2000" dirty="0">
              <a:solidFill>
                <a:srgbClr val="080808"/>
              </a:solidFill>
              <a:latin typeface="Times New Roman"/>
              <a:ea typeface="Calibri"/>
            </a:endParaRPr>
          </a:p>
          <a:p>
            <a:pPr algn="just">
              <a:lnSpc>
                <a:spcPct val="140000"/>
              </a:lnSpc>
            </a:pPr>
            <a:r>
              <a:rPr lang="vi-VN" sz="2400" b="1" dirty="0">
                <a:solidFill>
                  <a:srgbClr val="080808"/>
                </a:solidFill>
                <a:latin typeface="Times New Roman"/>
                <a:ea typeface="Calibri"/>
              </a:rPr>
              <a:t>1.</a:t>
            </a:r>
            <a:r>
              <a:rPr lang="en-US" sz="2400" b="1" dirty="0">
                <a:solidFill>
                  <a:srgbClr val="080808"/>
                </a:solidFill>
                <a:latin typeface="Times New Roman"/>
                <a:ea typeface="Calibri"/>
              </a:rPr>
              <a:t>2. </a:t>
            </a:r>
            <a:r>
              <a:rPr lang="en-US" sz="2400" b="1" dirty="0" err="1">
                <a:solidFill>
                  <a:srgbClr val="080808"/>
                </a:solidFill>
                <a:latin typeface="Times New Roman"/>
                <a:ea typeface="Calibri"/>
              </a:rPr>
              <a:t>Đối</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tượng</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áp</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dụng</a:t>
            </a:r>
            <a:endParaRPr lang="en-US" sz="2000" dirty="0">
              <a:solidFill>
                <a:srgbClr val="080808"/>
              </a:solidFill>
              <a:latin typeface="Times New Roman"/>
              <a:ea typeface="Calibri"/>
            </a:endParaRPr>
          </a:p>
        </p:txBody>
      </p:sp>
      <p:sp>
        <p:nvSpPr>
          <p:cNvPr id="9" name="AutoShape 77"/>
          <p:cNvSpPr>
            <a:spLocks noChangeArrowheads="1"/>
          </p:cNvSpPr>
          <p:nvPr/>
        </p:nvSpPr>
        <p:spPr bwMode="gray">
          <a:xfrm>
            <a:off x="1447800" y="2667000"/>
            <a:ext cx="9144000" cy="18288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ctr"/>
            <a:r>
              <a:rPr lang="en-US" sz="2400" b="1" dirty="0" err="1">
                <a:solidFill>
                  <a:srgbClr val="080808"/>
                </a:solidFill>
                <a:latin typeface="Times New Roman"/>
                <a:ea typeface="Calibri"/>
              </a:rPr>
              <a:t>Đối</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tượng</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lập</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Báo</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cáo</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tài</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chính</a:t>
            </a:r>
            <a:endParaRPr lang="en-US" sz="2400" b="1" dirty="0">
              <a:solidFill>
                <a:srgbClr val="080808"/>
              </a:solidFill>
              <a:latin typeface="Times New Roman"/>
              <a:ea typeface="Calibri"/>
            </a:endParaRPr>
          </a:p>
        </p:txBody>
      </p:sp>
      <p:sp>
        <p:nvSpPr>
          <p:cNvPr id="5" name="AutoShape 77"/>
          <p:cNvSpPr>
            <a:spLocks noChangeArrowheads="1"/>
          </p:cNvSpPr>
          <p:nvPr/>
        </p:nvSpPr>
        <p:spPr bwMode="gray">
          <a:xfrm>
            <a:off x="1504750" y="4495800"/>
            <a:ext cx="9144000" cy="1906692"/>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indent="457200" algn="ctr">
              <a:lnSpc>
                <a:spcPct val="150000"/>
              </a:lnSpc>
            </a:pPr>
            <a:r>
              <a:rPr lang="nl-NL" sz="2400" b="1" dirty="0">
                <a:solidFill>
                  <a:srgbClr val="080808"/>
                </a:solidFill>
                <a:latin typeface="Times New Roman"/>
                <a:ea typeface="Calibri"/>
                <a:cs typeface="Times New Roman"/>
              </a:rPr>
              <a:t>Đối tượng lập Báo cáo tài chính giữa niên độ</a:t>
            </a:r>
            <a:endParaRPr lang="en-US" sz="2400" b="1" dirty="0">
              <a:solidFill>
                <a:srgbClr val="080808"/>
              </a:solidFill>
              <a:latin typeface="Calibri"/>
              <a:ea typeface="Calibri"/>
              <a:cs typeface="Times New Roman"/>
            </a:endParaRPr>
          </a:p>
        </p:txBody>
      </p:sp>
      <p:sp>
        <p:nvSpPr>
          <p:cNvPr id="11"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300" b="1" i="1">
                <a:solidFill>
                  <a:schemeClr val="bg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FFFFFF"/>
                </a:solidFill>
                <a:latin typeface="Times New Roman" pitchFamily="18" charset="0"/>
                <a:cs typeface="Times New Roman" pitchFamily="18" charset="0"/>
              </a:rPr>
              <a:t>162</a:t>
            </a:r>
          </a:p>
        </p:txBody>
      </p:sp>
    </p:spTree>
    <p:extLst>
      <p:ext uri="{BB962C8B-B14F-4D97-AF65-F5344CB8AC3E}">
        <p14:creationId xmlns:p14="http://schemas.microsoft.com/office/powerpoint/2010/main" val="14044942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5" grpId="0" animBg="1"/>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2"/>
          <p:cNvSpPr>
            <a:spLocks noChangeArrowheads="1"/>
          </p:cNvSpPr>
          <p:nvPr/>
        </p:nvSpPr>
        <p:spPr bwMode="gray">
          <a:xfrm rot="-2700000">
            <a:off x="4029429" y="1891240"/>
            <a:ext cx="3961019" cy="3933122"/>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gradFill rotWithShape="1">
            <a:gsLst>
              <a:gs pos="0">
                <a:srgbClr val="DCDCDC"/>
              </a:gs>
              <a:gs pos="100000">
                <a:srgbClr val="969696"/>
              </a:gs>
            </a:gsLst>
            <a:path path="rect">
              <a:fillToRect l="50000" t="50000" r="50000" b="50000"/>
            </a:path>
          </a:gradFill>
          <a:ln w="9525" algn="ctr">
            <a:solidFill>
              <a:schemeClr val="tx1"/>
            </a:solidFill>
            <a:miter lim="800000"/>
            <a:headEnd/>
            <a:tailEnd/>
          </a:ln>
          <a:effectLst>
            <a:outerShdw dist="28398" dir="3806097" algn="ctr" rotWithShape="0">
              <a:srgbClr val="000000">
                <a:alpha val="50000"/>
              </a:srgbClr>
            </a:outerShdw>
          </a:effectLst>
        </p:spPr>
        <p:txBody>
          <a:bodyPr wrap="none" anchor="ctr"/>
          <a:lstStyle/>
          <a:p>
            <a:pPr fontAlgn="base">
              <a:spcBef>
                <a:spcPct val="0"/>
              </a:spcBef>
              <a:spcAft>
                <a:spcPct val="0"/>
              </a:spcAft>
            </a:pPr>
            <a:endParaRPr lang="en-US">
              <a:solidFill>
                <a:srgbClr val="080808"/>
              </a:solidFill>
              <a:cs typeface="Arial" charset="0"/>
            </a:endParaRPr>
          </a:p>
        </p:txBody>
      </p:sp>
      <p:pic>
        <p:nvPicPr>
          <p:cNvPr id="7" name="Picture 67" descr="circuler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1752600" y="533400"/>
            <a:ext cx="2743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68"/>
          <p:cNvSpPr>
            <a:spLocks noChangeArrowheads="1"/>
          </p:cNvSpPr>
          <p:nvPr/>
        </p:nvSpPr>
        <p:spPr bwMode="gray">
          <a:xfrm>
            <a:off x="1752600" y="533400"/>
            <a:ext cx="2743200" cy="2590800"/>
          </a:xfrm>
          <a:prstGeom prst="ellipse">
            <a:avLst/>
          </a:prstGeom>
          <a:solidFill>
            <a:schemeClr val="accent1">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fontAlgn="base">
              <a:spcBef>
                <a:spcPct val="0"/>
              </a:spcBef>
              <a:spcAft>
                <a:spcPct val="0"/>
              </a:spcAft>
            </a:pPr>
            <a:endParaRPr lang="en-US">
              <a:solidFill>
                <a:srgbClr val="080808"/>
              </a:solidFill>
              <a:cs typeface="Arial" charset="0"/>
            </a:endParaRPr>
          </a:p>
        </p:txBody>
      </p:sp>
      <p:pic>
        <p:nvPicPr>
          <p:cNvPr id="9" name="Picture 69"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1600200" y="3810000"/>
            <a:ext cx="2743200"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70"/>
          <p:cNvSpPr>
            <a:spLocks noChangeArrowheads="1"/>
          </p:cNvSpPr>
          <p:nvPr/>
        </p:nvSpPr>
        <p:spPr bwMode="gray">
          <a:xfrm>
            <a:off x="1600200" y="3810000"/>
            <a:ext cx="2743200" cy="2667000"/>
          </a:xfrm>
          <a:prstGeom prst="ellipse">
            <a:avLst/>
          </a:prstGeom>
          <a:solidFill>
            <a:schemeClr val="hlink">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fontAlgn="base">
              <a:spcBef>
                <a:spcPct val="0"/>
              </a:spcBef>
              <a:spcAft>
                <a:spcPct val="0"/>
              </a:spcAft>
            </a:pPr>
            <a:endParaRPr lang="en-US">
              <a:solidFill>
                <a:srgbClr val="080808"/>
              </a:solidFill>
              <a:cs typeface="Arial" charset="0"/>
            </a:endParaRPr>
          </a:p>
        </p:txBody>
      </p:sp>
      <p:pic>
        <p:nvPicPr>
          <p:cNvPr id="11" name="Picture 71" descr="circuler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7699376" y="3810000"/>
            <a:ext cx="2816225"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72"/>
          <p:cNvSpPr>
            <a:spLocks noChangeArrowheads="1"/>
          </p:cNvSpPr>
          <p:nvPr/>
        </p:nvSpPr>
        <p:spPr bwMode="gray">
          <a:xfrm>
            <a:off x="7696200" y="3810000"/>
            <a:ext cx="2819400" cy="2667000"/>
          </a:xfrm>
          <a:prstGeom prst="ellipse">
            <a:avLst/>
          </a:prstGeom>
          <a:solidFill>
            <a:schemeClr val="accent1">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fontAlgn="base">
              <a:spcBef>
                <a:spcPct val="0"/>
              </a:spcBef>
              <a:spcAft>
                <a:spcPct val="0"/>
              </a:spcAft>
            </a:pPr>
            <a:endParaRPr lang="en-US">
              <a:solidFill>
                <a:srgbClr val="080808"/>
              </a:solidFill>
              <a:cs typeface="Arial" charset="0"/>
            </a:endParaRPr>
          </a:p>
        </p:txBody>
      </p:sp>
      <p:pic>
        <p:nvPicPr>
          <p:cNvPr id="13" name="Picture 73" descr="circuler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8001000" y="533400"/>
            <a:ext cx="2514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74"/>
          <p:cNvSpPr>
            <a:spLocks noChangeArrowheads="1"/>
          </p:cNvSpPr>
          <p:nvPr/>
        </p:nvSpPr>
        <p:spPr bwMode="gray">
          <a:xfrm>
            <a:off x="7924800" y="533400"/>
            <a:ext cx="2667000" cy="2590800"/>
          </a:xfrm>
          <a:prstGeom prst="ellipse">
            <a:avLst/>
          </a:prstGeom>
          <a:solidFill>
            <a:schemeClr val="hlink">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fontAlgn="base">
              <a:spcBef>
                <a:spcPct val="0"/>
              </a:spcBef>
              <a:spcAft>
                <a:spcPct val="0"/>
              </a:spcAft>
            </a:pPr>
            <a:endParaRPr lang="en-US">
              <a:solidFill>
                <a:srgbClr val="080808"/>
              </a:solidFill>
              <a:cs typeface="Arial" charset="0"/>
            </a:endParaRPr>
          </a:p>
        </p:txBody>
      </p:sp>
      <p:sp>
        <p:nvSpPr>
          <p:cNvPr id="15" name="Text Box 75"/>
          <p:cNvSpPr txBox="1">
            <a:spLocks noChangeArrowheads="1"/>
          </p:cNvSpPr>
          <p:nvPr/>
        </p:nvSpPr>
        <p:spPr bwMode="auto">
          <a:xfrm>
            <a:off x="1676400" y="851118"/>
            <a:ext cx="2667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457200" algn="ctr"/>
            <a:r>
              <a:rPr lang="nl-NL" sz="2800" b="1" dirty="0">
                <a:solidFill>
                  <a:srgbClr val="080808"/>
                </a:solidFill>
                <a:latin typeface="Times New Roman"/>
                <a:ea typeface="Batang"/>
                <a:cs typeface="Times New Roman"/>
              </a:rPr>
              <a:t>Bảng cân đối kế toán </a:t>
            </a:r>
          </a:p>
          <a:p>
            <a:pPr indent="457200" algn="ctr"/>
            <a:r>
              <a:rPr lang="nl-NL" sz="2800" b="1" dirty="0">
                <a:solidFill>
                  <a:srgbClr val="080808"/>
                </a:solidFill>
                <a:latin typeface="Times New Roman"/>
                <a:ea typeface="Batang"/>
                <a:cs typeface="Times New Roman"/>
              </a:rPr>
              <a:t>Mẫu số: </a:t>
            </a:r>
          </a:p>
          <a:p>
            <a:pPr indent="457200" algn="ctr"/>
            <a:r>
              <a:rPr lang="nl-NL" sz="2800" b="1" dirty="0">
                <a:solidFill>
                  <a:srgbClr val="080808"/>
                </a:solidFill>
                <a:latin typeface="Times New Roman"/>
                <a:ea typeface="Batang"/>
                <a:cs typeface="Times New Roman"/>
              </a:rPr>
              <a:t>B01-DN</a:t>
            </a:r>
            <a:endParaRPr lang="en-US" sz="2800" b="1" dirty="0">
              <a:solidFill>
                <a:srgbClr val="080808"/>
              </a:solidFill>
              <a:latin typeface="Calibri"/>
              <a:ea typeface="Calibri"/>
              <a:cs typeface="Times New Roman"/>
            </a:endParaRPr>
          </a:p>
        </p:txBody>
      </p:sp>
      <p:sp>
        <p:nvSpPr>
          <p:cNvPr id="16" name="Text Box 108"/>
          <p:cNvSpPr txBox="1">
            <a:spLocks noChangeArrowheads="1"/>
          </p:cNvSpPr>
          <p:nvPr/>
        </p:nvSpPr>
        <p:spPr bwMode="auto">
          <a:xfrm>
            <a:off x="7848600" y="838201"/>
            <a:ext cx="25908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457200" algn="ctr"/>
            <a:r>
              <a:rPr lang="nl-NL" sz="2800" b="1" dirty="0">
                <a:solidFill>
                  <a:srgbClr val="080808"/>
                </a:solidFill>
                <a:latin typeface="Times New Roman"/>
                <a:ea typeface="Batang"/>
                <a:cs typeface="Times New Roman"/>
              </a:rPr>
              <a:t>Báo cáo kết quả hoạt động kinh doanh. Mẫu số B02 - DN</a:t>
            </a:r>
            <a:endParaRPr lang="en-US" sz="2800" b="1" dirty="0">
              <a:solidFill>
                <a:srgbClr val="080808"/>
              </a:solidFill>
              <a:latin typeface="Calibri"/>
              <a:ea typeface="Calibri"/>
              <a:cs typeface="Times New Roman"/>
            </a:endParaRPr>
          </a:p>
        </p:txBody>
      </p:sp>
      <p:sp>
        <p:nvSpPr>
          <p:cNvPr id="17" name="Text Box 109"/>
          <p:cNvSpPr txBox="1">
            <a:spLocks noChangeArrowheads="1"/>
          </p:cNvSpPr>
          <p:nvPr/>
        </p:nvSpPr>
        <p:spPr bwMode="auto">
          <a:xfrm>
            <a:off x="1676400" y="4267200"/>
            <a:ext cx="25146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457200" algn="ctr"/>
            <a:r>
              <a:rPr lang="nl-NL" sz="2800" b="1" dirty="0">
                <a:solidFill>
                  <a:srgbClr val="080808"/>
                </a:solidFill>
                <a:latin typeface="Times New Roman"/>
                <a:ea typeface="Batang"/>
                <a:cs typeface="Times New Roman"/>
              </a:rPr>
              <a:t>Báo cáo lưu chuyển tiền tệ. Mẫu số: B03 - DN</a:t>
            </a:r>
            <a:endParaRPr lang="en-US" sz="2800" b="1" dirty="0">
              <a:solidFill>
                <a:srgbClr val="080808"/>
              </a:solidFill>
              <a:latin typeface="Calibri"/>
              <a:ea typeface="Calibri"/>
              <a:cs typeface="Times New Roman"/>
            </a:endParaRPr>
          </a:p>
        </p:txBody>
      </p:sp>
      <p:sp>
        <p:nvSpPr>
          <p:cNvPr id="18" name="Text Box 110"/>
          <p:cNvSpPr txBox="1">
            <a:spLocks noChangeArrowheads="1"/>
          </p:cNvSpPr>
          <p:nvPr/>
        </p:nvSpPr>
        <p:spPr bwMode="auto">
          <a:xfrm>
            <a:off x="7696200" y="4356318"/>
            <a:ext cx="274320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457200" algn="ctr"/>
            <a:r>
              <a:rPr lang="en-US" sz="2800" b="1" dirty="0" err="1">
                <a:solidFill>
                  <a:srgbClr val="080808"/>
                </a:solidFill>
                <a:latin typeface="Times New Roman"/>
                <a:ea typeface="Batang"/>
                <a:cs typeface="Times New Roman"/>
              </a:rPr>
              <a:t>Bản</a:t>
            </a:r>
            <a:r>
              <a:rPr lang="en-US" sz="2800" b="1" dirty="0">
                <a:solidFill>
                  <a:srgbClr val="080808"/>
                </a:solidFill>
                <a:latin typeface="Times New Roman"/>
                <a:ea typeface="Batang"/>
                <a:cs typeface="Times New Roman"/>
              </a:rPr>
              <a:t> </a:t>
            </a:r>
            <a:r>
              <a:rPr lang="en-US" sz="2800" b="1" dirty="0" err="1">
                <a:solidFill>
                  <a:srgbClr val="080808"/>
                </a:solidFill>
                <a:latin typeface="Times New Roman"/>
                <a:ea typeface="Batang"/>
                <a:cs typeface="Times New Roman"/>
              </a:rPr>
              <a:t>thuyết</a:t>
            </a:r>
            <a:r>
              <a:rPr lang="en-US" sz="2800" b="1" dirty="0">
                <a:solidFill>
                  <a:srgbClr val="080808"/>
                </a:solidFill>
                <a:latin typeface="Times New Roman"/>
                <a:ea typeface="Batang"/>
                <a:cs typeface="Times New Roman"/>
              </a:rPr>
              <a:t> minh BCTC. </a:t>
            </a:r>
            <a:r>
              <a:rPr lang="en-US" sz="2800" b="1" dirty="0" err="1">
                <a:solidFill>
                  <a:srgbClr val="080808"/>
                </a:solidFill>
                <a:latin typeface="Times New Roman"/>
                <a:ea typeface="Batang"/>
                <a:cs typeface="Times New Roman"/>
              </a:rPr>
              <a:t>Mẫu</a:t>
            </a:r>
            <a:r>
              <a:rPr lang="en-US" sz="2800" b="1" dirty="0">
                <a:solidFill>
                  <a:srgbClr val="080808"/>
                </a:solidFill>
                <a:latin typeface="Times New Roman"/>
                <a:ea typeface="Batang"/>
                <a:cs typeface="Times New Roman"/>
              </a:rPr>
              <a:t> </a:t>
            </a:r>
            <a:r>
              <a:rPr lang="en-US" sz="2800" b="1" dirty="0" err="1">
                <a:solidFill>
                  <a:srgbClr val="080808"/>
                </a:solidFill>
                <a:latin typeface="Times New Roman"/>
                <a:ea typeface="Batang"/>
                <a:cs typeface="Times New Roman"/>
              </a:rPr>
              <a:t>số</a:t>
            </a:r>
            <a:r>
              <a:rPr lang="en-US" sz="2800" b="1" dirty="0">
                <a:solidFill>
                  <a:srgbClr val="080808"/>
                </a:solidFill>
                <a:latin typeface="Times New Roman"/>
                <a:ea typeface="Batang"/>
                <a:cs typeface="Times New Roman"/>
              </a:rPr>
              <a:t> B09 - DN</a:t>
            </a:r>
            <a:endParaRPr lang="en-US" sz="2800" b="1" dirty="0">
              <a:solidFill>
                <a:srgbClr val="080808"/>
              </a:solidFill>
              <a:latin typeface="Calibri"/>
              <a:ea typeface="Calibri"/>
              <a:cs typeface="Times New Roman"/>
            </a:endParaRPr>
          </a:p>
        </p:txBody>
      </p:sp>
      <p:sp>
        <p:nvSpPr>
          <p:cNvPr id="19" name="Text Box 111"/>
          <p:cNvSpPr txBox="1">
            <a:spLocks noChangeArrowheads="1"/>
          </p:cNvSpPr>
          <p:nvPr/>
        </p:nvSpPr>
        <p:spPr bwMode="auto">
          <a:xfrm>
            <a:off x="5171126" y="2743201"/>
            <a:ext cx="189346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nl-NL" sz="3200" b="1" dirty="0">
                <a:solidFill>
                  <a:srgbClr val="C00000"/>
                </a:solidFill>
                <a:latin typeface="Times New Roman"/>
                <a:ea typeface="Times New Roman"/>
                <a:cs typeface="Times New Roman"/>
              </a:rPr>
              <a:t>1.3 </a:t>
            </a:r>
          </a:p>
          <a:p>
            <a:pPr algn="ctr"/>
            <a:r>
              <a:rPr lang="nl-NL" sz="3200" b="1" dirty="0">
                <a:solidFill>
                  <a:srgbClr val="C00000"/>
                </a:solidFill>
                <a:latin typeface="Times New Roman"/>
                <a:ea typeface="Times New Roman"/>
                <a:cs typeface="Times New Roman"/>
              </a:rPr>
              <a:t>Hệ thống </a:t>
            </a:r>
          </a:p>
          <a:p>
            <a:pPr algn="ctr"/>
            <a:r>
              <a:rPr lang="nl-NL" sz="3200" b="1" dirty="0">
                <a:solidFill>
                  <a:srgbClr val="C00000"/>
                </a:solidFill>
                <a:latin typeface="Times New Roman"/>
                <a:ea typeface="Times New Roman"/>
                <a:cs typeface="Times New Roman"/>
              </a:rPr>
              <a:t>Báo cáo</a:t>
            </a:r>
          </a:p>
          <a:p>
            <a:pPr algn="ctr"/>
            <a:r>
              <a:rPr lang="nl-NL" sz="3200" b="1" dirty="0">
                <a:solidFill>
                  <a:srgbClr val="C00000"/>
                </a:solidFill>
                <a:latin typeface="Times New Roman"/>
                <a:ea typeface="Times New Roman"/>
                <a:cs typeface="Times New Roman"/>
              </a:rPr>
              <a:t> tàichính</a:t>
            </a:r>
            <a:endParaRPr lang="en-US" sz="3200" dirty="0">
              <a:solidFill>
                <a:srgbClr val="C00000"/>
              </a:solidFill>
              <a:latin typeface="Calibri"/>
              <a:ea typeface="Calibri"/>
              <a:cs typeface="Times New Roman"/>
            </a:endParaRPr>
          </a:p>
        </p:txBody>
      </p:sp>
      <p:sp>
        <p:nvSpPr>
          <p:cNvPr id="20" name="Title 1"/>
          <p:cNvSpPr txBox="1">
            <a:spLocks/>
          </p:cNvSpPr>
          <p:nvPr/>
        </p:nvSpPr>
        <p:spPr>
          <a:xfrm>
            <a:off x="10058401" y="6402492"/>
            <a:ext cx="581891" cy="47629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166</a:t>
            </a:r>
          </a:p>
        </p:txBody>
      </p:sp>
    </p:spTree>
    <p:extLst>
      <p:ext uri="{BB962C8B-B14F-4D97-AF65-F5344CB8AC3E}">
        <p14:creationId xmlns:p14="http://schemas.microsoft.com/office/powerpoint/2010/main" val="26521564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16" presetClass="entr" presetSubtype="2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arn(inVertical)">
                                      <p:cBhvr>
                                        <p:cTn id="28" dur="500"/>
                                        <p:tgtEl>
                                          <p:spTgt spid="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Vertical)">
                                      <p:cBhvr>
                                        <p:cTn id="31" dur="500"/>
                                        <p:tgtEl>
                                          <p:spTgt spid="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par>
                                <p:cTn id="35" presetID="16" presetClass="entr" presetSubtype="21"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par>
                                <p:cTn id="38" presetID="16" presetClass="entr" presetSubtype="21"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arn(inVertical)">
                                      <p:cBhvr>
                                        <p:cTn id="43" dur="500"/>
                                        <p:tgtEl>
                                          <p:spTgt spid="10"/>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12" grpId="0" animBg="1"/>
      <p:bldP spid="14" grpId="0" animBg="1"/>
      <p:bldP spid="15" grpId="0"/>
      <p:bldP spid="16" grpId="0"/>
      <p:bldP spid="17" grpId="0"/>
      <p:bldP spid="18" grpId="0"/>
      <p:bldP spid="19" grpId="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1"/>
            <a:ext cx="9144000" cy="6555641"/>
          </a:xfrm>
          <a:prstGeom prst="rect">
            <a:avLst/>
          </a:prstGeom>
        </p:spPr>
        <p:txBody>
          <a:bodyPr wrap="square">
            <a:spAutoFit/>
          </a:bodyPr>
          <a:lstStyle/>
          <a:p>
            <a:pPr algn="just"/>
            <a:r>
              <a:rPr lang="en-US" sz="2800" b="1" dirty="0">
                <a:solidFill>
                  <a:srgbClr val="080808"/>
                </a:solidFill>
                <a:latin typeface="Times New Roman"/>
                <a:ea typeface="Calibri"/>
              </a:rPr>
              <a:t>1.4</a:t>
            </a:r>
            <a:r>
              <a:rPr lang="vi-VN" sz="2800" b="1" dirty="0">
                <a:solidFill>
                  <a:srgbClr val="080808"/>
                </a:solidFill>
                <a:latin typeface="Times New Roman"/>
                <a:ea typeface="Calibri"/>
              </a:rPr>
              <a:t>. Trách nhiệm lập báo cáo tài chính</a:t>
            </a:r>
            <a:endParaRPr lang="en-US" sz="2800" b="1" dirty="0">
              <a:solidFill>
                <a:srgbClr val="080808"/>
              </a:solidFill>
              <a:latin typeface="Times New Roman"/>
              <a:ea typeface="Calibri"/>
            </a:endParaRPr>
          </a:p>
          <a:p>
            <a:pPr algn="just"/>
            <a:r>
              <a:rPr lang="vi-VN" sz="2800" b="1" dirty="0">
                <a:solidFill>
                  <a:srgbClr val="080808"/>
                </a:solidFill>
                <a:latin typeface="Times New Roman"/>
                <a:ea typeface="Calibri"/>
              </a:rPr>
              <a:t>	Tất cả các doanh nghiệp thuộc mọi thành phần kinh tế đều phải lập và trình bày </a:t>
            </a:r>
            <a:r>
              <a:rPr lang="en-US" sz="2800" b="1" dirty="0">
                <a:solidFill>
                  <a:srgbClr val="080808"/>
                </a:solidFill>
                <a:latin typeface="Times New Roman"/>
                <a:ea typeface="Calibri"/>
              </a:rPr>
              <a:t>BCTC</a:t>
            </a:r>
            <a:r>
              <a:rPr lang="vi-VN" sz="2800" b="1" dirty="0">
                <a:solidFill>
                  <a:srgbClr val="080808"/>
                </a:solidFill>
                <a:latin typeface="Times New Roman"/>
                <a:ea typeface="Calibri"/>
              </a:rPr>
              <a:t> năm. Quy định riêng:</a:t>
            </a:r>
            <a:endParaRPr lang="en-US" sz="2800" b="1" dirty="0">
              <a:solidFill>
                <a:srgbClr val="080808"/>
              </a:solidFill>
              <a:latin typeface="Times New Roman"/>
              <a:ea typeface="Calibri"/>
            </a:endParaRPr>
          </a:p>
          <a:p>
            <a:pPr algn="just"/>
            <a:endParaRPr lang="en-US" sz="2800" b="1" dirty="0">
              <a:solidFill>
                <a:srgbClr val="080808"/>
              </a:solidFill>
              <a:latin typeface="Times New Roman"/>
              <a:ea typeface="Calibri"/>
            </a:endParaRPr>
          </a:p>
          <a:p>
            <a:pPr algn="just"/>
            <a:r>
              <a:rPr lang="vi-VN" sz="2800" b="1" dirty="0">
                <a:solidFill>
                  <a:srgbClr val="080808"/>
                </a:solidFill>
                <a:latin typeface="Times New Roman"/>
                <a:ea typeface="Calibri"/>
              </a:rPr>
              <a:t> -  </a:t>
            </a:r>
            <a:r>
              <a:rPr lang="vi-VN" sz="2800" b="1" i="1" u="sng" dirty="0">
                <a:solidFill>
                  <a:srgbClr val="080808"/>
                </a:solidFill>
                <a:latin typeface="Times New Roman"/>
                <a:ea typeface="Calibri"/>
              </a:rPr>
              <a:t>Doanh nghiệp nhà nước</a:t>
            </a:r>
            <a:r>
              <a:rPr lang="en-US" sz="2800" b="1" dirty="0">
                <a:solidFill>
                  <a:srgbClr val="080808"/>
                </a:solidFill>
                <a:latin typeface="Times New Roman"/>
                <a:ea typeface="Calibri"/>
              </a:rPr>
              <a:t>: </a:t>
            </a:r>
            <a:r>
              <a:rPr lang="vi-VN" sz="2800" b="1" dirty="0">
                <a:solidFill>
                  <a:srgbClr val="080808"/>
                </a:solidFill>
                <a:latin typeface="Times New Roman"/>
                <a:ea typeface="Calibri"/>
              </a:rPr>
              <a:t> lập thêm báo cáo quý, </a:t>
            </a:r>
            <a:r>
              <a:rPr lang="en-US" sz="2800" b="1" dirty="0">
                <a:solidFill>
                  <a:srgbClr val="080808"/>
                </a:solidFill>
                <a:latin typeface="Times New Roman"/>
                <a:ea typeface="Calibri"/>
              </a:rPr>
              <a:t>BCTC</a:t>
            </a:r>
            <a:r>
              <a:rPr lang="vi-VN" sz="2800" b="1" dirty="0">
                <a:solidFill>
                  <a:srgbClr val="080808"/>
                </a:solidFill>
                <a:latin typeface="Times New Roman"/>
                <a:ea typeface="Calibri"/>
              </a:rPr>
              <a:t> giữa niên độ dạng đầy đủ   </a:t>
            </a:r>
            <a:endParaRPr lang="en-US" sz="2800" b="1" dirty="0">
              <a:solidFill>
                <a:srgbClr val="080808"/>
              </a:solidFill>
              <a:latin typeface="Times New Roman"/>
              <a:ea typeface="Calibri"/>
            </a:endParaRPr>
          </a:p>
          <a:p>
            <a:pPr algn="just"/>
            <a:r>
              <a:rPr lang="en-US" sz="2800" b="1" i="1" dirty="0">
                <a:solidFill>
                  <a:srgbClr val="080808"/>
                </a:solidFill>
                <a:latin typeface="Times New Roman"/>
                <a:ea typeface="Calibri"/>
              </a:rPr>
              <a:t>- </a:t>
            </a:r>
            <a:r>
              <a:rPr lang="vi-VN" sz="2800" b="1" i="1" u="sng" dirty="0">
                <a:solidFill>
                  <a:srgbClr val="080808"/>
                </a:solidFill>
                <a:latin typeface="Times New Roman"/>
                <a:ea typeface="Calibri"/>
              </a:rPr>
              <a:t>Các doanh nghiệp niêm yết trên thị trường chứng khoán</a:t>
            </a:r>
            <a:r>
              <a:rPr lang="en-US" sz="2800" b="1" dirty="0">
                <a:solidFill>
                  <a:srgbClr val="080808"/>
                </a:solidFill>
                <a:latin typeface="Times New Roman"/>
                <a:ea typeface="Calibri"/>
              </a:rPr>
              <a:t>: </a:t>
            </a:r>
            <a:r>
              <a:rPr lang="vi-VN" sz="2800" b="1" dirty="0">
                <a:solidFill>
                  <a:srgbClr val="080808"/>
                </a:solidFill>
                <a:latin typeface="Times New Roman"/>
                <a:ea typeface="Calibri"/>
              </a:rPr>
              <a:t> phải lập thêm </a:t>
            </a:r>
            <a:r>
              <a:rPr lang="en-US" sz="2800" b="1" dirty="0">
                <a:solidFill>
                  <a:srgbClr val="080808"/>
                </a:solidFill>
                <a:latin typeface="Times New Roman"/>
                <a:ea typeface="Calibri"/>
              </a:rPr>
              <a:t>BCTC</a:t>
            </a:r>
            <a:r>
              <a:rPr lang="vi-VN" sz="2800" b="1" dirty="0">
                <a:solidFill>
                  <a:srgbClr val="080808"/>
                </a:solidFill>
                <a:latin typeface="Times New Roman"/>
                <a:ea typeface="Calibri"/>
              </a:rPr>
              <a:t> giữa niên độ dạng đầy đủ  </a:t>
            </a:r>
            <a:endParaRPr lang="en-US" sz="2800" b="1" dirty="0">
              <a:solidFill>
                <a:srgbClr val="080808"/>
              </a:solidFill>
              <a:latin typeface="Times New Roman"/>
              <a:ea typeface="Calibri"/>
            </a:endParaRPr>
          </a:p>
          <a:p>
            <a:pPr algn="just"/>
            <a:endParaRPr lang="en-US" sz="2800" b="1" dirty="0">
              <a:solidFill>
                <a:srgbClr val="080808"/>
              </a:solidFill>
              <a:latin typeface="Times New Roman"/>
              <a:ea typeface="Calibri"/>
            </a:endParaRPr>
          </a:p>
          <a:p>
            <a:pPr algn="just"/>
            <a:r>
              <a:rPr lang="en-US" sz="2800" b="1" i="1" dirty="0">
                <a:solidFill>
                  <a:srgbClr val="080808"/>
                </a:solidFill>
                <a:latin typeface="Times New Roman"/>
                <a:ea typeface="Calibri"/>
              </a:rPr>
              <a:t>- </a:t>
            </a:r>
            <a:r>
              <a:rPr lang="vi-VN" sz="2800" b="1" i="1" u="sng" dirty="0">
                <a:solidFill>
                  <a:srgbClr val="080808"/>
                </a:solidFill>
                <a:latin typeface="Times New Roman"/>
                <a:ea typeface="Calibri"/>
              </a:rPr>
              <a:t>Các công ty mẹ và tập đoàn</a:t>
            </a:r>
            <a:r>
              <a:rPr lang="en-US" sz="2800" b="1" i="1" u="sng" dirty="0">
                <a:solidFill>
                  <a:srgbClr val="080808"/>
                </a:solidFill>
                <a:latin typeface="Times New Roman"/>
                <a:ea typeface="Calibri"/>
              </a:rPr>
              <a:t>:</a:t>
            </a:r>
            <a:r>
              <a:rPr lang="en-US" sz="2800" b="1" i="1" dirty="0">
                <a:solidFill>
                  <a:srgbClr val="080808"/>
                </a:solidFill>
                <a:latin typeface="Times New Roman"/>
                <a:ea typeface="Calibri"/>
              </a:rPr>
              <a:t> </a:t>
            </a:r>
            <a:r>
              <a:rPr lang="vi-VN" sz="2800" b="1" dirty="0">
                <a:solidFill>
                  <a:srgbClr val="080808"/>
                </a:solidFill>
                <a:latin typeface="Times New Roman"/>
                <a:ea typeface="Calibri"/>
              </a:rPr>
              <a:t>phải lập </a:t>
            </a:r>
            <a:r>
              <a:rPr lang="en-US" sz="2800" b="1" dirty="0">
                <a:solidFill>
                  <a:srgbClr val="080808"/>
                </a:solidFill>
                <a:latin typeface="Times New Roman"/>
                <a:ea typeface="Calibri"/>
              </a:rPr>
              <a:t>BCTC </a:t>
            </a:r>
            <a:r>
              <a:rPr lang="vi-VN" sz="2800" b="1" dirty="0">
                <a:solidFill>
                  <a:srgbClr val="080808"/>
                </a:solidFill>
                <a:latin typeface="Times New Roman"/>
                <a:ea typeface="Calibri"/>
              </a:rPr>
              <a:t>giữa niên độ và báo cáo tài chính hợp nhất vào cuối kỳ báo cáo năm </a:t>
            </a:r>
            <a:endParaRPr lang="en-US" sz="2800" b="1" dirty="0">
              <a:solidFill>
                <a:srgbClr val="080808"/>
              </a:solidFill>
              <a:latin typeface="Times New Roman"/>
              <a:ea typeface="Calibri"/>
            </a:endParaRPr>
          </a:p>
          <a:p>
            <a:pPr algn="just"/>
            <a:endParaRPr lang="en-US" sz="2800" b="1" dirty="0">
              <a:solidFill>
                <a:srgbClr val="080808"/>
              </a:solidFill>
              <a:latin typeface="Times New Roman"/>
              <a:ea typeface="Calibri"/>
            </a:endParaRPr>
          </a:p>
          <a:p>
            <a:pPr algn="just"/>
            <a:r>
              <a:rPr lang="vi-VN" sz="2800" b="1" dirty="0">
                <a:solidFill>
                  <a:srgbClr val="080808"/>
                </a:solidFill>
                <a:latin typeface="Times New Roman"/>
                <a:ea typeface="Calibri"/>
              </a:rPr>
              <a:t>- </a:t>
            </a:r>
            <a:r>
              <a:rPr lang="vi-VN" sz="2800" b="1" i="1" u="sng" dirty="0">
                <a:solidFill>
                  <a:srgbClr val="080808"/>
                </a:solidFill>
                <a:latin typeface="Times New Roman"/>
                <a:ea typeface="Calibri"/>
              </a:rPr>
              <a:t>Các công ty, tổng công ty</a:t>
            </a:r>
            <a:r>
              <a:rPr lang="en-US" sz="2800" b="1" dirty="0">
                <a:solidFill>
                  <a:srgbClr val="080808"/>
                </a:solidFill>
                <a:latin typeface="Times New Roman"/>
                <a:ea typeface="Calibri"/>
              </a:rPr>
              <a:t>: </a:t>
            </a:r>
            <a:r>
              <a:rPr lang="vi-VN" sz="2800" b="1" dirty="0">
                <a:solidFill>
                  <a:srgbClr val="080808"/>
                </a:solidFill>
                <a:latin typeface="Times New Roman"/>
                <a:ea typeface="Calibri"/>
              </a:rPr>
              <a:t>có đơn vị kế toán phụ thuộc phải lập thêm </a:t>
            </a:r>
            <a:r>
              <a:rPr lang="en-US" sz="2800" b="1" dirty="0">
                <a:solidFill>
                  <a:srgbClr val="080808"/>
                </a:solidFill>
                <a:latin typeface="Times New Roman"/>
                <a:ea typeface="Calibri"/>
              </a:rPr>
              <a:t>BCTC </a:t>
            </a:r>
            <a:r>
              <a:rPr lang="vi-VN" sz="2800" b="1" dirty="0">
                <a:solidFill>
                  <a:srgbClr val="080808"/>
                </a:solidFill>
                <a:latin typeface="Times New Roman"/>
                <a:ea typeface="Calibri"/>
              </a:rPr>
              <a:t>tổng hợp hoăc báo cáo tài chính hợp nhất vào cuối kỳ báo cáo kế toán năm</a:t>
            </a:r>
            <a:endParaRPr lang="en-US" sz="2800" b="1" dirty="0">
              <a:solidFill>
                <a:srgbClr val="080808"/>
              </a:solidFill>
              <a:latin typeface="Times New Roman"/>
              <a:ea typeface="Calibri"/>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164</a:t>
            </a:r>
          </a:p>
        </p:txBody>
      </p:sp>
    </p:spTree>
    <p:extLst>
      <p:ext uri="{BB962C8B-B14F-4D97-AF65-F5344CB8AC3E}">
        <p14:creationId xmlns:p14="http://schemas.microsoft.com/office/powerpoint/2010/main" val="245191212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7097" y="558268"/>
            <a:ext cx="9144000" cy="5940088"/>
          </a:xfrm>
          <a:prstGeom prst="rect">
            <a:avLst/>
          </a:prstGeom>
        </p:spPr>
        <p:txBody>
          <a:bodyPr wrap="square">
            <a:spAutoFit/>
          </a:bodyPr>
          <a:lstStyle/>
          <a:p>
            <a:pPr algn="just"/>
            <a:r>
              <a:rPr lang="en-US" sz="2800" b="1" dirty="0">
                <a:solidFill>
                  <a:srgbClr val="080808"/>
                </a:solidFill>
                <a:latin typeface="Times New Roman"/>
                <a:ea typeface="Calibri"/>
              </a:rPr>
              <a:t>1.5</a:t>
            </a:r>
            <a:r>
              <a:rPr lang="vi-VN" sz="2800" b="1" dirty="0">
                <a:solidFill>
                  <a:srgbClr val="080808"/>
                </a:solidFill>
                <a:latin typeface="Times New Roman"/>
                <a:ea typeface="Calibri"/>
              </a:rPr>
              <a:t>. </a:t>
            </a:r>
            <a:r>
              <a:rPr lang="en-US" sz="2800" b="1" dirty="0" err="1">
                <a:solidFill>
                  <a:srgbClr val="080808"/>
                </a:solidFill>
                <a:latin typeface="Times New Roman"/>
                <a:ea typeface="Calibri"/>
              </a:rPr>
              <a:t>Yêu</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cầu</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lập</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và</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trình</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bày</a:t>
            </a:r>
            <a:r>
              <a:rPr lang="en-US" sz="2800" b="1" dirty="0">
                <a:solidFill>
                  <a:srgbClr val="080808"/>
                </a:solidFill>
                <a:latin typeface="Times New Roman"/>
                <a:ea typeface="Calibri"/>
              </a:rPr>
              <a:t> </a:t>
            </a:r>
            <a:r>
              <a:rPr lang="vi-VN" sz="2800" b="1" dirty="0">
                <a:solidFill>
                  <a:srgbClr val="080808"/>
                </a:solidFill>
                <a:latin typeface="Times New Roman"/>
                <a:ea typeface="Calibri"/>
              </a:rPr>
              <a:t>báo cáo tài chính:</a:t>
            </a:r>
            <a:endParaRPr lang="en-US" sz="3200" b="1" dirty="0">
              <a:solidFill>
                <a:srgbClr val="080808"/>
              </a:solidFill>
              <a:latin typeface="Times New Roman" pitchFamily="18" charset="0"/>
              <a:ea typeface="Calibri"/>
              <a:cs typeface="Times New Roman" pitchFamily="18" charset="0"/>
            </a:endParaRPr>
          </a:p>
          <a:p>
            <a:pPr algn="just"/>
            <a:r>
              <a:rPr lang="vi-VN" sz="3200" b="1" dirty="0">
                <a:solidFill>
                  <a:srgbClr val="080808"/>
                </a:solidFill>
                <a:latin typeface="Times New Roman" pitchFamily="18" charset="0"/>
                <a:ea typeface="Calibri"/>
                <a:cs typeface="Times New Roman" pitchFamily="18" charset="0"/>
              </a:rPr>
              <a:t> - </a:t>
            </a:r>
            <a:r>
              <a:rPr lang="vi-VN" sz="3200" dirty="0">
                <a:latin typeface="Times New Roman" pitchFamily="18" charset="0"/>
                <a:cs typeface="Times New Roman" pitchFamily="18" charset="0"/>
              </a:rPr>
              <a:t>Thông tin trình bày trên Báo cáo tài chính phải phản ánh trung thực, hợp lý tình hình tài chính, tình hình và kết quả kinh doanh của doanh nghiệ</a:t>
            </a:r>
            <a:r>
              <a:rPr lang="en-US" sz="3200" dirty="0">
                <a:latin typeface="Times New Roman" pitchFamily="18" charset="0"/>
                <a:cs typeface="Times New Roman" pitchFamily="18" charset="0"/>
              </a:rPr>
              <a:t>p.</a:t>
            </a:r>
          </a:p>
          <a:p>
            <a:pPr algn="just" hangingPunct="0"/>
            <a:r>
              <a:rPr lang="vi-VN" sz="3200" dirty="0">
                <a:latin typeface="Times New Roman" pitchFamily="18" charset="0"/>
                <a:cs typeface="Times New Roman" pitchFamily="18" charset="0"/>
              </a:rPr>
              <a:t>- Thông tin tài chính phải thích hợp</a:t>
            </a:r>
            <a:r>
              <a:rPr lang="en-US" sz="3200" dirty="0">
                <a:latin typeface="Times New Roman" pitchFamily="18" charset="0"/>
                <a:cs typeface="Times New Roman" pitchFamily="18" charset="0"/>
              </a:rPr>
              <a:t>.</a:t>
            </a:r>
          </a:p>
          <a:p>
            <a:pPr algn="just" hangingPunct="0"/>
            <a:r>
              <a:rPr lang="vi-VN" sz="3200" dirty="0">
                <a:latin typeface="Times New Roman" pitchFamily="18" charset="0"/>
                <a:cs typeface="Times New Roman" pitchFamily="18" charset="0"/>
              </a:rPr>
              <a:t>- Thông tin tài chính phải được trình bày đầy đủ trên mọi khía cạnh trọng yếu..</a:t>
            </a:r>
            <a:endParaRPr lang="en-US" sz="3200" dirty="0">
              <a:latin typeface="Times New Roman" pitchFamily="18" charset="0"/>
              <a:cs typeface="Times New Roman" pitchFamily="18" charset="0"/>
            </a:endParaRPr>
          </a:p>
          <a:p>
            <a:pPr algn="just"/>
            <a:r>
              <a:rPr lang="vi-VN" sz="3200" dirty="0">
                <a:latin typeface="Times New Roman" pitchFamily="18" charset="0"/>
                <a:cs typeface="Times New Roman" pitchFamily="18" charset="0"/>
              </a:rPr>
              <a:t>- Thông tin phải đảm bảo có thể kiểm chứng, kịp thời và dễ hiểu.</a:t>
            </a:r>
            <a:endParaRPr lang="en-US" sz="3200" dirty="0">
              <a:latin typeface="Times New Roman" pitchFamily="18" charset="0"/>
              <a:cs typeface="Times New Roman" pitchFamily="18" charset="0"/>
            </a:endParaRPr>
          </a:p>
          <a:p>
            <a:pPr algn="just" hangingPunct="0"/>
            <a:r>
              <a:rPr lang="vi-VN" sz="3200" dirty="0">
                <a:latin typeface="Times New Roman" pitchFamily="18" charset="0"/>
                <a:cs typeface="Times New Roman" pitchFamily="18" charset="0"/>
              </a:rPr>
              <a:t>- Thông tin tài chính phải được trình bày nhất quán và có thể so sánh giữa các kỳ kế toán; So sánh được giữa các doanh nghiệp với nhau.</a:t>
            </a:r>
            <a:endParaRPr lang="en-US" sz="3200" dirty="0">
              <a:latin typeface="Times New Roman" pitchFamily="18" charset="0"/>
              <a:cs typeface="Times New Roman" pitchFamily="18" charset="0"/>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164</a:t>
            </a:r>
          </a:p>
        </p:txBody>
      </p:sp>
    </p:spTree>
    <p:extLst>
      <p:ext uri="{BB962C8B-B14F-4D97-AF65-F5344CB8AC3E}">
        <p14:creationId xmlns:p14="http://schemas.microsoft.com/office/powerpoint/2010/main" val="387318348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3"/>
          <p:cNvSpPr>
            <a:spLocks noChangeArrowheads="1"/>
          </p:cNvSpPr>
          <p:nvPr/>
        </p:nvSpPr>
        <p:spPr bwMode="gray">
          <a:xfrm>
            <a:off x="1524000" y="0"/>
            <a:ext cx="9144000" cy="8763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just">
              <a:lnSpc>
                <a:spcPct val="140000"/>
              </a:lnSpc>
            </a:pPr>
            <a:r>
              <a:rPr lang="en-US" sz="2800" b="1" dirty="0">
                <a:solidFill>
                  <a:srgbClr val="080808"/>
                </a:solidFill>
                <a:latin typeface="Times New Roman"/>
                <a:ea typeface="Calibri"/>
              </a:rPr>
              <a:t>1.6.</a:t>
            </a:r>
            <a:r>
              <a:rPr lang="vi-VN" sz="2800" b="1" dirty="0">
                <a:solidFill>
                  <a:srgbClr val="080808"/>
                </a:solidFill>
                <a:latin typeface="Times New Roman"/>
                <a:ea typeface="Calibri"/>
              </a:rPr>
              <a:t> Nguyên tắc lập và trình bày báo cáo tài chính</a:t>
            </a:r>
            <a:endParaRPr lang="en-US" sz="2400" dirty="0">
              <a:solidFill>
                <a:srgbClr val="080808"/>
              </a:solidFill>
              <a:latin typeface="Times New Roman"/>
              <a:ea typeface="Calibri"/>
            </a:endParaRPr>
          </a:p>
        </p:txBody>
      </p:sp>
      <p:sp>
        <p:nvSpPr>
          <p:cNvPr id="8" name="AutoShape 76"/>
          <p:cNvSpPr>
            <a:spLocks noChangeArrowheads="1"/>
          </p:cNvSpPr>
          <p:nvPr/>
        </p:nvSpPr>
        <p:spPr bwMode="gray">
          <a:xfrm>
            <a:off x="1524000" y="990600"/>
            <a:ext cx="9144000" cy="1066800"/>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algn="just"/>
            <a:r>
              <a:rPr lang="nl-NL" sz="2400" b="1" i="1" dirty="0">
                <a:solidFill>
                  <a:srgbClr val="080808"/>
                </a:solidFill>
                <a:latin typeface="Times New Roman"/>
                <a:ea typeface="Batang"/>
                <a:cs typeface="Times New Roman"/>
              </a:rPr>
              <a:t>* </a:t>
            </a:r>
            <a:r>
              <a:rPr lang="nl-NL" sz="2400" b="1" i="1" u="sng" dirty="0">
                <a:solidFill>
                  <a:srgbClr val="080808"/>
                </a:solidFill>
                <a:latin typeface="Times New Roman"/>
                <a:ea typeface="Batang"/>
                <a:cs typeface="Times New Roman"/>
              </a:rPr>
              <a:t>Hoạt động liên tục</a:t>
            </a:r>
            <a:r>
              <a:rPr lang="nl-NL" sz="2400" b="1" dirty="0">
                <a:solidFill>
                  <a:srgbClr val="080808"/>
                </a:solidFill>
                <a:latin typeface="Times New Roman"/>
                <a:ea typeface="Batang"/>
                <a:cs typeface="Times New Roman"/>
              </a:rPr>
              <a:t>: Khi lập và trình bày BCTC phải đánh giá </a:t>
            </a:r>
          </a:p>
          <a:p>
            <a:pPr algn="just"/>
            <a:r>
              <a:rPr lang="nl-NL" sz="2400" b="1" dirty="0">
                <a:solidFill>
                  <a:srgbClr val="080808"/>
                </a:solidFill>
                <a:latin typeface="Times New Roman"/>
                <a:ea typeface="Batang"/>
                <a:cs typeface="Times New Roman"/>
              </a:rPr>
              <a:t>và xác nhận việc giả định hoạt động liên tục của DN. Nếu có dấu</a:t>
            </a:r>
          </a:p>
          <a:p>
            <a:pPr algn="just"/>
            <a:r>
              <a:rPr lang="nl-NL" sz="2400" b="1" dirty="0">
                <a:solidFill>
                  <a:srgbClr val="080808"/>
                </a:solidFill>
                <a:latin typeface="Times New Roman"/>
                <a:ea typeface="Batang"/>
                <a:cs typeface="Times New Roman"/>
              </a:rPr>
              <a:t> hiệu không liên tục thì phải điều chỉnh BCTC và thuyết minh </a:t>
            </a:r>
            <a:endParaRPr lang="en-US" sz="2400" b="1" dirty="0">
              <a:solidFill>
                <a:srgbClr val="080808"/>
              </a:solidFill>
              <a:latin typeface="Calibri"/>
              <a:ea typeface="Calibri"/>
              <a:cs typeface="Times New Roman"/>
            </a:endParaRPr>
          </a:p>
        </p:txBody>
      </p:sp>
      <p:sp>
        <p:nvSpPr>
          <p:cNvPr id="9" name="AutoShape 77"/>
          <p:cNvSpPr>
            <a:spLocks noChangeArrowheads="1"/>
          </p:cNvSpPr>
          <p:nvPr/>
        </p:nvSpPr>
        <p:spPr bwMode="gray">
          <a:xfrm>
            <a:off x="1447800" y="2133600"/>
            <a:ext cx="91440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just"/>
            <a:r>
              <a:rPr lang="en-US" sz="2400" b="1" i="1" dirty="0">
                <a:solidFill>
                  <a:srgbClr val="080808"/>
                </a:solidFill>
                <a:latin typeface="Times New Roman"/>
                <a:ea typeface="Calibri"/>
              </a:rPr>
              <a:t>* </a:t>
            </a:r>
            <a:r>
              <a:rPr lang="vi-VN" sz="2400" b="1" i="1" u="sng" dirty="0">
                <a:solidFill>
                  <a:srgbClr val="080808"/>
                </a:solidFill>
                <a:latin typeface="Times New Roman"/>
                <a:ea typeface="Calibri"/>
              </a:rPr>
              <a:t>Cơ sở dồn tích</a:t>
            </a:r>
            <a:r>
              <a:rPr lang="vi-VN" sz="2400" b="1" i="1" dirty="0">
                <a:solidFill>
                  <a:srgbClr val="080808"/>
                </a:solidFill>
                <a:latin typeface="Times New Roman"/>
                <a:ea typeface="Calibri"/>
              </a:rPr>
              <a:t>: </a:t>
            </a:r>
            <a:r>
              <a:rPr lang="vi-VN" sz="2400" b="1" dirty="0">
                <a:solidFill>
                  <a:srgbClr val="080808"/>
                </a:solidFill>
                <a:latin typeface="Times New Roman"/>
                <a:ea typeface="Calibri"/>
              </a:rPr>
              <a:t>Doanh nghiệp phải lập </a:t>
            </a:r>
            <a:r>
              <a:rPr lang="en-US" sz="2400" b="1" dirty="0">
                <a:solidFill>
                  <a:srgbClr val="080808"/>
                </a:solidFill>
                <a:latin typeface="Times New Roman"/>
                <a:ea typeface="Calibri"/>
              </a:rPr>
              <a:t>BCTC </a:t>
            </a:r>
            <a:r>
              <a:rPr lang="vi-VN" sz="2400" b="1" dirty="0">
                <a:solidFill>
                  <a:srgbClr val="080808"/>
                </a:solidFill>
                <a:latin typeface="Times New Roman"/>
                <a:ea typeface="Calibri"/>
              </a:rPr>
              <a:t>trên cơ sở </a:t>
            </a:r>
            <a:endParaRPr lang="en-US" sz="2400" b="1" dirty="0">
              <a:solidFill>
                <a:srgbClr val="080808"/>
              </a:solidFill>
              <a:latin typeface="Times New Roman"/>
              <a:ea typeface="Calibri"/>
            </a:endParaRPr>
          </a:p>
          <a:p>
            <a:pPr algn="just"/>
            <a:r>
              <a:rPr lang="vi-VN" sz="2400" b="1" dirty="0">
                <a:solidFill>
                  <a:srgbClr val="080808"/>
                </a:solidFill>
                <a:latin typeface="Times New Roman"/>
                <a:ea typeface="Calibri"/>
              </a:rPr>
              <a:t>kế toán dồn tích, trừ các thông tin liên quan đến các luồng tiền </a:t>
            </a:r>
            <a:endParaRPr lang="en-US" sz="2000" b="1" dirty="0">
              <a:solidFill>
                <a:srgbClr val="080808"/>
              </a:solidFill>
              <a:latin typeface="Times New Roman"/>
              <a:ea typeface="Calibri"/>
            </a:endParaRPr>
          </a:p>
        </p:txBody>
      </p:sp>
      <p:sp>
        <p:nvSpPr>
          <p:cNvPr id="5" name="AutoShape 77"/>
          <p:cNvSpPr>
            <a:spLocks noChangeArrowheads="1"/>
          </p:cNvSpPr>
          <p:nvPr/>
        </p:nvSpPr>
        <p:spPr bwMode="gray">
          <a:xfrm>
            <a:off x="1524000" y="3048000"/>
            <a:ext cx="9144000" cy="838200"/>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just"/>
            <a:r>
              <a:rPr lang="en-US" sz="2400" b="1" i="1" dirty="0">
                <a:solidFill>
                  <a:srgbClr val="080808"/>
                </a:solidFill>
                <a:latin typeface="Times New Roman"/>
                <a:ea typeface="Calibri"/>
              </a:rPr>
              <a:t>* </a:t>
            </a:r>
            <a:r>
              <a:rPr lang="vi-VN" sz="2400" b="1" i="1" u="sng" dirty="0">
                <a:solidFill>
                  <a:srgbClr val="080808"/>
                </a:solidFill>
                <a:latin typeface="Times New Roman"/>
                <a:ea typeface="Calibri"/>
              </a:rPr>
              <a:t>Nhất quán:</a:t>
            </a:r>
            <a:r>
              <a:rPr lang="vi-VN" sz="2400" b="1" u="sng" dirty="0">
                <a:solidFill>
                  <a:srgbClr val="080808"/>
                </a:solidFill>
                <a:latin typeface="Times New Roman"/>
                <a:ea typeface="Calibri"/>
              </a:rPr>
              <a:t> </a:t>
            </a:r>
            <a:r>
              <a:rPr lang="vi-VN" sz="2400" b="1" dirty="0">
                <a:solidFill>
                  <a:srgbClr val="080808"/>
                </a:solidFill>
                <a:latin typeface="Times New Roman"/>
                <a:ea typeface="Calibri"/>
              </a:rPr>
              <a:t>Trình bày và phân loại các khoản mục trong </a:t>
            </a:r>
            <a:r>
              <a:rPr lang="en-US" sz="2400" b="1" dirty="0">
                <a:solidFill>
                  <a:srgbClr val="080808"/>
                </a:solidFill>
                <a:latin typeface="Times New Roman"/>
                <a:ea typeface="Calibri"/>
              </a:rPr>
              <a:t>BCTC</a:t>
            </a:r>
          </a:p>
          <a:p>
            <a:pPr algn="just"/>
            <a:r>
              <a:rPr lang="vi-VN" sz="2400" b="1" dirty="0">
                <a:solidFill>
                  <a:srgbClr val="080808"/>
                </a:solidFill>
                <a:latin typeface="Times New Roman"/>
                <a:ea typeface="Calibri"/>
              </a:rPr>
              <a:t> phải nhất quán từ niên độ này sang niên độ khác </a:t>
            </a:r>
            <a:endParaRPr lang="en-US" sz="2000" b="1" dirty="0">
              <a:solidFill>
                <a:srgbClr val="080808"/>
              </a:solidFill>
              <a:latin typeface="Times New Roman"/>
              <a:ea typeface="Calibri"/>
            </a:endParaRPr>
          </a:p>
        </p:txBody>
      </p:sp>
      <p:sp>
        <p:nvSpPr>
          <p:cNvPr id="6" name="AutoShape 77"/>
          <p:cNvSpPr>
            <a:spLocks noChangeArrowheads="1"/>
          </p:cNvSpPr>
          <p:nvPr/>
        </p:nvSpPr>
        <p:spPr bwMode="gray">
          <a:xfrm>
            <a:off x="1524000" y="3962400"/>
            <a:ext cx="9144000" cy="762000"/>
          </a:xfrm>
          <a:prstGeom prst="roundRect">
            <a:avLst>
              <a:gd name="adj" fmla="val 50000"/>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just"/>
            <a:r>
              <a:rPr lang="en-US" sz="2400" b="1" i="1" dirty="0">
                <a:solidFill>
                  <a:srgbClr val="080808"/>
                </a:solidFill>
                <a:latin typeface="Times New Roman"/>
                <a:ea typeface="Calibri"/>
              </a:rPr>
              <a:t>* </a:t>
            </a:r>
            <a:r>
              <a:rPr lang="vi-VN" sz="2400" b="1" i="1" u="sng" dirty="0">
                <a:solidFill>
                  <a:srgbClr val="080808"/>
                </a:solidFill>
                <a:latin typeface="Times New Roman"/>
                <a:ea typeface="Calibri"/>
              </a:rPr>
              <a:t>Trọng yếu và tập hợp</a:t>
            </a:r>
            <a:r>
              <a:rPr lang="vi-VN" sz="2400" b="1" i="1" dirty="0">
                <a:solidFill>
                  <a:srgbClr val="080808"/>
                </a:solidFill>
                <a:latin typeface="Times New Roman"/>
                <a:ea typeface="Calibri"/>
              </a:rPr>
              <a:t>:</a:t>
            </a:r>
            <a:r>
              <a:rPr lang="vi-VN" sz="2400" b="1" dirty="0">
                <a:solidFill>
                  <a:srgbClr val="080808"/>
                </a:solidFill>
                <a:latin typeface="Times New Roman"/>
                <a:ea typeface="Calibri"/>
              </a:rPr>
              <a:t> từng khoản mục trọng yếu phải được trình </a:t>
            </a:r>
            <a:endParaRPr lang="en-US" sz="2400" b="1" dirty="0">
              <a:solidFill>
                <a:srgbClr val="080808"/>
              </a:solidFill>
              <a:latin typeface="Times New Roman"/>
              <a:ea typeface="Calibri"/>
            </a:endParaRPr>
          </a:p>
          <a:p>
            <a:pPr algn="just"/>
            <a:r>
              <a:rPr lang="vi-VN" sz="2400" b="1" dirty="0">
                <a:solidFill>
                  <a:srgbClr val="080808"/>
                </a:solidFill>
                <a:latin typeface="Times New Roman"/>
                <a:ea typeface="Calibri"/>
              </a:rPr>
              <a:t>bày riêng biệt từng khoản mục trong báo cáo tài chính</a:t>
            </a:r>
            <a:endParaRPr lang="en-US" sz="2000" b="1" dirty="0">
              <a:solidFill>
                <a:srgbClr val="080808"/>
              </a:solidFill>
              <a:latin typeface="Times New Roman"/>
              <a:ea typeface="Calibri"/>
            </a:endParaRPr>
          </a:p>
        </p:txBody>
      </p:sp>
      <p:sp>
        <p:nvSpPr>
          <p:cNvPr id="10" name="AutoShape 77"/>
          <p:cNvSpPr>
            <a:spLocks noChangeArrowheads="1"/>
          </p:cNvSpPr>
          <p:nvPr/>
        </p:nvSpPr>
        <p:spPr bwMode="gray">
          <a:xfrm>
            <a:off x="1524000" y="4800600"/>
            <a:ext cx="9144000" cy="9144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r>
              <a:rPr lang="en-US" sz="2400" b="1" i="1" dirty="0">
                <a:solidFill>
                  <a:srgbClr val="080808"/>
                </a:solidFill>
                <a:latin typeface="Times New Roman" pitchFamily="18" charset="0"/>
                <a:cs typeface="Times New Roman" pitchFamily="18" charset="0"/>
              </a:rPr>
              <a:t>* </a:t>
            </a:r>
            <a:r>
              <a:rPr lang="vi-VN" sz="2400" b="1" i="1" u="sng" dirty="0">
                <a:solidFill>
                  <a:srgbClr val="080808"/>
                </a:solidFill>
                <a:latin typeface="Times New Roman" pitchFamily="18" charset="0"/>
                <a:cs typeface="Times New Roman" pitchFamily="18" charset="0"/>
              </a:rPr>
              <a:t>Bù trừ:</a:t>
            </a:r>
            <a:r>
              <a:rPr lang="vi-VN" sz="2400" b="1" u="sng" dirty="0">
                <a:solidFill>
                  <a:srgbClr val="080808"/>
                </a:solidFill>
                <a:latin typeface="Times New Roman" pitchFamily="18" charset="0"/>
                <a:cs typeface="Times New Roman" pitchFamily="18" charset="0"/>
              </a:rPr>
              <a:t> </a:t>
            </a:r>
            <a:r>
              <a:rPr lang="vi-VN" sz="2400" b="1" dirty="0">
                <a:solidFill>
                  <a:srgbClr val="080808"/>
                </a:solidFill>
                <a:latin typeface="Times New Roman" pitchFamily="18" charset="0"/>
                <a:cs typeface="Times New Roman" pitchFamily="18" charset="0"/>
              </a:rPr>
              <a:t>Các tài sản và nợ phải trả </a:t>
            </a:r>
            <a:r>
              <a:rPr lang="en-US" sz="2400" b="1" dirty="0">
                <a:solidFill>
                  <a:srgbClr val="080808"/>
                </a:solidFill>
                <a:latin typeface="Times New Roman" pitchFamily="18" charset="0"/>
                <a:cs typeface="Times New Roman" pitchFamily="18" charset="0"/>
              </a:rPr>
              <a:t>BCTC </a:t>
            </a:r>
            <a:r>
              <a:rPr lang="vi-VN" sz="2400" b="1" dirty="0">
                <a:solidFill>
                  <a:srgbClr val="080808"/>
                </a:solidFill>
                <a:latin typeface="Times New Roman" pitchFamily="18" charset="0"/>
                <a:cs typeface="Times New Roman" pitchFamily="18" charset="0"/>
              </a:rPr>
              <a:t>không</a:t>
            </a:r>
            <a:r>
              <a:rPr lang="en-US" sz="2400" b="1" dirty="0">
                <a:solidFill>
                  <a:srgbClr val="080808"/>
                </a:solidFill>
                <a:latin typeface="Times New Roman" pitchFamily="18" charset="0"/>
                <a:cs typeface="Times New Roman" pitchFamily="18" charset="0"/>
              </a:rPr>
              <a:t> </a:t>
            </a:r>
            <a:r>
              <a:rPr lang="vi-VN" sz="2400" b="1" dirty="0">
                <a:solidFill>
                  <a:srgbClr val="080808"/>
                </a:solidFill>
                <a:latin typeface="Times New Roman" pitchFamily="18" charset="0"/>
                <a:cs typeface="Times New Roman" pitchFamily="18" charset="0"/>
              </a:rPr>
              <a:t>đượcbù trừ, </a:t>
            </a:r>
            <a:endParaRPr lang="en-US" sz="2400" b="1" dirty="0">
              <a:solidFill>
                <a:srgbClr val="080808"/>
              </a:solidFill>
              <a:latin typeface="Times New Roman" pitchFamily="18" charset="0"/>
              <a:cs typeface="Times New Roman" pitchFamily="18" charset="0"/>
            </a:endParaRPr>
          </a:p>
          <a:p>
            <a:r>
              <a:rPr lang="vi-VN" sz="2400" b="1" dirty="0">
                <a:solidFill>
                  <a:srgbClr val="080808"/>
                </a:solidFill>
                <a:latin typeface="Times New Roman" pitchFamily="18" charset="0"/>
                <a:cs typeface="Times New Roman" pitchFamily="18" charset="0"/>
              </a:rPr>
              <a:t>trừ khi có chuẩn mực kế toán khác quy định hoặc cho phép bù trừ </a:t>
            </a:r>
            <a:endParaRPr lang="en-US" sz="2400" b="1" dirty="0">
              <a:solidFill>
                <a:srgbClr val="080808"/>
              </a:solidFill>
              <a:latin typeface="Times New Roman" pitchFamily="18" charset="0"/>
              <a:cs typeface="Times New Roman" pitchFamily="18" charset="0"/>
            </a:endParaRPr>
          </a:p>
        </p:txBody>
      </p:sp>
      <p:sp>
        <p:nvSpPr>
          <p:cNvPr id="11" name="AutoShape 77"/>
          <p:cNvSpPr>
            <a:spLocks noChangeArrowheads="1"/>
          </p:cNvSpPr>
          <p:nvPr/>
        </p:nvSpPr>
        <p:spPr bwMode="gray">
          <a:xfrm>
            <a:off x="1524000" y="5867400"/>
            <a:ext cx="9144000" cy="9144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r>
              <a:rPr lang="en-US" sz="2400" b="1" i="1" dirty="0">
                <a:solidFill>
                  <a:srgbClr val="080808"/>
                </a:solidFill>
                <a:latin typeface="Times New Roman"/>
                <a:ea typeface="Calibri"/>
              </a:rPr>
              <a:t>* </a:t>
            </a:r>
            <a:r>
              <a:rPr lang="vi-VN" sz="2400" b="1" i="1" u="sng" dirty="0">
                <a:solidFill>
                  <a:srgbClr val="080808"/>
                </a:solidFill>
                <a:latin typeface="Times New Roman"/>
                <a:ea typeface="Calibri"/>
              </a:rPr>
              <a:t>Có thể so sánh được</a:t>
            </a:r>
            <a:r>
              <a:rPr lang="vi-VN" sz="2400" b="1" i="1" dirty="0">
                <a:solidFill>
                  <a:srgbClr val="080808"/>
                </a:solidFill>
                <a:latin typeface="Times New Roman"/>
                <a:ea typeface="Calibri"/>
              </a:rPr>
              <a:t>:</a:t>
            </a:r>
            <a:r>
              <a:rPr lang="vi-VN" sz="2400" b="1" dirty="0">
                <a:solidFill>
                  <a:srgbClr val="080808"/>
                </a:solidFill>
                <a:latin typeface="Times New Roman"/>
                <a:ea typeface="Calibri"/>
              </a:rPr>
              <a:t> Các thông tin trình bày trên </a:t>
            </a:r>
            <a:r>
              <a:rPr lang="en-US" sz="2400" b="1" dirty="0">
                <a:solidFill>
                  <a:srgbClr val="080808"/>
                </a:solidFill>
                <a:latin typeface="Times New Roman"/>
                <a:ea typeface="Calibri"/>
              </a:rPr>
              <a:t>BCTC </a:t>
            </a:r>
            <a:r>
              <a:rPr lang="vi-VN" sz="2400" b="1" dirty="0">
                <a:solidFill>
                  <a:srgbClr val="080808"/>
                </a:solidFill>
                <a:latin typeface="Times New Roman"/>
                <a:ea typeface="Calibri"/>
              </a:rPr>
              <a:t>phải</a:t>
            </a:r>
            <a:endParaRPr lang="en-US" sz="2400" b="1" dirty="0">
              <a:solidFill>
                <a:srgbClr val="080808"/>
              </a:solidFill>
              <a:latin typeface="Times New Roman"/>
              <a:ea typeface="Calibri"/>
            </a:endParaRPr>
          </a:p>
          <a:p>
            <a:r>
              <a:rPr lang="vi-VN" sz="2400" b="1" dirty="0">
                <a:solidFill>
                  <a:srgbClr val="080808"/>
                </a:solidFill>
                <a:latin typeface="Times New Roman"/>
                <a:ea typeface="Calibri"/>
              </a:rPr>
              <a:t> đảm bảo so sánh được thông tin của kỳ này với kỳ trước </a:t>
            </a:r>
            <a:endParaRPr lang="en-US" sz="2400" b="1" dirty="0">
              <a:solidFill>
                <a:srgbClr val="080808"/>
              </a:solidFill>
              <a:latin typeface="Times New Roman" pitchFamily="18" charset="0"/>
              <a:cs typeface="Times New Roman" pitchFamily="18" charset="0"/>
            </a:endParaRPr>
          </a:p>
        </p:txBody>
      </p:sp>
      <p:sp>
        <p:nvSpPr>
          <p:cNvPr id="12"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300" b="1" i="1">
                <a:solidFill>
                  <a:schemeClr val="bg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FFFFFF"/>
                </a:solidFill>
                <a:latin typeface="Times New Roman" pitchFamily="18" charset="0"/>
                <a:cs typeface="Times New Roman" pitchFamily="18" charset="0"/>
              </a:rPr>
              <a:t>163</a:t>
            </a:r>
          </a:p>
        </p:txBody>
      </p:sp>
    </p:spTree>
    <p:extLst>
      <p:ext uri="{BB962C8B-B14F-4D97-AF65-F5344CB8AC3E}">
        <p14:creationId xmlns:p14="http://schemas.microsoft.com/office/powerpoint/2010/main" val="4038286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5" grpId="0" animBg="1"/>
      <p:bldP spid="6" grpId="0" animBg="1"/>
      <p:bldP spid="10" grpId="0" animBg="1"/>
      <p:bldP spid="11"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Rectangle 9"/>
          <p:cNvSpPr>
            <a:spLocks noGrp="1" noChangeArrowheads="1"/>
          </p:cNvSpPr>
          <p:nvPr>
            <p:ph type="title"/>
          </p:nvPr>
        </p:nvSpPr>
        <p:spPr>
          <a:xfrm>
            <a:off x="1676400" y="76202"/>
            <a:ext cx="3517392" cy="726816"/>
          </a:xfrm>
        </p:spPr>
        <p:txBody>
          <a:bodyPr/>
          <a:lstStyle/>
          <a:p>
            <a:pPr eaLnBrk="1" hangingPunct="1"/>
            <a:r>
              <a:rPr lang="en-US" sz="3200" dirty="0">
                <a:latin typeface="Times New Roman" pitchFamily="18" charset="0"/>
                <a:cs typeface="Times New Roman" pitchFamily="18" charset="0"/>
              </a:rPr>
              <a:t>1.7. </a:t>
            </a:r>
            <a:r>
              <a:rPr lang="en-US" sz="3200" dirty="0" err="1">
                <a:latin typeface="Times New Roman" pitchFamily="18" charset="0"/>
                <a:cs typeface="Times New Roman" pitchFamily="18" charset="0"/>
              </a:rPr>
              <a:t>Kỳ</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lập</a:t>
            </a:r>
            <a:r>
              <a:rPr lang="en-US" sz="3200" dirty="0">
                <a:latin typeface="Times New Roman" pitchFamily="18" charset="0"/>
                <a:cs typeface="Times New Roman" pitchFamily="18" charset="0"/>
              </a:rPr>
              <a:t> BCTC</a:t>
            </a:r>
          </a:p>
        </p:txBody>
      </p:sp>
      <p:sp>
        <p:nvSpPr>
          <p:cNvPr id="7188" name="AutoShape 20"/>
          <p:cNvSpPr>
            <a:spLocks noChangeArrowheads="1"/>
          </p:cNvSpPr>
          <p:nvPr/>
        </p:nvSpPr>
        <p:spPr bwMode="gray">
          <a:xfrm>
            <a:off x="1804086" y="979097"/>
            <a:ext cx="5486400" cy="16972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1804086" y="1423055"/>
            <a:ext cx="436811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t>- </a:t>
            </a:r>
            <a:r>
              <a:rPr lang="vi-VN" sz="3200" dirty="0">
                <a:latin typeface="Times New Roman" pitchFamily="18" charset="0"/>
                <a:cs typeface="Times New Roman" pitchFamily="18" charset="0"/>
              </a:rPr>
              <a:t>Kỳ lập Báo cáo tài chính năm</a:t>
            </a:r>
            <a:endParaRPr lang="en-US" sz="3200" b="1" dirty="0">
              <a:solidFill>
                <a:srgbClr val="000000"/>
              </a:solidFill>
              <a:latin typeface="Times New Roman" pitchFamily="18" charset="0"/>
              <a:cs typeface="Times New Roman" pitchFamily="18" charset="0"/>
            </a:endParaRPr>
          </a:p>
        </p:txBody>
      </p:sp>
      <p:sp>
        <p:nvSpPr>
          <p:cNvPr id="7202" name="Oval 34"/>
          <p:cNvSpPr>
            <a:spLocks noChangeArrowheads="1"/>
          </p:cNvSpPr>
          <p:nvPr/>
        </p:nvSpPr>
        <p:spPr bwMode="gray">
          <a:xfrm>
            <a:off x="4800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4" name="AutoShape 20"/>
          <p:cNvSpPr>
            <a:spLocks noChangeArrowheads="1"/>
          </p:cNvSpPr>
          <p:nvPr/>
        </p:nvSpPr>
        <p:spPr bwMode="gray">
          <a:xfrm>
            <a:off x="5010322" y="2676353"/>
            <a:ext cx="5486400" cy="16972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25" name="AutoShape 20"/>
          <p:cNvSpPr>
            <a:spLocks noChangeArrowheads="1"/>
          </p:cNvSpPr>
          <p:nvPr/>
        </p:nvSpPr>
        <p:spPr bwMode="gray">
          <a:xfrm>
            <a:off x="1550430" y="4790172"/>
            <a:ext cx="5486400" cy="16972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27" name="Rectangle 21"/>
          <p:cNvSpPr>
            <a:spLocks noChangeArrowheads="1"/>
          </p:cNvSpPr>
          <p:nvPr/>
        </p:nvSpPr>
        <p:spPr bwMode="auto">
          <a:xfrm>
            <a:off x="5690286" y="2986372"/>
            <a:ext cx="436811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t>- </a:t>
            </a:r>
            <a:r>
              <a:rPr lang="vi-VN" sz="3200" dirty="0">
                <a:latin typeface="Times New Roman" pitchFamily="18" charset="0"/>
                <a:cs typeface="Times New Roman" pitchFamily="18" charset="0"/>
              </a:rPr>
              <a:t>Kỳ lập Báo cáo tài chính </a:t>
            </a:r>
            <a:r>
              <a:rPr lang="en-US" sz="3200" dirty="0" err="1">
                <a:latin typeface="Times New Roman" pitchFamily="18" charset="0"/>
                <a:cs typeface="Times New Roman" pitchFamily="18" charset="0"/>
              </a:rPr>
              <a:t>giữa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niên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a:t>
            </a:r>
            <a:endParaRPr lang="en-US" sz="3200" b="1" dirty="0">
              <a:solidFill>
                <a:srgbClr val="000000"/>
              </a:solidFill>
              <a:latin typeface="Times New Roman" pitchFamily="18" charset="0"/>
              <a:cs typeface="Times New Roman" pitchFamily="18" charset="0"/>
            </a:endParaRPr>
          </a:p>
        </p:txBody>
      </p:sp>
      <p:sp>
        <p:nvSpPr>
          <p:cNvPr id="28" name="Rectangle 21"/>
          <p:cNvSpPr>
            <a:spLocks noChangeArrowheads="1"/>
          </p:cNvSpPr>
          <p:nvPr/>
        </p:nvSpPr>
        <p:spPr bwMode="auto">
          <a:xfrm>
            <a:off x="2109573" y="5100191"/>
            <a:ext cx="436811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t>- </a:t>
            </a:r>
            <a:r>
              <a:rPr lang="vi-VN" sz="3200" dirty="0">
                <a:latin typeface="Times New Roman" pitchFamily="18" charset="0"/>
                <a:cs typeface="Times New Roman" pitchFamily="18" charset="0"/>
              </a:rPr>
              <a:t>Kỳ lập Báo cáo tài chính </a:t>
            </a:r>
            <a:r>
              <a:rPr lang="en-US" sz="3200" dirty="0" err="1">
                <a:latin typeface="Times New Roman" pitchFamily="18" charset="0"/>
                <a:cs typeface="Times New Roman" pitchFamily="18" charset="0"/>
              </a:rPr>
              <a:t>khác</a:t>
            </a:r>
            <a:endParaRPr lang="en-US" sz="3200" b="1"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690377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188"/>
                                        </p:tgtEl>
                                        <p:attrNameLst>
                                          <p:attrName>style.visibility</p:attrName>
                                        </p:attrNameLst>
                                      </p:cBhvr>
                                      <p:to>
                                        <p:strVal val="visible"/>
                                      </p:to>
                                    </p:set>
                                    <p:animEffect transition="in" filter="fade">
                                      <p:cBhvr>
                                        <p:cTn id="7" dur="1000"/>
                                        <p:tgtEl>
                                          <p:spTgt spid="7188"/>
                                        </p:tgtEl>
                                      </p:cBhvr>
                                    </p:animEffect>
                                    <p:anim calcmode="lin" valueType="num">
                                      <p:cBhvr>
                                        <p:cTn id="8" dur="1000" fill="hold"/>
                                        <p:tgtEl>
                                          <p:spTgt spid="7188"/>
                                        </p:tgtEl>
                                        <p:attrNameLst>
                                          <p:attrName>ppt_x</p:attrName>
                                        </p:attrNameLst>
                                      </p:cBhvr>
                                      <p:tavLst>
                                        <p:tav tm="0">
                                          <p:val>
                                            <p:strVal val="#ppt_x"/>
                                          </p:val>
                                        </p:tav>
                                        <p:tav tm="100000">
                                          <p:val>
                                            <p:strVal val="#ppt_x"/>
                                          </p:val>
                                        </p:tav>
                                      </p:tavLst>
                                    </p:anim>
                                    <p:anim calcmode="lin" valueType="num">
                                      <p:cBhvr>
                                        <p:cTn id="9" dur="1000" fill="hold"/>
                                        <p:tgtEl>
                                          <p:spTgt spid="718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189"/>
                                        </p:tgtEl>
                                        <p:attrNameLst>
                                          <p:attrName>style.visibility</p:attrName>
                                        </p:attrNameLst>
                                      </p:cBhvr>
                                      <p:to>
                                        <p:strVal val="visible"/>
                                      </p:to>
                                    </p:set>
                                    <p:animEffect transition="in" filter="fade">
                                      <p:cBhvr>
                                        <p:cTn id="12" dur="1000"/>
                                        <p:tgtEl>
                                          <p:spTgt spid="7189"/>
                                        </p:tgtEl>
                                      </p:cBhvr>
                                    </p:animEffect>
                                    <p:anim calcmode="lin" valueType="num">
                                      <p:cBhvr>
                                        <p:cTn id="13" dur="1000" fill="hold"/>
                                        <p:tgtEl>
                                          <p:spTgt spid="7189"/>
                                        </p:tgtEl>
                                        <p:attrNameLst>
                                          <p:attrName>ppt_x</p:attrName>
                                        </p:attrNameLst>
                                      </p:cBhvr>
                                      <p:tavLst>
                                        <p:tav tm="0">
                                          <p:val>
                                            <p:strVal val="#ppt_x"/>
                                          </p:val>
                                        </p:tav>
                                        <p:tav tm="100000">
                                          <p:val>
                                            <p:strVal val="#ppt_x"/>
                                          </p:val>
                                        </p:tav>
                                      </p:tavLst>
                                    </p:anim>
                                    <p:anim calcmode="lin" valueType="num">
                                      <p:cBhvr>
                                        <p:cTn id="14" dur="1000" fill="hold"/>
                                        <p:tgtEl>
                                          <p:spTgt spid="7189"/>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7202"/>
                                        </p:tgtEl>
                                        <p:attrNameLst>
                                          <p:attrName>style.visibility</p:attrName>
                                        </p:attrNameLst>
                                      </p:cBhvr>
                                      <p:to>
                                        <p:strVal val="visible"/>
                                      </p:to>
                                    </p:set>
                                    <p:animEffect transition="in" filter="fade">
                                      <p:cBhvr>
                                        <p:cTn id="17" dur="2000"/>
                                        <p:tgtEl>
                                          <p:spTgt spid="7202"/>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1000"/>
                                        <p:tgtEl>
                                          <p:spTgt spid="24"/>
                                        </p:tgtEl>
                                      </p:cBhvr>
                                    </p:animEffect>
                                    <p:anim calcmode="lin" valueType="num">
                                      <p:cBhvr>
                                        <p:cTn id="21" dur="1000" fill="hold"/>
                                        <p:tgtEl>
                                          <p:spTgt spid="24"/>
                                        </p:tgtEl>
                                        <p:attrNameLst>
                                          <p:attrName>ppt_x</p:attrName>
                                        </p:attrNameLst>
                                      </p:cBhvr>
                                      <p:tavLst>
                                        <p:tav tm="0">
                                          <p:val>
                                            <p:strVal val="#ppt_x"/>
                                          </p:val>
                                        </p:tav>
                                        <p:tav tm="100000">
                                          <p:val>
                                            <p:strVal val="#ppt_x"/>
                                          </p:val>
                                        </p:tav>
                                      </p:tavLst>
                                    </p:anim>
                                    <p:anim calcmode="lin" valueType="num">
                                      <p:cBhvr>
                                        <p:cTn id="22" dur="1000" fill="hold"/>
                                        <p:tgtEl>
                                          <p:spTgt spid="24"/>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1000"/>
                                        <p:tgtEl>
                                          <p:spTgt spid="27"/>
                                        </p:tgtEl>
                                      </p:cBhvr>
                                    </p:animEffect>
                                    <p:anim calcmode="lin" valueType="num">
                                      <p:cBhvr>
                                        <p:cTn id="31" dur="1000" fill="hold"/>
                                        <p:tgtEl>
                                          <p:spTgt spid="27"/>
                                        </p:tgtEl>
                                        <p:attrNameLst>
                                          <p:attrName>ppt_x</p:attrName>
                                        </p:attrNameLst>
                                      </p:cBhvr>
                                      <p:tavLst>
                                        <p:tav tm="0">
                                          <p:val>
                                            <p:strVal val="#ppt_x"/>
                                          </p:val>
                                        </p:tav>
                                        <p:tav tm="100000">
                                          <p:val>
                                            <p:strVal val="#ppt_x"/>
                                          </p:val>
                                        </p:tav>
                                      </p:tavLst>
                                    </p:anim>
                                    <p:anim calcmode="lin" valueType="num">
                                      <p:cBhvr>
                                        <p:cTn id="32" dur="1000" fill="hold"/>
                                        <p:tgtEl>
                                          <p:spTgt spid="2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8" grpId="0" animBg="1"/>
      <p:bldP spid="7189" grpId="0"/>
      <p:bldP spid="7202" grpId="0" animBg="1"/>
      <p:bldP spid="24" grpId="0" animBg="1"/>
      <p:bldP spid="25" grpId="0" animBg="1"/>
      <p:bldP spid="27" grpId="0"/>
      <p:bldP spid="28"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389255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3816351" y="4724400"/>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427355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427355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5" name="Line 7"/>
          <p:cNvSpPr>
            <a:spLocks noChangeShapeType="1"/>
          </p:cNvSpPr>
          <p:nvPr/>
        </p:nvSpPr>
        <p:spPr bwMode="auto">
          <a:xfrm>
            <a:off x="4273550" y="3581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1118616" y="341378"/>
            <a:ext cx="4419600" cy="848064"/>
          </a:xfrm>
        </p:spPr>
        <p:txBody>
          <a:bodyPr/>
          <a:lstStyle/>
          <a:p>
            <a:pPr eaLnBrk="1" hangingPunct="1"/>
            <a:r>
              <a:rPr lang="en-US" sz="3200" dirty="0">
                <a:latin typeface="Times New Roman" pitchFamily="18" charset="0"/>
                <a:cs typeface="Times New Roman" pitchFamily="18" charset="0"/>
              </a:rPr>
              <a:t>1.8.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hạn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nộp</a:t>
            </a:r>
            <a:r>
              <a:rPr lang="en-US" sz="3200" dirty="0">
                <a:latin typeface="Times New Roman" pitchFamily="18" charset="0"/>
                <a:cs typeface="Times New Roman" pitchFamily="18" charset="0"/>
              </a:rPr>
              <a:t> BCTC</a:t>
            </a:r>
          </a:p>
        </p:txBody>
      </p:sp>
      <p:grpSp>
        <p:nvGrpSpPr>
          <p:cNvPr id="7178" name="Group 10"/>
          <p:cNvGrpSpPr>
            <a:grpSpLocks/>
          </p:cNvGrpSpPr>
          <p:nvPr/>
        </p:nvGrpSpPr>
        <p:grpSpPr bwMode="auto">
          <a:xfrm>
            <a:off x="1828801" y="2528889"/>
            <a:ext cx="2506663" cy="2027238"/>
            <a:chOff x="140" y="1623"/>
            <a:chExt cx="1579" cy="1277"/>
          </a:xfrm>
        </p:grpSpPr>
        <p:sp>
          <p:nvSpPr>
            <p:cNvPr id="7179" name="Oval 11"/>
            <p:cNvSpPr>
              <a:spLocks noChangeArrowheads="1"/>
            </p:cNvSpPr>
            <p:nvPr/>
          </p:nvSpPr>
          <p:spPr bwMode="gray">
            <a:xfrm>
              <a:off x="140" y="2097"/>
              <a:ext cx="164"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2096"/>
              <a:ext cx="1461"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2103"/>
              <a:ext cx="1461" cy="327"/>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2096"/>
              <a:ext cx="1317" cy="327"/>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DNNN</a:t>
              </a: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(Quý)</a:t>
              </a:r>
            </a:p>
          </p:txBody>
        </p:sp>
      </p:grpSp>
      <p:sp>
        <p:nvSpPr>
          <p:cNvPr id="7188" name="AutoShape 20"/>
          <p:cNvSpPr>
            <a:spLocks noChangeArrowheads="1"/>
          </p:cNvSpPr>
          <p:nvPr/>
        </p:nvSpPr>
        <p:spPr bwMode="gray">
          <a:xfrm>
            <a:off x="4876800" y="1249364"/>
            <a:ext cx="5791200" cy="2332592"/>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4876800" y="1390532"/>
            <a:ext cx="57912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latin typeface="Times New Roman" pitchFamily="18" charset="0"/>
                <a:cs typeface="Times New Roman" pitchFamily="18" charset="0"/>
              </a:rPr>
              <a:t>Đơn vị kế toán phải nộp Báo cáo tài chính quý chậm nhất là 20 ngày, kể từ ngày kết thúc kỳ kế toán quý; Đối với công ty mẹ, Tổng công ty Nhà nước chậm nhất là 45 ngày</a:t>
            </a:r>
            <a:r>
              <a:rPr lang="en-US" sz="2800" b="1" dirty="0">
                <a:solidFill>
                  <a:srgbClr val="080808"/>
                </a:solidFill>
                <a:latin typeface="Times New Roman" pitchFamily="18" charset="0"/>
                <a:cs typeface="Times New Roman" pitchFamily="18" charset="0"/>
              </a:rPr>
              <a:t>  </a:t>
            </a:r>
            <a:endParaRPr lang="en-US" sz="28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4787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4648200" y="3962399"/>
            <a:ext cx="6019800" cy="2511549"/>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4800600" y="4114801"/>
            <a:ext cx="586739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2800" dirty="0">
                <a:solidFill>
                  <a:schemeClr val="bg1"/>
                </a:solidFill>
                <a:latin typeface="Times New Roman" pitchFamily="18" charset="0"/>
                <a:cs typeface="Times New Roman" pitchFamily="18" charset="0"/>
              </a:rPr>
              <a:t>Đơn vị kế toán trực thuộc doanh nghiệp, Tổng công ty Nhà nước nộp Báo cáo tài chính quý cho công ty mẹ, Tổng công ty theo thời hạn do công ty mẹ, Tổng công ty quy định.</a:t>
            </a:r>
            <a:endParaRPr lang="en-US" sz="2800" dirty="0">
              <a:solidFill>
                <a:schemeClr val="bg1"/>
              </a:solidFill>
              <a:latin typeface="Times New Roman" pitchFamily="18" charset="0"/>
              <a:cs typeface="Times New Roman" pitchFamily="18" charset="0"/>
            </a:endParaRPr>
          </a:p>
        </p:txBody>
      </p:sp>
      <p:sp>
        <p:nvSpPr>
          <p:cNvPr id="7202" name="Oval 34"/>
          <p:cNvSpPr>
            <a:spLocks noChangeArrowheads="1"/>
          </p:cNvSpPr>
          <p:nvPr/>
        </p:nvSpPr>
        <p:spPr bwMode="gray">
          <a:xfrm>
            <a:off x="4800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Tree>
    <p:extLst>
      <p:ext uri="{BB962C8B-B14F-4D97-AF65-F5344CB8AC3E}">
        <p14:creationId xmlns:p14="http://schemas.microsoft.com/office/powerpoint/2010/main" val="53657798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175"/>
                                        </p:tgtEl>
                                        <p:attrNameLst>
                                          <p:attrName>style.visibility</p:attrName>
                                        </p:attrNameLst>
                                      </p:cBhvr>
                                      <p:to>
                                        <p:strVal val="visible"/>
                                      </p:to>
                                    </p:set>
                                    <p:animEffect transition="in" filter="wipe(down)">
                                      <p:cBhvr>
                                        <p:cTn id="40" dur="2000"/>
                                        <p:tgtEl>
                                          <p:spTgt spid="717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201"/>
                                        </p:tgtEl>
                                        <p:attrNameLst>
                                          <p:attrName>style.visibility</p:attrName>
                                        </p:attrNameLst>
                                      </p:cBhvr>
                                      <p:to>
                                        <p:strVal val="visible"/>
                                      </p:to>
                                    </p:set>
                                    <p:animEffect transition="in" filter="fade">
                                      <p:cBhvr>
                                        <p:cTn id="45" dur="2000"/>
                                        <p:tgtEl>
                                          <p:spTgt spid="720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200"/>
                                        </p:tgtEl>
                                        <p:attrNameLst>
                                          <p:attrName>style.visibility</p:attrName>
                                        </p:attrNameLst>
                                      </p:cBhvr>
                                      <p:to>
                                        <p:strVal val="visible"/>
                                      </p:to>
                                    </p:set>
                                    <p:animEffect transition="in" filter="fade">
                                      <p:cBhvr>
                                        <p:cTn id="48" dur="2000"/>
                                        <p:tgtEl>
                                          <p:spTgt spid="720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202"/>
                                        </p:tgtEl>
                                        <p:attrNameLst>
                                          <p:attrName>style.visibility</p:attrName>
                                        </p:attrNameLst>
                                      </p:cBhvr>
                                      <p:to>
                                        <p:strVal val="visible"/>
                                      </p:to>
                                    </p:set>
                                    <p:animEffect transition="in" filter="fade">
                                      <p:cBhvr>
                                        <p:cTn id="51" dur="2000"/>
                                        <p:tgtEl>
                                          <p:spTgt spid="720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73"/>
                                        </p:tgtEl>
                                        <p:attrNameLst>
                                          <p:attrName>style.visibility</p:attrName>
                                        </p:attrNameLst>
                                      </p:cBhvr>
                                      <p:to>
                                        <p:strVal val="visible"/>
                                      </p:to>
                                    </p:set>
                                    <p:animEffect transition="in" filter="fade">
                                      <p:cBhvr>
                                        <p:cTn id="54" dur="2000"/>
                                        <p:tgtEl>
                                          <p:spTgt spid="717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171"/>
                                        </p:tgtEl>
                                        <p:attrNameLst>
                                          <p:attrName>style.visibility</p:attrName>
                                        </p:attrNameLst>
                                      </p:cBhvr>
                                      <p:to>
                                        <p:strVal val="visible"/>
                                      </p:to>
                                    </p:set>
                                    <p:animEffect transition="in" filter="fade">
                                      <p:cBhvr>
                                        <p:cTn id="5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5" grpId="0" animBg="1"/>
      <p:bldP spid="7188" grpId="0" animBg="1"/>
      <p:bldP spid="7189" grpId="0"/>
      <p:bldP spid="7194" grpId="0" animBg="1"/>
      <p:bldP spid="7200" grpId="0" animBg="1"/>
      <p:bldP spid="7201" grpId="0"/>
      <p:bldP spid="7202" grpId="0" animBg="1"/>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389255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3816351" y="4724400"/>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427355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427355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5" name="Line 7"/>
          <p:cNvSpPr>
            <a:spLocks noChangeShapeType="1"/>
          </p:cNvSpPr>
          <p:nvPr/>
        </p:nvSpPr>
        <p:spPr bwMode="auto">
          <a:xfrm>
            <a:off x="4273550" y="3581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grpSp>
        <p:nvGrpSpPr>
          <p:cNvPr id="7178" name="Group 10"/>
          <p:cNvGrpSpPr>
            <a:grpSpLocks/>
          </p:cNvGrpSpPr>
          <p:nvPr/>
        </p:nvGrpSpPr>
        <p:grpSpPr bwMode="auto">
          <a:xfrm>
            <a:off x="1828801" y="2528889"/>
            <a:ext cx="2506663" cy="2027238"/>
            <a:chOff x="140" y="1623"/>
            <a:chExt cx="1579" cy="1277"/>
          </a:xfrm>
        </p:grpSpPr>
        <p:sp>
          <p:nvSpPr>
            <p:cNvPr id="7179" name="Oval 11"/>
            <p:cNvSpPr>
              <a:spLocks noChangeArrowheads="1"/>
            </p:cNvSpPr>
            <p:nvPr/>
          </p:nvSpPr>
          <p:spPr bwMode="gray">
            <a:xfrm>
              <a:off x="140" y="2097"/>
              <a:ext cx="164"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2096"/>
              <a:ext cx="1461"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2103"/>
              <a:ext cx="1461" cy="327"/>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2096"/>
              <a:ext cx="1317" cy="327"/>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DNNN</a:t>
              </a: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a:t>
              </a:r>
              <a:r>
                <a:rPr lang="en-US" sz="4000" b="1" dirty="0" err="1">
                  <a:solidFill>
                    <a:srgbClr val="470147"/>
                  </a:solidFill>
                  <a:latin typeface="Times New Roman" pitchFamily="18" charset="0"/>
                  <a:cs typeface="Times New Roman" pitchFamily="18" charset="0"/>
                </a:rPr>
                <a:t>Năm</a:t>
              </a:r>
              <a:r>
                <a:rPr lang="en-US" sz="4000" b="1" dirty="0">
                  <a:solidFill>
                    <a:srgbClr val="470147"/>
                  </a:solidFill>
                  <a:latin typeface="Times New Roman" pitchFamily="18" charset="0"/>
                  <a:cs typeface="Times New Roman" pitchFamily="18" charset="0"/>
                </a:rPr>
                <a:t>)</a:t>
              </a:r>
            </a:p>
          </p:txBody>
        </p:sp>
      </p:grpSp>
      <p:sp>
        <p:nvSpPr>
          <p:cNvPr id="7188" name="AutoShape 20"/>
          <p:cNvSpPr>
            <a:spLocks noChangeArrowheads="1"/>
          </p:cNvSpPr>
          <p:nvPr/>
        </p:nvSpPr>
        <p:spPr bwMode="gray">
          <a:xfrm>
            <a:off x="4876800" y="1219200"/>
            <a:ext cx="5791200" cy="23627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dirty="0">
              <a:solidFill>
                <a:srgbClr val="080808"/>
              </a:solidFill>
            </a:endParaRPr>
          </a:p>
        </p:txBody>
      </p:sp>
      <p:sp>
        <p:nvSpPr>
          <p:cNvPr id="7189" name="Rectangle 21"/>
          <p:cNvSpPr>
            <a:spLocks noChangeArrowheads="1"/>
          </p:cNvSpPr>
          <p:nvPr/>
        </p:nvSpPr>
        <p:spPr bwMode="auto">
          <a:xfrm>
            <a:off x="4876800" y="1390532"/>
            <a:ext cx="57912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latin typeface="Times New Roman" pitchFamily="18" charset="0"/>
                <a:cs typeface="Times New Roman" pitchFamily="18" charset="0"/>
              </a:rPr>
              <a:t>Đơn vị kế toán phải nộp Báo cáo tài chính năm chậm nhất là 30 ngày, kể từ ngày kết thúc kỳ kế toán năm; Đối với công ty mẹ, Tổng công ty nhà nước chậm nhất là 90 ngày;</a:t>
            </a:r>
            <a:r>
              <a:rPr lang="en-US" sz="2600" b="1" dirty="0">
                <a:solidFill>
                  <a:srgbClr val="080808"/>
                </a:solidFill>
                <a:latin typeface="Times New Roman" pitchFamily="18" charset="0"/>
                <a:cs typeface="Times New Roman" pitchFamily="18" charset="0"/>
              </a:rPr>
              <a:t> </a:t>
            </a:r>
            <a:endParaRPr lang="en-US" sz="26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4787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4648200" y="3962400"/>
            <a:ext cx="6019800" cy="2246312"/>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4901185" y="4059937"/>
            <a:ext cx="5477256"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2800" dirty="0">
                <a:solidFill>
                  <a:schemeClr val="bg1"/>
                </a:solidFill>
                <a:latin typeface="Times New Roman" pitchFamily="18" charset="0"/>
                <a:cs typeface="Times New Roman" pitchFamily="18" charset="0"/>
              </a:rPr>
              <a:t>Đơn vị kế toán trực thuộc Tổng công ty nhà nước nộp Báo cáo tài chính năm cho công ty mẹ, Tổng công ty theo thời hạn do công ty mẹ, Tổng công ty quy định.</a:t>
            </a:r>
            <a:r>
              <a:rPr lang="vi-VN" sz="2600" dirty="0">
                <a:solidFill>
                  <a:schemeClr val="bg1"/>
                </a:solidFill>
                <a:latin typeface="Times New Roman" pitchFamily="18" charset="0"/>
                <a:cs typeface="Times New Roman" pitchFamily="18" charset="0"/>
              </a:rPr>
              <a:t>.</a:t>
            </a:r>
            <a:endParaRPr lang="en-US" sz="2600" dirty="0">
              <a:solidFill>
                <a:schemeClr val="bg1"/>
              </a:solidFill>
              <a:latin typeface="Times New Roman" pitchFamily="18" charset="0"/>
              <a:cs typeface="Times New Roman" pitchFamily="18" charset="0"/>
            </a:endParaRPr>
          </a:p>
        </p:txBody>
      </p:sp>
      <p:sp>
        <p:nvSpPr>
          <p:cNvPr id="7202" name="Oval 34"/>
          <p:cNvSpPr>
            <a:spLocks noChangeArrowheads="1"/>
          </p:cNvSpPr>
          <p:nvPr/>
        </p:nvSpPr>
        <p:spPr bwMode="gray">
          <a:xfrm>
            <a:off x="4800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Tree>
    <p:extLst>
      <p:ext uri="{BB962C8B-B14F-4D97-AF65-F5344CB8AC3E}">
        <p14:creationId xmlns:p14="http://schemas.microsoft.com/office/powerpoint/2010/main" val="405615798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175"/>
                                        </p:tgtEl>
                                        <p:attrNameLst>
                                          <p:attrName>style.visibility</p:attrName>
                                        </p:attrNameLst>
                                      </p:cBhvr>
                                      <p:to>
                                        <p:strVal val="visible"/>
                                      </p:to>
                                    </p:set>
                                    <p:animEffect transition="in" filter="wipe(down)">
                                      <p:cBhvr>
                                        <p:cTn id="40" dur="2000"/>
                                        <p:tgtEl>
                                          <p:spTgt spid="717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201"/>
                                        </p:tgtEl>
                                        <p:attrNameLst>
                                          <p:attrName>style.visibility</p:attrName>
                                        </p:attrNameLst>
                                      </p:cBhvr>
                                      <p:to>
                                        <p:strVal val="visible"/>
                                      </p:to>
                                    </p:set>
                                    <p:animEffect transition="in" filter="fade">
                                      <p:cBhvr>
                                        <p:cTn id="45" dur="2000"/>
                                        <p:tgtEl>
                                          <p:spTgt spid="720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200"/>
                                        </p:tgtEl>
                                        <p:attrNameLst>
                                          <p:attrName>style.visibility</p:attrName>
                                        </p:attrNameLst>
                                      </p:cBhvr>
                                      <p:to>
                                        <p:strVal val="visible"/>
                                      </p:to>
                                    </p:set>
                                    <p:animEffect transition="in" filter="fade">
                                      <p:cBhvr>
                                        <p:cTn id="48" dur="2000"/>
                                        <p:tgtEl>
                                          <p:spTgt spid="720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202"/>
                                        </p:tgtEl>
                                        <p:attrNameLst>
                                          <p:attrName>style.visibility</p:attrName>
                                        </p:attrNameLst>
                                      </p:cBhvr>
                                      <p:to>
                                        <p:strVal val="visible"/>
                                      </p:to>
                                    </p:set>
                                    <p:animEffect transition="in" filter="fade">
                                      <p:cBhvr>
                                        <p:cTn id="51" dur="2000"/>
                                        <p:tgtEl>
                                          <p:spTgt spid="720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73"/>
                                        </p:tgtEl>
                                        <p:attrNameLst>
                                          <p:attrName>style.visibility</p:attrName>
                                        </p:attrNameLst>
                                      </p:cBhvr>
                                      <p:to>
                                        <p:strVal val="visible"/>
                                      </p:to>
                                    </p:set>
                                    <p:animEffect transition="in" filter="fade">
                                      <p:cBhvr>
                                        <p:cTn id="54" dur="2000"/>
                                        <p:tgtEl>
                                          <p:spTgt spid="717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171"/>
                                        </p:tgtEl>
                                        <p:attrNameLst>
                                          <p:attrName>style.visibility</p:attrName>
                                        </p:attrNameLst>
                                      </p:cBhvr>
                                      <p:to>
                                        <p:strVal val="visible"/>
                                      </p:to>
                                    </p:set>
                                    <p:animEffect transition="in" filter="fade">
                                      <p:cBhvr>
                                        <p:cTn id="5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5" grpId="0" animBg="1"/>
      <p:bldP spid="7188" grpId="0" animBg="1"/>
      <p:bldP spid="7189" grpId="0"/>
      <p:bldP spid="7194" grpId="0" animBg="1"/>
      <p:bldP spid="7200" grpId="0" animBg="1"/>
      <p:bldP spid="7201" grpId="0"/>
      <p:bldP spid="7202"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389255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3816351" y="4724400"/>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427355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427355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5" name="Line 7"/>
          <p:cNvSpPr>
            <a:spLocks noChangeShapeType="1"/>
          </p:cNvSpPr>
          <p:nvPr/>
        </p:nvSpPr>
        <p:spPr bwMode="auto">
          <a:xfrm>
            <a:off x="4273550" y="3581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grpSp>
        <p:nvGrpSpPr>
          <p:cNvPr id="7178" name="Group 10"/>
          <p:cNvGrpSpPr>
            <a:grpSpLocks/>
          </p:cNvGrpSpPr>
          <p:nvPr/>
        </p:nvGrpSpPr>
        <p:grpSpPr bwMode="auto">
          <a:xfrm>
            <a:off x="1828801" y="2528889"/>
            <a:ext cx="2506663" cy="2027238"/>
            <a:chOff x="140" y="1623"/>
            <a:chExt cx="1579" cy="1277"/>
          </a:xfrm>
        </p:grpSpPr>
        <p:sp>
          <p:nvSpPr>
            <p:cNvPr id="7179" name="Oval 11"/>
            <p:cNvSpPr>
              <a:spLocks noChangeArrowheads="1"/>
            </p:cNvSpPr>
            <p:nvPr/>
          </p:nvSpPr>
          <p:spPr bwMode="gray">
            <a:xfrm>
              <a:off x="140" y="2097"/>
              <a:ext cx="164"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2096"/>
              <a:ext cx="1461"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2103"/>
              <a:ext cx="1461" cy="327"/>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2096"/>
              <a:ext cx="1317" cy="327"/>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DNNN</a:t>
              </a: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khác</a:t>
              </a: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4544568" y="1078995"/>
            <a:ext cx="6096000" cy="2502405"/>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4861560" y="1237488"/>
            <a:ext cx="546201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400" dirty="0">
                <a:latin typeface="Times New Roman" pitchFamily="18" charset="0"/>
                <a:cs typeface="Times New Roman" pitchFamily="18" charset="0"/>
              </a:rPr>
              <a:t>Đơn vị kế toán là doanh nghiệp tư nhân và công ty hợp danh phải nộp Báo cáo tài chính năm chậm nhất là 30 ngày, kể từ ngày kết thúc kỳ kế toán năm; đối với các đơn vị kế toán khác, thời hạn nộp Báo cáo tài chính năm chậm nhất là 90 ngày;</a:t>
            </a:r>
            <a:r>
              <a:rPr lang="en-US" sz="2400" b="1" dirty="0">
                <a:solidFill>
                  <a:srgbClr val="080808"/>
                </a:solidFill>
                <a:latin typeface="Times New Roman" pitchFamily="18" charset="0"/>
                <a:cs typeface="Times New Roman" pitchFamily="18" charset="0"/>
              </a:rPr>
              <a:t> </a:t>
            </a:r>
            <a:endParaRPr lang="en-US" sz="24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4787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4648200" y="3962399"/>
            <a:ext cx="6019800" cy="2502393"/>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4892041" y="4334256"/>
            <a:ext cx="543153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2800" dirty="0">
                <a:solidFill>
                  <a:schemeClr val="bg1"/>
                </a:solidFill>
                <a:latin typeface="Times New Roman" pitchFamily="18" charset="0"/>
                <a:cs typeface="Times New Roman" pitchFamily="18" charset="0"/>
              </a:rPr>
              <a:t>Đơn vị kế toán trực thuộc nộp Báo cáo tài chính năm cho đơn vị kế toán cấp trên theo thời hạn do đơn vị kế toán cấp trên quy định.</a:t>
            </a:r>
            <a:endParaRPr lang="en-US" sz="2800" dirty="0">
              <a:solidFill>
                <a:schemeClr val="bg1"/>
              </a:solidFill>
              <a:latin typeface="Times New Roman" pitchFamily="18" charset="0"/>
              <a:cs typeface="Times New Roman" pitchFamily="18" charset="0"/>
            </a:endParaRPr>
          </a:p>
        </p:txBody>
      </p:sp>
      <p:sp>
        <p:nvSpPr>
          <p:cNvPr id="7202" name="Oval 34"/>
          <p:cNvSpPr>
            <a:spLocks noChangeArrowheads="1"/>
          </p:cNvSpPr>
          <p:nvPr/>
        </p:nvSpPr>
        <p:spPr bwMode="gray">
          <a:xfrm>
            <a:off x="4800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Tree>
    <p:extLst>
      <p:ext uri="{BB962C8B-B14F-4D97-AF65-F5344CB8AC3E}">
        <p14:creationId xmlns:p14="http://schemas.microsoft.com/office/powerpoint/2010/main" val="265174908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175"/>
                                        </p:tgtEl>
                                        <p:attrNameLst>
                                          <p:attrName>style.visibility</p:attrName>
                                        </p:attrNameLst>
                                      </p:cBhvr>
                                      <p:to>
                                        <p:strVal val="visible"/>
                                      </p:to>
                                    </p:set>
                                    <p:animEffect transition="in" filter="wipe(down)">
                                      <p:cBhvr>
                                        <p:cTn id="40" dur="2000"/>
                                        <p:tgtEl>
                                          <p:spTgt spid="717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201"/>
                                        </p:tgtEl>
                                        <p:attrNameLst>
                                          <p:attrName>style.visibility</p:attrName>
                                        </p:attrNameLst>
                                      </p:cBhvr>
                                      <p:to>
                                        <p:strVal val="visible"/>
                                      </p:to>
                                    </p:set>
                                    <p:animEffect transition="in" filter="fade">
                                      <p:cBhvr>
                                        <p:cTn id="45" dur="2000"/>
                                        <p:tgtEl>
                                          <p:spTgt spid="720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200"/>
                                        </p:tgtEl>
                                        <p:attrNameLst>
                                          <p:attrName>style.visibility</p:attrName>
                                        </p:attrNameLst>
                                      </p:cBhvr>
                                      <p:to>
                                        <p:strVal val="visible"/>
                                      </p:to>
                                    </p:set>
                                    <p:animEffect transition="in" filter="fade">
                                      <p:cBhvr>
                                        <p:cTn id="48" dur="2000"/>
                                        <p:tgtEl>
                                          <p:spTgt spid="720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202"/>
                                        </p:tgtEl>
                                        <p:attrNameLst>
                                          <p:attrName>style.visibility</p:attrName>
                                        </p:attrNameLst>
                                      </p:cBhvr>
                                      <p:to>
                                        <p:strVal val="visible"/>
                                      </p:to>
                                    </p:set>
                                    <p:animEffect transition="in" filter="fade">
                                      <p:cBhvr>
                                        <p:cTn id="51" dur="2000"/>
                                        <p:tgtEl>
                                          <p:spTgt spid="720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73"/>
                                        </p:tgtEl>
                                        <p:attrNameLst>
                                          <p:attrName>style.visibility</p:attrName>
                                        </p:attrNameLst>
                                      </p:cBhvr>
                                      <p:to>
                                        <p:strVal val="visible"/>
                                      </p:to>
                                    </p:set>
                                    <p:animEffect transition="in" filter="fade">
                                      <p:cBhvr>
                                        <p:cTn id="54" dur="2000"/>
                                        <p:tgtEl>
                                          <p:spTgt spid="717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171"/>
                                        </p:tgtEl>
                                        <p:attrNameLst>
                                          <p:attrName>style.visibility</p:attrName>
                                        </p:attrNameLst>
                                      </p:cBhvr>
                                      <p:to>
                                        <p:strVal val="visible"/>
                                      </p:to>
                                    </p:set>
                                    <p:animEffect transition="in" filter="fade">
                                      <p:cBhvr>
                                        <p:cTn id="5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5" grpId="0" animBg="1"/>
      <p:bldP spid="7188" grpId="0" animBg="1"/>
      <p:bldP spid="7189" grpId="0"/>
      <p:bldP spid="7194" grpId="0" animBg="1"/>
      <p:bldP spid="7200" grpId="0" animBg="1"/>
      <p:bldP spid="7201" grpId="0"/>
      <p:bldP spid="720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304800"/>
            <a:ext cx="7620000" cy="838200"/>
          </a:xfrm>
        </p:spPr>
        <p:txBody>
          <a:bodyPr>
            <a:normAutofit fontScale="90000"/>
          </a:bodyPr>
          <a:lstStyle/>
          <a:p>
            <a:r>
              <a:rPr lang="it-IT" sz="2800" b="1" i="1" dirty="0">
                <a:latin typeface="Times New Roman" pitchFamily="18" charset="0"/>
                <a:cs typeface="Times New Roman" pitchFamily="18" charset="0"/>
              </a:rPr>
              <a:t>3.2. Kế toán các khoản giảm trừ doanh thu</a:t>
            </a:r>
            <a:br>
              <a:rPr lang="en-US" sz="2800" dirty="0">
                <a:latin typeface="Times New Roman" pitchFamily="18" charset="0"/>
                <a:cs typeface="Times New Roman" pitchFamily="18" charset="0"/>
              </a:rPr>
            </a:br>
            <a:r>
              <a:rPr lang="it-IT" sz="2800" i="1" dirty="0">
                <a:latin typeface="Times New Roman" pitchFamily="18" charset="0"/>
                <a:cs typeface="Times New Roman" pitchFamily="18" charset="0"/>
              </a:rPr>
              <a:t>3.2.1. Nội dung</a:t>
            </a:r>
            <a:endParaRPr lang="en-US" sz="2800" dirty="0">
              <a:latin typeface="Times New Roman" pitchFamily="18" charset="0"/>
              <a:cs typeface="Times New Roman" pitchFamily="18" charset="0"/>
            </a:endParaRPr>
          </a:p>
        </p:txBody>
      </p:sp>
      <p:sp>
        <p:nvSpPr>
          <p:cNvPr id="4" name="Rectangle 2"/>
          <p:cNvSpPr txBox="1">
            <a:spLocks noChangeArrowheads="1"/>
          </p:cNvSpPr>
          <p:nvPr/>
        </p:nvSpPr>
        <p:spPr bwMode="auto">
          <a:xfrm>
            <a:off x="1752600" y="863600"/>
            <a:ext cx="8763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just"/>
            <a:br>
              <a:rPr lang="en-US" sz="2800" dirty="0">
                <a:latin typeface="Times New Roman" pitchFamily="18" charset="0"/>
                <a:cs typeface="Times New Roman" pitchFamily="18" charset="0"/>
              </a:rPr>
            </a:br>
            <a:r>
              <a:rPr lang="it-IT" sz="2600" b="1" i="1" u="sng" dirty="0">
                <a:solidFill>
                  <a:schemeClr val="tx1"/>
                </a:solidFill>
                <a:latin typeface="Times New Roman" pitchFamily="18" charset="0"/>
                <a:cs typeface="Times New Roman" pitchFamily="18" charset="0"/>
              </a:rPr>
              <a:t>Chiết khấu thương mại: </a:t>
            </a:r>
            <a:r>
              <a:rPr lang="it-IT" sz="2600" dirty="0">
                <a:solidFill>
                  <a:schemeClr val="tx1"/>
                </a:solidFill>
                <a:latin typeface="Times New Roman" pitchFamily="18" charset="0"/>
                <a:cs typeface="Times New Roman" pitchFamily="18" charset="0"/>
              </a:rPr>
              <a:t>là khoản tiền chênh lệch giá bán nhỏ hơn giá niêm yết doanh nghiệp đã giảm trừ cho người mua hàng do việc người mua hàng đã mua sản phẩm, hàng hóa, dịch vụ với khối lượng lớn theo thỏa thuận về chiết khấu thương mại đã ghi trên hợp đồng kinh tế mua bán hoặc các cam kết mua, bán hàng.</a:t>
            </a:r>
            <a:endParaRPr lang="en-US" sz="2600" dirty="0">
              <a:solidFill>
                <a:schemeClr val="tx1"/>
              </a:solidFill>
              <a:latin typeface="Times New Roman" pitchFamily="18" charset="0"/>
              <a:cs typeface="Times New Roman" pitchFamily="18" charset="0"/>
            </a:endParaRPr>
          </a:p>
        </p:txBody>
      </p:sp>
      <p:sp>
        <p:nvSpPr>
          <p:cNvPr id="5" name="Rectangle 2"/>
          <p:cNvSpPr txBox="1">
            <a:spLocks noChangeArrowheads="1"/>
          </p:cNvSpPr>
          <p:nvPr/>
        </p:nvSpPr>
        <p:spPr bwMode="auto">
          <a:xfrm>
            <a:off x="1752600" y="3124200"/>
            <a:ext cx="8763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just"/>
            <a:br>
              <a:rPr lang="en-US" sz="2800" dirty="0">
                <a:latin typeface="Times New Roman" pitchFamily="18" charset="0"/>
                <a:cs typeface="Times New Roman" pitchFamily="18" charset="0"/>
              </a:rPr>
            </a:br>
            <a:r>
              <a:rPr lang="it-IT" sz="2600" b="1" i="1" u="sng" dirty="0">
                <a:solidFill>
                  <a:schemeClr val="tx1"/>
                </a:solidFill>
                <a:latin typeface="Times New Roman" pitchFamily="18" charset="0"/>
                <a:cs typeface="Times New Roman" pitchFamily="18" charset="0"/>
              </a:rPr>
              <a:t>Kế toán doanh thu hàng bán bị trả lại</a:t>
            </a:r>
            <a:r>
              <a:rPr lang="it-IT" sz="2600" dirty="0">
                <a:solidFill>
                  <a:schemeClr val="tx1"/>
                </a:solidFill>
                <a:latin typeface="Times New Roman" pitchFamily="18" charset="0"/>
                <a:cs typeface="Times New Roman" pitchFamily="18" charset="0"/>
              </a:rPr>
              <a:t>:  là số sản phẩm, hàng hóa doanh nghiệp đã xác định tiêu thụ, nhưng bị khách hàng trả lại do vi phạm các điều kiện đã cam kết trong hợp đồng kinh tế như: hàng kém phẩm chất, sai qui cách, chủng loại</a:t>
            </a:r>
            <a:endParaRPr lang="en-US" sz="2600" dirty="0">
              <a:solidFill>
                <a:schemeClr val="tx1"/>
              </a:solidFill>
              <a:latin typeface="Times New Roman" pitchFamily="18" charset="0"/>
              <a:cs typeface="Times New Roman" pitchFamily="18" charset="0"/>
            </a:endParaRPr>
          </a:p>
        </p:txBody>
      </p:sp>
      <p:sp>
        <p:nvSpPr>
          <p:cNvPr id="3" name="Rectangle 2"/>
          <p:cNvSpPr/>
          <p:nvPr/>
        </p:nvSpPr>
        <p:spPr>
          <a:xfrm>
            <a:off x="1752600" y="4876801"/>
            <a:ext cx="8763000" cy="1692771"/>
          </a:xfrm>
          <a:prstGeom prst="rect">
            <a:avLst/>
          </a:prstGeom>
        </p:spPr>
        <p:txBody>
          <a:bodyPr wrap="square">
            <a:spAutoFit/>
          </a:bodyPr>
          <a:lstStyle/>
          <a:p>
            <a:pPr algn="just"/>
            <a:r>
              <a:rPr lang="it-IT" sz="2600" b="1" i="1" u="sng" dirty="0">
                <a:latin typeface="Times New Roman" pitchFamily="18" charset="0"/>
                <a:cs typeface="Times New Roman" pitchFamily="18" charset="0"/>
              </a:rPr>
              <a:t>Kế toán giảm giá hàng bán</a:t>
            </a:r>
            <a:r>
              <a:rPr lang="it-IT" sz="2600" dirty="0">
                <a:latin typeface="Times New Roman" pitchFamily="18" charset="0"/>
                <a:cs typeface="Times New Roman" pitchFamily="18" charset="0"/>
              </a:rPr>
              <a:t>: là khoản tiền doanh nghiệp (bên bán) giảm trừ cho bên mua hàng trong trường hợp đặc biệt vì lí do hàng bán bị kém phẩm chất, không đúng qui cách, hoặc không đúng thời hạn ... đã ghi trong hợp đồng</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8551488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
                                        </p:tgtEl>
                                        <p:attrNameLst>
                                          <p:attrName>style.visibility</p:attrName>
                                        </p:attrNameLst>
                                      </p:cBhvr>
                                      <p:to>
                                        <p:strVal val="visible"/>
                                      </p:to>
                                    </p:set>
                                    <p:anim calcmode="discrete" valueType="clr">
                                      <p:cBhvr override="childStyle">
                                        <p:cTn id="21"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
                                        </p:tgtEl>
                                        <p:attrNameLst>
                                          <p:attrName>fillcolor</p:attrName>
                                        </p:attrNameLst>
                                      </p:cBhvr>
                                      <p:tavLst>
                                        <p:tav tm="0">
                                          <p:val>
                                            <p:clrVal>
                                              <a:schemeClr val="accent2"/>
                                            </p:clrVal>
                                          </p:val>
                                        </p:tav>
                                        <p:tav tm="50000">
                                          <p:val>
                                            <p:clrVal>
                                              <a:schemeClr val="hlink"/>
                                            </p:clrVal>
                                          </p:val>
                                        </p:tav>
                                      </p:tavLst>
                                    </p:anim>
                                    <p:set>
                                      <p:cBhvr>
                                        <p:cTn id="23"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4" grpId="0"/>
      <p:bldP spid="5"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23776093"/>
              </p:ext>
            </p:extLst>
          </p:nvPr>
        </p:nvGraphicFramePr>
        <p:xfrm>
          <a:off x="893064" y="929323"/>
          <a:ext cx="10405871" cy="4886261"/>
        </p:xfrm>
        <a:graphic>
          <a:graphicData uri="http://schemas.openxmlformats.org/drawingml/2006/table">
            <a:tbl>
              <a:tblPr firstRow="1" firstCol="1" bandRow="1"/>
              <a:tblGrid>
                <a:gridCol w="2090493">
                  <a:extLst>
                    <a:ext uri="{9D8B030D-6E8A-4147-A177-3AD203B41FA5}">
                      <a16:colId xmlns:a16="http://schemas.microsoft.com/office/drawing/2014/main" val="20000"/>
                    </a:ext>
                  </a:extLst>
                </a:gridCol>
                <a:gridCol w="1090693">
                  <a:extLst>
                    <a:ext uri="{9D8B030D-6E8A-4147-A177-3AD203B41FA5}">
                      <a16:colId xmlns:a16="http://schemas.microsoft.com/office/drawing/2014/main" val="20001"/>
                    </a:ext>
                  </a:extLst>
                </a:gridCol>
                <a:gridCol w="1645129">
                  <a:extLst>
                    <a:ext uri="{9D8B030D-6E8A-4147-A177-3AD203B41FA5}">
                      <a16:colId xmlns:a16="http://schemas.microsoft.com/office/drawing/2014/main" val="20002"/>
                    </a:ext>
                  </a:extLst>
                </a:gridCol>
                <a:gridCol w="1390633">
                  <a:extLst>
                    <a:ext uri="{9D8B030D-6E8A-4147-A177-3AD203B41FA5}">
                      <a16:colId xmlns:a16="http://schemas.microsoft.com/office/drawing/2014/main" val="20003"/>
                    </a:ext>
                  </a:extLst>
                </a:gridCol>
                <a:gridCol w="1436579">
                  <a:extLst>
                    <a:ext uri="{9D8B030D-6E8A-4147-A177-3AD203B41FA5}">
                      <a16:colId xmlns:a16="http://schemas.microsoft.com/office/drawing/2014/main" val="20004"/>
                    </a:ext>
                  </a:extLst>
                </a:gridCol>
                <a:gridCol w="1020564">
                  <a:extLst>
                    <a:ext uri="{9D8B030D-6E8A-4147-A177-3AD203B41FA5}">
                      <a16:colId xmlns:a16="http://schemas.microsoft.com/office/drawing/2014/main" val="20005"/>
                    </a:ext>
                  </a:extLst>
                </a:gridCol>
                <a:gridCol w="1731780">
                  <a:extLst>
                    <a:ext uri="{9D8B030D-6E8A-4147-A177-3AD203B41FA5}">
                      <a16:colId xmlns:a16="http://schemas.microsoft.com/office/drawing/2014/main" val="20006"/>
                    </a:ext>
                  </a:extLst>
                </a:gridCol>
              </a:tblGrid>
              <a:tr h="598276">
                <a:tc rowSpan="2">
                  <a:txBody>
                    <a:bodyPr/>
                    <a:lstStyle/>
                    <a:p>
                      <a:pPr algn="ctr">
                        <a:lnSpc>
                          <a:spcPct val="140000"/>
                        </a:lnSpc>
                        <a:spcAft>
                          <a:spcPts val="0"/>
                        </a:spcAft>
                      </a:pPr>
                      <a:r>
                        <a:rPr lang="vi-VN" sz="2400" b="1" dirty="0">
                          <a:effectLst/>
                          <a:latin typeface="Times New Roman"/>
                          <a:ea typeface="Calibri"/>
                        </a:rPr>
                        <a:t>Các loại</a:t>
                      </a:r>
                      <a:endParaRPr lang="en-US" sz="2400" b="1" dirty="0">
                        <a:effectLst/>
                        <a:latin typeface="Times New Roman"/>
                        <a:ea typeface="Calibri"/>
                      </a:endParaRPr>
                    </a:p>
                    <a:p>
                      <a:pPr algn="ctr">
                        <a:lnSpc>
                          <a:spcPct val="140000"/>
                        </a:lnSpc>
                        <a:spcAft>
                          <a:spcPts val="0"/>
                        </a:spcAft>
                      </a:pPr>
                      <a:r>
                        <a:rPr lang="vi-VN" sz="2400" b="1" dirty="0">
                          <a:effectLst/>
                          <a:latin typeface="Times New Roman"/>
                          <a:ea typeface="Calibri"/>
                        </a:rPr>
                        <a:t>doanh nghiệp</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rowSpan="2">
                  <a:txBody>
                    <a:bodyPr/>
                    <a:lstStyle/>
                    <a:p>
                      <a:pPr algn="ctr">
                        <a:lnSpc>
                          <a:spcPct val="140000"/>
                        </a:lnSpc>
                        <a:spcAft>
                          <a:spcPts val="0"/>
                        </a:spcAft>
                      </a:pPr>
                      <a:r>
                        <a:rPr lang="vi-VN" sz="2400" b="1" dirty="0">
                          <a:effectLst/>
                          <a:latin typeface="Times New Roman"/>
                          <a:ea typeface="Calibri"/>
                        </a:rPr>
                        <a:t>Kỳ lập báo cáo</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gridSpan="5">
                  <a:txBody>
                    <a:bodyPr/>
                    <a:lstStyle/>
                    <a:p>
                      <a:pPr algn="ctr">
                        <a:lnSpc>
                          <a:spcPct val="140000"/>
                        </a:lnSpc>
                        <a:spcAft>
                          <a:spcPts val="0"/>
                        </a:spcAft>
                      </a:pPr>
                      <a:r>
                        <a:rPr lang="vi-VN" sz="2400" b="1" dirty="0">
                          <a:effectLst/>
                          <a:latin typeface="Times New Roman"/>
                          <a:ea typeface="Calibri"/>
                        </a:rPr>
                        <a:t>Nơi nhận báo cáo</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34473">
                <a:tc vMerge="1">
                  <a:txBody>
                    <a:bodyPr/>
                    <a:lstStyle/>
                    <a:p>
                      <a:endParaRPr lang="en-US"/>
                    </a:p>
                  </a:txBody>
                  <a:tcPr/>
                </a:tc>
                <a:tc vMerge="1">
                  <a:txBody>
                    <a:bodyPr/>
                    <a:lstStyle/>
                    <a:p>
                      <a:endParaRPr lang="en-US"/>
                    </a:p>
                  </a:txBody>
                  <a:tcPr/>
                </a:tc>
                <a:tc>
                  <a:txBody>
                    <a:bodyPr/>
                    <a:lstStyle/>
                    <a:p>
                      <a:pPr algn="ctr">
                        <a:lnSpc>
                          <a:spcPct val="140000"/>
                        </a:lnSpc>
                        <a:spcAft>
                          <a:spcPts val="0"/>
                        </a:spcAft>
                      </a:pPr>
                      <a:r>
                        <a:rPr lang="vi-VN" sz="2400" b="1" dirty="0">
                          <a:effectLst/>
                          <a:latin typeface="Times New Roman"/>
                          <a:ea typeface="Calibri"/>
                        </a:rPr>
                        <a:t>Cơ quan tài chính</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 thuế</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 thống kê</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DN cấp trên</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a:t>
                      </a:r>
                      <a:endParaRPr lang="en-US" sz="2400" b="1" dirty="0">
                        <a:effectLst/>
                        <a:latin typeface="Times New Roman"/>
                        <a:ea typeface="Calibri"/>
                      </a:endParaRPr>
                    </a:p>
                    <a:p>
                      <a:pPr algn="ctr">
                        <a:lnSpc>
                          <a:spcPct val="140000"/>
                        </a:lnSpc>
                        <a:spcAft>
                          <a:spcPts val="0"/>
                        </a:spcAft>
                      </a:pPr>
                      <a:r>
                        <a:rPr lang="vi-VN" sz="2400" b="1" dirty="0">
                          <a:effectLst/>
                          <a:latin typeface="Times New Roman"/>
                          <a:ea typeface="Calibri"/>
                        </a:rPr>
                        <a:t>đăng ký KD</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1"/>
                  </a:ext>
                </a:extLst>
              </a:tr>
              <a:tr h="1048805">
                <a:tc>
                  <a:txBody>
                    <a:bodyPr/>
                    <a:lstStyle/>
                    <a:p>
                      <a:pPr algn="ctr">
                        <a:lnSpc>
                          <a:spcPct val="140000"/>
                        </a:lnSpc>
                        <a:spcAft>
                          <a:spcPts val="0"/>
                        </a:spcAft>
                      </a:pPr>
                      <a:r>
                        <a:rPr lang="vi-VN" sz="2400" b="1" dirty="0">
                          <a:effectLst/>
                          <a:latin typeface="Times New Roman"/>
                          <a:ea typeface="Calibri"/>
                        </a:rPr>
                        <a:t>DNNN</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Quý năm</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2"/>
                  </a:ext>
                </a:extLst>
              </a:tr>
              <a:tr h="1003908">
                <a:tc>
                  <a:txBody>
                    <a:bodyPr/>
                    <a:lstStyle/>
                    <a:p>
                      <a:pPr algn="ctr">
                        <a:lnSpc>
                          <a:spcPct val="140000"/>
                        </a:lnSpc>
                        <a:spcAft>
                          <a:spcPts val="0"/>
                        </a:spcAft>
                      </a:pPr>
                      <a:r>
                        <a:rPr lang="vi-VN" sz="2400" b="1" dirty="0">
                          <a:effectLst/>
                          <a:latin typeface="Times New Roman"/>
                          <a:ea typeface="Calibri"/>
                        </a:rPr>
                        <a:t>DN có vốn </a:t>
                      </a:r>
                      <a:r>
                        <a:rPr lang="en-US" sz="2400" b="1" dirty="0" err="1">
                          <a:effectLst/>
                          <a:latin typeface="Times New Roman"/>
                          <a:ea typeface="Calibri"/>
                        </a:rPr>
                        <a:t>ĐT</a:t>
                      </a:r>
                      <a:r>
                        <a:rPr lang="vi-VN" sz="2400" b="1" dirty="0">
                          <a:effectLst/>
                          <a:latin typeface="Times New Roman"/>
                          <a:ea typeface="Calibri"/>
                        </a:rPr>
                        <a:t> nước ngoài</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Năm</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3"/>
                  </a:ext>
                </a:extLst>
              </a:tr>
              <a:tr h="900799">
                <a:tc>
                  <a:txBody>
                    <a:bodyPr/>
                    <a:lstStyle/>
                    <a:p>
                      <a:pPr algn="ctr">
                        <a:lnSpc>
                          <a:spcPct val="140000"/>
                        </a:lnSpc>
                        <a:spcAft>
                          <a:spcPts val="0"/>
                        </a:spcAft>
                      </a:pPr>
                      <a:r>
                        <a:rPr lang="vi-VN" sz="2400" b="1" dirty="0">
                          <a:effectLst/>
                          <a:latin typeface="Times New Roman"/>
                          <a:ea typeface="Calibri"/>
                        </a:rPr>
                        <a:t>Các DN khác</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Năm</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just">
                        <a:lnSpc>
                          <a:spcPct val="140000"/>
                        </a:lnSpc>
                        <a:spcAft>
                          <a:spcPts val="0"/>
                        </a:spcAft>
                      </a:pPr>
                      <a:r>
                        <a:rPr lang="en-US" sz="2400" b="1">
                          <a:effectLst/>
                          <a:latin typeface="Times New Roman"/>
                          <a:ea typeface="Calibri"/>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717184" y="251936"/>
            <a:ext cx="856981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sz="2800" b="1" dirty="0">
                <a:solidFill>
                  <a:srgbClr val="080808"/>
                </a:solidFill>
                <a:latin typeface="Times New Roman" pitchFamily="18" charset="0"/>
                <a:ea typeface="Calibri" pitchFamily="34" charset="0"/>
                <a:cs typeface="Times New Roman" pitchFamily="18" charset="0"/>
              </a:rPr>
              <a:t>1.9 </a:t>
            </a:r>
            <a:r>
              <a:rPr lang="en-US" sz="2800" b="1" dirty="0" err="1">
                <a:solidFill>
                  <a:srgbClr val="080808"/>
                </a:solidFill>
                <a:latin typeface="Times New Roman" pitchFamily="18" charset="0"/>
                <a:ea typeface="Calibri" pitchFamily="34" charset="0"/>
                <a:cs typeface="Times New Roman" pitchFamily="18" charset="0"/>
              </a:rPr>
              <a:t>Nơi</a:t>
            </a:r>
            <a:r>
              <a:rPr lang="en-US" sz="2800" b="1" dirty="0">
                <a:solidFill>
                  <a:srgbClr val="080808"/>
                </a:solidFill>
                <a:latin typeface="Times New Roman" pitchFamily="18" charset="0"/>
                <a:ea typeface="Calibri" pitchFamily="34" charset="0"/>
                <a:cs typeface="Times New Roman" pitchFamily="18" charset="0"/>
              </a:rPr>
              <a:t> </a:t>
            </a:r>
            <a:r>
              <a:rPr lang="vi-VN" sz="2800" b="1" dirty="0">
                <a:solidFill>
                  <a:srgbClr val="080808"/>
                </a:solidFill>
                <a:latin typeface="Times New Roman" pitchFamily="18" charset="0"/>
                <a:ea typeface="Calibri" pitchFamily="34" charset="0"/>
                <a:cs typeface="Times New Roman" pitchFamily="18" charset="0"/>
              </a:rPr>
              <a:t>nhận </a:t>
            </a:r>
            <a:r>
              <a:rPr lang="en-US" sz="2800" b="1" dirty="0">
                <a:solidFill>
                  <a:srgbClr val="080808"/>
                </a:solidFill>
                <a:latin typeface="Times New Roman" pitchFamily="18" charset="0"/>
                <a:ea typeface="Calibri" pitchFamily="34" charset="0"/>
                <a:cs typeface="Times New Roman" pitchFamily="18" charset="0"/>
              </a:rPr>
              <a:t>BCTC</a:t>
            </a:r>
            <a:endParaRPr lang="en-US" sz="2800" dirty="0">
              <a:solidFill>
                <a:srgbClr val="080808"/>
              </a:solidFill>
              <a:cs typeface="Arial" pitchFamily="34" charset="0"/>
            </a:endParaRPr>
          </a:p>
        </p:txBody>
      </p:sp>
      <p:sp>
        <p:nvSpPr>
          <p:cNvPr id="6"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165</a:t>
            </a:r>
          </a:p>
        </p:txBody>
      </p:sp>
    </p:spTree>
    <p:extLst>
      <p:ext uri="{BB962C8B-B14F-4D97-AF65-F5344CB8AC3E}">
        <p14:creationId xmlns:p14="http://schemas.microsoft.com/office/powerpoint/2010/main" val="416535848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373380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3657601" y="4724400"/>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403860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403860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838200" y="-76200"/>
            <a:ext cx="8915400" cy="838200"/>
          </a:xfrm>
        </p:spPr>
        <p:txBody>
          <a:bodyPr>
            <a:normAutofit/>
          </a:bodyPr>
          <a:lstStyle/>
          <a:p>
            <a:pPr eaLnBrk="1" hangingPunct="1"/>
            <a:r>
              <a:rPr lang="en-US" sz="3200" dirty="0">
                <a:latin typeface="Times New Roman" pitchFamily="18" charset="0"/>
                <a:cs typeface="Times New Roman" pitchFamily="18" charset="0"/>
              </a:rPr>
              <a:t>2.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tổng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endParaRPr lang="en-US" sz="3200" dirty="0">
              <a:latin typeface="Times New Roman" pitchFamily="18" charset="0"/>
              <a:cs typeface="Times New Roman" pitchFamily="18" charset="0"/>
            </a:endParaRPr>
          </a:p>
        </p:txBody>
      </p:sp>
      <p:grpSp>
        <p:nvGrpSpPr>
          <p:cNvPr id="7178" name="Group 10"/>
          <p:cNvGrpSpPr>
            <a:grpSpLocks/>
          </p:cNvGrpSpPr>
          <p:nvPr/>
        </p:nvGrpSpPr>
        <p:grpSpPr bwMode="auto">
          <a:xfrm>
            <a:off x="1600201" y="2528889"/>
            <a:ext cx="2506663" cy="2027238"/>
            <a:chOff x="140" y="1623"/>
            <a:chExt cx="1579" cy="1277"/>
          </a:xfrm>
        </p:grpSpPr>
        <p:sp>
          <p:nvSpPr>
            <p:cNvPr id="7179" name="Oval 11"/>
            <p:cNvSpPr>
              <a:spLocks noChangeArrowheads="1"/>
            </p:cNvSpPr>
            <p:nvPr/>
          </p:nvSpPr>
          <p:spPr bwMode="gray">
            <a:xfrm>
              <a:off x="140" y="2097"/>
              <a:ext cx="164"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2096"/>
              <a:ext cx="1461"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2103"/>
              <a:ext cx="1461" cy="327"/>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2096"/>
              <a:ext cx="1317" cy="327"/>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Yêu</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a:t>
              </a:r>
              <a:r>
                <a:rPr lang="en-US" sz="4000" b="1" dirty="0" err="1">
                  <a:solidFill>
                    <a:srgbClr val="470147"/>
                  </a:solidFill>
                  <a:latin typeface="Times New Roman" pitchFamily="18" charset="0"/>
                  <a:cs typeface="Times New Roman" pitchFamily="18" charset="0"/>
                </a:rPr>
                <a:t>cầu</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4876800" y="1371600"/>
            <a:ext cx="5791200" cy="217642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4952492" y="1518631"/>
            <a:ext cx="5791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nl-NL" sz="2400" dirty="0">
                <a:latin typeface="Times New Roman" pitchFamily="18" charset="0"/>
                <a:cs typeface="Times New Roman" pitchFamily="18" charset="0"/>
              </a:rPr>
              <a:t>Tổng hợp và trình bày một cách tổng quát, toàn diện tình hình tài sản, nợ phải trả, nguồn vốn chủ sở hữu tại thời điểm kết thúc kỳ kế toán, kết quả hoạt động kinh doanh và lưu chuyển tiền tệ trong kỳ kế toán </a:t>
            </a:r>
            <a:endParaRPr lang="en-US" sz="24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4787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4640650" y="4122695"/>
            <a:ext cx="6167051" cy="2298700"/>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5062153" y="4166616"/>
            <a:ext cx="545344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nl-NL" sz="2400" dirty="0">
                <a:solidFill>
                  <a:schemeClr val="bg1"/>
                </a:solidFill>
                <a:latin typeface="Times New Roman" pitchFamily="18" charset="0"/>
                <a:cs typeface="Times New Roman" pitchFamily="18" charset="0"/>
              </a:rPr>
              <a:t>Cung cấp thông tin kinh tế, tài chính cho việc đánh giá tình hình tài chính, kết quả kinh doanh và khả năng tạo tiền của tập đoàn trong kỳ kế toán đã qua và dự đoán trong tương lai, làm cơ sở cho việc ra quyết định về quản lý</a:t>
            </a:r>
            <a:endParaRPr lang="en-US" sz="2400" dirty="0">
              <a:solidFill>
                <a:schemeClr val="bg1"/>
              </a:solidFill>
              <a:latin typeface="Times New Roman" pitchFamily="18" charset="0"/>
              <a:cs typeface="Times New Roman" pitchFamily="18" charset="0"/>
            </a:endParaRPr>
          </a:p>
        </p:txBody>
      </p:sp>
      <p:sp>
        <p:nvSpPr>
          <p:cNvPr id="7202" name="Oval 34"/>
          <p:cNvSpPr>
            <a:spLocks noChangeArrowheads="1"/>
          </p:cNvSpPr>
          <p:nvPr/>
        </p:nvSpPr>
        <p:spPr bwMode="gray">
          <a:xfrm>
            <a:off x="4419600" y="52578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7" name="Rectangle 9"/>
          <p:cNvSpPr txBox="1">
            <a:spLocks noChangeArrowheads="1"/>
          </p:cNvSpPr>
          <p:nvPr/>
        </p:nvSpPr>
        <p:spPr bwMode="auto">
          <a:xfrm>
            <a:off x="1524000" y="533400"/>
            <a:ext cx="5562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2.1.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89938400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201"/>
                                        </p:tgtEl>
                                        <p:attrNameLst>
                                          <p:attrName>style.visibility</p:attrName>
                                        </p:attrNameLst>
                                      </p:cBhvr>
                                      <p:to>
                                        <p:strVal val="visible"/>
                                      </p:to>
                                    </p:set>
                                    <p:animEffect transition="in" filter="fade">
                                      <p:cBhvr>
                                        <p:cTn id="40" dur="2000"/>
                                        <p:tgtEl>
                                          <p:spTgt spid="720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200"/>
                                        </p:tgtEl>
                                        <p:attrNameLst>
                                          <p:attrName>style.visibility</p:attrName>
                                        </p:attrNameLst>
                                      </p:cBhvr>
                                      <p:to>
                                        <p:strVal val="visible"/>
                                      </p:to>
                                    </p:set>
                                    <p:animEffect transition="in" filter="fade">
                                      <p:cBhvr>
                                        <p:cTn id="43" dur="2000"/>
                                        <p:tgtEl>
                                          <p:spTgt spid="720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202"/>
                                        </p:tgtEl>
                                        <p:attrNameLst>
                                          <p:attrName>style.visibility</p:attrName>
                                        </p:attrNameLst>
                                      </p:cBhvr>
                                      <p:to>
                                        <p:strVal val="visible"/>
                                      </p:to>
                                    </p:set>
                                    <p:animEffect transition="in" filter="fade">
                                      <p:cBhvr>
                                        <p:cTn id="46" dur="2000"/>
                                        <p:tgtEl>
                                          <p:spTgt spid="720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fade">
                                      <p:cBhvr>
                                        <p:cTn id="49" dur="2000"/>
                                        <p:tgtEl>
                                          <p:spTgt spid="717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71"/>
                                        </p:tgtEl>
                                        <p:attrNameLst>
                                          <p:attrName>style.visibility</p:attrName>
                                        </p:attrNameLst>
                                      </p:cBhvr>
                                      <p:to>
                                        <p:strVal val="visible"/>
                                      </p:to>
                                    </p:set>
                                    <p:animEffect transition="in" filter="fade">
                                      <p:cBhvr>
                                        <p:cTn id="5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88" grpId="0" animBg="1"/>
      <p:bldP spid="7189" grpId="0"/>
      <p:bldP spid="7194" grpId="0" animBg="1"/>
      <p:bldP spid="7200" grpId="0" animBg="1"/>
      <p:bldP spid="7201" grpId="0"/>
      <p:bldP spid="7202"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373380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3657601" y="4724400"/>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403860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403860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838200" y="-76200"/>
            <a:ext cx="8915400" cy="838200"/>
          </a:xfrm>
        </p:spPr>
        <p:txBody>
          <a:bodyPr>
            <a:normAutofit/>
          </a:bodyPr>
          <a:lstStyle/>
          <a:p>
            <a:pPr eaLnBrk="1" hangingPunct="1"/>
            <a:r>
              <a:rPr lang="en-US" sz="3200" dirty="0">
                <a:latin typeface="Times New Roman" pitchFamily="18" charset="0"/>
                <a:cs typeface="Times New Roman" pitchFamily="18" charset="0"/>
              </a:rPr>
              <a:t>2.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tổng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endParaRPr lang="en-US" sz="3200" dirty="0">
              <a:latin typeface="Times New Roman" pitchFamily="18" charset="0"/>
              <a:cs typeface="Times New Roman" pitchFamily="18" charset="0"/>
            </a:endParaRPr>
          </a:p>
        </p:txBody>
      </p:sp>
      <p:grpSp>
        <p:nvGrpSpPr>
          <p:cNvPr id="7178" name="Group 10"/>
          <p:cNvGrpSpPr>
            <a:grpSpLocks/>
          </p:cNvGrpSpPr>
          <p:nvPr/>
        </p:nvGrpSpPr>
        <p:grpSpPr bwMode="auto">
          <a:xfrm>
            <a:off x="1600201" y="2528889"/>
            <a:ext cx="2506663" cy="2027238"/>
            <a:chOff x="140" y="1623"/>
            <a:chExt cx="1579" cy="1277"/>
          </a:xfrm>
        </p:grpSpPr>
        <p:sp>
          <p:nvSpPr>
            <p:cNvPr id="7179" name="Oval 11"/>
            <p:cNvSpPr>
              <a:spLocks noChangeArrowheads="1"/>
            </p:cNvSpPr>
            <p:nvPr/>
          </p:nvSpPr>
          <p:spPr bwMode="gray">
            <a:xfrm>
              <a:off x="140" y="2097"/>
              <a:ext cx="164"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2096"/>
              <a:ext cx="1461"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2103"/>
              <a:ext cx="1461" cy="327"/>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2096"/>
              <a:ext cx="1317" cy="327"/>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Kỳ</a:t>
              </a:r>
              <a:r>
                <a:rPr lang="en-US" sz="4000" b="1" dirty="0">
                  <a:solidFill>
                    <a:srgbClr val="470147"/>
                  </a:solidFill>
                  <a:latin typeface="Times New Roman" pitchFamily="18" charset="0"/>
                  <a:cs typeface="Times New Roman" pitchFamily="18" charset="0"/>
                </a:rPr>
                <a:t> </a:t>
              </a:r>
              <a:r>
                <a:rPr lang="en-US" sz="4000" b="1" dirty="0" err="1">
                  <a:solidFill>
                    <a:srgbClr val="470147"/>
                  </a:solidFill>
                  <a:latin typeface="Times New Roman" pitchFamily="18" charset="0"/>
                  <a:cs typeface="Times New Roman" pitchFamily="18" charset="0"/>
                </a:rPr>
                <a:t>lập</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BCTC</a:t>
              </a:r>
            </a:p>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4876800" y="1219200"/>
            <a:ext cx="5791200" cy="16002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5016500" y="1573496"/>
            <a:ext cx="57912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nl-NL" sz="3200" dirty="0">
                <a:latin typeface="Times New Roman" pitchFamily="18" charset="0"/>
                <a:cs typeface="Times New Roman" pitchFamily="18" charset="0"/>
              </a:rPr>
              <a:t>Báo cáo tài chính hợp nhất năm </a:t>
            </a:r>
            <a:endParaRPr lang="en-US" sz="32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4787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4640651" y="4495801"/>
            <a:ext cx="6027350" cy="1544595"/>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5117017" y="4790182"/>
            <a:ext cx="496881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nl-NL" sz="3200" dirty="0">
                <a:solidFill>
                  <a:schemeClr val="bg1"/>
                </a:solidFill>
                <a:latin typeface="Times New Roman" pitchFamily="18" charset="0"/>
                <a:cs typeface="Times New Roman" pitchFamily="18" charset="0"/>
              </a:rPr>
              <a:t>Báo cáo tài chính hợp nhất giữa niên độ </a:t>
            </a:r>
            <a:endParaRPr lang="en-US" sz="3200" dirty="0">
              <a:solidFill>
                <a:schemeClr val="bg1"/>
              </a:solidFill>
              <a:latin typeface="Times New Roman" pitchFamily="18" charset="0"/>
              <a:cs typeface="Times New Roman" pitchFamily="18" charset="0"/>
            </a:endParaRPr>
          </a:p>
        </p:txBody>
      </p:sp>
      <p:sp>
        <p:nvSpPr>
          <p:cNvPr id="7202" name="Oval 34"/>
          <p:cNvSpPr>
            <a:spLocks noChangeArrowheads="1"/>
          </p:cNvSpPr>
          <p:nvPr/>
        </p:nvSpPr>
        <p:spPr bwMode="gray">
          <a:xfrm>
            <a:off x="4419600" y="52578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7" name="Rectangle 9"/>
          <p:cNvSpPr txBox="1">
            <a:spLocks noChangeArrowheads="1"/>
          </p:cNvSpPr>
          <p:nvPr/>
        </p:nvSpPr>
        <p:spPr bwMode="auto">
          <a:xfrm>
            <a:off x="755904" y="396240"/>
            <a:ext cx="5562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2.1.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28485700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201"/>
                                        </p:tgtEl>
                                        <p:attrNameLst>
                                          <p:attrName>style.visibility</p:attrName>
                                        </p:attrNameLst>
                                      </p:cBhvr>
                                      <p:to>
                                        <p:strVal val="visible"/>
                                      </p:to>
                                    </p:set>
                                    <p:animEffect transition="in" filter="fade">
                                      <p:cBhvr>
                                        <p:cTn id="40" dur="2000"/>
                                        <p:tgtEl>
                                          <p:spTgt spid="720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200"/>
                                        </p:tgtEl>
                                        <p:attrNameLst>
                                          <p:attrName>style.visibility</p:attrName>
                                        </p:attrNameLst>
                                      </p:cBhvr>
                                      <p:to>
                                        <p:strVal val="visible"/>
                                      </p:to>
                                    </p:set>
                                    <p:animEffect transition="in" filter="fade">
                                      <p:cBhvr>
                                        <p:cTn id="43" dur="2000"/>
                                        <p:tgtEl>
                                          <p:spTgt spid="720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202"/>
                                        </p:tgtEl>
                                        <p:attrNameLst>
                                          <p:attrName>style.visibility</p:attrName>
                                        </p:attrNameLst>
                                      </p:cBhvr>
                                      <p:to>
                                        <p:strVal val="visible"/>
                                      </p:to>
                                    </p:set>
                                    <p:animEffect transition="in" filter="fade">
                                      <p:cBhvr>
                                        <p:cTn id="46" dur="2000"/>
                                        <p:tgtEl>
                                          <p:spTgt spid="720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fade">
                                      <p:cBhvr>
                                        <p:cTn id="49" dur="2000"/>
                                        <p:tgtEl>
                                          <p:spTgt spid="717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71"/>
                                        </p:tgtEl>
                                        <p:attrNameLst>
                                          <p:attrName>style.visibility</p:attrName>
                                        </p:attrNameLst>
                                      </p:cBhvr>
                                      <p:to>
                                        <p:strVal val="visible"/>
                                      </p:to>
                                    </p:set>
                                    <p:animEffect transition="in" filter="fade">
                                      <p:cBhvr>
                                        <p:cTn id="5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88" grpId="0" animBg="1"/>
      <p:bldP spid="7189" grpId="0"/>
      <p:bldP spid="7194" grpId="0" animBg="1"/>
      <p:bldP spid="7200" grpId="0" animBg="1"/>
      <p:bldP spid="7201" grpId="0"/>
      <p:bldP spid="7202"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373380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3657601" y="4724400"/>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4097869" y="2048933"/>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flipV="1">
            <a:off x="4038600" y="5486399"/>
            <a:ext cx="825434" cy="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838200" y="-76200"/>
            <a:ext cx="8915400" cy="838200"/>
          </a:xfrm>
        </p:spPr>
        <p:txBody>
          <a:bodyPr>
            <a:normAutofit/>
          </a:bodyPr>
          <a:lstStyle/>
          <a:p>
            <a:pPr eaLnBrk="1" hangingPunct="1"/>
            <a:r>
              <a:rPr lang="en-US" sz="3200" dirty="0">
                <a:latin typeface="Times New Roman" pitchFamily="18" charset="0"/>
                <a:cs typeface="Times New Roman" pitchFamily="18" charset="0"/>
              </a:rPr>
              <a:t>2.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tổng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endParaRPr lang="en-US" sz="3200" dirty="0">
              <a:latin typeface="Times New Roman" pitchFamily="18" charset="0"/>
              <a:cs typeface="Times New Roman" pitchFamily="18" charset="0"/>
            </a:endParaRPr>
          </a:p>
        </p:txBody>
      </p:sp>
      <p:grpSp>
        <p:nvGrpSpPr>
          <p:cNvPr id="7178" name="Group 10"/>
          <p:cNvGrpSpPr>
            <a:grpSpLocks/>
          </p:cNvGrpSpPr>
          <p:nvPr/>
        </p:nvGrpSpPr>
        <p:grpSpPr bwMode="auto">
          <a:xfrm>
            <a:off x="1600201" y="2187695"/>
            <a:ext cx="2506663" cy="3844765"/>
            <a:chOff x="140" y="1623"/>
            <a:chExt cx="1579" cy="1277"/>
          </a:xfrm>
        </p:grpSpPr>
        <p:sp>
          <p:nvSpPr>
            <p:cNvPr id="7179" name="Oval 11"/>
            <p:cNvSpPr>
              <a:spLocks noChangeArrowheads="1"/>
            </p:cNvSpPr>
            <p:nvPr/>
          </p:nvSpPr>
          <p:spPr bwMode="gray">
            <a:xfrm>
              <a:off x="140" y="2174"/>
              <a:ext cx="164" cy="172"/>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2173"/>
              <a:ext cx="1461" cy="172"/>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2181"/>
              <a:ext cx="1461" cy="17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2174"/>
              <a:ext cx="1317" cy="172"/>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sz="36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3600" b="1" dirty="0" err="1">
                  <a:solidFill>
                    <a:srgbClr val="470147"/>
                  </a:solidFill>
                  <a:latin typeface="Times New Roman" pitchFamily="18" charset="0"/>
                  <a:cs typeface="Times New Roman" pitchFamily="18" charset="0"/>
                </a:rPr>
                <a:t>Trách</a:t>
              </a:r>
              <a:endParaRPr lang="en-US" sz="36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3600" b="1" dirty="0">
                  <a:solidFill>
                    <a:srgbClr val="470147"/>
                  </a:solidFill>
                  <a:latin typeface="Times New Roman" pitchFamily="18" charset="0"/>
                  <a:cs typeface="Times New Roman" pitchFamily="18" charset="0"/>
                </a:rPr>
                <a:t> </a:t>
              </a:r>
              <a:r>
                <a:rPr lang="en-US" sz="3600" b="1" dirty="0" err="1">
                  <a:solidFill>
                    <a:srgbClr val="470147"/>
                  </a:solidFill>
                  <a:latin typeface="Times New Roman" pitchFamily="18" charset="0"/>
                  <a:cs typeface="Times New Roman" pitchFamily="18" charset="0"/>
                </a:rPr>
                <a:t>nhiệm</a:t>
              </a:r>
              <a:endParaRPr lang="en-US" sz="36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3600" b="1" dirty="0" err="1">
                  <a:solidFill>
                    <a:srgbClr val="470147"/>
                  </a:solidFill>
                  <a:latin typeface="Times New Roman" pitchFamily="18" charset="0"/>
                  <a:cs typeface="Times New Roman" pitchFamily="18" charset="0"/>
                </a:rPr>
                <a:t>lập</a:t>
              </a:r>
              <a:endParaRPr lang="en-US" sz="36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3600" b="1" dirty="0">
                  <a:solidFill>
                    <a:srgbClr val="470147"/>
                  </a:solidFill>
                  <a:latin typeface="Times New Roman" pitchFamily="18" charset="0"/>
                  <a:cs typeface="Times New Roman" pitchFamily="18" charset="0"/>
                </a:rPr>
                <a:t> BCTC </a:t>
              </a:r>
            </a:p>
            <a:p>
              <a:pPr algn="ctr" fontAlgn="base">
                <a:spcBef>
                  <a:spcPct val="0"/>
                </a:spcBef>
                <a:spcAft>
                  <a:spcPct val="0"/>
                </a:spcAft>
              </a:pPr>
              <a:r>
                <a:rPr lang="en-US" sz="3600" b="1" dirty="0" err="1">
                  <a:solidFill>
                    <a:srgbClr val="470147"/>
                  </a:solidFill>
                  <a:latin typeface="Times New Roman" pitchFamily="18" charset="0"/>
                  <a:cs typeface="Times New Roman" pitchFamily="18" charset="0"/>
                </a:rPr>
                <a:t>HN</a:t>
              </a:r>
              <a:endParaRPr lang="en-US" sz="36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4876800" y="1219200"/>
            <a:ext cx="5791200" cy="16002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5016500" y="1237488"/>
            <a:ext cx="525144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nl-NL" sz="2800" dirty="0">
                <a:latin typeface="Times New Roman" pitchFamily="18" charset="0"/>
                <a:cs typeface="Times New Roman" pitchFamily="18" charset="0"/>
              </a:rPr>
              <a:t>Kết thúc kỳ kế toán, công ty mẹ có trách nhiệm lập Báo cáo tài chính hợp nhất của cả tập đoàn</a:t>
            </a:r>
            <a:endParaRPr lang="en-US" sz="28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4787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4787899" y="4267200"/>
            <a:ext cx="5880101" cy="1773196"/>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5482777" y="4495800"/>
            <a:ext cx="456648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nl-NL" sz="2800" dirty="0">
                <a:solidFill>
                  <a:schemeClr val="bg1"/>
                </a:solidFill>
                <a:latin typeface="Times New Roman" pitchFamily="18" charset="0"/>
                <a:cs typeface="Times New Roman" pitchFamily="18" charset="0"/>
              </a:rPr>
              <a:t>Công ty mẹ không phải lập Báo cáo tài chính hợp nhất khi thoả mãn 5 điều kiện </a:t>
            </a:r>
            <a:endParaRPr lang="en-US" sz="2800" dirty="0">
              <a:solidFill>
                <a:schemeClr val="bg1"/>
              </a:solidFill>
              <a:latin typeface="Times New Roman" pitchFamily="18" charset="0"/>
              <a:cs typeface="Times New Roman" pitchFamily="18" charset="0"/>
            </a:endParaRPr>
          </a:p>
        </p:txBody>
      </p:sp>
      <p:sp>
        <p:nvSpPr>
          <p:cNvPr id="7202" name="Oval 34"/>
          <p:cNvSpPr>
            <a:spLocks noChangeArrowheads="1"/>
          </p:cNvSpPr>
          <p:nvPr/>
        </p:nvSpPr>
        <p:spPr bwMode="gray">
          <a:xfrm>
            <a:off x="4657344" y="52578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7" name="Rectangle 9"/>
          <p:cNvSpPr txBox="1">
            <a:spLocks noChangeArrowheads="1"/>
          </p:cNvSpPr>
          <p:nvPr/>
        </p:nvSpPr>
        <p:spPr bwMode="auto">
          <a:xfrm>
            <a:off x="701040" y="277368"/>
            <a:ext cx="5562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2.1.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376186243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201"/>
                                        </p:tgtEl>
                                        <p:attrNameLst>
                                          <p:attrName>style.visibility</p:attrName>
                                        </p:attrNameLst>
                                      </p:cBhvr>
                                      <p:to>
                                        <p:strVal val="visible"/>
                                      </p:to>
                                    </p:set>
                                    <p:animEffect transition="in" filter="fade">
                                      <p:cBhvr>
                                        <p:cTn id="40" dur="2000"/>
                                        <p:tgtEl>
                                          <p:spTgt spid="720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200"/>
                                        </p:tgtEl>
                                        <p:attrNameLst>
                                          <p:attrName>style.visibility</p:attrName>
                                        </p:attrNameLst>
                                      </p:cBhvr>
                                      <p:to>
                                        <p:strVal val="visible"/>
                                      </p:to>
                                    </p:set>
                                    <p:animEffect transition="in" filter="fade">
                                      <p:cBhvr>
                                        <p:cTn id="43" dur="2000"/>
                                        <p:tgtEl>
                                          <p:spTgt spid="720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202"/>
                                        </p:tgtEl>
                                        <p:attrNameLst>
                                          <p:attrName>style.visibility</p:attrName>
                                        </p:attrNameLst>
                                      </p:cBhvr>
                                      <p:to>
                                        <p:strVal val="visible"/>
                                      </p:to>
                                    </p:set>
                                    <p:animEffect transition="in" filter="fade">
                                      <p:cBhvr>
                                        <p:cTn id="46" dur="2000"/>
                                        <p:tgtEl>
                                          <p:spTgt spid="720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fade">
                                      <p:cBhvr>
                                        <p:cTn id="49" dur="2000"/>
                                        <p:tgtEl>
                                          <p:spTgt spid="717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71"/>
                                        </p:tgtEl>
                                        <p:attrNameLst>
                                          <p:attrName>style.visibility</p:attrName>
                                        </p:attrNameLst>
                                      </p:cBhvr>
                                      <p:to>
                                        <p:strVal val="visible"/>
                                      </p:to>
                                    </p:set>
                                    <p:animEffect transition="in" filter="fade">
                                      <p:cBhvr>
                                        <p:cTn id="5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88" grpId="0" animBg="1"/>
      <p:bldP spid="7189" grpId="0"/>
      <p:bldP spid="7194" grpId="0" animBg="1"/>
      <p:bldP spid="7200" grpId="0" animBg="1"/>
      <p:bldP spid="7201" grpId="0"/>
      <p:bldP spid="7202" grpId="0" animBg="1"/>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373380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3657601" y="4724400"/>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403860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403860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838200" y="-76200"/>
            <a:ext cx="7104321" cy="720725"/>
          </a:xfrm>
        </p:spPr>
        <p:txBody>
          <a:bodyPr>
            <a:normAutofit/>
          </a:bodyPr>
          <a:lstStyle/>
          <a:p>
            <a:pPr eaLnBrk="1" hangingPunct="1"/>
            <a:r>
              <a:rPr lang="en-US" sz="3200" dirty="0">
                <a:latin typeface="Times New Roman" pitchFamily="18" charset="0"/>
                <a:cs typeface="Times New Roman" pitchFamily="18" charset="0"/>
              </a:rPr>
              <a:t>2.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tổng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endParaRPr lang="en-US" sz="3200" dirty="0">
              <a:latin typeface="Times New Roman" pitchFamily="18" charset="0"/>
              <a:cs typeface="Times New Roman" pitchFamily="18" charset="0"/>
            </a:endParaRPr>
          </a:p>
        </p:txBody>
      </p:sp>
      <p:grpSp>
        <p:nvGrpSpPr>
          <p:cNvPr id="7178" name="Group 10"/>
          <p:cNvGrpSpPr>
            <a:grpSpLocks/>
          </p:cNvGrpSpPr>
          <p:nvPr/>
        </p:nvGrpSpPr>
        <p:grpSpPr bwMode="auto">
          <a:xfrm>
            <a:off x="1600201" y="2304735"/>
            <a:ext cx="2506663" cy="2747119"/>
            <a:chOff x="140" y="1623"/>
            <a:chExt cx="1579" cy="1277"/>
          </a:xfrm>
        </p:grpSpPr>
        <p:sp>
          <p:nvSpPr>
            <p:cNvPr id="7179" name="Oval 11"/>
            <p:cNvSpPr>
              <a:spLocks noChangeArrowheads="1"/>
            </p:cNvSpPr>
            <p:nvPr/>
          </p:nvSpPr>
          <p:spPr bwMode="gray">
            <a:xfrm>
              <a:off x="140" y="2140"/>
              <a:ext cx="164" cy="241"/>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2139"/>
              <a:ext cx="1461" cy="241"/>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2146"/>
              <a:ext cx="1461" cy="241"/>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2139"/>
              <a:ext cx="1317" cy="241"/>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sz="36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3600" b="1" dirty="0" err="1">
                  <a:solidFill>
                    <a:srgbClr val="470147"/>
                  </a:solidFill>
                  <a:latin typeface="Times New Roman" pitchFamily="18" charset="0"/>
                  <a:cs typeface="Times New Roman" pitchFamily="18" charset="0"/>
                </a:rPr>
                <a:t>Thời</a:t>
              </a:r>
              <a:endParaRPr lang="en-US" sz="36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3600" b="1" dirty="0">
                  <a:solidFill>
                    <a:srgbClr val="470147"/>
                  </a:solidFill>
                  <a:latin typeface="Times New Roman" pitchFamily="18" charset="0"/>
                  <a:cs typeface="Times New Roman" pitchFamily="18" charset="0"/>
                </a:rPr>
                <a:t> </a:t>
              </a:r>
              <a:r>
                <a:rPr lang="en-US" sz="3600" b="1" dirty="0" err="1">
                  <a:solidFill>
                    <a:srgbClr val="470147"/>
                  </a:solidFill>
                  <a:latin typeface="Times New Roman" pitchFamily="18" charset="0"/>
                  <a:cs typeface="Times New Roman" pitchFamily="18" charset="0"/>
                </a:rPr>
                <a:t>hạn</a:t>
              </a:r>
              <a:r>
                <a:rPr lang="en-US" sz="3600" b="1" dirty="0">
                  <a:solidFill>
                    <a:srgbClr val="470147"/>
                  </a:solidFill>
                  <a:latin typeface="Times New Roman" pitchFamily="18" charset="0"/>
                  <a:cs typeface="Times New Roman" pitchFamily="18" charset="0"/>
                </a:rPr>
                <a:t> </a:t>
              </a:r>
            </a:p>
            <a:p>
              <a:pPr algn="ctr" fontAlgn="base">
                <a:spcBef>
                  <a:spcPct val="0"/>
                </a:spcBef>
                <a:spcAft>
                  <a:spcPct val="0"/>
                </a:spcAft>
              </a:pPr>
              <a:r>
                <a:rPr lang="en-US" sz="3600" b="1" dirty="0" err="1">
                  <a:solidFill>
                    <a:srgbClr val="470147"/>
                  </a:solidFill>
                  <a:latin typeface="Times New Roman" pitchFamily="18" charset="0"/>
                  <a:cs typeface="Times New Roman" pitchFamily="18" charset="0"/>
                </a:rPr>
                <a:t>Nộp</a:t>
              </a:r>
              <a:endParaRPr lang="en-US" sz="36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3600" b="1" dirty="0">
                  <a:solidFill>
                    <a:srgbClr val="470147"/>
                  </a:solidFill>
                  <a:latin typeface="Times New Roman" pitchFamily="18" charset="0"/>
                  <a:cs typeface="Times New Roman" pitchFamily="18" charset="0"/>
                </a:rPr>
                <a:t> </a:t>
              </a:r>
              <a:r>
                <a:rPr lang="en-US" sz="3600" b="1" dirty="0" err="1">
                  <a:solidFill>
                    <a:srgbClr val="470147"/>
                  </a:solidFill>
                  <a:latin typeface="Times New Roman" pitchFamily="18" charset="0"/>
                  <a:cs typeface="Times New Roman" pitchFamily="18" charset="0"/>
                </a:rPr>
                <a:t>BCTC</a:t>
              </a:r>
              <a:endParaRPr lang="en-US" sz="36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4876800" y="1219200"/>
            <a:ext cx="5930900" cy="22098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5016500" y="1422995"/>
            <a:ext cx="57912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nl-NL" sz="2800" dirty="0">
                <a:latin typeface="Times New Roman" pitchFamily="18" charset="0"/>
                <a:cs typeface="Times New Roman" pitchFamily="18" charset="0"/>
              </a:rPr>
              <a:t> BCTC HN năm 90 ngày kể từ ngày kết thúc kỳ kế toán năm và được công khai trong thời hạn 120 ngày kể từ ngày kết thúc kỳ kế toán năm</a:t>
            </a:r>
            <a:endParaRPr lang="en-US" sz="28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4787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4640650" y="4128040"/>
            <a:ext cx="6167051" cy="2231802"/>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4876801" y="4401877"/>
            <a:ext cx="58673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nl-NL" sz="3200" dirty="0">
                <a:solidFill>
                  <a:schemeClr val="bg1"/>
                </a:solidFill>
                <a:latin typeface="Times New Roman" pitchFamily="18" charset="0"/>
                <a:cs typeface="Times New Roman" pitchFamily="18" charset="0"/>
              </a:rPr>
              <a:t>Báo cáo tài chính hợp nhất giữa niên độ  45 ngày kể từ ngày kết thúc kỳ kế toán. </a:t>
            </a:r>
            <a:endParaRPr lang="en-US" sz="3200" dirty="0">
              <a:solidFill>
                <a:schemeClr val="bg1"/>
              </a:solidFill>
              <a:latin typeface="Times New Roman" pitchFamily="18" charset="0"/>
              <a:cs typeface="Times New Roman" pitchFamily="18" charset="0"/>
            </a:endParaRPr>
          </a:p>
        </p:txBody>
      </p:sp>
      <p:sp>
        <p:nvSpPr>
          <p:cNvPr id="7202" name="Oval 34"/>
          <p:cNvSpPr>
            <a:spLocks noChangeArrowheads="1"/>
          </p:cNvSpPr>
          <p:nvPr/>
        </p:nvSpPr>
        <p:spPr bwMode="gray">
          <a:xfrm>
            <a:off x="4419600" y="52578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7" name="Rectangle 9"/>
          <p:cNvSpPr txBox="1">
            <a:spLocks noChangeArrowheads="1"/>
          </p:cNvSpPr>
          <p:nvPr/>
        </p:nvSpPr>
        <p:spPr bwMode="auto">
          <a:xfrm>
            <a:off x="843515" y="416439"/>
            <a:ext cx="5562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2.1.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69984603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201"/>
                                        </p:tgtEl>
                                        <p:attrNameLst>
                                          <p:attrName>style.visibility</p:attrName>
                                        </p:attrNameLst>
                                      </p:cBhvr>
                                      <p:to>
                                        <p:strVal val="visible"/>
                                      </p:to>
                                    </p:set>
                                    <p:animEffect transition="in" filter="fade">
                                      <p:cBhvr>
                                        <p:cTn id="40" dur="2000"/>
                                        <p:tgtEl>
                                          <p:spTgt spid="720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200"/>
                                        </p:tgtEl>
                                        <p:attrNameLst>
                                          <p:attrName>style.visibility</p:attrName>
                                        </p:attrNameLst>
                                      </p:cBhvr>
                                      <p:to>
                                        <p:strVal val="visible"/>
                                      </p:to>
                                    </p:set>
                                    <p:animEffect transition="in" filter="fade">
                                      <p:cBhvr>
                                        <p:cTn id="43" dur="2000"/>
                                        <p:tgtEl>
                                          <p:spTgt spid="720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202"/>
                                        </p:tgtEl>
                                        <p:attrNameLst>
                                          <p:attrName>style.visibility</p:attrName>
                                        </p:attrNameLst>
                                      </p:cBhvr>
                                      <p:to>
                                        <p:strVal val="visible"/>
                                      </p:to>
                                    </p:set>
                                    <p:animEffect transition="in" filter="fade">
                                      <p:cBhvr>
                                        <p:cTn id="46" dur="2000"/>
                                        <p:tgtEl>
                                          <p:spTgt spid="720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fade">
                                      <p:cBhvr>
                                        <p:cTn id="49" dur="2000"/>
                                        <p:tgtEl>
                                          <p:spTgt spid="717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71"/>
                                        </p:tgtEl>
                                        <p:attrNameLst>
                                          <p:attrName>style.visibility</p:attrName>
                                        </p:attrNameLst>
                                      </p:cBhvr>
                                      <p:to>
                                        <p:strVal val="visible"/>
                                      </p:to>
                                    </p:set>
                                    <p:animEffect transition="in" filter="fade">
                                      <p:cBhvr>
                                        <p:cTn id="5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88" grpId="0" animBg="1"/>
      <p:bldP spid="7189" grpId="0"/>
      <p:bldP spid="7194" grpId="0" animBg="1"/>
      <p:bldP spid="7200" grpId="0" animBg="1"/>
      <p:bldP spid="7201" grpId="0"/>
      <p:bldP spid="7202"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93941" y="1248306"/>
          <a:ext cx="11204117" cy="4403869"/>
        </p:xfrm>
        <a:graphic>
          <a:graphicData uri="http://schemas.openxmlformats.org/drawingml/2006/table">
            <a:tbl>
              <a:tblPr firstRow="1" firstCol="1" bandRow="1"/>
              <a:tblGrid>
                <a:gridCol w="3445701">
                  <a:extLst>
                    <a:ext uri="{9D8B030D-6E8A-4147-A177-3AD203B41FA5}">
                      <a16:colId xmlns:a16="http://schemas.microsoft.com/office/drawing/2014/main" val="20000"/>
                    </a:ext>
                  </a:extLst>
                </a:gridCol>
                <a:gridCol w="1063173">
                  <a:extLst>
                    <a:ext uri="{9D8B030D-6E8A-4147-A177-3AD203B41FA5}">
                      <a16:colId xmlns:a16="http://schemas.microsoft.com/office/drawing/2014/main" val="20001"/>
                    </a:ext>
                  </a:extLst>
                </a:gridCol>
                <a:gridCol w="1151771">
                  <a:extLst>
                    <a:ext uri="{9D8B030D-6E8A-4147-A177-3AD203B41FA5}">
                      <a16:colId xmlns:a16="http://schemas.microsoft.com/office/drawing/2014/main" val="20002"/>
                    </a:ext>
                  </a:extLst>
                </a:gridCol>
                <a:gridCol w="1161000">
                  <a:extLst>
                    <a:ext uri="{9D8B030D-6E8A-4147-A177-3AD203B41FA5}">
                      <a16:colId xmlns:a16="http://schemas.microsoft.com/office/drawing/2014/main" val="20003"/>
                    </a:ext>
                  </a:extLst>
                </a:gridCol>
                <a:gridCol w="1496934">
                  <a:extLst>
                    <a:ext uri="{9D8B030D-6E8A-4147-A177-3AD203B41FA5}">
                      <a16:colId xmlns:a16="http://schemas.microsoft.com/office/drawing/2014/main" val="20004"/>
                    </a:ext>
                  </a:extLst>
                </a:gridCol>
                <a:gridCol w="1594760">
                  <a:extLst>
                    <a:ext uri="{9D8B030D-6E8A-4147-A177-3AD203B41FA5}">
                      <a16:colId xmlns:a16="http://schemas.microsoft.com/office/drawing/2014/main" val="20005"/>
                    </a:ext>
                  </a:extLst>
                </a:gridCol>
                <a:gridCol w="1290778">
                  <a:extLst>
                    <a:ext uri="{9D8B030D-6E8A-4147-A177-3AD203B41FA5}">
                      <a16:colId xmlns:a16="http://schemas.microsoft.com/office/drawing/2014/main" val="20006"/>
                    </a:ext>
                  </a:extLst>
                </a:gridCol>
              </a:tblGrid>
              <a:tr h="476536">
                <a:tc rowSpan="2">
                  <a:txBody>
                    <a:bodyPr/>
                    <a:lstStyle/>
                    <a:p>
                      <a:pPr algn="ctr">
                        <a:lnSpc>
                          <a:spcPct val="140000"/>
                        </a:lnSpc>
                        <a:spcAft>
                          <a:spcPts val="0"/>
                        </a:spcAft>
                      </a:pPr>
                      <a:r>
                        <a:rPr lang="vi-VN" sz="2000" b="1" dirty="0">
                          <a:effectLst/>
                          <a:latin typeface="Times New Roman"/>
                          <a:ea typeface="Calibri"/>
                        </a:rPr>
                        <a:t>Các loại</a:t>
                      </a:r>
                      <a:endParaRPr lang="en-US" sz="2000" b="1" dirty="0">
                        <a:effectLst/>
                        <a:latin typeface="Times New Roman"/>
                        <a:ea typeface="Calibri"/>
                      </a:endParaRPr>
                    </a:p>
                    <a:p>
                      <a:pPr algn="ctr">
                        <a:lnSpc>
                          <a:spcPct val="140000"/>
                        </a:lnSpc>
                        <a:spcAft>
                          <a:spcPts val="0"/>
                        </a:spcAft>
                      </a:pPr>
                      <a:r>
                        <a:rPr lang="vi-VN" sz="2000" b="1" dirty="0">
                          <a:effectLst/>
                          <a:latin typeface="Times New Roman"/>
                          <a:ea typeface="Calibri"/>
                        </a:rPr>
                        <a:t>doanh nghiệp</a:t>
                      </a:r>
                      <a:endParaRPr lang="en-US" sz="2000" b="1" dirty="0">
                        <a:effectLst/>
                        <a:latin typeface="Times New Roman"/>
                        <a:ea typeface="Calibri"/>
                      </a:endParaRPr>
                    </a:p>
                  </a:txBody>
                  <a:tcPr marL="0" marR="0" marT="41564" marB="4156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rowSpan="2">
                  <a:txBody>
                    <a:bodyPr/>
                    <a:lstStyle/>
                    <a:p>
                      <a:pPr algn="ctr">
                        <a:lnSpc>
                          <a:spcPct val="140000"/>
                        </a:lnSpc>
                        <a:spcAft>
                          <a:spcPts val="0"/>
                        </a:spcAft>
                      </a:pPr>
                      <a:r>
                        <a:rPr lang="vi-VN" sz="2000" b="1" dirty="0">
                          <a:effectLst/>
                          <a:latin typeface="Times New Roman"/>
                          <a:ea typeface="Calibri"/>
                        </a:rPr>
                        <a:t>Kỳ lập báo cáo</a:t>
                      </a:r>
                      <a:endParaRPr lang="en-US" sz="2000" b="1" dirty="0">
                        <a:effectLst/>
                        <a:latin typeface="Times New Roman"/>
                        <a:ea typeface="Calibri"/>
                      </a:endParaRPr>
                    </a:p>
                  </a:txBody>
                  <a:tcPr marL="0" marR="0" marT="41564" marB="4156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gridSpan="5">
                  <a:txBody>
                    <a:bodyPr/>
                    <a:lstStyle/>
                    <a:p>
                      <a:pPr algn="ctr">
                        <a:lnSpc>
                          <a:spcPct val="140000"/>
                        </a:lnSpc>
                        <a:spcAft>
                          <a:spcPts val="0"/>
                        </a:spcAft>
                      </a:pPr>
                      <a:r>
                        <a:rPr lang="vi-VN" sz="2000" b="1">
                          <a:effectLst/>
                          <a:latin typeface="Times New Roman"/>
                          <a:ea typeface="Calibri"/>
                        </a:rPr>
                        <a:t>Nơi nhận báo cáo</a:t>
                      </a:r>
                      <a:endParaRPr lang="en-US" sz="2000" b="1">
                        <a:effectLst/>
                        <a:latin typeface="Times New Roman"/>
                        <a:ea typeface="Calibri"/>
                      </a:endParaRPr>
                    </a:p>
                  </a:txBody>
                  <a:tcPr marL="0" marR="0" marT="41564" marB="41564"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70779">
                <a:tc vMerge="1">
                  <a:txBody>
                    <a:bodyPr/>
                    <a:lstStyle/>
                    <a:p>
                      <a:endParaRPr lang="en-US"/>
                    </a:p>
                  </a:txBody>
                  <a:tcPr/>
                </a:tc>
                <a:tc vMerge="1">
                  <a:txBody>
                    <a:bodyPr/>
                    <a:lstStyle/>
                    <a:p>
                      <a:endParaRPr lang="en-US"/>
                    </a:p>
                  </a:txBody>
                  <a:tcPr/>
                </a:tc>
                <a:tc>
                  <a:txBody>
                    <a:bodyPr/>
                    <a:lstStyle/>
                    <a:p>
                      <a:pPr algn="ctr">
                        <a:lnSpc>
                          <a:spcPct val="140000"/>
                        </a:lnSpc>
                        <a:spcAft>
                          <a:spcPts val="0"/>
                        </a:spcAft>
                      </a:pPr>
                      <a:r>
                        <a:rPr lang="vi-VN" sz="2000" b="1" dirty="0">
                          <a:effectLst/>
                          <a:latin typeface="Times New Roman"/>
                          <a:ea typeface="Calibri"/>
                        </a:rPr>
                        <a:t>Cơ quan tài chính</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Cơ quan thuế</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Cơ quan thống kê</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DN cấp trên</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Cơ quan</a:t>
                      </a:r>
                      <a:endParaRPr lang="en-US" sz="2000" b="1" dirty="0">
                        <a:effectLst/>
                        <a:latin typeface="Times New Roman"/>
                        <a:ea typeface="Calibri"/>
                      </a:endParaRPr>
                    </a:p>
                    <a:p>
                      <a:pPr algn="ctr">
                        <a:lnSpc>
                          <a:spcPct val="140000"/>
                        </a:lnSpc>
                        <a:spcAft>
                          <a:spcPts val="0"/>
                        </a:spcAft>
                      </a:pPr>
                      <a:r>
                        <a:rPr lang="vi-VN" sz="2000" b="1" dirty="0">
                          <a:effectLst/>
                          <a:latin typeface="Times New Roman"/>
                          <a:ea typeface="Calibri"/>
                        </a:rPr>
                        <a:t>đăng ký KD</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1"/>
                  </a:ext>
                </a:extLst>
              </a:tr>
              <a:tr h="835389">
                <a:tc>
                  <a:txBody>
                    <a:bodyPr/>
                    <a:lstStyle/>
                    <a:p>
                      <a:pPr algn="ctr">
                        <a:lnSpc>
                          <a:spcPct val="140000"/>
                        </a:lnSpc>
                        <a:spcAft>
                          <a:spcPts val="0"/>
                        </a:spcAft>
                      </a:pPr>
                      <a:r>
                        <a:rPr lang="vi-VN" sz="2000" b="1" dirty="0">
                          <a:effectLst/>
                          <a:latin typeface="Times New Roman"/>
                          <a:ea typeface="Calibri"/>
                        </a:rPr>
                        <a:t>DNNN</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Quý năm</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a:effectLst/>
                          <a:latin typeface="Times New Roman"/>
                          <a:ea typeface="Calibri"/>
                        </a:rPr>
                        <a:t>X</a:t>
                      </a:r>
                      <a:endParaRPr lang="en-US" sz="20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2"/>
                  </a:ext>
                </a:extLst>
              </a:tr>
              <a:tr h="799637">
                <a:tc>
                  <a:txBody>
                    <a:bodyPr/>
                    <a:lstStyle/>
                    <a:p>
                      <a:pPr algn="ctr">
                        <a:lnSpc>
                          <a:spcPct val="140000"/>
                        </a:lnSpc>
                        <a:spcAft>
                          <a:spcPts val="0"/>
                        </a:spcAft>
                      </a:pPr>
                      <a:r>
                        <a:rPr lang="vi-VN" sz="2000" b="1" dirty="0">
                          <a:effectLst/>
                          <a:latin typeface="Times New Roman"/>
                          <a:ea typeface="Calibri"/>
                        </a:rPr>
                        <a:t>DN có vốn </a:t>
                      </a:r>
                      <a:r>
                        <a:rPr lang="en-US" sz="2000" b="1" dirty="0" err="1">
                          <a:effectLst/>
                          <a:latin typeface="Times New Roman"/>
                          <a:ea typeface="Calibri"/>
                        </a:rPr>
                        <a:t>ĐT</a:t>
                      </a:r>
                      <a:r>
                        <a:rPr lang="vi-VN" sz="2000" b="1" dirty="0">
                          <a:effectLst/>
                          <a:latin typeface="Times New Roman"/>
                          <a:ea typeface="Calibri"/>
                        </a:rPr>
                        <a:t> nước ngoài</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a:effectLst/>
                          <a:latin typeface="Times New Roman"/>
                          <a:ea typeface="Calibri"/>
                        </a:rPr>
                        <a:t>Năm</a:t>
                      </a:r>
                      <a:endParaRPr lang="en-US" sz="20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a:effectLst/>
                          <a:latin typeface="Times New Roman"/>
                          <a:ea typeface="Calibri"/>
                        </a:rPr>
                        <a:t>X</a:t>
                      </a:r>
                      <a:endParaRPr lang="en-US" sz="20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a:effectLst/>
                          <a:latin typeface="Times New Roman"/>
                          <a:ea typeface="Calibri"/>
                        </a:rPr>
                        <a:t>X</a:t>
                      </a:r>
                      <a:endParaRPr lang="en-US" sz="20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3"/>
                  </a:ext>
                </a:extLst>
              </a:tr>
              <a:tr h="621528">
                <a:tc>
                  <a:txBody>
                    <a:bodyPr/>
                    <a:lstStyle/>
                    <a:p>
                      <a:pPr algn="ctr">
                        <a:lnSpc>
                          <a:spcPct val="140000"/>
                        </a:lnSpc>
                        <a:spcAft>
                          <a:spcPts val="0"/>
                        </a:spcAft>
                      </a:pPr>
                      <a:r>
                        <a:rPr lang="vi-VN" sz="2000" b="1" dirty="0">
                          <a:effectLst/>
                          <a:latin typeface="Times New Roman"/>
                          <a:ea typeface="Calibri"/>
                        </a:rPr>
                        <a:t>Các DN khác</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Năm</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just">
                        <a:lnSpc>
                          <a:spcPct val="140000"/>
                        </a:lnSpc>
                        <a:spcAft>
                          <a:spcPts val="0"/>
                        </a:spcAft>
                      </a:pPr>
                      <a:r>
                        <a:rPr lang="en-US" sz="2000" b="1" dirty="0">
                          <a:effectLst/>
                          <a:latin typeface="Times New Roman"/>
                          <a:ea typeface="Calibri"/>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000" b="1" dirty="0">
                          <a:effectLst/>
                          <a:latin typeface="Times New Roman"/>
                          <a:ea typeface="Calibri"/>
                        </a:rPr>
                        <a:t>X</a:t>
                      </a:r>
                      <a:endParaRPr lang="en-US" sz="20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717184" y="251936"/>
            <a:ext cx="856981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sz="2800" b="1" dirty="0">
                <a:solidFill>
                  <a:srgbClr val="080808"/>
                </a:solidFill>
                <a:latin typeface="Times New Roman" pitchFamily="18" charset="0"/>
                <a:ea typeface="Calibri" pitchFamily="34" charset="0"/>
                <a:cs typeface="Times New Roman" pitchFamily="18" charset="0"/>
              </a:rPr>
              <a:t>* </a:t>
            </a:r>
            <a:r>
              <a:rPr lang="en-US" sz="2800" b="1" dirty="0" err="1">
                <a:solidFill>
                  <a:srgbClr val="080808"/>
                </a:solidFill>
                <a:latin typeface="Times New Roman" pitchFamily="18" charset="0"/>
                <a:ea typeface="Calibri" pitchFamily="34" charset="0"/>
                <a:cs typeface="Times New Roman" pitchFamily="18" charset="0"/>
              </a:rPr>
              <a:t>Nơi</a:t>
            </a:r>
            <a:r>
              <a:rPr lang="en-US" sz="2800" b="1" dirty="0">
                <a:solidFill>
                  <a:srgbClr val="080808"/>
                </a:solidFill>
                <a:latin typeface="Times New Roman" pitchFamily="18" charset="0"/>
                <a:ea typeface="Calibri" pitchFamily="34" charset="0"/>
                <a:cs typeface="Times New Roman" pitchFamily="18" charset="0"/>
              </a:rPr>
              <a:t> </a:t>
            </a:r>
            <a:r>
              <a:rPr lang="vi-VN" sz="2800" b="1" dirty="0">
                <a:solidFill>
                  <a:srgbClr val="080808"/>
                </a:solidFill>
                <a:latin typeface="Times New Roman" pitchFamily="18" charset="0"/>
                <a:ea typeface="Calibri" pitchFamily="34" charset="0"/>
                <a:cs typeface="Times New Roman" pitchFamily="18" charset="0"/>
              </a:rPr>
              <a:t>nhận </a:t>
            </a:r>
            <a:r>
              <a:rPr lang="en-US" sz="2800" b="1" dirty="0">
                <a:solidFill>
                  <a:srgbClr val="080808"/>
                </a:solidFill>
                <a:latin typeface="Times New Roman" pitchFamily="18" charset="0"/>
                <a:ea typeface="Calibri" pitchFamily="34" charset="0"/>
                <a:cs typeface="Times New Roman" pitchFamily="18" charset="0"/>
              </a:rPr>
              <a:t>BCTC </a:t>
            </a:r>
            <a:r>
              <a:rPr lang="en-US" sz="2800" b="1" dirty="0" err="1">
                <a:solidFill>
                  <a:srgbClr val="080808"/>
                </a:solidFill>
                <a:latin typeface="Times New Roman" pitchFamily="18" charset="0"/>
                <a:ea typeface="Calibri" pitchFamily="34" charset="0"/>
                <a:cs typeface="Times New Roman" pitchFamily="18" charset="0"/>
              </a:rPr>
              <a:t>hợp</a:t>
            </a:r>
            <a:r>
              <a:rPr lang="en-US" sz="2800" b="1" dirty="0">
                <a:solidFill>
                  <a:srgbClr val="080808"/>
                </a:solidFill>
                <a:latin typeface="Times New Roman" pitchFamily="18" charset="0"/>
                <a:ea typeface="Calibri" pitchFamily="34" charset="0"/>
                <a:cs typeface="Times New Roman" pitchFamily="18" charset="0"/>
              </a:rPr>
              <a:t> </a:t>
            </a:r>
            <a:r>
              <a:rPr lang="en-US" sz="2800" b="1" dirty="0" err="1">
                <a:solidFill>
                  <a:srgbClr val="080808"/>
                </a:solidFill>
                <a:latin typeface="Times New Roman" pitchFamily="18" charset="0"/>
                <a:ea typeface="Calibri" pitchFamily="34" charset="0"/>
                <a:cs typeface="Times New Roman" pitchFamily="18" charset="0"/>
              </a:rPr>
              <a:t>nhất</a:t>
            </a:r>
            <a:endParaRPr lang="en-US" sz="2800" dirty="0">
              <a:solidFill>
                <a:srgbClr val="080808"/>
              </a:solidFill>
              <a:cs typeface="Arial" pitchFamily="34" charset="0"/>
            </a:endParaRPr>
          </a:p>
        </p:txBody>
      </p:sp>
      <p:sp>
        <p:nvSpPr>
          <p:cNvPr id="6"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165</a:t>
            </a:r>
          </a:p>
        </p:txBody>
      </p:sp>
    </p:spTree>
    <p:extLst>
      <p:ext uri="{BB962C8B-B14F-4D97-AF65-F5344CB8AC3E}">
        <p14:creationId xmlns:p14="http://schemas.microsoft.com/office/powerpoint/2010/main" val="236451048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5767" y="1199704"/>
            <a:ext cx="10322011" cy="51054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buFontTx/>
              <a:buChar char="-"/>
            </a:pPr>
            <a:r>
              <a:rPr lang="en-US" sz="2800" b="1" u="sng" dirty="0" err="1">
                <a:solidFill>
                  <a:srgbClr val="080808"/>
                </a:solidFill>
                <a:latin typeface="Times New Roman" pitchFamily="18" charset="0"/>
                <a:ea typeface="Batang"/>
                <a:cs typeface="Times New Roman" pitchFamily="18" charset="0"/>
              </a:rPr>
              <a:t>Kết</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cấu</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và</a:t>
            </a:r>
            <a:r>
              <a:rPr lang="en-US" sz="2800" b="1" u="sng" dirty="0">
                <a:solidFill>
                  <a:srgbClr val="080808"/>
                </a:solidFill>
                <a:latin typeface="Times New Roman" pitchFamily="18" charset="0"/>
                <a:ea typeface="Batang"/>
                <a:cs typeface="Times New Roman" pitchFamily="18" charset="0"/>
              </a:rPr>
              <a:t> ý </a:t>
            </a:r>
            <a:r>
              <a:rPr lang="en-US" sz="2800" b="1" u="sng" dirty="0" err="1">
                <a:solidFill>
                  <a:srgbClr val="080808"/>
                </a:solidFill>
                <a:latin typeface="Times New Roman" pitchFamily="18" charset="0"/>
                <a:ea typeface="Batang"/>
                <a:cs typeface="Times New Roman" pitchFamily="18" charset="0"/>
              </a:rPr>
              <a:t>nghĩa</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của</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Bảng</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Cân</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đối</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kế</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toán</a:t>
            </a:r>
            <a:r>
              <a:rPr lang="en-US" sz="2800" b="1" u="sng" dirty="0">
                <a:solidFill>
                  <a:srgbClr val="080808"/>
                </a:solidFill>
                <a:latin typeface="Times New Roman" pitchFamily="18" charset="0"/>
                <a:ea typeface="Batang"/>
                <a:cs typeface="Times New Roman" pitchFamily="18" charset="0"/>
              </a:rPr>
              <a:t>:</a:t>
            </a:r>
          </a:p>
          <a:p>
            <a:pPr algn="just"/>
            <a:endParaRPr lang="en-US" sz="2800" b="1" dirty="0">
              <a:solidFill>
                <a:srgbClr val="080808"/>
              </a:solidFill>
              <a:latin typeface="Times New Roman" pitchFamily="18" charset="0"/>
              <a:ea typeface="Batang"/>
              <a:cs typeface="Times New Roman" pitchFamily="18" charset="0"/>
            </a:endParaRPr>
          </a:p>
          <a:p>
            <a:pPr algn="just"/>
            <a:r>
              <a:rPr lang="en-US" sz="2800" b="1" dirty="0" err="1">
                <a:solidFill>
                  <a:srgbClr val="080808"/>
                </a:solidFill>
                <a:latin typeface="Times New Roman" pitchFamily="18" charset="0"/>
                <a:ea typeface="Batang"/>
                <a:cs typeface="Times New Roman" pitchFamily="18" charset="0"/>
              </a:rPr>
              <a:t>Bảng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cân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đối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kế</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toán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có</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kết</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cấu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dưới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dạng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Bảng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cân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đối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dư</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các</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tài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khoản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kế</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toán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sắp</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xếp</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trật</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tự</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các</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chỉ</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tiêu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theo</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nội</a:t>
            </a:r>
            <a:r>
              <a:rPr lang="en-US" sz="2800" b="1" dirty="0">
                <a:solidFill>
                  <a:srgbClr val="080808"/>
                </a:solidFill>
                <a:latin typeface="Times New Roman" pitchFamily="18" charset="0"/>
                <a:ea typeface="Batang"/>
                <a:cs typeface="Times New Roman" pitchFamily="18" charset="0"/>
              </a:rPr>
              <a:t> dung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yêu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cầu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công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tác</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quản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lý</a:t>
            </a:r>
            <a:r>
              <a:rPr lang="en-US" sz="2800" b="1" dirty="0">
                <a:solidFill>
                  <a:srgbClr val="080808"/>
                </a:solidFill>
                <a:latin typeface="Times New Roman" pitchFamily="18" charset="0"/>
                <a:ea typeface="Batang"/>
                <a:cs typeface="Times New Roman" pitchFamily="18" charset="0"/>
              </a:rPr>
              <a:t>. </a:t>
            </a:r>
          </a:p>
          <a:p>
            <a:pPr algn="just"/>
            <a:endParaRPr lang="en-US" sz="2800" b="1" dirty="0">
              <a:solidFill>
                <a:srgbClr val="080808"/>
              </a:solidFill>
              <a:latin typeface="Times New Roman" pitchFamily="18" charset="0"/>
              <a:ea typeface="Batang"/>
              <a:cs typeface="Times New Roman" pitchFamily="18" charset="0"/>
            </a:endParaRPr>
          </a:p>
          <a:p>
            <a:pPr algn="just"/>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Bảng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cân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đối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kế</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toán</a:t>
            </a:r>
            <a:r>
              <a:rPr lang="en-US" sz="2800" b="1" dirty="0">
                <a:solidFill>
                  <a:srgbClr val="080808"/>
                </a:solidFill>
                <a:latin typeface="Times New Roman" pitchFamily="18" charset="0"/>
                <a:ea typeface="Batang"/>
                <a:cs typeface="Times New Roman" pitchFamily="18" charset="0"/>
              </a:rPr>
              <a:t> chia </a:t>
            </a:r>
            <a:r>
              <a:rPr lang="en-US" sz="2800" b="1" dirty="0" err="1">
                <a:solidFill>
                  <a:srgbClr val="080808"/>
                </a:solidFill>
                <a:latin typeface="Times New Roman" pitchFamily="18" charset="0"/>
                <a:ea typeface="Batang"/>
                <a:cs typeface="Times New Roman" pitchFamily="18" charset="0"/>
              </a:rPr>
              <a:t>làm</a:t>
            </a:r>
            <a:r>
              <a:rPr lang="en-US" sz="2800" b="1" dirty="0">
                <a:solidFill>
                  <a:srgbClr val="080808"/>
                </a:solidFill>
                <a:latin typeface="Times New Roman" pitchFamily="18" charset="0"/>
                <a:ea typeface="Batang"/>
                <a:cs typeface="Times New Roman" pitchFamily="18" charset="0"/>
              </a:rPr>
              <a:t> 2 </a:t>
            </a:r>
            <a:r>
              <a:rPr lang="en-US" sz="2800" b="1" dirty="0" err="1">
                <a:solidFill>
                  <a:srgbClr val="080808"/>
                </a:solidFill>
                <a:latin typeface="Times New Roman" pitchFamily="18" charset="0"/>
                <a:ea typeface="Batang"/>
                <a:cs typeface="Times New Roman" pitchFamily="18" charset="0"/>
              </a:rPr>
              <a:t>phần</a:t>
            </a:r>
            <a:r>
              <a:rPr lang="en-US" sz="2800" b="1" dirty="0">
                <a:solidFill>
                  <a:srgbClr val="080808"/>
                </a:solidFill>
                <a:latin typeface="Times New Roman" pitchFamily="18" charset="0"/>
                <a:ea typeface="Batang"/>
                <a:cs typeface="Times New Roman" pitchFamily="18" charset="0"/>
              </a:rPr>
              <a:t>: </a:t>
            </a:r>
          </a:p>
          <a:p>
            <a:pPr marL="457200" indent="-457200" algn="just">
              <a:buFontTx/>
              <a:buChar char="-"/>
            </a:pPr>
            <a:r>
              <a:rPr lang="en-US" sz="2800" b="1" u="sng" dirty="0" err="1">
                <a:solidFill>
                  <a:srgbClr val="080808"/>
                </a:solidFill>
                <a:latin typeface="Times New Roman" pitchFamily="18" charset="0"/>
                <a:ea typeface="Batang"/>
                <a:cs typeface="Times New Roman" pitchFamily="18" charset="0"/>
              </a:rPr>
              <a:t>Phần</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tài</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sản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bao</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gồm</a:t>
            </a:r>
            <a:r>
              <a:rPr lang="en-US" sz="2800" b="1" dirty="0">
                <a:solidFill>
                  <a:srgbClr val="080808"/>
                </a:solidFill>
                <a:latin typeface="Times New Roman" pitchFamily="18" charset="0"/>
                <a:ea typeface="Batang"/>
                <a:cs typeface="Times New Roman" pitchFamily="18" charset="0"/>
              </a:rPr>
              <a:t> TS </a:t>
            </a:r>
            <a:r>
              <a:rPr lang="en-US" sz="2800" b="1" dirty="0" err="1">
                <a:solidFill>
                  <a:srgbClr val="080808"/>
                </a:solidFill>
                <a:latin typeface="Times New Roman" pitchFamily="18" charset="0"/>
                <a:ea typeface="Batang"/>
                <a:cs typeface="Times New Roman" pitchFamily="18" charset="0"/>
              </a:rPr>
              <a:t>ngắn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hạn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tài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sản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dài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hạn</a:t>
            </a:r>
            <a:endParaRPr lang="en-US" sz="2800" b="1" dirty="0">
              <a:solidFill>
                <a:srgbClr val="080808"/>
              </a:solidFill>
              <a:latin typeface="Times New Roman" pitchFamily="18" charset="0"/>
              <a:ea typeface="Batang"/>
              <a:cs typeface="Times New Roman" pitchFamily="18" charset="0"/>
            </a:endParaRPr>
          </a:p>
          <a:p>
            <a:pPr marL="457200" indent="-457200" algn="just">
              <a:buFontTx/>
              <a:buChar char="-"/>
            </a:pPr>
            <a:r>
              <a:rPr lang="en-US" sz="2800" b="1" u="sng" dirty="0" err="1">
                <a:solidFill>
                  <a:srgbClr val="080808"/>
                </a:solidFill>
                <a:latin typeface="Times New Roman" pitchFamily="18" charset="0"/>
                <a:ea typeface="Batang"/>
                <a:cs typeface="Times New Roman" pitchFamily="18" charset="0"/>
              </a:rPr>
              <a:t>Nguồn</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vốn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bao</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gồm</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phải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trả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Nguồn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vốn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chủ</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sở</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hữu</a:t>
            </a:r>
            <a:endParaRPr lang="en-US" sz="2800" b="1" dirty="0">
              <a:solidFill>
                <a:srgbClr val="080808"/>
              </a:solidFill>
              <a:latin typeface="Times New Roman" pitchFamily="18" charset="0"/>
              <a:ea typeface="Batang"/>
              <a:cs typeface="Times New Roman" pitchFamily="18" charset="0"/>
            </a:endParaRPr>
          </a:p>
        </p:txBody>
      </p:sp>
      <p:sp>
        <p:nvSpPr>
          <p:cNvPr id="3" name="Title 1"/>
          <p:cNvSpPr txBox="1">
            <a:spLocks/>
          </p:cNvSpPr>
          <p:nvPr/>
        </p:nvSpPr>
        <p:spPr>
          <a:xfrm>
            <a:off x="10058401" y="6402492"/>
            <a:ext cx="581891" cy="47629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170</a:t>
            </a:r>
          </a:p>
        </p:txBody>
      </p:sp>
      <p:sp>
        <p:nvSpPr>
          <p:cNvPr id="4" name="Rectangle 9"/>
          <p:cNvSpPr txBox="1">
            <a:spLocks noChangeArrowheads="1"/>
          </p:cNvSpPr>
          <p:nvPr/>
        </p:nvSpPr>
        <p:spPr>
          <a:xfrm>
            <a:off x="1676400" y="76201"/>
            <a:ext cx="8915400" cy="54848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3: </a:t>
            </a:r>
            <a:r>
              <a:rPr lang="en-US" sz="3200" dirty="0" err="1">
                <a:latin typeface="Times New Roman" pitchFamily="18" charset="0"/>
                <a:cs typeface="Times New Roman" pitchFamily="18" charset="0"/>
              </a:rPr>
              <a:t>Nội</a:t>
            </a:r>
            <a:r>
              <a:rPr lang="en-US" sz="3200" dirty="0">
                <a:latin typeface="Times New Roman" pitchFamily="18" charset="0"/>
                <a:cs typeface="Times New Roman" pitchFamily="18" charset="0"/>
              </a:rPr>
              <a:t> dung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pháp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lập</a:t>
            </a:r>
            <a:r>
              <a:rPr lang="en-US" sz="3200" dirty="0">
                <a:latin typeface="Times New Roman" pitchFamily="18" charset="0"/>
                <a:cs typeface="Times New Roman" pitchFamily="18" charset="0"/>
              </a:rPr>
              <a:t> BCTC</a:t>
            </a:r>
          </a:p>
        </p:txBody>
      </p:sp>
      <p:sp>
        <p:nvSpPr>
          <p:cNvPr id="5" name="Rectangle 9"/>
          <p:cNvSpPr txBox="1">
            <a:spLocks noChangeArrowheads="1"/>
          </p:cNvSpPr>
          <p:nvPr/>
        </p:nvSpPr>
        <p:spPr>
          <a:xfrm>
            <a:off x="1676400" y="609601"/>
            <a:ext cx="8915400" cy="54848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3.1 </a:t>
            </a:r>
            <a:r>
              <a:rPr lang="en-US" sz="3200" dirty="0" err="1">
                <a:latin typeface="Times New Roman" pitchFamily="18" charset="0"/>
                <a:cs typeface="Times New Roman" pitchFamily="18" charset="0"/>
              </a:rPr>
              <a:t>Bảng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kế</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toán</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4924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00200" y="152401"/>
          <a:ext cx="8991600" cy="6556375"/>
        </p:xfrm>
        <a:graphic>
          <a:graphicData uri="http://schemas.openxmlformats.org/drawingml/2006/table">
            <a:tbl>
              <a:tblPr/>
              <a:tblGrid>
                <a:gridCol w="4121150">
                  <a:extLst>
                    <a:ext uri="{9D8B030D-6E8A-4147-A177-3AD203B41FA5}">
                      <a16:colId xmlns:a16="http://schemas.microsoft.com/office/drawing/2014/main" val="20000"/>
                    </a:ext>
                  </a:extLst>
                </a:gridCol>
                <a:gridCol w="749300">
                  <a:extLst>
                    <a:ext uri="{9D8B030D-6E8A-4147-A177-3AD203B41FA5}">
                      <a16:colId xmlns:a16="http://schemas.microsoft.com/office/drawing/2014/main" val="20001"/>
                    </a:ext>
                  </a:extLst>
                </a:gridCol>
                <a:gridCol w="1349375">
                  <a:extLst>
                    <a:ext uri="{9D8B030D-6E8A-4147-A177-3AD203B41FA5}">
                      <a16:colId xmlns:a16="http://schemas.microsoft.com/office/drawing/2014/main" val="20002"/>
                    </a:ext>
                  </a:extLst>
                </a:gridCol>
                <a:gridCol w="1347788">
                  <a:extLst>
                    <a:ext uri="{9D8B030D-6E8A-4147-A177-3AD203B41FA5}">
                      <a16:colId xmlns:a16="http://schemas.microsoft.com/office/drawing/2014/main" val="20003"/>
                    </a:ext>
                  </a:extLst>
                </a:gridCol>
                <a:gridCol w="1423987">
                  <a:extLst>
                    <a:ext uri="{9D8B030D-6E8A-4147-A177-3AD203B41FA5}">
                      <a16:colId xmlns:a16="http://schemas.microsoft.com/office/drawing/2014/main" val="20004"/>
                    </a:ext>
                  </a:extLst>
                </a:gridCol>
              </a:tblGrid>
              <a:tr h="1441449">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dirty="0">
                          <a:ln>
                            <a:noFill/>
                          </a:ln>
                          <a:solidFill>
                            <a:schemeClr val="tx1"/>
                          </a:solidFill>
                          <a:effectLst/>
                          <a:latin typeface="Times New Roman" pitchFamily="18" charset="0"/>
                          <a:cs typeface="Calibri" pitchFamily="34" charset="0"/>
                        </a:rPr>
                        <a:t>TÀI SẢN</a:t>
                      </a:r>
                      <a:endParaRPr kumimoji="0" lang="en-US" sz="2800" b="1" i="0" u="none" strike="noStrike" cap="none" normalizeH="0" baseline="0" dirty="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Mã số</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Thuyết minh</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Số cuối năm</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Số đầu năm</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9763">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1</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2</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3</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4</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5</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77937">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dirty="0">
                          <a:ln>
                            <a:noFill/>
                          </a:ln>
                          <a:solidFill>
                            <a:schemeClr val="tx1"/>
                          </a:solidFill>
                          <a:effectLst/>
                          <a:latin typeface="Times New Roman" pitchFamily="18" charset="0"/>
                          <a:cs typeface="Calibri" pitchFamily="34" charset="0"/>
                        </a:rPr>
                        <a:t>A.TÀI SẢN NGĂN HẠN B.TÀI SẢN DÀI HẠN ......</a:t>
                      </a:r>
                      <a:endParaRPr kumimoji="0" lang="en-US" sz="2800" b="1" i="0" u="none" strike="noStrike" cap="none" normalizeH="0" baseline="0" dirty="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763">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Tổng cộng tài sản</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9763">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NGUỒN VỐN</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277937">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A.NỢ PHẢI TRẢ ........</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B.VCSH ..............</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9763">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Tổng cộng nguồn vốn</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dirty="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dirty="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3"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prstClr val="black"/>
                </a:solidFill>
                <a:latin typeface="Times New Roman" pitchFamily="18" charset="0"/>
                <a:cs typeface="Times New Roman" pitchFamily="18" charset="0"/>
              </a:rPr>
              <a:t>171</a:t>
            </a:r>
          </a:p>
        </p:txBody>
      </p:sp>
    </p:spTree>
    <p:extLst>
      <p:ext uri="{BB962C8B-B14F-4D97-AF65-F5344CB8AC3E}">
        <p14:creationId xmlns:p14="http://schemas.microsoft.com/office/powerpoint/2010/main" val="1329286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
          <p:cNvSpPr>
            <a:spLocks noChangeArrowheads="1"/>
          </p:cNvSpPr>
          <p:nvPr/>
        </p:nvSpPr>
        <p:spPr bwMode="auto">
          <a:xfrm>
            <a:off x="1752600" y="381000"/>
            <a:ext cx="8763000"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179388" algn="just" eaLnBrk="0" fontAlgn="base" hangingPunct="0">
              <a:lnSpc>
                <a:spcPct val="150000"/>
              </a:lnSpc>
              <a:spcBef>
                <a:spcPts val="300"/>
              </a:spcBef>
              <a:spcAft>
                <a:spcPts val="300"/>
              </a:spcAft>
            </a:pP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Công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tác</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chuẩn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bị</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trước</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khi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lập</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Bảng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cân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đối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kế</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toán</a:t>
            </a:r>
            <a:r>
              <a:rPr lang="en-US" sz="2800" i="1"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ea typeface="Calibri" pitchFamily="34" charset="0"/>
              <a:cs typeface="Times New Roman" pitchFamily="18"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Hoàn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tất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việc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ghi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tra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đối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chiếu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liệu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giữa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các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liên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quan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giữa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tổng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hợp</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chi </a:t>
            </a:r>
            <a:r>
              <a:rPr lang="en-US" sz="2800" dirty="0" err="1">
                <a:solidFill>
                  <a:prstClr val="black"/>
                </a:solidFill>
                <a:latin typeface="Times New Roman" pitchFamily="18" charset="0"/>
                <a:cs typeface="Times New Roman" pitchFamily="18" charset="0"/>
              </a:rPr>
              <a:t>tiết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giữa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vị</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với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vị</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liên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quan</a:t>
            </a:r>
            <a:r>
              <a:rPr lang="en-US" sz="2800" dirty="0">
                <a:solidFill>
                  <a:prstClr val="black"/>
                </a:solidFill>
                <a:latin typeface="Times New Roman" pitchFamily="18" charset="0"/>
                <a:cs typeface="Times New Roman" pitchFamily="18" charset="0"/>
              </a:rPr>
              <a:t> </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kê</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tài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sản</a:t>
            </a:r>
            <a:r>
              <a:rPr lang="en-US" sz="2800" dirty="0">
                <a:solidFill>
                  <a:prstClr val="black"/>
                </a:solidFill>
                <a:latin typeface="Times New Roman" pitchFamily="18" charset="0"/>
                <a:cs typeface="Times New Roman" pitchFamily="18" charset="0"/>
              </a:rPr>
              <a:t> </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Khoá</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tại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thời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lập</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Bảng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cân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đối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Chuẩn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bị</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mẫu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biểu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theo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quy</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định</a:t>
            </a:r>
            <a:r>
              <a:rPr lang="en-US" sz="2800"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cs typeface="Calibri" pitchFamily="34" charset="0"/>
            </a:endParaRPr>
          </a:p>
        </p:txBody>
      </p:sp>
      <p:sp>
        <p:nvSpPr>
          <p:cNvPr id="3"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prstClr val="black"/>
                </a:solidFill>
                <a:latin typeface="Times New Roman" pitchFamily="18" charset="0"/>
                <a:cs typeface="Times New Roman" pitchFamily="18" charset="0"/>
              </a:rPr>
              <a:t>172</a:t>
            </a:r>
          </a:p>
        </p:txBody>
      </p:sp>
    </p:spTree>
    <p:extLst>
      <p:ext uri="{BB962C8B-B14F-4D97-AF65-F5344CB8AC3E}">
        <p14:creationId xmlns:p14="http://schemas.microsoft.com/office/powerpoint/2010/main" val="15194824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ChangeArrowheads="1"/>
          </p:cNvSpPr>
          <p:nvPr/>
        </p:nvSpPr>
        <p:spPr bwMode="auto">
          <a:xfrm>
            <a:off x="1752600" y="1"/>
            <a:ext cx="86868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Nguyên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tắc</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chung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lập</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Bảng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cân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đối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kế</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toán</a:t>
            </a:r>
            <a:r>
              <a:rPr lang="en-US" sz="2800" b="1" i="1"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ea typeface="Calibri" pitchFamily="34" charset="0"/>
              <a:cs typeface="Times New Roman" pitchFamily="18"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Cột</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đầu</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năm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lấy</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liệu</a:t>
            </a:r>
            <a:r>
              <a:rPr lang="en-US" sz="2800" dirty="0">
                <a:solidFill>
                  <a:prstClr val="black"/>
                </a:solidFill>
                <a:latin typeface="Times New Roman" pitchFamily="18" charset="0"/>
                <a:cs typeface="Times New Roman" pitchFamily="18" charset="0"/>
              </a:rPr>
              <a:t> ở </a:t>
            </a:r>
            <a:r>
              <a:rPr lang="en-US" sz="2800" dirty="0" err="1">
                <a:solidFill>
                  <a:prstClr val="black"/>
                </a:solidFill>
                <a:latin typeface="Times New Roman" pitchFamily="18" charset="0"/>
                <a:cs typeface="Times New Roman" pitchFamily="18" charset="0"/>
              </a:rPr>
              <a:t>cột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cuối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kỳ</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của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Bảng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cân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đối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ngày</a:t>
            </a:r>
            <a:r>
              <a:rPr lang="en-US" sz="2800" dirty="0">
                <a:solidFill>
                  <a:prstClr val="black"/>
                </a:solidFill>
                <a:latin typeface="Times New Roman" pitchFamily="18" charset="0"/>
                <a:cs typeface="Times New Roman" pitchFamily="18" charset="0"/>
              </a:rPr>
              <a:t> 31/12 </a:t>
            </a:r>
            <a:r>
              <a:rPr lang="en-US" sz="2800" dirty="0" err="1">
                <a:solidFill>
                  <a:prstClr val="black"/>
                </a:solidFill>
                <a:latin typeface="Times New Roman" pitchFamily="18" charset="0"/>
                <a:cs typeface="Times New Roman" pitchFamily="18" charset="0"/>
              </a:rPr>
              <a:t>năm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trước</a:t>
            </a:r>
            <a:r>
              <a:rPr lang="en-US" sz="2800"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i="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Cột</a:t>
            </a:r>
            <a:r>
              <a:rPr lang="en-US" sz="2800" b="1" i="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số</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cuối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kỳ</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Căn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cứ</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số</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liệu</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của</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sổ</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kế</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toán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có</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liên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quan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sau</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khi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đã</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khoá</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sổ</a:t>
            </a:r>
            <a:r>
              <a:rPr lang="en-US" sz="2800" b="1" i="1" dirty="0">
                <a:solidFill>
                  <a:prstClr val="black"/>
                </a:solidFill>
                <a:latin typeface="Times New Roman" pitchFamily="18" charset="0"/>
                <a:cs typeface="Times New Roman" pitchFamily="18" charset="0"/>
              </a:rPr>
              <a:t> ở </a:t>
            </a:r>
            <a:r>
              <a:rPr lang="en-US" sz="2800" b="1" i="1" dirty="0" err="1">
                <a:solidFill>
                  <a:prstClr val="black"/>
                </a:solidFill>
                <a:latin typeface="Times New Roman" pitchFamily="18" charset="0"/>
                <a:cs typeface="Times New Roman" pitchFamily="18" charset="0"/>
              </a:rPr>
              <a:t>thời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điểm</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lập</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Bảng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cân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đối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kế</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toán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để</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ghi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vào</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các</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chỉ</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tiêu</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tương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ứng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sau</a:t>
            </a:r>
            <a:r>
              <a:rPr lang="en-US" sz="2800" b="1" i="1" dirty="0">
                <a:solidFill>
                  <a:prstClr val="black"/>
                </a:solidFill>
                <a:latin typeface="Times New Roman" pitchFamily="18" charset="0"/>
                <a:cs typeface="Times New Roman" pitchFamily="18" charset="0"/>
              </a:rPr>
              <a:t>: </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dư</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Nợ</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các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tài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khoản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ghi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chỉ</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tiêu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tương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ứng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phần</a:t>
            </a:r>
            <a:r>
              <a:rPr lang="en-US" sz="2800" dirty="0">
                <a:solidFill>
                  <a:prstClr val="black"/>
                </a:solidFill>
                <a:latin typeface="Times New Roman" pitchFamily="18" charset="0"/>
                <a:cs typeface="Times New Roman" pitchFamily="18" charset="0"/>
              </a:rPr>
              <a:t> 	</a:t>
            </a:r>
            <a:r>
              <a:rPr lang="en-US" sz="2800" b="1" dirty="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Tài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sản</a:t>
            </a:r>
            <a:r>
              <a:rPr lang="en-US" sz="2800" b="1" dirty="0">
                <a:solidFill>
                  <a:prstClr val="black"/>
                </a:solidFill>
                <a:latin typeface="Times New Roman" pitchFamily="18" charset="0"/>
                <a:cs typeface="Times New Roman" pitchFamily="18" charset="0"/>
              </a:rPr>
              <a:t> ".</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dư</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Có</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các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tài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khoản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ghi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chỉ</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tiêu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tương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ứng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phần</a:t>
            </a:r>
            <a:r>
              <a:rPr lang="en-US" sz="2800" dirty="0">
                <a:solidFill>
                  <a:prstClr val="black"/>
                </a:solidFill>
                <a:latin typeface="Times New Roman" pitchFamily="18" charset="0"/>
                <a:cs typeface="Times New Roman" pitchFamily="18" charset="0"/>
              </a:rPr>
              <a:t> 	</a:t>
            </a:r>
            <a:r>
              <a:rPr lang="en-US" sz="2800" b="1" dirty="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Nguồn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vốn</a:t>
            </a:r>
            <a:r>
              <a:rPr lang="en-US" sz="2800" b="1" dirty="0">
                <a:solidFill>
                  <a:prstClr val="black"/>
                </a:solidFill>
                <a:latin typeface="Times New Roman" pitchFamily="18" charset="0"/>
                <a:cs typeface="Times New Roman" pitchFamily="18" charset="0"/>
              </a:rPr>
              <a:t> ".</a:t>
            </a:r>
            <a:endParaRPr lang="en-US" sz="2800" dirty="0">
              <a:solidFill>
                <a:prstClr val="black"/>
              </a:solidFill>
              <a:latin typeface="Arial" pitchFamily="34" charset="0"/>
            </a:endParaRPr>
          </a:p>
        </p:txBody>
      </p:sp>
      <p:sp>
        <p:nvSpPr>
          <p:cNvPr id="3"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prstClr val="black"/>
                </a:solidFill>
                <a:latin typeface="Times New Roman" pitchFamily="18" charset="0"/>
                <a:cs typeface="Times New Roman" pitchFamily="18" charset="0"/>
              </a:rPr>
              <a:t>173</a:t>
            </a:r>
          </a:p>
        </p:txBody>
      </p:sp>
    </p:spTree>
    <p:extLst>
      <p:ext uri="{BB962C8B-B14F-4D97-AF65-F5344CB8AC3E}">
        <p14:creationId xmlns:p14="http://schemas.microsoft.com/office/powerpoint/2010/main" val="849406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838200"/>
            <a:ext cx="7620000" cy="1219200"/>
          </a:xfrm>
        </p:spPr>
        <p:txBody>
          <a:bodyPr>
            <a:normAutofit fontScale="90000"/>
          </a:bodyPr>
          <a:lstStyle/>
          <a:p>
            <a:pPr>
              <a:lnSpc>
                <a:spcPct val="150000"/>
              </a:lnSpc>
            </a:pPr>
            <a:r>
              <a:rPr lang="it-IT" sz="2800" b="1" i="1" dirty="0">
                <a:latin typeface="Times New Roman" pitchFamily="18" charset="0"/>
                <a:cs typeface="Times New Roman" pitchFamily="18" charset="0"/>
              </a:rPr>
              <a:t>3.2. Kế toán các khoản giảm trừ doanh thu</a:t>
            </a:r>
            <a:br>
              <a:rPr lang="en-US" sz="2800" dirty="0">
                <a:latin typeface="Times New Roman" pitchFamily="18" charset="0"/>
                <a:cs typeface="Times New Roman" pitchFamily="18" charset="0"/>
              </a:rPr>
            </a:br>
            <a:r>
              <a:rPr lang="it-IT" sz="2800" i="1" dirty="0">
                <a:latin typeface="Times New Roman" pitchFamily="18" charset="0"/>
                <a:cs typeface="Times New Roman" pitchFamily="18" charset="0"/>
              </a:rPr>
              <a:t>3.2.2. Kế toán các khoản giảm trừ doanh thu</a:t>
            </a:r>
            <a:endParaRPr lang="en-US" sz="2800" dirty="0">
              <a:latin typeface="Times New Roman" pitchFamily="18" charset="0"/>
              <a:cs typeface="Times New Roman" pitchFamily="18" charset="0"/>
            </a:endParaRPr>
          </a:p>
        </p:txBody>
      </p:sp>
      <p:sp>
        <p:nvSpPr>
          <p:cNvPr id="4" name="Rectangle 2"/>
          <p:cNvSpPr txBox="1">
            <a:spLocks noChangeArrowheads="1"/>
          </p:cNvSpPr>
          <p:nvPr/>
        </p:nvSpPr>
        <p:spPr bwMode="auto">
          <a:xfrm>
            <a:off x="2133602" y="2133600"/>
            <a:ext cx="8458199"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nSpc>
                <a:spcPct val="150000"/>
              </a:lnSpc>
            </a:pPr>
            <a:br>
              <a:rPr lang="en-US" sz="2800" dirty="0">
                <a:latin typeface="Times New Roman" pitchFamily="18" charset="0"/>
                <a:cs typeface="Times New Roman" pitchFamily="18" charset="0"/>
              </a:rPr>
            </a:br>
            <a:r>
              <a:rPr lang="vi-VN" sz="2800" b="1" dirty="0">
                <a:solidFill>
                  <a:schemeClr val="tx1"/>
                </a:solidFill>
                <a:latin typeface="Times New Roman" panose="02020603050405020304" pitchFamily="18" charset="0"/>
                <a:cs typeface="Times New Roman" panose="02020603050405020304" pitchFamily="18" charset="0"/>
              </a:rPr>
              <a:t>Tài khoản 521 - Các khoản giảm trừ doanh thu không có số dư cuối kỳ.</a:t>
            </a:r>
            <a:endParaRPr lang="en-US" sz="2800" dirty="0">
              <a:solidFill>
                <a:schemeClr val="tx1"/>
              </a:solidFill>
              <a:latin typeface="Times New Roman" panose="02020603050405020304" pitchFamily="18" charset="0"/>
              <a:cs typeface="Times New Roman" panose="02020603050405020304" pitchFamily="18" charset="0"/>
            </a:endParaRPr>
          </a:p>
          <a:p>
            <a:pPr>
              <a:lnSpc>
                <a:spcPct val="150000"/>
              </a:lnSpc>
            </a:pPr>
            <a:r>
              <a:rPr lang="vi-VN" sz="2800" dirty="0">
                <a:solidFill>
                  <a:schemeClr val="tx1"/>
                </a:solidFill>
                <a:latin typeface="Times New Roman" panose="02020603050405020304" pitchFamily="18" charset="0"/>
                <a:cs typeface="Times New Roman" panose="02020603050405020304" pitchFamily="18" charset="0"/>
              </a:rPr>
              <a:t>Tài khoản 521 có 3 tài khoản cấp 2</a:t>
            </a:r>
            <a:endParaRPr lang="en-US" sz="2800" dirty="0">
              <a:solidFill>
                <a:schemeClr val="tx1"/>
              </a:solidFill>
              <a:latin typeface="Times New Roman" panose="02020603050405020304" pitchFamily="18" charset="0"/>
              <a:cs typeface="Times New Roman" panose="02020603050405020304" pitchFamily="18" charset="0"/>
            </a:endParaRPr>
          </a:p>
          <a:p>
            <a:pPr>
              <a:lnSpc>
                <a:spcPct val="150000"/>
              </a:lnSpc>
            </a:pPr>
            <a:r>
              <a:rPr lang="vi-VN" sz="2800" i="1" dirty="0">
                <a:solidFill>
                  <a:schemeClr val="tx1"/>
                </a:solidFill>
                <a:latin typeface="Times New Roman" panose="02020603050405020304" pitchFamily="18" charset="0"/>
                <a:cs typeface="Times New Roman" panose="02020603050405020304" pitchFamily="18" charset="0"/>
              </a:rPr>
              <a:t>- Tài khoản 5211 - Chiết khấu thương mại</a:t>
            </a:r>
            <a:r>
              <a:rPr lang="vi-VN" sz="2800" b="1"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a:p>
            <a:pPr>
              <a:lnSpc>
                <a:spcPct val="150000"/>
              </a:lnSpc>
            </a:pPr>
            <a:r>
              <a:rPr lang="vi-VN" sz="2800" i="1" dirty="0">
                <a:solidFill>
                  <a:schemeClr val="tx1"/>
                </a:solidFill>
                <a:latin typeface="Times New Roman" panose="02020603050405020304" pitchFamily="18" charset="0"/>
                <a:cs typeface="Times New Roman" panose="02020603050405020304" pitchFamily="18" charset="0"/>
              </a:rPr>
              <a:t>- Tài khoản 5212 - Hàng bán bị trả lại</a:t>
            </a:r>
            <a:endParaRPr lang="en-US" sz="2800" dirty="0">
              <a:solidFill>
                <a:schemeClr val="tx1"/>
              </a:solidFill>
              <a:latin typeface="Times New Roman" panose="02020603050405020304" pitchFamily="18" charset="0"/>
              <a:cs typeface="Times New Roman" panose="02020603050405020304" pitchFamily="18" charset="0"/>
            </a:endParaRPr>
          </a:p>
          <a:p>
            <a:pPr>
              <a:lnSpc>
                <a:spcPct val="150000"/>
              </a:lnSpc>
            </a:pPr>
            <a:r>
              <a:rPr lang="vi-VN" sz="2800" i="1" dirty="0">
                <a:solidFill>
                  <a:schemeClr val="tx1"/>
                </a:solidFill>
                <a:latin typeface="Times New Roman" panose="02020603050405020304" pitchFamily="18" charset="0"/>
                <a:cs typeface="Times New Roman" panose="02020603050405020304" pitchFamily="18" charset="0"/>
              </a:rPr>
              <a:t>- Tài khoản 5213 - Giảm giá hàng bán</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61206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4" grpId="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00" y="0"/>
            <a:ext cx="9144000" cy="609600"/>
          </a:xfrm>
          <a:prstGeom prst="roundRect">
            <a:avLst/>
          </a:prstGeom>
          <a:noFill/>
        </p:spPr>
        <p:style>
          <a:lnRef idx="1">
            <a:schemeClr val="accent3"/>
          </a:lnRef>
          <a:fillRef idx="3">
            <a:schemeClr val="accent3"/>
          </a:fillRef>
          <a:effectRef idx="2">
            <a:schemeClr val="accent3"/>
          </a:effectRef>
          <a:fontRef idx="minor">
            <a:schemeClr val="lt1"/>
          </a:fontRef>
        </p:style>
        <p:txBody>
          <a:bodyPr anchor="ctr"/>
          <a:lstStyle/>
          <a:p>
            <a:pPr algn="ctr">
              <a:lnSpc>
                <a:spcPct val="150000"/>
              </a:lnSpc>
            </a:pPr>
            <a:r>
              <a:rPr lang="en-US" sz="2800" b="1" dirty="0">
                <a:solidFill>
                  <a:srgbClr val="080808"/>
                </a:solidFill>
                <a:latin typeface="Times New Roman"/>
                <a:ea typeface="Calibri"/>
                <a:cs typeface="Times New Roman"/>
              </a:rPr>
              <a:t>LẬP BẢNG CÂN ĐỐI KẾ TOÁN (B01 – DN) </a:t>
            </a:r>
            <a:endParaRPr lang="en-US" sz="2800" dirty="0">
              <a:solidFill>
                <a:srgbClr val="080808"/>
              </a:solidFill>
              <a:latin typeface="Calibri"/>
              <a:ea typeface="Calibri"/>
              <a:cs typeface="Times New Roman"/>
            </a:endParaRPr>
          </a:p>
        </p:txBody>
      </p:sp>
      <p:sp>
        <p:nvSpPr>
          <p:cNvPr id="5" name="Rounded Rectangle 4"/>
          <p:cNvSpPr/>
          <p:nvPr/>
        </p:nvSpPr>
        <p:spPr>
          <a:xfrm>
            <a:off x="1524001" y="914400"/>
            <a:ext cx="9144001" cy="57912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lnSpc>
                <a:spcPct val="150000"/>
              </a:lnSpc>
              <a:buFont typeface="Arial" charset="0"/>
              <a:buChar char="•"/>
            </a:pPr>
            <a:r>
              <a:rPr lang="en-US" sz="2800" b="1" dirty="0" err="1">
                <a:solidFill>
                  <a:srgbClr val="080808"/>
                </a:solidFill>
                <a:latin typeface="Times New Roman" pitchFamily="18" charset="0"/>
                <a:ea typeface="Batang"/>
                <a:cs typeface="Times New Roman" pitchFamily="18" charset="0"/>
              </a:rPr>
              <a:t>Nội</a:t>
            </a:r>
            <a:r>
              <a:rPr lang="en-US" sz="2800" b="1" dirty="0">
                <a:solidFill>
                  <a:srgbClr val="080808"/>
                </a:solidFill>
                <a:latin typeface="Times New Roman" pitchFamily="18" charset="0"/>
                <a:ea typeface="Batang"/>
                <a:cs typeface="Times New Roman" pitchFamily="18" charset="0"/>
              </a:rPr>
              <a:t> dung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phương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pháp</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lập</a:t>
            </a:r>
            <a:r>
              <a:rPr lang="en-US" sz="2800" b="1" dirty="0">
                <a:solidFill>
                  <a:srgbClr val="080808"/>
                </a:solidFill>
                <a:latin typeface="Times New Roman" pitchFamily="18" charset="0"/>
                <a:ea typeface="Batang"/>
                <a:cs typeface="Times New Roman" pitchFamily="18" charset="0"/>
              </a:rPr>
              <a:t>: </a:t>
            </a:r>
          </a:p>
          <a:p>
            <a:pPr marL="342900" indent="-342900" algn="just">
              <a:lnSpc>
                <a:spcPct val="150000"/>
              </a:lnSpc>
              <a:buFontTx/>
              <a:buChar char="-"/>
            </a:pPr>
            <a:r>
              <a:rPr lang="en-US" sz="2800" b="1" dirty="0" err="1">
                <a:solidFill>
                  <a:srgbClr val="080808"/>
                </a:solidFill>
                <a:latin typeface="Times New Roman" pitchFamily="18" charset="0"/>
                <a:ea typeface="Batang"/>
                <a:cs typeface="Times New Roman" pitchFamily="18" charset="0"/>
              </a:rPr>
              <a:t>Một</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chỉ</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tiêu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cần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lưu</a:t>
            </a:r>
            <a:r>
              <a:rPr lang="en-US" sz="2800" b="1" dirty="0">
                <a:solidFill>
                  <a:srgbClr val="080808"/>
                </a:solidFill>
                <a:latin typeface="Times New Roman" pitchFamily="18" charset="0"/>
                <a:ea typeface="Batang"/>
                <a:cs typeface="Times New Roman" pitchFamily="18" charset="0"/>
              </a:rPr>
              <a:t> ý </a:t>
            </a:r>
            <a:r>
              <a:rPr lang="en-US" sz="2800" b="1" dirty="0" err="1">
                <a:solidFill>
                  <a:srgbClr val="080808"/>
                </a:solidFill>
                <a:latin typeface="Times New Roman" pitchFamily="18" charset="0"/>
                <a:ea typeface="Batang"/>
                <a:cs typeface="Times New Roman" pitchFamily="18" charset="0"/>
              </a:rPr>
              <a:t>khi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lập</a:t>
            </a:r>
            <a:r>
              <a:rPr lang="en-US" sz="2800" b="1" dirty="0">
                <a:solidFill>
                  <a:srgbClr val="080808"/>
                </a:solidFill>
                <a:latin typeface="Times New Roman" pitchFamily="18" charset="0"/>
                <a:ea typeface="Batang"/>
                <a:cs typeface="Times New Roman" pitchFamily="18" charset="0"/>
              </a:rPr>
              <a:t>:</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131: </a:t>
            </a:r>
            <a:r>
              <a:rPr lang="en-US" sz="2800" b="1" dirty="0" err="1">
                <a:solidFill>
                  <a:srgbClr val="080808"/>
                </a:solidFill>
                <a:latin typeface="Times New Roman" pitchFamily="18" charset="0"/>
                <a:ea typeface="Batang"/>
                <a:cs typeface="Times New Roman" pitchFamily="18" charset="0"/>
              </a:rPr>
              <a:t>Phải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thu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khách</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hàng</a:t>
            </a:r>
            <a:r>
              <a:rPr lang="en-US" sz="2800" b="1" dirty="0">
                <a:solidFill>
                  <a:srgbClr val="080808"/>
                </a:solidFill>
                <a:latin typeface="Times New Roman" pitchFamily="18" charset="0"/>
                <a:ea typeface="Batang"/>
                <a:cs typeface="Times New Roman" pitchFamily="18" charset="0"/>
              </a:rPr>
              <a:t>	</a:t>
            </a:r>
          </a:p>
          <a:p>
            <a:pPr algn="just">
              <a:lnSpc>
                <a:spcPct val="150000"/>
              </a:lnSpc>
            </a:pPr>
            <a:r>
              <a:rPr lang="en-US" sz="2800" b="1" dirty="0">
                <a:solidFill>
                  <a:srgbClr val="080808"/>
                </a:solidFill>
                <a:latin typeface="Times New Roman" pitchFamily="18" charset="0"/>
                <a:ea typeface="Batang"/>
                <a:cs typeface="Times New Roman" pitchFamily="18" charset="0"/>
              </a:rPr>
              <a:t>+</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331: </a:t>
            </a:r>
            <a:r>
              <a:rPr lang="en-US" sz="2800" b="1" dirty="0" err="1">
                <a:solidFill>
                  <a:srgbClr val="080808"/>
                </a:solidFill>
                <a:latin typeface="Times New Roman" pitchFamily="18" charset="0"/>
                <a:ea typeface="Batang"/>
                <a:cs typeface="Times New Roman" pitchFamily="18" charset="0"/>
              </a:rPr>
              <a:t>Phải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trả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nhà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cung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cấp</a:t>
            </a:r>
            <a:r>
              <a:rPr lang="en-US" sz="2800" b="1" dirty="0">
                <a:solidFill>
                  <a:srgbClr val="080808"/>
                </a:solidFill>
                <a:latin typeface="Times New Roman" pitchFamily="18" charset="0"/>
                <a:ea typeface="Batang"/>
                <a:cs typeface="Times New Roman" pitchFamily="18" charset="0"/>
              </a:rPr>
              <a:t>	</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214: </a:t>
            </a:r>
            <a:r>
              <a:rPr lang="en-US" sz="2800" b="1" dirty="0" err="1">
                <a:solidFill>
                  <a:srgbClr val="080808"/>
                </a:solidFill>
                <a:latin typeface="Times New Roman" pitchFamily="18" charset="0"/>
                <a:ea typeface="Batang"/>
                <a:cs typeface="Times New Roman" pitchFamily="18" charset="0"/>
              </a:rPr>
              <a:t>Hao</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mòn</a:t>
            </a:r>
            <a:r>
              <a:rPr lang="en-US" sz="2800" b="1" dirty="0">
                <a:solidFill>
                  <a:srgbClr val="080808"/>
                </a:solidFill>
                <a:latin typeface="Times New Roman" pitchFamily="18" charset="0"/>
                <a:ea typeface="Batang"/>
                <a:cs typeface="Times New Roman" pitchFamily="18" charset="0"/>
              </a:rPr>
              <a:t> TSCĐ		</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229: </a:t>
            </a:r>
            <a:r>
              <a:rPr lang="en-US" sz="2800" b="1" dirty="0" err="1">
                <a:solidFill>
                  <a:srgbClr val="080808"/>
                </a:solidFill>
                <a:latin typeface="Times New Roman" pitchFamily="18" charset="0"/>
                <a:ea typeface="Batang"/>
                <a:cs typeface="Times New Roman" pitchFamily="18" charset="0"/>
              </a:rPr>
              <a:t>Dự</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phòng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tổn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thất</a:t>
            </a:r>
            <a:r>
              <a:rPr lang="en-US" sz="2800" b="1" dirty="0">
                <a:solidFill>
                  <a:srgbClr val="080808"/>
                </a:solidFill>
                <a:latin typeface="Times New Roman" pitchFamily="18" charset="0"/>
                <a:ea typeface="Batang"/>
                <a:cs typeface="Times New Roman" pitchFamily="18" charset="0"/>
              </a:rPr>
              <a:t> TS</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412: </a:t>
            </a:r>
            <a:r>
              <a:rPr lang="en-US" sz="2800" b="1" dirty="0" err="1">
                <a:solidFill>
                  <a:srgbClr val="080808"/>
                </a:solidFill>
                <a:latin typeface="Times New Roman" pitchFamily="18" charset="0"/>
                <a:ea typeface="Batang"/>
                <a:cs typeface="Times New Roman" pitchFamily="18" charset="0"/>
              </a:rPr>
              <a:t>Chênh</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lệch</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đánh</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giá</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lại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tài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sản</a:t>
            </a:r>
            <a:r>
              <a:rPr lang="en-US" sz="2800" b="1" dirty="0">
                <a:solidFill>
                  <a:srgbClr val="080808"/>
                </a:solidFill>
                <a:latin typeface="Times New Roman" pitchFamily="18" charset="0"/>
                <a:ea typeface="Batang"/>
                <a:cs typeface="Times New Roman" pitchFamily="18" charset="0"/>
              </a:rPr>
              <a:t>.</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419: </a:t>
            </a:r>
            <a:r>
              <a:rPr lang="en-US" sz="2800" b="1" dirty="0" err="1">
                <a:solidFill>
                  <a:srgbClr val="080808"/>
                </a:solidFill>
                <a:latin typeface="Times New Roman" pitchFamily="18" charset="0"/>
                <a:ea typeface="Batang"/>
                <a:cs typeface="Times New Roman" pitchFamily="18" charset="0"/>
              </a:rPr>
              <a:t>Cổ</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phiếu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Quỹ</a:t>
            </a:r>
            <a:endParaRPr lang="en-US" sz="2800" b="1" dirty="0">
              <a:solidFill>
                <a:srgbClr val="080808"/>
              </a:solidFill>
              <a:latin typeface="Times New Roman" pitchFamily="18" charset="0"/>
              <a:ea typeface="Batang"/>
              <a:cs typeface="Times New Roman" pitchFamily="18" charset="0"/>
            </a:endParaRP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421: </a:t>
            </a:r>
            <a:r>
              <a:rPr lang="en-US" sz="2800" b="1" dirty="0" err="1">
                <a:solidFill>
                  <a:srgbClr val="080808"/>
                </a:solidFill>
                <a:latin typeface="Times New Roman" pitchFamily="18" charset="0"/>
                <a:ea typeface="Batang"/>
                <a:cs typeface="Times New Roman" pitchFamily="18" charset="0"/>
              </a:rPr>
              <a:t>Lợi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nhuận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sau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thuế</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chưa</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phân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phối</a:t>
            </a:r>
            <a:r>
              <a:rPr lang="en-US" sz="2800" b="1" dirty="0">
                <a:solidFill>
                  <a:srgbClr val="080808"/>
                </a:solidFill>
                <a:latin typeface="Times New Roman" pitchFamily="18" charset="0"/>
                <a:ea typeface="Batang"/>
                <a:cs typeface="Times New Roman" pitchFamily="18" charset="0"/>
              </a:rPr>
              <a:t>.</a:t>
            </a:r>
          </a:p>
        </p:txBody>
      </p:sp>
      <p:sp>
        <p:nvSpPr>
          <p:cNvPr id="4"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174</a:t>
            </a:r>
          </a:p>
        </p:txBody>
      </p:sp>
    </p:spTree>
    <p:extLst>
      <p:ext uri="{BB962C8B-B14F-4D97-AF65-F5344CB8AC3E}">
        <p14:creationId xmlns:p14="http://schemas.microsoft.com/office/powerpoint/2010/main" val="2387093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00" y="0"/>
            <a:ext cx="9144000" cy="609600"/>
          </a:xfrm>
          <a:prstGeom prst="roundRect">
            <a:avLst/>
          </a:prstGeom>
          <a:noFill/>
        </p:spPr>
        <p:style>
          <a:lnRef idx="1">
            <a:schemeClr val="accent3"/>
          </a:lnRef>
          <a:fillRef idx="3">
            <a:schemeClr val="accent3"/>
          </a:fillRef>
          <a:effectRef idx="2">
            <a:schemeClr val="accent3"/>
          </a:effectRef>
          <a:fontRef idx="minor">
            <a:schemeClr val="lt1"/>
          </a:fontRef>
        </p:style>
        <p:txBody>
          <a:bodyPr anchor="ctr"/>
          <a:lstStyle/>
          <a:p>
            <a:pPr algn="ctr">
              <a:lnSpc>
                <a:spcPct val="150000"/>
              </a:lnSpc>
            </a:pPr>
            <a:r>
              <a:rPr lang="en-US" sz="2800" b="1" dirty="0">
                <a:solidFill>
                  <a:srgbClr val="080808"/>
                </a:solidFill>
                <a:latin typeface="Times New Roman"/>
                <a:ea typeface="Calibri"/>
                <a:cs typeface="Times New Roman"/>
              </a:rPr>
              <a:t>LẬP BẢNG CÂN ĐỐI KẾ TOÁN (B01 – DN) </a:t>
            </a:r>
            <a:endParaRPr lang="en-US" sz="2800" dirty="0">
              <a:solidFill>
                <a:srgbClr val="080808"/>
              </a:solidFill>
              <a:latin typeface="Calibri"/>
              <a:ea typeface="Calibri"/>
              <a:cs typeface="Times New Roman"/>
            </a:endParaRPr>
          </a:p>
        </p:txBody>
      </p:sp>
      <p:sp>
        <p:nvSpPr>
          <p:cNvPr id="3" name="Rounded Rectangle 2"/>
          <p:cNvSpPr/>
          <p:nvPr/>
        </p:nvSpPr>
        <p:spPr>
          <a:xfrm>
            <a:off x="1550832" y="838200"/>
            <a:ext cx="9144001" cy="16002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131: </a:t>
            </a:r>
            <a:r>
              <a:rPr lang="en-US" sz="2400" b="1" dirty="0" err="1">
                <a:solidFill>
                  <a:srgbClr val="080808"/>
                </a:solidFill>
                <a:latin typeface="Times New Roman" pitchFamily="18" charset="0"/>
                <a:ea typeface="Batang"/>
                <a:cs typeface="Times New Roman" pitchFamily="18" charset="0"/>
              </a:rPr>
              <a:t>Phản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ánh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tiền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còn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KH,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hồi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không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quá</a:t>
            </a:r>
            <a:r>
              <a:rPr lang="en-US" sz="2400" b="1" dirty="0">
                <a:solidFill>
                  <a:srgbClr val="080808"/>
                </a:solidFill>
                <a:latin typeface="Times New Roman" pitchFamily="18" charset="0"/>
                <a:ea typeface="Batang"/>
                <a:cs typeface="Times New Roman" pitchFamily="18" charset="0"/>
              </a:rPr>
              <a:t> 12 </a:t>
            </a:r>
            <a:r>
              <a:rPr lang="en-US" sz="2400" b="1" dirty="0" err="1">
                <a:solidFill>
                  <a:srgbClr val="080808"/>
                </a:solidFill>
                <a:latin typeface="Times New Roman" pitchFamily="18" charset="0"/>
                <a:ea typeface="Batang"/>
                <a:cs typeface="Times New Roman" pitchFamily="18" charset="0"/>
              </a:rPr>
              <a:t>tháng</a:t>
            </a:r>
            <a:r>
              <a:rPr lang="en-US" sz="2400" b="1" dirty="0">
                <a:solidFill>
                  <a:srgbClr val="080808"/>
                </a:solidFill>
                <a:latin typeface="Times New Roman" pitchFamily="18" charset="0"/>
                <a:ea typeface="Batang"/>
                <a:cs typeface="Times New Roman" pitchFamily="18" charset="0"/>
              </a:rPr>
              <a:t>.  </a:t>
            </a: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số</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dư</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Nợ</a:t>
            </a:r>
            <a:r>
              <a:rPr lang="en-US" sz="2400" b="1" i="1" u="sng" dirty="0">
                <a:solidFill>
                  <a:srgbClr val="080808"/>
                </a:solidFill>
                <a:latin typeface="Times New Roman" pitchFamily="18" charset="0"/>
                <a:ea typeface="Batang"/>
                <a:cs typeface="Times New Roman" pitchFamily="18" charset="0"/>
              </a:rPr>
              <a:t> </a:t>
            </a:r>
            <a:r>
              <a:rPr lang="en-US" sz="2400" b="1" dirty="0">
                <a:solidFill>
                  <a:srgbClr val="080808"/>
                </a:solidFill>
                <a:latin typeface="Times New Roman" pitchFamily="18" charset="0"/>
                <a:ea typeface="Batang"/>
                <a:cs typeface="Times New Roman" pitchFamily="18" charset="0"/>
              </a:rPr>
              <a:t>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131 “ </a:t>
            </a:r>
            <a:r>
              <a:rPr lang="en-US" sz="2400" b="1" dirty="0" err="1">
                <a:solidFill>
                  <a:srgbClr val="080808"/>
                </a:solidFill>
                <a:latin typeface="Times New Roman" pitchFamily="18" charset="0"/>
                <a:ea typeface="Batang"/>
                <a:cs typeface="Times New Roman" pitchFamily="18" charset="0"/>
              </a:rPr>
              <a:t>Phải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mở</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theo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từng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endParaRPr lang="en-US" sz="2400" b="1" dirty="0">
              <a:solidFill>
                <a:srgbClr val="080808"/>
              </a:solidFill>
              <a:latin typeface="Times New Roman" pitchFamily="18" charset="0"/>
              <a:ea typeface="Batang"/>
              <a:cs typeface="Times New Roman" pitchFamily="18" charset="0"/>
            </a:endParaRPr>
          </a:p>
        </p:txBody>
      </p:sp>
      <p:sp>
        <p:nvSpPr>
          <p:cNvPr id="5" name="Rounded Rectangle 4"/>
          <p:cNvSpPr/>
          <p:nvPr/>
        </p:nvSpPr>
        <p:spPr>
          <a:xfrm>
            <a:off x="1524000" y="2667000"/>
            <a:ext cx="9144001" cy="16764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331: </a:t>
            </a:r>
            <a:r>
              <a:rPr lang="en-US" sz="2400" b="1" dirty="0" err="1">
                <a:solidFill>
                  <a:srgbClr val="080808"/>
                </a:solidFill>
                <a:latin typeface="Times New Roman" pitchFamily="18" charset="0"/>
                <a:ea typeface="Batang"/>
                <a:cs typeface="Times New Roman" pitchFamily="18" charset="0"/>
              </a:rPr>
              <a:t>Phản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ánh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tiền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người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thời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trên</a:t>
            </a:r>
            <a:r>
              <a:rPr lang="en-US" sz="2400" b="1" dirty="0">
                <a:solidFill>
                  <a:srgbClr val="080808"/>
                </a:solidFill>
                <a:latin typeface="Times New Roman" pitchFamily="18" charset="0"/>
                <a:ea typeface="Batang"/>
                <a:cs typeface="Times New Roman" pitchFamily="18" charset="0"/>
              </a:rPr>
              <a:t> 12 </a:t>
            </a:r>
            <a:r>
              <a:rPr lang="en-US" sz="2400" b="1" dirty="0" err="1">
                <a:solidFill>
                  <a:srgbClr val="080808"/>
                </a:solidFill>
                <a:latin typeface="Times New Roman" pitchFamily="18" charset="0"/>
                <a:ea typeface="Batang"/>
                <a:cs typeface="Times New Roman" pitchFamily="18" charset="0"/>
              </a:rPr>
              <a:t>tháng</a:t>
            </a:r>
            <a:r>
              <a:rPr lang="en-US" sz="2400" b="1" dirty="0">
                <a:solidFill>
                  <a:srgbClr val="080808"/>
                </a:solidFill>
                <a:latin typeface="Times New Roman" pitchFamily="18" charset="0"/>
                <a:ea typeface="Batang"/>
                <a:cs typeface="Times New Roman" pitchFamily="18" charset="0"/>
              </a:rPr>
              <a:t>.</a:t>
            </a: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số</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dư</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Có</a:t>
            </a:r>
            <a:r>
              <a:rPr lang="en-US" sz="2400" b="1" i="1" dirty="0">
                <a:solidFill>
                  <a:srgbClr val="080808"/>
                </a:solidFill>
                <a:latin typeface="Times New Roman" pitchFamily="18" charset="0"/>
                <a:ea typeface="Batang"/>
                <a:cs typeface="Times New Roman" pitchFamily="18" charset="0"/>
              </a:rPr>
              <a:t> </a:t>
            </a:r>
            <a:r>
              <a:rPr lang="en-US" sz="2400" b="1" dirty="0">
                <a:solidFill>
                  <a:srgbClr val="080808"/>
                </a:solidFill>
                <a:latin typeface="Times New Roman" pitchFamily="18" charset="0"/>
                <a:ea typeface="Batang"/>
                <a:cs typeface="Times New Roman" pitchFamily="18" charset="0"/>
              </a:rPr>
              <a:t>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331 “ </a:t>
            </a:r>
            <a:r>
              <a:rPr lang="en-US" sz="2400" b="1" dirty="0" err="1">
                <a:solidFill>
                  <a:srgbClr val="080808"/>
                </a:solidFill>
                <a:latin typeface="Times New Roman" pitchFamily="18" charset="0"/>
                <a:ea typeface="Batang"/>
                <a:cs typeface="Times New Roman" pitchFamily="18" charset="0"/>
              </a:rPr>
              <a:t>Phải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người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mở</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theo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từng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endParaRPr lang="en-US" sz="2400" b="1" dirty="0">
              <a:solidFill>
                <a:srgbClr val="080808"/>
              </a:solidFill>
              <a:latin typeface="Times New Roman" pitchFamily="18" charset="0"/>
              <a:ea typeface="Batang"/>
              <a:cs typeface="Times New Roman" pitchFamily="18" charset="0"/>
            </a:endParaRPr>
          </a:p>
        </p:txBody>
      </p:sp>
      <p:sp>
        <p:nvSpPr>
          <p:cNvPr id="6" name="Rounded Rectangle 5"/>
          <p:cNvSpPr/>
          <p:nvPr/>
        </p:nvSpPr>
        <p:spPr>
          <a:xfrm>
            <a:off x="1524001" y="4572000"/>
            <a:ext cx="9144001" cy="21336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algn="just"/>
            <a:r>
              <a:rPr lang="en-US" sz="2400" b="1" dirty="0">
                <a:solidFill>
                  <a:srgbClr val="080808"/>
                </a:solidFill>
                <a:latin typeface="Times New Roman" pitchFamily="18" charset="0"/>
                <a:ea typeface="Batang"/>
                <a:cs typeface="Times New Roman" pitchFamily="18" charset="0"/>
              </a:rPr>
              <a:t>+ </a:t>
            </a:r>
            <a:r>
              <a:rPr lang="nl-NL" sz="2400" b="1" dirty="0">
                <a:solidFill>
                  <a:srgbClr val="080808"/>
                </a:solidFill>
                <a:latin typeface="Times New Roman"/>
                <a:ea typeface="Batang"/>
                <a:cs typeface="Times New Roman"/>
              </a:rPr>
              <a:t>Mã số</a:t>
            </a:r>
            <a:r>
              <a:rPr lang="nl-NL" sz="2400" b="1" dirty="0">
                <a:solidFill>
                  <a:srgbClr val="080808"/>
                </a:solidFill>
                <a:latin typeface="Times New Roman"/>
                <a:ea typeface="Times New Roman"/>
                <a:cs typeface="Times New Roman"/>
              </a:rPr>
              <a:t> 214: Phản ánh khoản phải thu nội bộ dài hạn giữa cấp trên với cấp dưới và với đơn vị trực thuộc có kỳ hạn thu hồi trên 12 tháng</a:t>
            </a:r>
          </a:p>
          <a:p>
            <a:pPr algn="just"/>
            <a:r>
              <a:rPr lang="nl-NL" sz="2400" b="1" dirty="0">
                <a:solidFill>
                  <a:srgbClr val="080808"/>
                </a:solidFill>
                <a:latin typeface="Times New Roman"/>
                <a:ea typeface="Batang"/>
                <a:cs typeface="Times New Roman"/>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số</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dư</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Nợ</a:t>
            </a:r>
            <a:r>
              <a:rPr lang="en-US" sz="2400" b="1" i="1" u="sng" dirty="0">
                <a:solidFill>
                  <a:srgbClr val="080808"/>
                </a:solidFill>
                <a:latin typeface="Times New Roman" pitchFamily="18" charset="0"/>
                <a:ea typeface="Batang"/>
                <a:cs typeface="Times New Roman" pitchFamily="18" charset="0"/>
              </a:rPr>
              <a:t> chi </a:t>
            </a:r>
            <a:r>
              <a:rPr lang="en-US" sz="2400" b="1" i="1" u="sng" dirty="0" err="1">
                <a:solidFill>
                  <a:srgbClr val="080808"/>
                </a:solidFill>
                <a:latin typeface="Times New Roman" pitchFamily="18" charset="0"/>
                <a:ea typeface="Batang"/>
                <a:cs typeface="Times New Roman" pitchFamily="18" charset="0"/>
              </a:rPr>
              <a:t>ti</a:t>
            </a:r>
            <a:r>
              <a:rPr lang="en-US" sz="2400" b="1" i="1" dirty="0" err="1">
                <a:solidFill>
                  <a:srgbClr val="080808"/>
                </a:solidFill>
                <a:latin typeface="Times New Roman" pitchFamily="18" charset="0"/>
                <a:ea typeface="Batang"/>
                <a:cs typeface="Times New Roman" pitchFamily="18" charset="0"/>
              </a:rPr>
              <a:t>ết</a:t>
            </a:r>
            <a:r>
              <a:rPr lang="en-US" sz="2400" b="1" i="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các</a:t>
            </a:r>
            <a:r>
              <a:rPr lang="en-US" sz="2400" b="1" dirty="0">
                <a:solidFill>
                  <a:srgbClr val="080808"/>
                </a:solidFill>
                <a:latin typeface="Times New Roman" pitchFamily="18" charset="0"/>
                <a:ea typeface="Batang"/>
                <a:cs typeface="Times New Roman" pitchFamily="18" charset="0"/>
              </a:rPr>
              <a:t> TK 1362, 1363, 1368 </a:t>
            </a:r>
            <a:r>
              <a:rPr lang="en-US" sz="2400" b="1" dirty="0" err="1">
                <a:solidFill>
                  <a:srgbClr val="080808"/>
                </a:solidFill>
                <a:latin typeface="Times New Roman" pitchFamily="18" charset="0"/>
                <a:ea typeface="Batang"/>
                <a:cs typeface="Times New Roman" pitchFamily="18" charset="0"/>
              </a:rPr>
              <a:t>trên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a:t>
            </a:r>
          </a:p>
          <a:p>
            <a:pPr algn="just"/>
            <a:r>
              <a:rPr lang="en-US" sz="2400" b="1" dirty="0">
                <a:solidFill>
                  <a:srgbClr val="080808"/>
                </a:solidFill>
                <a:latin typeface="Times New Roman" pitchFamily="18" charset="0"/>
                <a:ea typeface="Batang"/>
                <a:cs typeface="Times New Roman" pitchFamily="18" charset="0"/>
              </a:rPr>
              <a:t>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TK 136.</a:t>
            </a:r>
            <a:endParaRPr lang="en-US" sz="2400" dirty="0">
              <a:solidFill>
                <a:srgbClr val="080808"/>
              </a:solidFill>
              <a:latin typeface="Calibri"/>
              <a:ea typeface="Calibri"/>
              <a:cs typeface="Times New Roman"/>
            </a:endParaRPr>
          </a:p>
        </p:txBody>
      </p:sp>
      <p:sp>
        <p:nvSpPr>
          <p:cNvPr id="7"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175</a:t>
            </a:r>
          </a:p>
        </p:txBody>
      </p:sp>
    </p:spTree>
    <p:extLst>
      <p:ext uri="{BB962C8B-B14F-4D97-AF65-F5344CB8AC3E}">
        <p14:creationId xmlns:p14="http://schemas.microsoft.com/office/powerpoint/2010/main" val="35150864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3"/>
          <p:cNvSpPr>
            <a:spLocks noChangeArrowheads="1"/>
          </p:cNvSpPr>
          <p:nvPr/>
        </p:nvSpPr>
        <p:spPr bwMode="gray">
          <a:xfrm>
            <a:off x="1525073" y="0"/>
            <a:ext cx="9144000" cy="19050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indent="457200" algn="just">
              <a:lnSpc>
                <a:spcPct val="150000"/>
              </a:lnSpc>
            </a:pPr>
            <a:r>
              <a:rPr lang="nl-NL" sz="2400" b="1" dirty="0">
                <a:solidFill>
                  <a:srgbClr val="080808"/>
                </a:solidFill>
                <a:latin typeface="Times New Roman"/>
                <a:ea typeface="Batang"/>
                <a:cs typeface="Times New Roman"/>
              </a:rPr>
              <a:t>+ Mã số 229: Giá trị hao mòn lũy kế . Chỉ tiêu này phản</a:t>
            </a:r>
          </a:p>
          <a:p>
            <a:pPr algn="just"/>
            <a:r>
              <a:rPr lang="nl-NL" sz="2400" b="1" dirty="0">
                <a:solidFill>
                  <a:srgbClr val="080808"/>
                </a:solidFill>
                <a:latin typeface="Times New Roman"/>
                <a:ea typeface="Batang"/>
                <a:cs typeface="Times New Roman"/>
              </a:rPr>
              <a:t>ánh giá trị hao mòn của các loại TSCĐ vô hình lũy kế.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p>
          <a:p>
            <a:pPr algn="just"/>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số</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dư</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Có</a:t>
            </a:r>
            <a:r>
              <a:rPr lang="en-US" sz="2400" b="1" i="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2143 “ </a:t>
            </a:r>
            <a:r>
              <a:rPr lang="en-US" sz="2400" b="1" dirty="0" err="1">
                <a:solidFill>
                  <a:srgbClr val="080808"/>
                </a:solidFill>
                <a:latin typeface="Times New Roman" pitchFamily="18" charset="0"/>
                <a:ea typeface="Batang"/>
                <a:cs typeface="Times New Roman" pitchFamily="18" charset="0"/>
              </a:rPr>
              <a:t>Hao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mòn</a:t>
            </a:r>
            <a:r>
              <a:rPr lang="en-US" sz="2400" b="1" dirty="0">
                <a:solidFill>
                  <a:srgbClr val="080808"/>
                </a:solidFill>
                <a:latin typeface="Times New Roman" pitchFamily="18" charset="0"/>
                <a:ea typeface="Batang"/>
                <a:cs typeface="Times New Roman" pitchFamily="18" charset="0"/>
              </a:rPr>
              <a:t> TSCĐ” </a:t>
            </a:r>
            <a:r>
              <a:rPr lang="en-US" sz="2400" b="1" dirty="0" err="1">
                <a:solidFill>
                  <a:srgbClr val="080808"/>
                </a:solidFill>
                <a:latin typeface="Times New Roman" pitchFamily="18" charset="0"/>
                <a:ea typeface="Batang"/>
                <a:cs typeface="Times New Roman" pitchFamily="18" charset="0"/>
              </a:rPr>
              <a:t>được</a:t>
            </a:r>
            <a:r>
              <a:rPr lang="en-US" sz="2400" b="1" dirty="0">
                <a:solidFill>
                  <a:srgbClr val="080808"/>
                </a:solidFill>
                <a:latin typeface="Times New Roman" pitchFamily="18" charset="0"/>
                <a:ea typeface="Batang"/>
                <a:cs typeface="Times New Roman" pitchFamily="18" charset="0"/>
              </a:rPr>
              <a:t> </a:t>
            </a:r>
          </a:p>
          <a:p>
            <a:pPr algn="just"/>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bằng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âm</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dưới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hình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thức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trong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ngoặc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đơn</a:t>
            </a:r>
            <a:r>
              <a:rPr lang="en-US" sz="2400" b="1" dirty="0">
                <a:solidFill>
                  <a:srgbClr val="080808"/>
                </a:solidFill>
                <a:latin typeface="Times New Roman" pitchFamily="18" charset="0"/>
                <a:ea typeface="Batang"/>
                <a:cs typeface="Times New Roman" pitchFamily="18" charset="0"/>
              </a:rPr>
              <a:t> (  )</a:t>
            </a:r>
            <a:endParaRPr lang="en-US" sz="2400" b="1" dirty="0">
              <a:solidFill>
                <a:srgbClr val="080808"/>
              </a:solidFill>
              <a:latin typeface="Calibri"/>
              <a:ea typeface="Calibri"/>
              <a:cs typeface="Times New Roman"/>
            </a:endParaRPr>
          </a:p>
        </p:txBody>
      </p:sp>
      <p:sp>
        <p:nvSpPr>
          <p:cNvPr id="8" name="AutoShape 76"/>
          <p:cNvSpPr>
            <a:spLocks noChangeArrowheads="1"/>
          </p:cNvSpPr>
          <p:nvPr/>
        </p:nvSpPr>
        <p:spPr bwMode="gray">
          <a:xfrm>
            <a:off x="1524000" y="1981200"/>
            <a:ext cx="9144000" cy="1752600"/>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algn="just"/>
            <a:r>
              <a:rPr lang="nl-NL" sz="2400" b="1" dirty="0">
                <a:solidFill>
                  <a:srgbClr val="080808"/>
                </a:solidFill>
                <a:latin typeface="Times New Roman"/>
                <a:ea typeface="Batang"/>
                <a:cs typeface="Times New Roman"/>
              </a:rPr>
              <a:t>+ Mã số 412: Thặng dư vốn cổ phần: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số</a:t>
            </a:r>
            <a:r>
              <a:rPr lang="en-US" sz="2400" b="1" i="1" dirty="0">
                <a:solidFill>
                  <a:srgbClr val="080808"/>
                </a:solidFill>
                <a:latin typeface="Times New Roman" pitchFamily="18" charset="0"/>
                <a:ea typeface="Batang"/>
                <a:cs typeface="Times New Roman" pitchFamily="18" charset="0"/>
              </a:rPr>
              <a:t> </a:t>
            </a:r>
          </a:p>
          <a:p>
            <a:pPr algn="just"/>
            <a:r>
              <a:rPr lang="en-US" sz="2400" b="1" i="1" dirty="0" err="1">
                <a:solidFill>
                  <a:srgbClr val="080808"/>
                </a:solidFill>
                <a:latin typeface="Times New Roman" pitchFamily="18" charset="0"/>
                <a:ea typeface="Batang"/>
                <a:cs typeface="Times New Roman" pitchFamily="18" charset="0"/>
              </a:rPr>
              <a:t>dư</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Có</a:t>
            </a:r>
            <a:r>
              <a:rPr lang="en-US" sz="2400" b="1" i="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4112 “ </a:t>
            </a:r>
            <a:r>
              <a:rPr lang="en-US" sz="2400" b="1" dirty="0" err="1">
                <a:solidFill>
                  <a:srgbClr val="080808"/>
                </a:solidFill>
                <a:latin typeface="Times New Roman" pitchFamily="18" charset="0"/>
                <a:ea typeface="Batang"/>
                <a:cs typeface="Times New Roman" pitchFamily="18" charset="0"/>
              </a:rPr>
              <a:t>Thặng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dư</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vốn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phần</a:t>
            </a:r>
            <a:r>
              <a:rPr lang="en-US" sz="2400" b="1" dirty="0">
                <a:solidFill>
                  <a:srgbClr val="080808"/>
                </a:solidFill>
                <a:latin typeface="Times New Roman" pitchFamily="18" charset="0"/>
                <a:ea typeface="Batang"/>
                <a:cs typeface="Times New Roman" pitchFamily="18" charset="0"/>
              </a:rPr>
              <a:t>”.  </a:t>
            </a:r>
          </a:p>
          <a:p>
            <a:pPr algn="just"/>
            <a:r>
              <a:rPr lang="en-US" sz="2400" b="1" dirty="0" err="1">
                <a:solidFill>
                  <a:srgbClr val="080808"/>
                </a:solidFill>
                <a:latin typeface="Times New Roman" pitchFamily="18" charset="0"/>
                <a:ea typeface="Batang"/>
                <a:cs typeface="Times New Roman" pitchFamily="18" charset="0"/>
              </a:rPr>
              <a:t>Nếu</a:t>
            </a:r>
            <a:r>
              <a:rPr lang="en-US" sz="2400" b="1" dirty="0">
                <a:solidFill>
                  <a:srgbClr val="080808"/>
                </a:solidFill>
                <a:latin typeface="Times New Roman" pitchFamily="18" charset="0"/>
                <a:ea typeface="Batang"/>
                <a:cs typeface="Times New Roman" pitchFamily="18" charset="0"/>
              </a:rPr>
              <a:t> TK 4112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Dư</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thì</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chỉ</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tiêu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này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được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bằng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âm</a:t>
            </a:r>
            <a:r>
              <a:rPr lang="en-US" sz="2400" b="1" dirty="0">
                <a:solidFill>
                  <a:srgbClr val="080808"/>
                </a:solidFill>
                <a:latin typeface="Times New Roman" pitchFamily="18" charset="0"/>
                <a:ea typeface="Batang"/>
                <a:cs typeface="Times New Roman" pitchFamily="18" charset="0"/>
              </a:rPr>
              <a:t> ( ). </a:t>
            </a:r>
          </a:p>
        </p:txBody>
      </p:sp>
      <p:sp>
        <p:nvSpPr>
          <p:cNvPr id="9" name="AutoShape 77"/>
          <p:cNvSpPr>
            <a:spLocks noChangeArrowheads="1"/>
          </p:cNvSpPr>
          <p:nvPr/>
        </p:nvSpPr>
        <p:spPr bwMode="gray">
          <a:xfrm>
            <a:off x="1524000" y="3886200"/>
            <a:ext cx="9144000" cy="13716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just"/>
            <a:r>
              <a:rPr lang="nl-NL" sz="2400" b="1" dirty="0">
                <a:solidFill>
                  <a:srgbClr val="080808"/>
                </a:solidFill>
                <a:latin typeface="Times New Roman"/>
                <a:ea typeface="Batang"/>
                <a:cs typeface="Times New Roman"/>
              </a:rPr>
              <a:t>+ Mã số 419: Quỹ hỗ trợ sắp xếp DN .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endParaRPr lang="en-US" sz="2400" b="1" dirty="0">
              <a:solidFill>
                <a:srgbClr val="080808"/>
              </a:solidFill>
              <a:latin typeface="Times New Roman" pitchFamily="18" charset="0"/>
              <a:ea typeface="Batang"/>
              <a:cs typeface="Times New Roman" pitchFamily="18" charset="0"/>
            </a:endParaRP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số</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dư</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Có</a:t>
            </a:r>
            <a:r>
              <a:rPr lang="en-US" sz="2400" b="1" i="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417 “ </a:t>
            </a:r>
            <a:r>
              <a:rPr lang="en-US" sz="2400" b="1" dirty="0" err="1">
                <a:solidFill>
                  <a:srgbClr val="080808"/>
                </a:solidFill>
                <a:latin typeface="Times New Roman" pitchFamily="18" charset="0"/>
                <a:ea typeface="Batang"/>
                <a:cs typeface="Times New Roman" pitchFamily="18" charset="0"/>
              </a:rPr>
              <a:t>Quỹ</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hỗ</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sắp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xếp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ngiệp</a:t>
            </a:r>
            <a:r>
              <a:rPr lang="en-US" sz="2400" b="1" dirty="0">
                <a:solidFill>
                  <a:srgbClr val="080808"/>
                </a:solidFill>
                <a:latin typeface="Times New Roman" pitchFamily="18" charset="0"/>
                <a:ea typeface="Batang"/>
                <a:cs typeface="Times New Roman" pitchFamily="18" charset="0"/>
              </a:rPr>
              <a:t>”</a:t>
            </a:r>
            <a:endParaRPr lang="en-US" sz="2400" b="1" dirty="0">
              <a:solidFill>
                <a:srgbClr val="080808"/>
              </a:solidFill>
              <a:latin typeface="Calibri"/>
              <a:ea typeface="Calibri"/>
              <a:cs typeface="Times New Roman"/>
            </a:endParaRPr>
          </a:p>
        </p:txBody>
      </p:sp>
      <p:sp>
        <p:nvSpPr>
          <p:cNvPr id="5" name="AutoShape 77"/>
          <p:cNvSpPr>
            <a:spLocks noChangeArrowheads="1"/>
          </p:cNvSpPr>
          <p:nvPr/>
        </p:nvSpPr>
        <p:spPr bwMode="gray">
          <a:xfrm>
            <a:off x="1524000" y="5334001"/>
            <a:ext cx="9144000" cy="1371600"/>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just"/>
            <a:r>
              <a:rPr lang="nl-NL" sz="2400" b="1" dirty="0">
                <a:solidFill>
                  <a:srgbClr val="080808"/>
                </a:solidFill>
                <a:latin typeface="Times New Roman"/>
                <a:ea typeface="Batang"/>
                <a:cs typeface="Times New Roman"/>
              </a:rPr>
              <a:t>+ Mã số 421: “Lợi nhuận sau thuế chưa phân phối”.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p>
          <a:p>
            <a:pPr algn="just"/>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chỉ</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tiêu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này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là</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dư</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421. </a:t>
            </a:r>
            <a:r>
              <a:rPr lang="en-US" sz="2400" b="1" dirty="0" err="1">
                <a:solidFill>
                  <a:srgbClr val="080808"/>
                </a:solidFill>
                <a:latin typeface="Times New Roman" pitchFamily="18" charset="0"/>
                <a:ea typeface="Batang"/>
                <a:cs typeface="Times New Roman" pitchFamily="18" charset="0"/>
              </a:rPr>
              <a:t>Nếu</a:t>
            </a:r>
            <a:r>
              <a:rPr lang="en-US" sz="2400" b="1" dirty="0">
                <a:solidFill>
                  <a:srgbClr val="080808"/>
                </a:solidFill>
                <a:latin typeface="Times New Roman" pitchFamily="18" charset="0"/>
                <a:ea typeface="Batang"/>
                <a:cs typeface="Times New Roman" pitchFamily="18" charset="0"/>
              </a:rPr>
              <a:t> TK 421 </a:t>
            </a:r>
            <a:r>
              <a:rPr lang="en-US" sz="2400" b="1" dirty="0" err="1">
                <a:solidFill>
                  <a:srgbClr val="080808"/>
                </a:solidFill>
                <a:latin typeface="Times New Roman" pitchFamily="18" charset="0"/>
                <a:ea typeface="Batang"/>
                <a:cs typeface="Times New Roman" pitchFamily="18" charset="0"/>
              </a:rPr>
              <a:t>dư</a:t>
            </a:r>
            <a:endParaRPr lang="en-US" sz="2400" b="1" dirty="0">
              <a:solidFill>
                <a:srgbClr val="080808"/>
              </a:solidFill>
              <a:latin typeface="Times New Roman" pitchFamily="18" charset="0"/>
              <a:ea typeface="Batang"/>
              <a:cs typeface="Times New Roman" pitchFamily="18" charset="0"/>
            </a:endParaRP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thì</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này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được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bằng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âm</a:t>
            </a:r>
            <a:r>
              <a:rPr lang="en-US" sz="2400" b="1" dirty="0">
                <a:solidFill>
                  <a:srgbClr val="080808"/>
                </a:solidFill>
                <a:latin typeface="Times New Roman" pitchFamily="18" charset="0"/>
                <a:ea typeface="Batang"/>
                <a:cs typeface="Times New Roman" pitchFamily="18" charset="0"/>
              </a:rPr>
              <a:t> ( )</a:t>
            </a:r>
          </a:p>
        </p:txBody>
      </p:sp>
      <p:sp>
        <p:nvSpPr>
          <p:cNvPr id="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176</a:t>
            </a:r>
          </a:p>
        </p:txBody>
      </p:sp>
    </p:spTree>
    <p:extLst>
      <p:ext uri="{BB962C8B-B14F-4D97-AF65-F5344CB8AC3E}">
        <p14:creationId xmlns:p14="http://schemas.microsoft.com/office/powerpoint/2010/main" val="19141353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5" grpId="0" animBg="1"/>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598" y="191384"/>
            <a:ext cx="9144000" cy="6368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177</a:t>
            </a:r>
          </a:p>
        </p:txBody>
      </p:sp>
    </p:spTree>
    <p:extLst>
      <p:ext uri="{BB962C8B-B14F-4D97-AF65-F5344CB8AC3E}">
        <p14:creationId xmlns:p14="http://schemas.microsoft.com/office/powerpoint/2010/main" val="199569762"/>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3"/>
          <p:cNvSpPr>
            <a:spLocks noChangeArrowheads="1"/>
          </p:cNvSpPr>
          <p:nvPr/>
        </p:nvSpPr>
        <p:spPr bwMode="gray">
          <a:xfrm>
            <a:off x="1524000" y="0"/>
            <a:ext cx="9144000" cy="8763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ctr">
              <a:lnSpc>
                <a:spcPct val="150000"/>
              </a:lnSpc>
            </a:pPr>
            <a:r>
              <a:rPr lang="nl-NL" sz="2800" b="1" dirty="0">
                <a:solidFill>
                  <a:srgbClr val="080808"/>
                </a:solidFill>
                <a:latin typeface="Times New Roman"/>
                <a:ea typeface="Times New Roman"/>
                <a:cs typeface="Times New Roman"/>
              </a:rPr>
              <a:t>* Tổ chức lập báo cáo tài chính</a:t>
            </a:r>
            <a:endParaRPr lang="en-US" sz="2000" dirty="0">
              <a:solidFill>
                <a:srgbClr val="080808"/>
              </a:solidFill>
              <a:latin typeface="Calibri"/>
              <a:ea typeface="Calibri"/>
              <a:cs typeface="Times New Roman"/>
            </a:endParaRPr>
          </a:p>
        </p:txBody>
      </p:sp>
      <p:sp>
        <p:nvSpPr>
          <p:cNvPr id="8" name="AutoShape 76"/>
          <p:cNvSpPr>
            <a:spLocks noChangeArrowheads="1"/>
          </p:cNvSpPr>
          <p:nvPr/>
        </p:nvSpPr>
        <p:spPr bwMode="gray">
          <a:xfrm>
            <a:off x="1524000" y="990600"/>
            <a:ext cx="9144000" cy="1524000"/>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indent="457200" algn="just">
              <a:lnSpc>
                <a:spcPct val="150000"/>
              </a:lnSpc>
            </a:pPr>
            <a:r>
              <a:rPr lang="nl-NL" sz="2400" b="1" dirty="0">
                <a:solidFill>
                  <a:srgbClr val="080808"/>
                </a:solidFill>
                <a:latin typeface="Times New Roman"/>
                <a:ea typeface="Batang"/>
                <a:cs typeface="Times New Roman"/>
              </a:rPr>
              <a:t>DN phải lập báo cáo tài chính vào cuối kỳ kế toán năm. Việc lập </a:t>
            </a:r>
            <a:br>
              <a:rPr lang="nl-NL" sz="2400" b="1" dirty="0">
                <a:solidFill>
                  <a:srgbClr val="080808"/>
                </a:solidFill>
                <a:latin typeface="Times New Roman"/>
                <a:ea typeface="Batang"/>
                <a:cs typeface="Times New Roman"/>
              </a:rPr>
            </a:br>
            <a:r>
              <a:rPr lang="nl-NL" sz="2400" b="1" dirty="0">
                <a:solidFill>
                  <a:srgbClr val="080808"/>
                </a:solidFill>
                <a:latin typeface="Times New Roman"/>
                <a:ea typeface="Batang"/>
                <a:cs typeface="Times New Roman"/>
              </a:rPr>
              <a:t>báo cáo tài chính phải căn cứ vào số liệu sau khi khoá sổ kế toán. </a:t>
            </a:r>
            <a:endParaRPr lang="en-US" sz="2400" b="1" dirty="0">
              <a:solidFill>
                <a:srgbClr val="080808"/>
              </a:solidFill>
              <a:latin typeface="Calibri"/>
              <a:ea typeface="Calibri"/>
              <a:cs typeface="Times New Roman"/>
            </a:endParaRPr>
          </a:p>
        </p:txBody>
      </p:sp>
      <p:sp>
        <p:nvSpPr>
          <p:cNvPr id="9" name="AutoShape 77"/>
          <p:cNvSpPr>
            <a:spLocks noChangeArrowheads="1"/>
          </p:cNvSpPr>
          <p:nvPr/>
        </p:nvSpPr>
        <p:spPr bwMode="gray">
          <a:xfrm>
            <a:off x="1447800" y="2819400"/>
            <a:ext cx="9144000" cy="17526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indent="457200" algn="just">
              <a:lnSpc>
                <a:spcPct val="150000"/>
              </a:lnSpc>
            </a:pPr>
            <a:r>
              <a:rPr lang="nl-NL" sz="2400" b="1" dirty="0">
                <a:solidFill>
                  <a:srgbClr val="080808"/>
                </a:solidFill>
                <a:latin typeface="Times New Roman"/>
                <a:ea typeface="Batang"/>
                <a:cs typeface="Times New Roman"/>
              </a:rPr>
              <a:t>BCTC phải được lập đúng nội dung, phương pháp và trình bày</a:t>
            </a:r>
          </a:p>
          <a:p>
            <a:pPr indent="457200" algn="just">
              <a:lnSpc>
                <a:spcPct val="150000"/>
              </a:lnSpc>
            </a:pPr>
            <a:r>
              <a:rPr lang="nl-NL" sz="2400" b="1" dirty="0">
                <a:solidFill>
                  <a:srgbClr val="080808"/>
                </a:solidFill>
                <a:latin typeface="Times New Roman"/>
                <a:ea typeface="Batang"/>
                <a:cs typeface="Times New Roman"/>
              </a:rPr>
              <a:t> nhất quán giữa các kỳ kế toán. Trường hợp BCTC trình bày </a:t>
            </a:r>
          </a:p>
          <a:p>
            <a:pPr indent="457200" algn="just">
              <a:lnSpc>
                <a:spcPct val="150000"/>
              </a:lnSpc>
            </a:pPr>
            <a:r>
              <a:rPr lang="nl-NL" sz="2400" b="1" dirty="0">
                <a:solidFill>
                  <a:srgbClr val="080808"/>
                </a:solidFill>
                <a:latin typeface="Times New Roman"/>
                <a:ea typeface="Batang"/>
                <a:cs typeface="Times New Roman"/>
              </a:rPr>
              <a:t>khác nhau giữa các kỳ kế toán thì phải thuyết minh rõ lý do.</a:t>
            </a:r>
            <a:endParaRPr lang="en-US" sz="2400" b="1" dirty="0">
              <a:solidFill>
                <a:srgbClr val="080808"/>
              </a:solidFill>
              <a:latin typeface="Calibri"/>
              <a:ea typeface="Calibri"/>
              <a:cs typeface="Times New Roman"/>
            </a:endParaRPr>
          </a:p>
        </p:txBody>
      </p:sp>
      <p:sp>
        <p:nvSpPr>
          <p:cNvPr id="5" name="AutoShape 77"/>
          <p:cNvSpPr>
            <a:spLocks noChangeArrowheads="1"/>
          </p:cNvSpPr>
          <p:nvPr/>
        </p:nvSpPr>
        <p:spPr bwMode="gray">
          <a:xfrm>
            <a:off x="1524000" y="4724400"/>
            <a:ext cx="9144000" cy="1981200"/>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indent="457200" algn="just">
              <a:lnSpc>
                <a:spcPct val="150000"/>
              </a:lnSpc>
            </a:pPr>
            <a:r>
              <a:rPr lang="nl-NL" sz="2400" b="1" dirty="0">
                <a:solidFill>
                  <a:srgbClr val="080808"/>
                </a:solidFill>
                <a:latin typeface="Times New Roman"/>
                <a:ea typeface="Batang"/>
                <a:cs typeface="Times New Roman"/>
              </a:rPr>
              <a:t>BCTC phải được người lập, kế toán trưởng và người đại diện</a:t>
            </a:r>
          </a:p>
          <a:p>
            <a:pPr indent="457200" algn="just">
              <a:lnSpc>
                <a:spcPct val="150000"/>
              </a:lnSpc>
            </a:pPr>
            <a:r>
              <a:rPr lang="nl-NL" sz="2400" b="1" dirty="0">
                <a:solidFill>
                  <a:srgbClr val="080808"/>
                </a:solidFill>
                <a:latin typeface="Times New Roman"/>
                <a:ea typeface="Batang"/>
                <a:cs typeface="Times New Roman"/>
              </a:rPr>
              <a:t> theo pháp luật của doanh nghiệp ký. Người ký BCTC phải </a:t>
            </a:r>
          </a:p>
          <a:p>
            <a:pPr indent="457200" algn="just">
              <a:lnSpc>
                <a:spcPct val="150000"/>
              </a:lnSpc>
            </a:pPr>
            <a:r>
              <a:rPr lang="nl-NL" sz="2400" b="1" dirty="0">
                <a:solidFill>
                  <a:srgbClr val="080808"/>
                </a:solidFill>
                <a:latin typeface="Times New Roman"/>
                <a:ea typeface="Batang"/>
                <a:cs typeface="Times New Roman"/>
              </a:rPr>
              <a:t>chịu trách nhiệm về nội dung của báo cáo.</a:t>
            </a:r>
            <a:endParaRPr lang="en-US" sz="2400" b="1" dirty="0">
              <a:solidFill>
                <a:srgbClr val="080808"/>
              </a:solidFill>
              <a:latin typeface="Calibri"/>
              <a:ea typeface="Calibri"/>
              <a:cs typeface="Times New Roman"/>
            </a:endParaRPr>
          </a:p>
        </p:txBody>
      </p:sp>
      <p:sp>
        <p:nvSpPr>
          <p:cNvPr id="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178</a:t>
            </a:r>
          </a:p>
        </p:txBody>
      </p:sp>
    </p:spTree>
    <p:extLst>
      <p:ext uri="{BB962C8B-B14F-4D97-AF65-F5344CB8AC3E}">
        <p14:creationId xmlns:p14="http://schemas.microsoft.com/office/powerpoint/2010/main" val="39838451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5" grpId="0" animBg="1"/>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389255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3816351" y="4724400"/>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427355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427355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5" name="Line 7"/>
          <p:cNvSpPr>
            <a:spLocks noChangeShapeType="1"/>
          </p:cNvSpPr>
          <p:nvPr/>
        </p:nvSpPr>
        <p:spPr bwMode="auto">
          <a:xfrm>
            <a:off x="4273550" y="3581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198471" y="267593"/>
            <a:ext cx="10625472" cy="698500"/>
          </a:xfrm>
        </p:spPr>
        <p:txBody>
          <a:bodyPr>
            <a:noAutofit/>
          </a:bodyPr>
          <a:lstStyle/>
          <a:p>
            <a:pPr eaLnBrk="1" hangingPunct="1"/>
            <a:r>
              <a:rPr lang="en-US" dirty="0">
                <a:latin typeface="Times New Roman" pitchFamily="18" charset="0"/>
                <a:cs typeface="Times New Roman" pitchFamily="18" charset="0"/>
              </a:rPr>
              <a:t>3.2. </a:t>
            </a:r>
            <a:r>
              <a:rPr lang="en-US" dirty="0" err="1">
                <a:latin typeface="Times New Roman" pitchFamily="18" charset="0"/>
                <a:cs typeface="Times New Roman" pitchFamily="18" charset="0"/>
              </a:rPr>
              <a:t>Nội</a:t>
            </a:r>
            <a:r>
              <a:rPr lang="en-US" dirty="0">
                <a:latin typeface="Times New Roman" pitchFamily="18" charset="0"/>
                <a:cs typeface="Times New Roman" pitchFamily="18" charset="0"/>
              </a:rPr>
              <a:t> dung </a:t>
            </a:r>
            <a:r>
              <a:rPr lang="en-US" dirty="0" err="1">
                <a:latin typeface="Times New Roman" pitchFamily="18" charset="0"/>
                <a:cs typeface="Times New Roman" pitchFamily="18" charset="0"/>
              </a:rPr>
              <a:t>kết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cấu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Báo </a:t>
            </a:r>
            <a:r>
              <a:rPr lang="en-US" dirty="0" err="1">
                <a:latin typeface="Times New Roman" pitchFamily="18" charset="0"/>
                <a:cs typeface="Times New Roman" pitchFamily="18" charset="0"/>
              </a:rPr>
              <a:t>cáo</a:t>
            </a:r>
            <a:r>
              <a:rPr lang="en-US" dirty="0">
                <a:latin typeface="Times New Roman" pitchFamily="18" charset="0"/>
                <a:cs typeface="Times New Roman" pitchFamily="18" charset="0"/>
              </a:rPr>
              <a:t> KQHĐKD</a:t>
            </a:r>
          </a:p>
        </p:txBody>
      </p:sp>
      <p:grpSp>
        <p:nvGrpSpPr>
          <p:cNvPr id="7178" name="Group 10"/>
          <p:cNvGrpSpPr>
            <a:grpSpLocks/>
          </p:cNvGrpSpPr>
          <p:nvPr/>
        </p:nvGrpSpPr>
        <p:grpSpPr bwMode="auto">
          <a:xfrm>
            <a:off x="1828801" y="2528889"/>
            <a:ext cx="2506663" cy="2027238"/>
            <a:chOff x="140" y="1623"/>
            <a:chExt cx="1579" cy="1277"/>
          </a:xfrm>
        </p:grpSpPr>
        <p:sp>
          <p:nvSpPr>
            <p:cNvPr id="7179" name="Oval 11"/>
            <p:cNvSpPr>
              <a:spLocks noChangeArrowheads="1"/>
            </p:cNvSpPr>
            <p:nvPr/>
          </p:nvSpPr>
          <p:spPr bwMode="gray">
            <a:xfrm>
              <a:off x="140" y="2097"/>
              <a:ext cx="164"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2096"/>
              <a:ext cx="1461"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2103"/>
              <a:ext cx="1461" cy="327"/>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2096"/>
              <a:ext cx="1317" cy="327"/>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Khái</a:t>
              </a:r>
              <a:r>
                <a:rPr lang="en-US" sz="4000" b="1" dirty="0">
                  <a:solidFill>
                    <a:srgbClr val="470147"/>
                  </a:solidFill>
                  <a:latin typeface="Times New Roman" pitchFamily="18" charset="0"/>
                  <a:cs typeface="Times New Roman" pitchFamily="18" charset="0"/>
                </a:rPr>
                <a:t> </a:t>
              </a: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niệm</a:t>
              </a: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4876800" y="1152161"/>
            <a:ext cx="5791200" cy="1614853"/>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4876800" y="1392241"/>
            <a:ext cx="5791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en-US" sz="2400" b="1" dirty="0" err="1">
                <a:solidFill>
                  <a:srgbClr val="080808"/>
                </a:solidFill>
                <a:latin typeface="Times New Roman" pitchFamily="18" charset="0"/>
                <a:cs typeface="Times New Roman" pitchFamily="18" charset="0"/>
              </a:rPr>
              <a:t>Báo</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cáo</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kết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quả</a:t>
            </a:r>
            <a:r>
              <a:rPr lang="en-US" sz="2400" b="1" dirty="0">
                <a:solidFill>
                  <a:srgbClr val="080808"/>
                </a:solidFill>
                <a:latin typeface="Times New Roman" pitchFamily="18" charset="0"/>
                <a:cs typeface="Times New Roman" pitchFamily="18" charset="0"/>
              </a:rPr>
              <a:t> HĐKD </a:t>
            </a:r>
            <a:r>
              <a:rPr lang="en-US" sz="2400" b="1" dirty="0" err="1">
                <a:solidFill>
                  <a:srgbClr val="080808"/>
                </a:solidFill>
                <a:latin typeface="Times New Roman" pitchFamily="18" charset="0"/>
                <a:cs typeface="Times New Roman" pitchFamily="18" charset="0"/>
              </a:rPr>
              <a:t>là</a:t>
            </a:r>
            <a:r>
              <a:rPr lang="en-US" sz="2400" b="1" dirty="0">
                <a:solidFill>
                  <a:srgbClr val="080808"/>
                </a:solidFill>
                <a:latin typeface="Times New Roman" pitchFamily="18" charset="0"/>
                <a:cs typeface="Times New Roman" pitchFamily="18" charset="0"/>
              </a:rPr>
              <a:t> BCTC </a:t>
            </a:r>
            <a:r>
              <a:rPr lang="en-US" sz="2400" b="1" dirty="0" err="1">
                <a:solidFill>
                  <a:srgbClr val="080808"/>
                </a:solidFill>
                <a:latin typeface="Times New Roman" pitchFamily="18" charset="0"/>
                <a:cs typeface="Times New Roman" pitchFamily="18" charset="0"/>
              </a:rPr>
              <a:t>tổng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hợp</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phản</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ánh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tổng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quát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tình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hình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và</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kết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quả</a:t>
            </a:r>
            <a:r>
              <a:rPr lang="en-US" sz="2400" b="1" dirty="0">
                <a:solidFill>
                  <a:srgbClr val="080808"/>
                </a:solidFill>
                <a:latin typeface="Times New Roman" pitchFamily="18" charset="0"/>
                <a:cs typeface="Times New Roman" pitchFamily="18" charset="0"/>
              </a:rPr>
              <a:t> HĐKD </a:t>
            </a:r>
            <a:r>
              <a:rPr lang="en-US" sz="2400" b="1" dirty="0" err="1">
                <a:solidFill>
                  <a:srgbClr val="080808"/>
                </a:solidFill>
                <a:latin typeface="Times New Roman" pitchFamily="18" charset="0"/>
                <a:cs typeface="Times New Roman" pitchFamily="18" charset="0"/>
              </a:rPr>
              <a:t>trong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một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thời</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kỳ</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nhất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định</a:t>
            </a:r>
            <a:r>
              <a:rPr lang="en-US" sz="2400" b="1" dirty="0">
                <a:solidFill>
                  <a:srgbClr val="080808"/>
                </a:solidFill>
                <a:latin typeface="Times New Roman" pitchFamily="18" charset="0"/>
                <a:cs typeface="Times New Roman" pitchFamily="18" charset="0"/>
              </a:rPr>
              <a:t>  </a:t>
            </a:r>
            <a:endParaRPr lang="en-US" sz="2200" b="1" dirty="0">
              <a:solidFill>
                <a:srgbClr val="000000"/>
              </a:solidFill>
              <a:latin typeface="Times New Roman" pitchFamily="18" charset="0"/>
              <a:cs typeface="Times New Roman" pitchFamily="18" charset="0"/>
            </a:endParaRPr>
          </a:p>
        </p:txBody>
      </p:sp>
      <p:sp>
        <p:nvSpPr>
          <p:cNvPr id="7192" name="AutoShape 24"/>
          <p:cNvSpPr>
            <a:spLocks noChangeArrowheads="1"/>
          </p:cNvSpPr>
          <p:nvPr/>
        </p:nvSpPr>
        <p:spPr bwMode="gray">
          <a:xfrm>
            <a:off x="4873625" y="2995612"/>
            <a:ext cx="5794375" cy="1728788"/>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93" name="Rectangle 25"/>
          <p:cNvSpPr>
            <a:spLocks noChangeArrowheads="1"/>
          </p:cNvSpPr>
          <p:nvPr/>
        </p:nvSpPr>
        <p:spPr bwMode="auto">
          <a:xfrm>
            <a:off x="5016501" y="3184870"/>
            <a:ext cx="542467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fontAlgn="base" hangingPunct="0">
              <a:spcBef>
                <a:spcPct val="0"/>
              </a:spcBef>
              <a:spcAft>
                <a:spcPct val="0"/>
              </a:spcAft>
            </a:pPr>
            <a:r>
              <a:rPr lang="en-US" sz="2400" b="1" u="sng" dirty="0" err="1">
                <a:solidFill>
                  <a:srgbClr val="080808"/>
                </a:solidFill>
                <a:latin typeface="Times New Roman" pitchFamily="18" charset="0"/>
                <a:cs typeface="Times New Roman" pitchFamily="18" charset="0"/>
              </a:rPr>
              <a:t>Tác</a:t>
            </a:r>
            <a:r>
              <a:rPr lang="en-US" sz="2400" b="1" u="sng" dirty="0">
                <a:solidFill>
                  <a:srgbClr val="080808"/>
                </a:solidFill>
                <a:latin typeface="Times New Roman" pitchFamily="18" charset="0"/>
                <a:cs typeface="Times New Roman" pitchFamily="18" charset="0"/>
              </a:rPr>
              <a:t> </a:t>
            </a:r>
            <a:r>
              <a:rPr lang="en-US" sz="2400" b="1" u="sng" dirty="0" err="1">
                <a:solidFill>
                  <a:srgbClr val="080808"/>
                </a:solidFill>
                <a:latin typeface="Times New Roman" pitchFamily="18" charset="0"/>
                <a:cs typeface="Times New Roman" pitchFamily="18" charset="0"/>
              </a:rPr>
              <a:t>dụng</a:t>
            </a:r>
            <a:r>
              <a:rPr lang="en-US" sz="2400" b="1" u="sng" dirty="0">
                <a:solidFill>
                  <a:srgbClr val="080808"/>
                </a:solidFill>
                <a:latin typeface="Times New Roman" pitchFamily="18" charset="0"/>
                <a:cs typeface="Times New Roman" pitchFamily="18" charset="0"/>
              </a:rPr>
              <a:t>:</a:t>
            </a:r>
            <a:r>
              <a:rPr lang="en-US" sz="2400" b="1" dirty="0">
                <a:solidFill>
                  <a:srgbClr val="080808"/>
                </a:solidFill>
                <a:latin typeface="Times New Roman" pitchFamily="18" charset="0"/>
                <a:cs typeface="Times New Roman" pitchFamily="18" charset="0"/>
              </a:rPr>
              <a:t> Cung </a:t>
            </a:r>
            <a:r>
              <a:rPr lang="en-US" sz="2400" b="1" dirty="0" err="1">
                <a:solidFill>
                  <a:srgbClr val="080808"/>
                </a:solidFill>
                <a:latin typeface="Times New Roman" pitchFamily="18" charset="0"/>
                <a:cs typeface="Times New Roman" pitchFamily="18" charset="0"/>
              </a:rPr>
              <a:t>cấp</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thông</a:t>
            </a:r>
            <a:r>
              <a:rPr lang="en-US" sz="2400" b="1" dirty="0">
                <a:solidFill>
                  <a:srgbClr val="080808"/>
                </a:solidFill>
                <a:latin typeface="Times New Roman" pitchFamily="18" charset="0"/>
                <a:cs typeface="Times New Roman" pitchFamily="18" charset="0"/>
              </a:rPr>
              <a:t> tin </a:t>
            </a:r>
            <a:r>
              <a:rPr lang="en-US" sz="2400" b="1" dirty="0" err="1">
                <a:solidFill>
                  <a:srgbClr val="080808"/>
                </a:solidFill>
                <a:latin typeface="Times New Roman" pitchFamily="18" charset="0"/>
                <a:cs typeface="Times New Roman" pitchFamily="18" charset="0"/>
              </a:rPr>
              <a:t>cho</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các</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đối</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tượng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quan</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tâm</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Đánh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giá</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hiệu</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quả</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kinh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doanh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và</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khả</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năng</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sinh</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lời</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của</a:t>
            </a:r>
            <a:r>
              <a:rPr lang="en-US" sz="2400" b="1" dirty="0">
                <a:solidFill>
                  <a:srgbClr val="212121"/>
                </a:solidFill>
                <a:latin typeface="Times New Roman" pitchFamily="18" charset="0"/>
                <a:cs typeface="Times New Roman" pitchFamily="18" charset="0"/>
              </a:rPr>
              <a:t> DN</a:t>
            </a:r>
            <a:endParaRPr lang="en-US" sz="2400" b="1" dirty="0">
              <a:solidFill>
                <a:srgbClr val="080808"/>
              </a:solidFill>
              <a:latin typeface="Times New Roman" pitchFamily="18" charset="0"/>
              <a:cs typeface="Times New Roman" pitchFamily="18" charset="0"/>
            </a:endParaRPr>
          </a:p>
        </p:txBody>
      </p:sp>
      <p:sp>
        <p:nvSpPr>
          <p:cNvPr id="7194" name="Oval 26"/>
          <p:cNvSpPr>
            <a:spLocks noChangeArrowheads="1"/>
          </p:cNvSpPr>
          <p:nvPr/>
        </p:nvSpPr>
        <p:spPr bwMode="gray">
          <a:xfrm>
            <a:off x="4787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196" name="Oval 28"/>
          <p:cNvSpPr>
            <a:spLocks noChangeArrowheads="1"/>
          </p:cNvSpPr>
          <p:nvPr/>
        </p:nvSpPr>
        <p:spPr bwMode="gray">
          <a:xfrm>
            <a:off x="4800600" y="3467100"/>
            <a:ext cx="228600" cy="228600"/>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defRPr/>
            </a:pPr>
            <a:endParaRPr lang="en-US">
              <a:solidFill>
                <a:srgbClr val="080808"/>
              </a:solidFill>
              <a:cs typeface="Arial" charset="0"/>
            </a:endParaRPr>
          </a:p>
        </p:txBody>
      </p:sp>
      <p:sp>
        <p:nvSpPr>
          <p:cNvPr id="7200" name="AutoShape 32"/>
          <p:cNvSpPr>
            <a:spLocks noChangeArrowheads="1"/>
          </p:cNvSpPr>
          <p:nvPr/>
        </p:nvSpPr>
        <p:spPr bwMode="gray">
          <a:xfrm>
            <a:off x="4876801" y="4953000"/>
            <a:ext cx="5791199" cy="1524000"/>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4800600" y="4971871"/>
            <a:ext cx="58673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n-US" sz="2400" b="1" u="sng" dirty="0" err="1">
                <a:solidFill>
                  <a:schemeClr val="bg1"/>
                </a:solidFill>
                <a:latin typeface="Times New Roman" pitchFamily="18" charset="0"/>
                <a:cs typeface="Times New Roman" pitchFamily="18" charset="0"/>
              </a:rPr>
              <a:t>Nội</a:t>
            </a:r>
            <a:r>
              <a:rPr lang="en-US" sz="2400" b="1" u="sng" dirty="0">
                <a:solidFill>
                  <a:schemeClr val="bg1"/>
                </a:solidFill>
                <a:latin typeface="Times New Roman" pitchFamily="18" charset="0"/>
                <a:cs typeface="Times New Roman" pitchFamily="18" charset="0"/>
              </a:rPr>
              <a:t> dung, </a:t>
            </a:r>
            <a:r>
              <a:rPr lang="en-US" sz="2400" b="1" u="sng" dirty="0" err="1">
                <a:solidFill>
                  <a:schemeClr val="bg1"/>
                </a:solidFill>
                <a:latin typeface="Times New Roman" pitchFamily="18" charset="0"/>
                <a:cs typeface="Times New Roman" pitchFamily="18" charset="0"/>
              </a:rPr>
              <a:t>kết</a:t>
            </a:r>
            <a:r>
              <a:rPr lang="en-US" sz="2400" b="1" u="sng" dirty="0">
                <a:solidFill>
                  <a:schemeClr val="bg1"/>
                </a:solidFill>
                <a:latin typeface="Times New Roman" pitchFamily="18" charset="0"/>
                <a:cs typeface="Times New Roman" pitchFamily="18" charset="0"/>
              </a:rPr>
              <a:t> </a:t>
            </a:r>
            <a:r>
              <a:rPr lang="en-US" sz="2400" b="1" u="sng" dirty="0" err="1">
                <a:solidFill>
                  <a:schemeClr val="bg1"/>
                </a:solidFill>
                <a:latin typeface="Times New Roman" pitchFamily="18" charset="0"/>
                <a:cs typeface="Times New Roman" pitchFamily="18" charset="0"/>
              </a:rPr>
              <a:t>cấu</a:t>
            </a:r>
            <a:r>
              <a:rPr lang="en-US" sz="2400" b="1" u="sng" dirty="0">
                <a:solidFill>
                  <a:schemeClr val="bg1"/>
                </a:solidFill>
                <a:latin typeface="Times New Roman" pitchFamily="18" charset="0"/>
                <a:cs typeface="Times New Roman" pitchFamily="18" charset="0"/>
              </a:rPr>
              <a:t>: </a:t>
            </a:r>
            <a:endParaRPr lang="en-US" sz="2400" b="1" dirty="0">
              <a:solidFill>
                <a:schemeClr val="bg1"/>
              </a:solidFill>
              <a:latin typeface="Times New Roman" pitchFamily="18" charset="0"/>
              <a:cs typeface="Times New Roman" pitchFamily="18" charset="0"/>
            </a:endParaRPr>
          </a:p>
          <a:p>
            <a:pPr algn="ctr" fontAlgn="base">
              <a:spcBef>
                <a:spcPct val="0"/>
              </a:spcBef>
              <a:spcAft>
                <a:spcPct val="0"/>
              </a:spcAft>
            </a:pP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Trình</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bày</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nội</a:t>
            </a:r>
            <a:r>
              <a:rPr lang="en-US" sz="2400" b="1" dirty="0">
                <a:solidFill>
                  <a:schemeClr val="bg1"/>
                </a:solidFill>
                <a:latin typeface="Times New Roman" pitchFamily="18" charset="0"/>
                <a:cs typeface="Times New Roman" pitchFamily="18" charset="0"/>
              </a:rPr>
              <a:t> dung </a:t>
            </a:r>
            <a:r>
              <a:rPr lang="en-US" sz="2400" b="1" dirty="0" err="1">
                <a:solidFill>
                  <a:schemeClr val="bg1"/>
                </a:solidFill>
                <a:latin typeface="Times New Roman" pitchFamily="18" charset="0"/>
                <a:cs typeface="Times New Roman" pitchFamily="18" charset="0"/>
              </a:rPr>
              <a:t>cơ</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bản</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của</a:t>
            </a:r>
            <a:r>
              <a:rPr lang="en-US" sz="2400" b="1" dirty="0">
                <a:solidFill>
                  <a:schemeClr val="bg1"/>
                </a:solidFill>
                <a:latin typeface="Times New Roman" pitchFamily="18" charset="0"/>
                <a:cs typeface="Times New Roman" pitchFamily="18" charset="0"/>
              </a:rPr>
              <a:t> chi </a:t>
            </a:r>
            <a:r>
              <a:rPr lang="en-US" sz="2400" b="1" dirty="0" err="1">
                <a:solidFill>
                  <a:schemeClr val="bg1"/>
                </a:solidFill>
                <a:latin typeface="Times New Roman" pitchFamily="18" charset="0"/>
                <a:cs typeface="Times New Roman" pitchFamily="18" charset="0"/>
              </a:rPr>
              <a:t>phí</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doanh</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thu</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thu</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nhập</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và</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khả</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năng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sinh</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lời</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của</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doanh</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nghiệp</a:t>
            </a:r>
            <a:r>
              <a:rPr lang="en-US" sz="2400" b="1" dirty="0">
                <a:solidFill>
                  <a:schemeClr val="bg1"/>
                </a:solidFill>
                <a:latin typeface="Times New Roman" pitchFamily="18" charset="0"/>
                <a:cs typeface="Times New Roman" pitchFamily="18" charset="0"/>
              </a:rPr>
              <a:t>.</a:t>
            </a:r>
            <a:endParaRPr lang="en-US" sz="2400" dirty="0">
              <a:solidFill>
                <a:schemeClr val="bg1"/>
              </a:solidFill>
              <a:latin typeface="Times New Roman" pitchFamily="18" charset="0"/>
              <a:cs typeface="Times New Roman" pitchFamily="18" charset="0"/>
            </a:endParaRPr>
          </a:p>
        </p:txBody>
      </p:sp>
      <p:sp>
        <p:nvSpPr>
          <p:cNvPr id="7202" name="Oval 34"/>
          <p:cNvSpPr>
            <a:spLocks noChangeArrowheads="1"/>
          </p:cNvSpPr>
          <p:nvPr/>
        </p:nvSpPr>
        <p:spPr bwMode="gray">
          <a:xfrm>
            <a:off x="4800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10058401" y="6402492"/>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Tree>
    <p:extLst>
      <p:ext uri="{BB962C8B-B14F-4D97-AF65-F5344CB8AC3E}">
        <p14:creationId xmlns:p14="http://schemas.microsoft.com/office/powerpoint/2010/main" val="61595277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175"/>
                                        </p:tgtEl>
                                        <p:attrNameLst>
                                          <p:attrName>style.visibility</p:attrName>
                                        </p:attrNameLst>
                                      </p:cBhvr>
                                      <p:to>
                                        <p:strVal val="visible"/>
                                      </p:to>
                                    </p:set>
                                    <p:animEffect transition="in" filter="wipe(down)">
                                      <p:cBhvr>
                                        <p:cTn id="40" dur="2000"/>
                                        <p:tgtEl>
                                          <p:spTgt spid="717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7196"/>
                                        </p:tgtEl>
                                        <p:attrNameLst>
                                          <p:attrName>style.visibility</p:attrName>
                                        </p:attrNameLst>
                                      </p:cBhvr>
                                      <p:to>
                                        <p:strVal val="visible"/>
                                      </p:to>
                                    </p:set>
                                    <p:animEffect transition="in" filter="wipe(down)">
                                      <p:cBhvr>
                                        <p:cTn id="43" dur="2000"/>
                                        <p:tgtEl>
                                          <p:spTgt spid="7196"/>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7192"/>
                                        </p:tgtEl>
                                        <p:attrNameLst>
                                          <p:attrName>style.visibility</p:attrName>
                                        </p:attrNameLst>
                                      </p:cBhvr>
                                      <p:to>
                                        <p:strVal val="visible"/>
                                      </p:to>
                                    </p:set>
                                    <p:animEffect transition="in" filter="wipe(down)">
                                      <p:cBhvr>
                                        <p:cTn id="46" dur="2000"/>
                                        <p:tgtEl>
                                          <p:spTgt spid="719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7193"/>
                                        </p:tgtEl>
                                        <p:attrNameLst>
                                          <p:attrName>style.visibility</p:attrName>
                                        </p:attrNameLst>
                                      </p:cBhvr>
                                      <p:to>
                                        <p:strVal val="visible"/>
                                      </p:to>
                                    </p:set>
                                    <p:animEffect transition="in" filter="wipe(down)">
                                      <p:cBhvr>
                                        <p:cTn id="49" dur="2000"/>
                                        <p:tgtEl>
                                          <p:spTgt spid="719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201"/>
                                        </p:tgtEl>
                                        <p:attrNameLst>
                                          <p:attrName>style.visibility</p:attrName>
                                        </p:attrNameLst>
                                      </p:cBhvr>
                                      <p:to>
                                        <p:strVal val="visible"/>
                                      </p:to>
                                    </p:set>
                                    <p:animEffect transition="in" filter="fade">
                                      <p:cBhvr>
                                        <p:cTn id="54" dur="2000"/>
                                        <p:tgtEl>
                                          <p:spTgt spid="720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200"/>
                                        </p:tgtEl>
                                        <p:attrNameLst>
                                          <p:attrName>style.visibility</p:attrName>
                                        </p:attrNameLst>
                                      </p:cBhvr>
                                      <p:to>
                                        <p:strVal val="visible"/>
                                      </p:to>
                                    </p:set>
                                    <p:animEffect transition="in" filter="fade">
                                      <p:cBhvr>
                                        <p:cTn id="57" dur="2000"/>
                                        <p:tgtEl>
                                          <p:spTgt spid="7200"/>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7202"/>
                                        </p:tgtEl>
                                        <p:attrNameLst>
                                          <p:attrName>style.visibility</p:attrName>
                                        </p:attrNameLst>
                                      </p:cBhvr>
                                      <p:to>
                                        <p:strVal val="visible"/>
                                      </p:to>
                                    </p:set>
                                    <p:animEffect transition="in" filter="fade">
                                      <p:cBhvr>
                                        <p:cTn id="60" dur="2000"/>
                                        <p:tgtEl>
                                          <p:spTgt spid="720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7173"/>
                                        </p:tgtEl>
                                        <p:attrNameLst>
                                          <p:attrName>style.visibility</p:attrName>
                                        </p:attrNameLst>
                                      </p:cBhvr>
                                      <p:to>
                                        <p:strVal val="visible"/>
                                      </p:to>
                                    </p:set>
                                    <p:animEffect transition="in" filter="fade">
                                      <p:cBhvr>
                                        <p:cTn id="63" dur="2000"/>
                                        <p:tgtEl>
                                          <p:spTgt spid="717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7171"/>
                                        </p:tgtEl>
                                        <p:attrNameLst>
                                          <p:attrName>style.visibility</p:attrName>
                                        </p:attrNameLst>
                                      </p:cBhvr>
                                      <p:to>
                                        <p:strVal val="visible"/>
                                      </p:to>
                                    </p:set>
                                    <p:animEffect transition="in" filter="fade">
                                      <p:cBhvr>
                                        <p:cTn id="66"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5" grpId="0" animBg="1"/>
      <p:bldP spid="7188" grpId="0" animBg="1"/>
      <p:bldP spid="7189" grpId="0"/>
      <p:bldP spid="7192" grpId="0" animBg="1"/>
      <p:bldP spid="7193" grpId="0"/>
      <p:bldP spid="7194" grpId="0" animBg="1"/>
      <p:bldP spid="7196" grpId="0" animBg="1"/>
      <p:bldP spid="7200" grpId="0" animBg="1"/>
      <p:bldP spid="7201" grpId="0"/>
      <p:bldP spid="7202"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00" y="0"/>
            <a:ext cx="9144000" cy="609600"/>
          </a:xfrm>
          <a:prstGeom prst="roundRect">
            <a:avLst/>
          </a:prstGeom>
          <a:noFill/>
        </p:spPr>
        <p:style>
          <a:lnRef idx="1">
            <a:schemeClr val="accent3"/>
          </a:lnRef>
          <a:fillRef idx="3">
            <a:schemeClr val="accent3"/>
          </a:fillRef>
          <a:effectRef idx="2">
            <a:schemeClr val="accent3"/>
          </a:effectRef>
          <a:fontRef idx="minor">
            <a:schemeClr val="lt1"/>
          </a:fontRef>
        </p:style>
        <p:txBody>
          <a:bodyPr anchor="ctr"/>
          <a:lstStyle/>
          <a:p>
            <a:pPr algn="ctr">
              <a:lnSpc>
                <a:spcPct val="150000"/>
              </a:lnSpc>
            </a:pPr>
            <a:r>
              <a:rPr lang="en-US" sz="2800" b="1" dirty="0">
                <a:solidFill>
                  <a:srgbClr val="080808"/>
                </a:solidFill>
                <a:latin typeface="Times New Roman"/>
                <a:ea typeface="Calibri"/>
                <a:cs typeface="Times New Roman"/>
              </a:rPr>
              <a:t>LẬP BẢNG  BÁO CÁO KẾT QUẢ HĐKD (B02 – DN) </a:t>
            </a:r>
            <a:endParaRPr lang="en-US" sz="2800" dirty="0">
              <a:solidFill>
                <a:srgbClr val="080808"/>
              </a:solidFill>
              <a:latin typeface="Calibri"/>
              <a:ea typeface="Calibri"/>
              <a:cs typeface="Times New Roman"/>
            </a:endParaRPr>
          </a:p>
        </p:txBody>
      </p:sp>
      <p:sp>
        <p:nvSpPr>
          <p:cNvPr id="3" name="Rounded Rectangle 2"/>
          <p:cNvSpPr/>
          <p:nvPr/>
        </p:nvSpPr>
        <p:spPr>
          <a:xfrm>
            <a:off x="1550832" y="838200"/>
            <a:ext cx="9144001" cy="14478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buFont typeface="Arial" charset="0"/>
              <a:buChar char="•"/>
            </a:pPr>
            <a:r>
              <a:rPr lang="en-US" sz="2400" b="1" dirty="0" err="1">
                <a:solidFill>
                  <a:srgbClr val="080808"/>
                </a:solidFill>
                <a:latin typeface="Times New Roman" pitchFamily="18" charset="0"/>
                <a:ea typeface="Batang"/>
                <a:cs typeface="Times New Roman" pitchFamily="18" charset="0"/>
              </a:rPr>
              <a:t>Cơ</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sở</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lập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Bảng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quả</a:t>
            </a:r>
            <a:r>
              <a:rPr lang="en-US" sz="2400" b="1" dirty="0">
                <a:solidFill>
                  <a:srgbClr val="080808"/>
                </a:solidFill>
                <a:latin typeface="Times New Roman" pitchFamily="18" charset="0"/>
                <a:ea typeface="Batang"/>
                <a:cs typeface="Times New Roman" pitchFamily="18" charset="0"/>
              </a:rPr>
              <a:t> HĐKD: </a:t>
            </a: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Căn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cứ</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hợp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trong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kỳ</a:t>
            </a:r>
            <a:r>
              <a:rPr lang="en-US" sz="2400" b="1" dirty="0">
                <a:solidFill>
                  <a:srgbClr val="080808"/>
                </a:solidFill>
                <a:latin typeface="Times New Roman" pitchFamily="18" charset="0"/>
                <a:ea typeface="Batang"/>
                <a:cs typeface="Times New Roman" pitchFamily="18" charset="0"/>
              </a:rPr>
              <a:t> dung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Bảng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cáo</a:t>
            </a:r>
            <a:r>
              <a:rPr lang="en-US" sz="2400" b="1" dirty="0">
                <a:solidFill>
                  <a:srgbClr val="080808"/>
                </a:solidFill>
                <a:latin typeface="Times New Roman" pitchFamily="18" charset="0"/>
                <a:ea typeface="Batang"/>
                <a:cs typeface="Times New Roman" pitchFamily="18" charset="0"/>
              </a:rPr>
              <a:t> KQHĐKD </a:t>
            </a:r>
            <a:r>
              <a:rPr lang="en-US" sz="2400" b="1" dirty="0" err="1">
                <a:solidFill>
                  <a:srgbClr val="080808"/>
                </a:solidFill>
                <a:latin typeface="Times New Roman" pitchFamily="18" charset="0"/>
                <a:ea typeface="Batang"/>
                <a:cs typeface="Times New Roman" pitchFamily="18" charset="0"/>
              </a:rPr>
              <a:t>cho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các</a:t>
            </a:r>
            <a:r>
              <a:rPr lang="en-US" sz="2400" b="1" dirty="0">
                <a:solidFill>
                  <a:srgbClr val="080808"/>
                </a:solidFill>
                <a:latin typeface="Times New Roman" pitchFamily="18" charset="0"/>
                <a:ea typeface="Batang"/>
                <a:cs typeface="Times New Roman" pitchFamily="18" charset="0"/>
              </a:rPr>
              <a:t> TK </a:t>
            </a:r>
            <a:r>
              <a:rPr lang="en-US" sz="2400" b="1" dirty="0" err="1">
                <a:solidFill>
                  <a:srgbClr val="080808"/>
                </a:solidFill>
                <a:latin typeface="Times New Roman" pitchFamily="18" charset="0"/>
                <a:ea typeface="Batang"/>
                <a:cs typeface="Times New Roman" pitchFamily="18" charset="0"/>
              </a:rPr>
              <a:t>từ</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đầu</a:t>
            </a:r>
            <a:r>
              <a:rPr lang="en-US" sz="2400" b="1" dirty="0">
                <a:solidFill>
                  <a:srgbClr val="080808"/>
                </a:solidFill>
                <a:latin typeface="Times New Roman" pitchFamily="18" charset="0"/>
                <a:ea typeface="Batang"/>
                <a:cs typeface="Times New Roman" pitchFamily="18" charset="0"/>
              </a:rPr>
              <a:t> 5 </a:t>
            </a:r>
            <a:r>
              <a:rPr lang="en-US" sz="2400" b="1" dirty="0" err="1">
                <a:solidFill>
                  <a:srgbClr val="080808"/>
                </a:solidFill>
                <a:latin typeface="Times New Roman" pitchFamily="18" charset="0"/>
                <a:ea typeface="Batang"/>
                <a:cs typeface="Times New Roman" pitchFamily="18" charset="0"/>
              </a:rPr>
              <a:t>đến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đầu</a:t>
            </a:r>
            <a:r>
              <a:rPr lang="en-US" sz="2400" b="1" dirty="0">
                <a:solidFill>
                  <a:srgbClr val="080808"/>
                </a:solidFill>
                <a:latin typeface="Times New Roman" pitchFamily="18" charset="0"/>
                <a:ea typeface="Batang"/>
                <a:cs typeface="Times New Roman" pitchFamily="18" charset="0"/>
              </a:rPr>
              <a:t> 9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quả</a:t>
            </a:r>
            <a:r>
              <a:rPr lang="en-US" sz="2400" b="1" dirty="0">
                <a:solidFill>
                  <a:srgbClr val="080808"/>
                </a:solidFill>
                <a:latin typeface="Times New Roman" pitchFamily="18" charset="0"/>
                <a:ea typeface="Batang"/>
                <a:cs typeface="Times New Roman" pitchFamily="18" charset="0"/>
              </a:rPr>
              <a:t> HĐKD  </a:t>
            </a:r>
            <a:r>
              <a:rPr lang="en-US" sz="2400" b="1" dirty="0" err="1">
                <a:solidFill>
                  <a:srgbClr val="080808"/>
                </a:solidFill>
                <a:latin typeface="Times New Roman" pitchFamily="18" charset="0"/>
                <a:ea typeface="Batang"/>
                <a:cs typeface="Times New Roman" pitchFamily="18" charset="0"/>
              </a:rPr>
              <a:t>năm</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trước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trình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bày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cột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đầu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năm</a:t>
            </a:r>
            <a:r>
              <a:rPr lang="en-US" sz="2400" b="1" dirty="0">
                <a:solidFill>
                  <a:srgbClr val="080808"/>
                </a:solidFill>
                <a:latin typeface="Times New Roman" pitchFamily="18" charset="0"/>
                <a:ea typeface="Batang"/>
                <a:cs typeface="Times New Roman" pitchFamily="18" charset="0"/>
              </a:rPr>
              <a:t>.</a:t>
            </a:r>
          </a:p>
        </p:txBody>
      </p:sp>
      <p:sp>
        <p:nvSpPr>
          <p:cNvPr id="5" name="Rounded Rectangle 4"/>
          <p:cNvSpPr/>
          <p:nvPr/>
        </p:nvSpPr>
        <p:spPr>
          <a:xfrm>
            <a:off x="1524000" y="2438400"/>
            <a:ext cx="9144001" cy="42672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buFont typeface="Arial" charset="0"/>
              <a:buChar char="•"/>
            </a:pPr>
            <a:r>
              <a:rPr lang="en-US" sz="2400" b="1" dirty="0" err="1">
                <a:solidFill>
                  <a:srgbClr val="080808"/>
                </a:solidFill>
                <a:latin typeface="Times New Roman" pitchFamily="18" charset="0"/>
                <a:ea typeface="Batang"/>
                <a:cs typeface="Times New Roman" pitchFamily="18" charset="0"/>
              </a:rPr>
              <a:t>Nội</a:t>
            </a:r>
            <a:r>
              <a:rPr lang="en-US" sz="2400" b="1" dirty="0">
                <a:solidFill>
                  <a:srgbClr val="080808"/>
                </a:solidFill>
                <a:latin typeface="Times New Roman" pitchFamily="18" charset="0"/>
                <a:ea typeface="Batang"/>
                <a:cs typeface="Times New Roman" pitchFamily="18" charset="0"/>
              </a:rPr>
              <a:t> dung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phương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pháp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lập</a:t>
            </a:r>
            <a:r>
              <a:rPr lang="en-US" sz="2400" b="1" dirty="0">
                <a:solidFill>
                  <a:srgbClr val="080808"/>
                </a:solidFill>
                <a:latin typeface="Times New Roman" pitchFamily="18" charset="0"/>
                <a:ea typeface="Batang"/>
                <a:cs typeface="Times New Roman" pitchFamily="18" charset="0"/>
              </a:rPr>
              <a:t>: </a:t>
            </a:r>
          </a:p>
          <a:p>
            <a:pPr marL="342900" indent="-342900" algn="just">
              <a:buFontTx/>
              <a:buChar char="-"/>
            </a:pPr>
            <a:r>
              <a:rPr lang="en-US" sz="2400" b="1" dirty="0" err="1">
                <a:solidFill>
                  <a:srgbClr val="080808"/>
                </a:solidFill>
                <a:latin typeface="Times New Roman" pitchFamily="18" charset="0"/>
                <a:ea typeface="Batang"/>
                <a:cs typeface="Times New Roman" pitchFamily="18" charset="0"/>
              </a:rPr>
              <a:t>Gồm</a:t>
            </a:r>
            <a:r>
              <a:rPr lang="en-US" sz="2400" b="1" dirty="0">
                <a:solidFill>
                  <a:srgbClr val="080808"/>
                </a:solidFill>
                <a:latin typeface="Times New Roman" pitchFamily="18" charset="0"/>
                <a:ea typeface="Batang"/>
                <a:cs typeface="Times New Roman" pitchFamily="18" charset="0"/>
              </a:rPr>
              <a:t> 19 </a:t>
            </a:r>
            <a:r>
              <a:rPr lang="en-US" sz="2400" b="1" dirty="0" err="1">
                <a:solidFill>
                  <a:srgbClr val="080808"/>
                </a:solidFill>
                <a:latin typeface="Times New Roman" pitchFamily="18" charset="0"/>
                <a:ea typeface="Batang"/>
                <a:cs typeface="Times New Roman" pitchFamily="18" charset="0"/>
              </a:rPr>
              <a:t>chỉ</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tiêu</a:t>
            </a:r>
            <a:r>
              <a:rPr lang="en-US" sz="2400" b="1" dirty="0">
                <a:solidFill>
                  <a:srgbClr val="080808"/>
                </a:solidFill>
                <a:latin typeface="Times New Roman" pitchFamily="18" charset="0"/>
                <a:ea typeface="Batang"/>
                <a:cs typeface="Times New Roman" pitchFamily="18" charset="0"/>
              </a:rPr>
              <a:t>:</a:t>
            </a:r>
          </a:p>
          <a:p>
            <a:pPr algn="just"/>
            <a:r>
              <a:rPr lang="en-US" sz="2400" b="1" dirty="0">
                <a:solidFill>
                  <a:srgbClr val="080808"/>
                </a:solidFill>
                <a:latin typeface="Times New Roman" pitchFamily="18" charset="0"/>
                <a:ea typeface="Batang"/>
                <a:cs typeface="Times New Roman" pitchFamily="18" charset="0"/>
              </a:rPr>
              <a:t>(1)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CCDV (MS 01)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TK511 (2) </a:t>
            </a:r>
            <a:r>
              <a:rPr lang="en-US" sz="2400" b="1" dirty="0" err="1">
                <a:solidFill>
                  <a:srgbClr val="080808"/>
                </a:solidFill>
                <a:latin typeface="Times New Roman" pitchFamily="18" charset="0"/>
                <a:ea typeface="Batang"/>
                <a:cs typeface="Times New Roman" pitchFamily="18" charset="0"/>
              </a:rPr>
              <a:t>Các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khoản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giảm</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trừ</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(MS 02)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TK521</a:t>
            </a:r>
          </a:p>
          <a:p>
            <a:pPr algn="just"/>
            <a:r>
              <a:rPr lang="en-US" sz="2400" b="1" dirty="0">
                <a:solidFill>
                  <a:srgbClr val="080808"/>
                </a:solidFill>
                <a:latin typeface="Times New Roman" pitchFamily="18" charset="0"/>
                <a:ea typeface="Batang"/>
                <a:cs typeface="Times New Roman" pitchFamily="18" charset="0"/>
              </a:rPr>
              <a:t>(3)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thuần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về</a:t>
            </a:r>
            <a:r>
              <a:rPr lang="en-US" sz="2400" b="1" dirty="0">
                <a:solidFill>
                  <a:srgbClr val="080808"/>
                </a:solidFill>
                <a:latin typeface="Times New Roman" pitchFamily="18" charset="0"/>
                <a:ea typeface="Batang"/>
                <a:cs typeface="Times New Roman" pitchFamily="18" charset="0"/>
              </a:rPr>
              <a:t> BH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CCDV (MS10) – MS 10 = 01 – 02.</a:t>
            </a:r>
          </a:p>
          <a:p>
            <a:pPr algn="just"/>
            <a:r>
              <a:rPr lang="en-US" sz="2400" b="1" dirty="0">
                <a:solidFill>
                  <a:srgbClr val="080808"/>
                </a:solidFill>
                <a:latin typeface="Times New Roman" pitchFamily="18" charset="0"/>
                <a:ea typeface="Batang"/>
                <a:cs typeface="Times New Roman" pitchFamily="18" charset="0"/>
              </a:rPr>
              <a:t>(4) </a:t>
            </a:r>
            <a:r>
              <a:rPr lang="en-US" sz="2400" b="1" dirty="0" err="1">
                <a:solidFill>
                  <a:srgbClr val="080808"/>
                </a:solidFill>
                <a:latin typeface="Times New Roman" pitchFamily="18" charset="0"/>
                <a:ea typeface="Batang"/>
                <a:cs typeface="Times New Roman" pitchFamily="18" charset="0"/>
              </a:rPr>
              <a:t>Giá</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vốn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(MS11)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632</a:t>
            </a:r>
          </a:p>
          <a:p>
            <a:pPr algn="just"/>
            <a:r>
              <a:rPr lang="en-US" sz="2400" b="1" dirty="0">
                <a:solidFill>
                  <a:srgbClr val="080808"/>
                </a:solidFill>
                <a:latin typeface="Times New Roman" pitchFamily="18" charset="0"/>
                <a:ea typeface="Batang"/>
                <a:cs typeface="Times New Roman" pitchFamily="18" charset="0"/>
              </a:rPr>
              <a:t>(5)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gộp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về</a:t>
            </a:r>
            <a:r>
              <a:rPr lang="en-US" sz="2400" b="1" dirty="0">
                <a:solidFill>
                  <a:srgbClr val="080808"/>
                </a:solidFill>
                <a:latin typeface="Times New Roman" pitchFamily="18" charset="0"/>
                <a:ea typeface="Batang"/>
                <a:cs typeface="Times New Roman" pitchFamily="18" charset="0"/>
              </a:rPr>
              <a:t> BH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CCDV (MS 20) = MS10  – MS 11</a:t>
            </a:r>
          </a:p>
          <a:p>
            <a:pPr algn="just"/>
            <a:r>
              <a:rPr lang="en-US" sz="2400" b="1" dirty="0">
                <a:solidFill>
                  <a:srgbClr val="080808"/>
                </a:solidFill>
                <a:latin typeface="Times New Roman" pitchFamily="18" charset="0"/>
                <a:ea typeface="Batang"/>
                <a:cs typeface="Times New Roman" pitchFamily="18" charset="0"/>
              </a:rPr>
              <a:t>(6)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HĐTC (MS21)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515</a:t>
            </a:r>
          </a:p>
          <a:p>
            <a:pPr algn="just"/>
            <a:r>
              <a:rPr lang="en-US" sz="2400" b="1" dirty="0">
                <a:solidFill>
                  <a:srgbClr val="080808"/>
                </a:solidFill>
                <a:latin typeface="Times New Roman" pitchFamily="18" charset="0"/>
                <a:ea typeface="Batang"/>
                <a:cs typeface="Times New Roman" pitchFamily="18" charset="0"/>
              </a:rPr>
              <a:t>(7)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tài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chính</a:t>
            </a:r>
            <a:r>
              <a:rPr lang="en-US" sz="2400" b="1" dirty="0">
                <a:solidFill>
                  <a:srgbClr val="080808"/>
                </a:solidFill>
                <a:latin typeface="Times New Roman" pitchFamily="18" charset="0"/>
                <a:ea typeface="Batang"/>
                <a:cs typeface="Times New Roman" pitchFamily="18" charset="0"/>
              </a:rPr>
              <a:t> (MS22)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635</a:t>
            </a:r>
          </a:p>
          <a:p>
            <a:pPr algn="just"/>
            <a:r>
              <a:rPr lang="en-US" sz="2400" b="1" i="1" u="sng" dirty="0" err="1">
                <a:solidFill>
                  <a:srgbClr val="080808"/>
                </a:solidFill>
                <a:latin typeface="Times New Roman" pitchFamily="18" charset="0"/>
                <a:ea typeface="Batang"/>
                <a:cs typeface="Times New Roman" pitchFamily="18" charset="0"/>
              </a:rPr>
              <a:t>Trong</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đó</a:t>
            </a:r>
            <a:r>
              <a:rPr lang="en-US" sz="2400" b="1" u="sng" dirty="0">
                <a:solidFill>
                  <a:srgbClr val="080808"/>
                </a:solidFill>
                <a:latin typeface="Times New Roman" pitchFamily="18" charset="0"/>
                <a:ea typeface="Batang"/>
                <a:cs typeface="Times New Roman" pitchFamily="18" charset="0"/>
              </a:rPr>
              <a:t>: </a:t>
            </a:r>
            <a:r>
              <a:rPr lang="en-US" sz="2400" b="1" dirty="0">
                <a:solidFill>
                  <a:srgbClr val="080808"/>
                </a:solidFill>
                <a:latin typeface="Times New Roman" pitchFamily="18" charset="0"/>
                <a:ea typeface="Batang"/>
                <a:cs typeface="Times New Roman" pitchFamily="18" charset="0"/>
              </a:rPr>
              <a:t>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vay</a:t>
            </a:r>
            <a:r>
              <a:rPr lang="en-US" sz="2400" b="1" dirty="0">
                <a:solidFill>
                  <a:srgbClr val="080808"/>
                </a:solidFill>
                <a:latin typeface="Times New Roman" pitchFamily="18" charset="0"/>
                <a:ea typeface="Batang"/>
                <a:cs typeface="Times New Roman" pitchFamily="18" charset="0"/>
              </a:rPr>
              <a:t> (MS 23) – </a:t>
            </a:r>
            <a:r>
              <a:rPr lang="en-US" sz="2400" b="1" dirty="0" err="1">
                <a:solidFill>
                  <a:srgbClr val="080808"/>
                </a:solidFill>
                <a:latin typeface="Times New Roman" pitchFamily="18" charset="0"/>
                <a:ea typeface="Batang"/>
                <a:cs typeface="Times New Roman" pitchFamily="18" charset="0"/>
              </a:rPr>
              <a:t>Căn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cứ</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sổ</a:t>
            </a:r>
            <a:r>
              <a:rPr lang="en-US" sz="2400" b="1" dirty="0">
                <a:solidFill>
                  <a:srgbClr val="080808"/>
                </a:solidFill>
                <a:latin typeface="Times New Roman" pitchFamily="18" charset="0"/>
                <a:ea typeface="Batang"/>
                <a:cs typeface="Times New Roman" pitchFamily="18" charset="0"/>
              </a:rPr>
              <a:t> KT 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TK635</a:t>
            </a:r>
          </a:p>
        </p:txBody>
      </p:sp>
      <p:sp>
        <p:nvSpPr>
          <p:cNvPr id="6" name="Title 1"/>
          <p:cNvSpPr txBox="1">
            <a:spLocks/>
          </p:cNvSpPr>
          <p:nvPr/>
        </p:nvSpPr>
        <p:spPr>
          <a:xfrm>
            <a:off x="10058401" y="6402492"/>
            <a:ext cx="581891" cy="47629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168</a:t>
            </a:r>
          </a:p>
        </p:txBody>
      </p:sp>
    </p:spTree>
    <p:extLst>
      <p:ext uri="{BB962C8B-B14F-4D97-AF65-F5344CB8AC3E}">
        <p14:creationId xmlns:p14="http://schemas.microsoft.com/office/powerpoint/2010/main" val="34032040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00" y="0"/>
            <a:ext cx="9144001" cy="67056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buFontTx/>
              <a:buChar char="-"/>
            </a:pPr>
            <a:r>
              <a:rPr lang="en-US" sz="2400" b="1" u="sng" dirty="0" err="1">
                <a:solidFill>
                  <a:srgbClr val="080808"/>
                </a:solidFill>
                <a:latin typeface="Times New Roman" pitchFamily="18" charset="0"/>
                <a:ea typeface="Batang"/>
                <a:cs typeface="Times New Roman" pitchFamily="18" charset="0"/>
              </a:rPr>
              <a:t>Gồm</a:t>
            </a:r>
            <a:r>
              <a:rPr lang="en-US" sz="2400" b="1" u="sng" dirty="0">
                <a:solidFill>
                  <a:srgbClr val="080808"/>
                </a:solidFill>
                <a:latin typeface="Times New Roman" pitchFamily="18" charset="0"/>
                <a:ea typeface="Batang"/>
                <a:cs typeface="Times New Roman" pitchFamily="18" charset="0"/>
              </a:rPr>
              <a:t> 19 </a:t>
            </a:r>
            <a:r>
              <a:rPr lang="en-US" sz="2400" b="1" u="sng" dirty="0" err="1">
                <a:solidFill>
                  <a:srgbClr val="080808"/>
                </a:solidFill>
                <a:latin typeface="Times New Roman" pitchFamily="18" charset="0"/>
                <a:ea typeface="Batang"/>
                <a:cs typeface="Times New Roman" pitchFamily="18" charset="0"/>
              </a:rPr>
              <a:t>chỉ</a:t>
            </a:r>
            <a:r>
              <a:rPr lang="en-US" sz="2400" b="1" u="sng" dirty="0">
                <a:solidFill>
                  <a:srgbClr val="080808"/>
                </a:solidFill>
                <a:latin typeface="Times New Roman" pitchFamily="18" charset="0"/>
                <a:ea typeface="Batang"/>
                <a:cs typeface="Times New Roman" pitchFamily="18" charset="0"/>
              </a:rPr>
              <a:t> </a:t>
            </a:r>
            <a:r>
              <a:rPr lang="en-US" sz="2400" b="1" u="sng" dirty="0" err="1">
                <a:solidFill>
                  <a:srgbClr val="080808"/>
                </a:solidFill>
                <a:latin typeface="Times New Roman" pitchFamily="18" charset="0"/>
                <a:ea typeface="Batang"/>
                <a:cs typeface="Times New Roman" pitchFamily="18" charset="0"/>
              </a:rPr>
              <a:t>tiêu</a:t>
            </a:r>
            <a:r>
              <a:rPr lang="en-US" sz="2400" b="1" u="sng" dirty="0">
                <a:solidFill>
                  <a:srgbClr val="080808"/>
                </a:solidFill>
                <a:latin typeface="Times New Roman" pitchFamily="18" charset="0"/>
                <a:ea typeface="Batang"/>
                <a:cs typeface="Times New Roman" pitchFamily="18" charset="0"/>
              </a:rPr>
              <a:t>:</a:t>
            </a:r>
          </a:p>
          <a:p>
            <a:pPr algn="just"/>
            <a:r>
              <a:rPr lang="en-US" sz="2400" b="1" dirty="0">
                <a:solidFill>
                  <a:srgbClr val="080808"/>
                </a:solidFill>
                <a:latin typeface="Times New Roman" pitchFamily="18" charset="0"/>
                <a:ea typeface="Batang"/>
                <a:cs typeface="Times New Roman" pitchFamily="18" charset="0"/>
              </a:rPr>
              <a:t>(8)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r>
              <a:rPr lang="en-US" sz="2400" b="1" dirty="0">
                <a:solidFill>
                  <a:srgbClr val="080808"/>
                </a:solidFill>
                <a:latin typeface="Times New Roman" pitchFamily="18" charset="0"/>
                <a:ea typeface="Batang"/>
                <a:cs typeface="Times New Roman" pitchFamily="18" charset="0"/>
              </a:rPr>
              <a:t> (MS 25) –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PS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641</a:t>
            </a:r>
          </a:p>
          <a:p>
            <a:pPr algn="just"/>
            <a:r>
              <a:rPr lang="en-US" sz="2400" b="1" dirty="0">
                <a:solidFill>
                  <a:srgbClr val="080808"/>
                </a:solidFill>
                <a:latin typeface="Times New Roman" pitchFamily="18" charset="0"/>
                <a:ea typeface="Batang"/>
                <a:cs typeface="Times New Roman" pitchFamily="18" charset="0"/>
              </a:rPr>
              <a:t>(9)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quản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lý</a:t>
            </a:r>
            <a:r>
              <a:rPr lang="en-US" sz="2400" b="1" dirty="0">
                <a:solidFill>
                  <a:srgbClr val="080808"/>
                </a:solidFill>
                <a:latin typeface="Times New Roman" pitchFamily="18" charset="0"/>
                <a:ea typeface="Batang"/>
                <a:cs typeface="Times New Roman" pitchFamily="18" charset="0"/>
              </a:rPr>
              <a:t> DN (MS 26) –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PS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642</a:t>
            </a:r>
          </a:p>
          <a:p>
            <a:pPr algn="just"/>
            <a:r>
              <a:rPr lang="en-US" sz="2400" b="1" dirty="0">
                <a:solidFill>
                  <a:srgbClr val="080808"/>
                </a:solidFill>
                <a:latin typeface="Times New Roman" pitchFamily="18" charset="0"/>
                <a:ea typeface="Batang"/>
                <a:cs typeface="Times New Roman" pitchFamily="18" charset="0"/>
              </a:rPr>
              <a:t>(10)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thuần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từ</a:t>
            </a:r>
            <a:r>
              <a:rPr lang="en-US" sz="2400" b="1" dirty="0">
                <a:solidFill>
                  <a:srgbClr val="080808"/>
                </a:solidFill>
                <a:latin typeface="Times New Roman" pitchFamily="18" charset="0"/>
                <a:ea typeface="Batang"/>
                <a:cs typeface="Times New Roman" pitchFamily="18" charset="0"/>
              </a:rPr>
              <a:t> HĐKD (MS30) = 20 +(21– 22)–25 – 26</a:t>
            </a:r>
          </a:p>
          <a:p>
            <a:pPr algn="just"/>
            <a:endParaRPr lang="en-US" sz="2400" b="1" dirty="0">
              <a:solidFill>
                <a:srgbClr val="080808"/>
              </a:solidFill>
              <a:latin typeface="Times New Roman" pitchFamily="18" charset="0"/>
              <a:ea typeface="Batang"/>
              <a:cs typeface="Times New Roman" pitchFamily="18" charset="0"/>
            </a:endParaRPr>
          </a:p>
          <a:p>
            <a:pPr algn="just"/>
            <a:r>
              <a:rPr lang="en-US" sz="2400" b="1" dirty="0">
                <a:solidFill>
                  <a:srgbClr val="080808"/>
                </a:solidFill>
                <a:latin typeface="Times New Roman" pitchFamily="18" charset="0"/>
                <a:ea typeface="Batang"/>
                <a:cs typeface="Times New Roman" pitchFamily="18" charset="0"/>
              </a:rPr>
              <a:t>(11)  Thu </a:t>
            </a:r>
            <a:r>
              <a:rPr lang="en-US" sz="2400" b="1" dirty="0" err="1">
                <a:solidFill>
                  <a:srgbClr val="080808"/>
                </a:solidFill>
                <a:latin typeface="Times New Roman" pitchFamily="18" charset="0"/>
                <a:ea typeface="Batang"/>
                <a:cs typeface="Times New Roman" pitchFamily="18" charset="0"/>
              </a:rPr>
              <a:t>nhập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a:t>
            </a:r>
            <a:r>
              <a:rPr lang="en-US" sz="2400" b="1" dirty="0">
                <a:solidFill>
                  <a:srgbClr val="080808"/>
                </a:solidFill>
                <a:latin typeface="Times New Roman" pitchFamily="18" charset="0"/>
                <a:ea typeface="Batang"/>
                <a:cs typeface="Times New Roman" pitchFamily="18" charset="0"/>
              </a:rPr>
              <a:t> (MS 31)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711</a:t>
            </a:r>
          </a:p>
          <a:p>
            <a:pPr algn="just"/>
            <a:r>
              <a:rPr lang="en-US" sz="2400" b="1" dirty="0">
                <a:solidFill>
                  <a:srgbClr val="080808"/>
                </a:solidFill>
                <a:latin typeface="Times New Roman" pitchFamily="18" charset="0"/>
                <a:ea typeface="Batang"/>
                <a:cs typeface="Times New Roman" pitchFamily="18" charset="0"/>
              </a:rPr>
              <a:t>(12)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a:t>
            </a:r>
            <a:r>
              <a:rPr lang="en-US" sz="2400" b="1" dirty="0">
                <a:solidFill>
                  <a:srgbClr val="080808"/>
                </a:solidFill>
                <a:latin typeface="Times New Roman" pitchFamily="18" charset="0"/>
                <a:ea typeface="Batang"/>
                <a:cs typeface="Times New Roman" pitchFamily="18" charset="0"/>
              </a:rPr>
              <a:t> (MS 32)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811</a:t>
            </a:r>
          </a:p>
          <a:p>
            <a:pPr algn="just"/>
            <a:r>
              <a:rPr lang="en-US" sz="2400" b="1" dirty="0">
                <a:solidFill>
                  <a:srgbClr val="080808"/>
                </a:solidFill>
                <a:latin typeface="Times New Roman" pitchFamily="18" charset="0"/>
                <a:ea typeface="Batang"/>
                <a:cs typeface="Times New Roman" pitchFamily="18" charset="0"/>
              </a:rPr>
              <a:t>(13)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a:t>
            </a:r>
            <a:r>
              <a:rPr lang="en-US" sz="2400" b="1" dirty="0">
                <a:solidFill>
                  <a:srgbClr val="080808"/>
                </a:solidFill>
                <a:latin typeface="Times New Roman" pitchFamily="18" charset="0"/>
                <a:ea typeface="Batang"/>
                <a:cs typeface="Times New Roman" pitchFamily="18" charset="0"/>
              </a:rPr>
              <a:t> (MS 40)  =  MS 31 – MS 32</a:t>
            </a:r>
          </a:p>
          <a:p>
            <a:pPr algn="just"/>
            <a:endParaRPr lang="en-US" sz="2400" b="1" dirty="0">
              <a:solidFill>
                <a:srgbClr val="080808"/>
              </a:solidFill>
              <a:latin typeface="Times New Roman" pitchFamily="18" charset="0"/>
              <a:ea typeface="Batang"/>
              <a:cs typeface="Times New Roman" pitchFamily="18" charset="0"/>
            </a:endParaRPr>
          </a:p>
          <a:p>
            <a:pPr algn="just"/>
            <a:r>
              <a:rPr lang="en-US" sz="2400" b="1" dirty="0">
                <a:solidFill>
                  <a:srgbClr val="080808"/>
                </a:solidFill>
                <a:latin typeface="Times New Roman" pitchFamily="18" charset="0"/>
                <a:ea typeface="Batang"/>
                <a:cs typeface="Times New Roman" pitchFamily="18" charset="0"/>
              </a:rPr>
              <a:t>(14)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trước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thuế</a:t>
            </a:r>
            <a:r>
              <a:rPr lang="en-US" sz="2400" b="1" dirty="0">
                <a:solidFill>
                  <a:srgbClr val="080808"/>
                </a:solidFill>
                <a:latin typeface="Times New Roman" pitchFamily="18" charset="0"/>
                <a:ea typeface="Batang"/>
                <a:cs typeface="Times New Roman" pitchFamily="18" charset="0"/>
              </a:rPr>
              <a:t> (MS 50) = MS30 +MS40</a:t>
            </a:r>
          </a:p>
          <a:p>
            <a:pPr algn="just"/>
            <a:r>
              <a:rPr lang="en-US" sz="2400" b="1" dirty="0">
                <a:solidFill>
                  <a:srgbClr val="080808"/>
                </a:solidFill>
                <a:latin typeface="Times New Roman" pitchFamily="18" charset="0"/>
                <a:ea typeface="Batang"/>
                <a:cs typeface="Times New Roman" pitchFamily="18" charset="0"/>
              </a:rPr>
              <a:t>(15)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thuế</a:t>
            </a:r>
            <a:r>
              <a:rPr lang="en-US" sz="2400" b="1" dirty="0">
                <a:solidFill>
                  <a:srgbClr val="080808"/>
                </a:solidFill>
                <a:latin typeface="Times New Roman" pitchFamily="18" charset="0"/>
                <a:ea typeface="Batang"/>
                <a:cs typeface="Times New Roman" pitchFamily="18" charset="0"/>
              </a:rPr>
              <a:t> TNDN </a:t>
            </a:r>
            <a:r>
              <a:rPr lang="en-US" sz="2400" b="1" dirty="0" err="1">
                <a:solidFill>
                  <a:srgbClr val="080808"/>
                </a:solidFill>
                <a:latin typeface="Times New Roman" pitchFamily="18" charset="0"/>
                <a:ea typeface="Batang"/>
                <a:cs typeface="Times New Roman" pitchFamily="18" charset="0"/>
              </a:rPr>
              <a:t>hiện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hành</a:t>
            </a:r>
            <a:r>
              <a:rPr lang="en-US" sz="2400" b="1" dirty="0">
                <a:solidFill>
                  <a:srgbClr val="080808"/>
                </a:solidFill>
                <a:latin typeface="Times New Roman" pitchFamily="18" charset="0"/>
                <a:ea typeface="Batang"/>
                <a:cs typeface="Times New Roman" pitchFamily="18" charset="0"/>
              </a:rPr>
              <a:t>(MS51)– PS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8211</a:t>
            </a:r>
          </a:p>
          <a:p>
            <a:pPr algn="just"/>
            <a:r>
              <a:rPr lang="en-US" sz="2400" b="1" dirty="0">
                <a:solidFill>
                  <a:srgbClr val="080808"/>
                </a:solidFill>
                <a:latin typeface="Times New Roman" pitchFamily="18" charset="0"/>
                <a:ea typeface="Batang"/>
                <a:cs typeface="Times New Roman" pitchFamily="18" charset="0"/>
              </a:rPr>
              <a:t>(16)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Thuế</a:t>
            </a:r>
            <a:r>
              <a:rPr lang="en-US" sz="2400" b="1" dirty="0">
                <a:solidFill>
                  <a:srgbClr val="080808"/>
                </a:solidFill>
                <a:latin typeface="Times New Roman" pitchFamily="18" charset="0"/>
                <a:ea typeface="Batang"/>
                <a:cs typeface="Times New Roman" pitchFamily="18" charset="0"/>
              </a:rPr>
              <a:t> TNDN </a:t>
            </a:r>
            <a:r>
              <a:rPr lang="en-US" sz="2400" b="1" dirty="0" err="1">
                <a:solidFill>
                  <a:srgbClr val="080808"/>
                </a:solidFill>
                <a:latin typeface="Times New Roman" pitchFamily="18" charset="0"/>
                <a:ea typeface="Batang"/>
                <a:cs typeface="Times New Roman" pitchFamily="18" charset="0"/>
              </a:rPr>
              <a:t>hoãn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lại</a:t>
            </a:r>
            <a:r>
              <a:rPr lang="en-US" sz="2400" b="1" dirty="0">
                <a:solidFill>
                  <a:srgbClr val="080808"/>
                </a:solidFill>
                <a:latin typeface="Times New Roman" pitchFamily="18" charset="0"/>
                <a:ea typeface="Batang"/>
                <a:cs typeface="Times New Roman" pitchFamily="18" charset="0"/>
              </a:rPr>
              <a:t> (MS 52)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8212</a:t>
            </a:r>
          </a:p>
          <a:p>
            <a:pPr algn="just"/>
            <a:r>
              <a:rPr lang="en-US" sz="2400" b="1" dirty="0">
                <a:solidFill>
                  <a:srgbClr val="080808"/>
                </a:solidFill>
                <a:latin typeface="Times New Roman" pitchFamily="18" charset="0"/>
                <a:ea typeface="Batang"/>
                <a:cs typeface="Times New Roman" pitchFamily="18" charset="0"/>
              </a:rPr>
              <a:t>(17)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sau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thuế</a:t>
            </a:r>
            <a:r>
              <a:rPr lang="en-US" sz="2400" b="1" dirty="0">
                <a:solidFill>
                  <a:srgbClr val="080808"/>
                </a:solidFill>
                <a:latin typeface="Times New Roman" pitchFamily="18" charset="0"/>
                <a:ea typeface="Batang"/>
                <a:cs typeface="Times New Roman" pitchFamily="18" charset="0"/>
              </a:rPr>
              <a:t> TNDN (MS60)  = MS50 – 51 - 52</a:t>
            </a:r>
          </a:p>
          <a:p>
            <a:pPr algn="just"/>
            <a:r>
              <a:rPr lang="en-US" sz="2400" b="1" dirty="0">
                <a:solidFill>
                  <a:srgbClr val="080808"/>
                </a:solidFill>
                <a:latin typeface="Times New Roman" pitchFamily="18" charset="0"/>
                <a:ea typeface="Batang"/>
                <a:cs typeface="Times New Roman" pitchFamily="18" charset="0"/>
              </a:rPr>
              <a:t>(18) </a:t>
            </a:r>
            <a:r>
              <a:rPr lang="en-US" sz="2400" b="1" dirty="0" err="1">
                <a:solidFill>
                  <a:srgbClr val="080808"/>
                </a:solidFill>
                <a:latin typeface="Times New Roman" pitchFamily="18" charset="0"/>
                <a:ea typeface="Batang"/>
                <a:cs typeface="Times New Roman" pitchFamily="18" charset="0"/>
              </a:rPr>
              <a:t>Lãi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cơ</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phiếu</a:t>
            </a:r>
            <a:r>
              <a:rPr lang="en-US" sz="2400" b="1" dirty="0">
                <a:solidFill>
                  <a:srgbClr val="080808"/>
                </a:solidFill>
                <a:latin typeface="Times New Roman" pitchFamily="18" charset="0"/>
                <a:ea typeface="Batang"/>
                <a:cs typeface="Times New Roman" pitchFamily="18" charset="0"/>
              </a:rPr>
              <a:t> (MS 70) </a:t>
            </a:r>
          </a:p>
          <a:p>
            <a:pPr algn="just"/>
            <a:r>
              <a:rPr lang="en-US" sz="2400" b="1" dirty="0">
                <a:solidFill>
                  <a:srgbClr val="080808"/>
                </a:solidFill>
                <a:latin typeface="Times New Roman" pitchFamily="18" charset="0"/>
                <a:ea typeface="Batang"/>
                <a:cs typeface="Times New Roman" pitchFamily="18" charset="0"/>
              </a:rPr>
              <a:t>( 19)</a:t>
            </a:r>
            <a:r>
              <a:rPr lang="en-US" sz="2400" b="1" dirty="0" err="1">
                <a:solidFill>
                  <a:srgbClr val="080808"/>
                </a:solidFill>
                <a:latin typeface="Times New Roman" pitchFamily="18" charset="0"/>
                <a:ea typeface="Batang"/>
                <a:cs typeface="Times New Roman" pitchFamily="18" charset="0"/>
              </a:rPr>
              <a:t>Lãi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suy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giảm</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phiếu</a:t>
            </a:r>
            <a:r>
              <a:rPr lang="en-US" sz="2400" b="1" dirty="0">
                <a:solidFill>
                  <a:srgbClr val="080808"/>
                </a:solidFill>
                <a:latin typeface="Times New Roman" pitchFamily="18" charset="0"/>
                <a:ea typeface="Batang"/>
                <a:cs typeface="Times New Roman" pitchFamily="18" charset="0"/>
              </a:rPr>
              <a:t> (MS71)</a:t>
            </a:r>
          </a:p>
          <a:p>
            <a:pPr marL="457200" indent="-457200" algn="just">
              <a:buFontTx/>
              <a:buAutoNum type="arabicParenBoth" startAt="11"/>
            </a:pPr>
            <a:endParaRPr lang="en-US" sz="2400" b="1" dirty="0">
              <a:solidFill>
                <a:srgbClr val="080808"/>
              </a:solidFill>
              <a:latin typeface="Times New Roman" pitchFamily="18" charset="0"/>
              <a:ea typeface="Batang"/>
              <a:cs typeface="Times New Roman" pitchFamily="18" charset="0"/>
            </a:endParaRPr>
          </a:p>
        </p:txBody>
      </p:sp>
      <p:sp>
        <p:nvSpPr>
          <p:cNvPr id="3" name="Title 1"/>
          <p:cNvSpPr txBox="1">
            <a:spLocks/>
          </p:cNvSpPr>
          <p:nvPr/>
        </p:nvSpPr>
        <p:spPr>
          <a:xfrm>
            <a:off x="10058401" y="6402492"/>
            <a:ext cx="581891" cy="47629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169</a:t>
            </a:r>
          </a:p>
        </p:txBody>
      </p:sp>
    </p:spTree>
    <p:extLst>
      <p:ext uri="{BB962C8B-B14F-4D97-AF65-F5344CB8AC3E}">
        <p14:creationId xmlns:p14="http://schemas.microsoft.com/office/powerpoint/2010/main" val="58128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WordArt 3">
            <a:extLst>
              <a:ext uri="{FF2B5EF4-FFF2-40B4-BE49-F238E27FC236}">
                <a16:creationId xmlns:a16="http://schemas.microsoft.com/office/drawing/2014/main" id="{E844C336-B2B7-E608-2FF7-FB4BC4077F60}"/>
              </a:ext>
            </a:extLst>
          </p:cNvPr>
          <p:cNvSpPr>
            <a:spLocks noChangeArrowheads="1" noChangeShapeType="1" noTextEdit="1"/>
          </p:cNvSpPr>
          <p:nvPr/>
        </p:nvSpPr>
        <p:spPr bwMode="gray">
          <a:xfrm>
            <a:off x="3810000" y="3352800"/>
            <a:ext cx="4800600" cy="1066800"/>
          </a:xfrm>
          <a:prstGeom prst="rect">
            <a:avLst/>
          </a:prstGeom>
        </p:spPr>
        <p:txBody>
          <a:bodyPr wrap="none" fromWordArt="1">
            <a:prstTxWarp prst="textDeflate">
              <a:avLst>
                <a:gd name="adj" fmla="val 24653"/>
              </a:avLst>
            </a:prstTxWarp>
          </a:bodyPr>
          <a:lstStyle/>
          <a:p>
            <a:pPr algn="ctr"/>
            <a:r>
              <a:rPr lang="en-US" sz="5400" b="1" kern="10">
                <a:ln w="28575">
                  <a:solidFill>
                    <a:schemeClr val="bg1"/>
                  </a:solidFill>
                  <a:round/>
                  <a:headEnd/>
                  <a:tailEnd/>
                </a:ln>
                <a:gradFill rotWithShape="1">
                  <a:gsLst>
                    <a:gs pos="0">
                      <a:schemeClr val="hlink"/>
                    </a:gs>
                    <a:gs pos="100000">
                      <a:schemeClr val="tx1"/>
                    </a:gs>
                  </a:gsLst>
                  <a:lin ang="5400000" scaled="1"/>
                </a:gradFill>
                <a:effectLst>
                  <a:outerShdw dist="71842" dir="2700000" algn="ctr" rotWithShape="0">
                    <a:schemeClr val="bg2">
                      <a:alpha val="50000"/>
                    </a:schemeClr>
                  </a:outerShdw>
                </a:effectLst>
                <a:latin typeface="Verdana" panose="020B0604030504040204" pitchFamily="34" charset="0"/>
                <a:ea typeface="Verdana" panose="020B0604030504040204" pitchFamily="34" charset="0"/>
              </a:rPr>
              <a:t>Thank You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hi tiết hạch toán giảm trừ doanh thu chuẩn Thông tư 200 và Thông tư 133  (kèm tình huống minh họ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100" y="965200"/>
            <a:ext cx="8305800" cy="5299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480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905000" y="304800"/>
            <a:ext cx="8382000" cy="1219200"/>
          </a:xfrm>
        </p:spPr>
        <p:txBody>
          <a:bodyPr>
            <a:noAutofit/>
          </a:bodyPr>
          <a:lstStyle/>
          <a:p>
            <a:br>
              <a:rPr lang="en-US" sz="2600" dirty="0">
                <a:latin typeface="Times New Roman" pitchFamily="18" charset="0"/>
                <a:cs typeface="Times New Roman" pitchFamily="18" charset="0"/>
              </a:rPr>
            </a:br>
            <a:r>
              <a:rPr lang="it-IT" sz="2600" b="1" i="1" dirty="0">
                <a:latin typeface="Times New Roman" pitchFamily="18" charset="0"/>
                <a:cs typeface="Times New Roman" pitchFamily="18" charset="0"/>
              </a:rPr>
              <a:t>3.2. Kế toán các khoản giảm trừ doanh thu</a:t>
            </a:r>
            <a:br>
              <a:rPr lang="en-US" sz="2600" dirty="0">
                <a:latin typeface="Times New Roman" pitchFamily="18" charset="0"/>
                <a:cs typeface="Times New Roman" pitchFamily="18" charset="0"/>
              </a:rPr>
            </a:br>
            <a:r>
              <a:rPr lang="it-IT" sz="2600" i="1" dirty="0">
                <a:latin typeface="Times New Roman" pitchFamily="18" charset="0"/>
                <a:cs typeface="Times New Roman" pitchFamily="18" charset="0"/>
              </a:rPr>
              <a:t>3.2.3. </a:t>
            </a:r>
            <a:r>
              <a:rPr lang="vi-VN" sz="2600" i="1" dirty="0">
                <a:latin typeface="Times New Roman" panose="02020603050405020304" pitchFamily="18" charset="0"/>
                <a:cs typeface="Times New Roman" panose="02020603050405020304" pitchFamily="18" charset="0"/>
              </a:rPr>
              <a:t>Kế toán thuế GTGT nộp theo phương pháp trực tiếp</a:t>
            </a:r>
            <a:endParaRPr lang="en-US" sz="2600" dirty="0">
              <a:latin typeface="Times New Roman" panose="02020603050405020304" pitchFamily="18" charset="0"/>
              <a:cs typeface="Times New Roman" panose="02020603050405020304" pitchFamily="18" charset="0"/>
            </a:endParaRPr>
          </a:p>
        </p:txBody>
      </p:sp>
      <p:sp>
        <p:nvSpPr>
          <p:cNvPr id="4" name="Rectangle 2"/>
          <p:cNvSpPr txBox="1">
            <a:spLocks noChangeArrowheads="1"/>
          </p:cNvSpPr>
          <p:nvPr/>
        </p:nvSpPr>
        <p:spPr bwMode="auto">
          <a:xfrm>
            <a:off x="1981200" y="1651000"/>
            <a:ext cx="8788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just"/>
            <a:r>
              <a:rPr lang="en-US" sz="2800" i="1" dirty="0">
                <a:latin typeface="Times New Roman" panose="02020603050405020304" pitchFamily="18" charset="0"/>
                <a:cs typeface="Times New Roman" panose="02020603050405020304" pitchFamily="18" charset="0"/>
              </a:rPr>
              <a:t>* </a:t>
            </a:r>
            <a:r>
              <a:rPr lang="vi-VN" sz="2800" i="1" dirty="0">
                <a:solidFill>
                  <a:schemeClr val="tx1"/>
                </a:solidFill>
                <a:latin typeface="Times New Roman" panose="02020603050405020304" pitchFamily="18" charset="0"/>
                <a:cs typeface="Times New Roman" panose="02020603050405020304" pitchFamily="18" charset="0"/>
              </a:rPr>
              <a:t>Nội dung</a:t>
            </a:r>
            <a:r>
              <a:rPr lang="vi-VN" sz="2800" dirty="0">
                <a:solidFill>
                  <a:schemeClr val="tx1"/>
                </a:solidFill>
                <a:latin typeface="Times New Roman" panose="02020603050405020304" pitchFamily="18" charset="0"/>
                <a:cs typeface="Times New Roman" panose="02020603050405020304" pitchFamily="18" charset="0"/>
              </a:rPr>
              <a:t>: Thuế GTGT là một loại thuế gián thu, được tính trên khoản giá trị tăng thêm của hàng hóa, dịch vụ phát sinh trong quá trình sản xuất, lưu thông đến tiêu dùng.</a:t>
            </a:r>
            <a:endParaRPr lang="en-US" sz="28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124127240"/>
              </p:ext>
            </p:extLst>
          </p:nvPr>
        </p:nvGraphicFramePr>
        <p:xfrm>
          <a:off x="2514597" y="5791200"/>
          <a:ext cx="7239003" cy="914400"/>
        </p:xfrm>
        <a:graphic>
          <a:graphicData uri="http://schemas.openxmlformats.org/drawingml/2006/table">
            <a:tbl>
              <a:tblPr>
                <a:tableStyleId>{5C22544A-7EE6-4342-B048-85BDC9FD1C3A}</a:tableStyleId>
              </a:tblPr>
              <a:tblGrid>
                <a:gridCol w="2270051">
                  <a:extLst>
                    <a:ext uri="{9D8B030D-6E8A-4147-A177-3AD203B41FA5}">
                      <a16:colId xmlns:a16="http://schemas.microsoft.com/office/drawing/2014/main" val="20000"/>
                    </a:ext>
                  </a:extLst>
                </a:gridCol>
                <a:gridCol w="486031">
                  <a:extLst>
                    <a:ext uri="{9D8B030D-6E8A-4147-A177-3AD203B41FA5}">
                      <a16:colId xmlns:a16="http://schemas.microsoft.com/office/drawing/2014/main" val="20001"/>
                    </a:ext>
                  </a:extLst>
                </a:gridCol>
                <a:gridCol w="1938406">
                  <a:extLst>
                    <a:ext uri="{9D8B030D-6E8A-4147-A177-3AD203B41FA5}">
                      <a16:colId xmlns:a16="http://schemas.microsoft.com/office/drawing/2014/main" val="20002"/>
                    </a:ext>
                  </a:extLst>
                </a:gridCol>
                <a:gridCol w="486031">
                  <a:extLst>
                    <a:ext uri="{9D8B030D-6E8A-4147-A177-3AD203B41FA5}">
                      <a16:colId xmlns:a16="http://schemas.microsoft.com/office/drawing/2014/main" val="20003"/>
                    </a:ext>
                  </a:extLst>
                </a:gridCol>
                <a:gridCol w="2058484">
                  <a:extLst>
                    <a:ext uri="{9D8B030D-6E8A-4147-A177-3AD203B41FA5}">
                      <a16:colId xmlns:a16="http://schemas.microsoft.com/office/drawing/2014/main" val="20004"/>
                    </a:ext>
                  </a:extLst>
                </a:gridCol>
              </a:tblGrid>
              <a:tr h="914400">
                <a:tc>
                  <a:txBody>
                    <a:bodyPr/>
                    <a:lstStyle/>
                    <a:p>
                      <a:pPr algn="ctr">
                        <a:lnSpc>
                          <a:spcPct val="107000"/>
                        </a:lnSpc>
                        <a:spcBef>
                          <a:spcPts val="600"/>
                        </a:spcBef>
                        <a:spcAft>
                          <a:spcPts val="800"/>
                        </a:spcAft>
                      </a:pPr>
                      <a:r>
                        <a:rPr lang="vi-VN" sz="2500" dirty="0">
                          <a:effectLst/>
                          <a:latin typeface="Times New Roman" panose="02020603050405020304" pitchFamily="18" charset="0"/>
                          <a:cs typeface="Times New Roman" panose="02020603050405020304" pitchFamily="18" charset="0"/>
                        </a:rPr>
                        <a:t>Số thuế GTGT phải nộp</a:t>
                      </a:r>
                      <a:endParaRPr lang="en-US" sz="2500" dirty="0">
                        <a:effectLst/>
                        <a:latin typeface="Times New Roman" panose="02020603050405020304" pitchFamily="18" charset="0"/>
                        <a:ea typeface="SimSun"/>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anose="02020603050405020304" pitchFamily="18" charset="0"/>
                          <a:cs typeface="Times New Roman" panose="02020603050405020304" pitchFamily="18" charset="0"/>
                        </a:rPr>
                        <a:t>=</a:t>
                      </a:r>
                      <a:endParaRPr lang="en-US" sz="2500" dirty="0">
                        <a:effectLst/>
                        <a:latin typeface="Times New Roman" panose="02020603050405020304" pitchFamily="18" charset="0"/>
                        <a:ea typeface="SimSun"/>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anose="02020603050405020304" pitchFamily="18" charset="0"/>
                          <a:cs typeface="Times New Roman" panose="02020603050405020304" pitchFamily="18" charset="0"/>
                        </a:rPr>
                        <a:t>Thuế</a:t>
                      </a:r>
                      <a:r>
                        <a:rPr lang="en-US" sz="2500" dirty="0">
                          <a:effectLst/>
                          <a:latin typeface="Times New Roman" panose="02020603050405020304" pitchFamily="18" charset="0"/>
                          <a:cs typeface="Times New Roman" panose="02020603050405020304" pitchFamily="18" charset="0"/>
                        </a:rPr>
                        <a:t> GTGT </a:t>
                      </a:r>
                      <a:r>
                        <a:rPr lang="en-US" sz="2500" dirty="0" err="1">
                          <a:effectLst/>
                          <a:latin typeface="Times New Roman" panose="02020603050405020304" pitchFamily="18" charset="0"/>
                          <a:cs typeface="Times New Roman" panose="02020603050405020304" pitchFamily="18" charset="0"/>
                        </a:rPr>
                        <a:t>đầu</a:t>
                      </a:r>
                      <a:r>
                        <a:rPr lang="en-US" sz="2500" dirty="0">
                          <a:effectLst/>
                          <a:latin typeface="Times New Roman" panose="02020603050405020304" pitchFamily="18" charset="0"/>
                          <a:cs typeface="Times New Roman" panose="02020603050405020304" pitchFamily="18" charset="0"/>
                        </a:rPr>
                        <a:t> </a:t>
                      </a:r>
                      <a:r>
                        <a:rPr lang="en-US" sz="2500" dirty="0" err="1">
                          <a:effectLst/>
                          <a:latin typeface="Times New Roman" panose="02020603050405020304" pitchFamily="18" charset="0"/>
                          <a:cs typeface="Times New Roman" panose="02020603050405020304" pitchFamily="18" charset="0"/>
                        </a:rPr>
                        <a:t>ra</a:t>
                      </a:r>
                      <a:endParaRPr lang="en-US" sz="2500" dirty="0">
                        <a:effectLst/>
                        <a:latin typeface="Times New Roman" panose="02020603050405020304" pitchFamily="18" charset="0"/>
                        <a:ea typeface="SimSun"/>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anose="02020603050405020304" pitchFamily="18" charset="0"/>
                          <a:cs typeface="Times New Roman" panose="02020603050405020304" pitchFamily="18" charset="0"/>
                        </a:rPr>
                        <a:t>-</a:t>
                      </a:r>
                      <a:endParaRPr lang="en-US" sz="2500" dirty="0">
                        <a:effectLst/>
                        <a:latin typeface="Times New Roman" panose="02020603050405020304" pitchFamily="18" charset="0"/>
                        <a:ea typeface="SimSun"/>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anose="02020603050405020304" pitchFamily="18" charset="0"/>
                          <a:cs typeface="Times New Roman" panose="02020603050405020304" pitchFamily="18" charset="0"/>
                        </a:rPr>
                        <a:t>Thuế</a:t>
                      </a:r>
                      <a:r>
                        <a:rPr lang="en-US" sz="2500" dirty="0">
                          <a:effectLst/>
                          <a:latin typeface="Times New Roman" panose="02020603050405020304" pitchFamily="18" charset="0"/>
                          <a:cs typeface="Times New Roman" panose="02020603050405020304" pitchFamily="18" charset="0"/>
                        </a:rPr>
                        <a:t> GTGT </a:t>
                      </a:r>
                      <a:r>
                        <a:rPr lang="en-US" sz="2500" dirty="0" err="1">
                          <a:effectLst/>
                          <a:latin typeface="Times New Roman" panose="02020603050405020304" pitchFamily="18" charset="0"/>
                          <a:cs typeface="Times New Roman" panose="02020603050405020304" pitchFamily="18" charset="0"/>
                        </a:rPr>
                        <a:t>đầu</a:t>
                      </a:r>
                      <a:r>
                        <a:rPr lang="en-US" sz="2500" dirty="0">
                          <a:effectLst/>
                          <a:latin typeface="Times New Roman" panose="02020603050405020304" pitchFamily="18" charset="0"/>
                          <a:cs typeface="Times New Roman" panose="02020603050405020304" pitchFamily="18" charset="0"/>
                        </a:rPr>
                        <a:t> </a:t>
                      </a:r>
                      <a:r>
                        <a:rPr lang="en-US" sz="2500" dirty="0" err="1">
                          <a:effectLst/>
                          <a:latin typeface="Times New Roman" panose="02020603050405020304" pitchFamily="18" charset="0"/>
                          <a:cs typeface="Times New Roman" panose="02020603050405020304" pitchFamily="18" charset="0"/>
                        </a:rPr>
                        <a:t>vào</a:t>
                      </a:r>
                      <a:endParaRPr lang="en-US" sz="2500" dirty="0">
                        <a:effectLst/>
                        <a:latin typeface="Times New Roman" panose="02020603050405020304" pitchFamily="18" charset="0"/>
                        <a:ea typeface="SimSu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nvGraphicFramePr>
        <p:xfrm>
          <a:off x="2209801" y="3886200"/>
          <a:ext cx="7696201" cy="1447800"/>
        </p:xfrm>
        <a:graphic>
          <a:graphicData uri="http://schemas.openxmlformats.org/drawingml/2006/table">
            <a:tbl>
              <a:tblPr>
                <a:tableStyleId>{5C22544A-7EE6-4342-B048-85BDC9FD1C3A}</a:tableStyleId>
              </a:tblPr>
              <a:tblGrid>
                <a:gridCol w="1858059">
                  <a:extLst>
                    <a:ext uri="{9D8B030D-6E8A-4147-A177-3AD203B41FA5}">
                      <a16:colId xmlns:a16="http://schemas.microsoft.com/office/drawing/2014/main" val="20000"/>
                    </a:ext>
                  </a:extLst>
                </a:gridCol>
                <a:gridCol w="397821">
                  <a:extLst>
                    <a:ext uri="{9D8B030D-6E8A-4147-A177-3AD203B41FA5}">
                      <a16:colId xmlns:a16="http://schemas.microsoft.com/office/drawing/2014/main" val="20001"/>
                    </a:ext>
                  </a:extLst>
                </a:gridCol>
                <a:gridCol w="2786620">
                  <a:extLst>
                    <a:ext uri="{9D8B030D-6E8A-4147-A177-3AD203B41FA5}">
                      <a16:colId xmlns:a16="http://schemas.microsoft.com/office/drawing/2014/main" val="20002"/>
                    </a:ext>
                  </a:extLst>
                </a:gridCol>
                <a:gridCol w="397821">
                  <a:extLst>
                    <a:ext uri="{9D8B030D-6E8A-4147-A177-3AD203B41FA5}">
                      <a16:colId xmlns:a16="http://schemas.microsoft.com/office/drawing/2014/main" val="20003"/>
                    </a:ext>
                  </a:extLst>
                </a:gridCol>
                <a:gridCol w="2255880">
                  <a:extLst>
                    <a:ext uri="{9D8B030D-6E8A-4147-A177-3AD203B41FA5}">
                      <a16:colId xmlns:a16="http://schemas.microsoft.com/office/drawing/2014/main" val="20004"/>
                    </a:ext>
                  </a:extLst>
                </a:gridCol>
              </a:tblGrid>
              <a:tr h="1447800">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GTGT</a:t>
                      </a:r>
                    </a:p>
                    <a:p>
                      <a:pPr algn="ctr">
                        <a:lnSpc>
                          <a:spcPct val="107000"/>
                        </a:lnSpc>
                        <a:spcBef>
                          <a:spcPts val="600"/>
                        </a:spcBef>
                        <a:spcAft>
                          <a:spcPts val="800"/>
                        </a:spcAft>
                      </a:pPr>
                      <a:r>
                        <a:rPr lang="en-US" sz="2500" dirty="0" err="1">
                          <a:effectLst/>
                          <a:latin typeface="Times New Roman" pitchFamily="18" charset="0"/>
                          <a:cs typeface="Times New Roman" pitchFamily="18" charset="0"/>
                        </a:rPr>
                        <a:t>đầu</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ra</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itchFamily="18" charset="0"/>
                          <a:cs typeface="Times New Roman" pitchFamily="18" charset="0"/>
                        </a:rPr>
                        <a:t>=</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Giá</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tính</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của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hàng</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hóa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dịch</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vụ</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bán</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ra</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itchFamily="18" charset="0"/>
                          <a:cs typeface="Times New Roman" pitchFamily="18" charset="0"/>
                        </a:rPr>
                        <a:t>x</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suất</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GTGT (%)</a:t>
                      </a:r>
                      <a:endParaRPr lang="en-US" sz="2500" dirty="0">
                        <a:effectLst/>
                        <a:latin typeface="Times New Roman" pitchFamily="18" charset="0"/>
                        <a:ea typeface="SimSun"/>
                        <a:cs typeface="Times New Roman"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7" name="Rectangle 1"/>
          <p:cNvSpPr>
            <a:spLocks noChangeArrowheads="1"/>
          </p:cNvSpPr>
          <p:nvPr/>
        </p:nvSpPr>
        <p:spPr bwMode="auto">
          <a:xfrm>
            <a:off x="2438400" y="3249796"/>
            <a:ext cx="500810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indent="457200" fontAlgn="base">
              <a:spcBef>
                <a:spcPct val="0"/>
              </a:spcBef>
              <a:spcAft>
                <a:spcPct val="0"/>
              </a:spcAft>
            </a:pPr>
            <a:r>
              <a:rPr lang="vi-VN" sz="2800" i="1" dirty="0">
                <a:latin typeface="Times New Roman" pitchFamily="18" charset="0"/>
                <a:ea typeface="SimSun" pitchFamily="2" charset="-122"/>
                <a:cs typeface="Times New Roman" pitchFamily="18" charset="0"/>
              </a:rPr>
              <a:t>* Phương pháp khấu trừ thuế:</a:t>
            </a:r>
            <a:endParaRPr lang="en-US" sz="2800" dirty="0">
              <a:latin typeface="Arial" pitchFamily="34" charset="0"/>
              <a:cs typeface="Arial" pitchFamily="34" charset="0"/>
            </a:endParaRPr>
          </a:p>
        </p:txBody>
      </p:sp>
      <p:sp>
        <p:nvSpPr>
          <p:cNvPr id="9" name="Rectangle 1"/>
          <p:cNvSpPr>
            <a:spLocks noChangeArrowheads="1"/>
          </p:cNvSpPr>
          <p:nvPr/>
        </p:nvSpPr>
        <p:spPr bwMode="auto">
          <a:xfrm>
            <a:off x="2590800" y="5254079"/>
            <a:ext cx="1857432"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indent="457200" eaLnBrk="0" fontAlgn="base" hangingPunct="0">
              <a:spcBef>
                <a:spcPct val="0"/>
              </a:spcBef>
              <a:spcAft>
                <a:spcPct val="0"/>
              </a:spcAft>
            </a:pPr>
            <a:r>
              <a:rPr lang="en-US" sz="2500" i="1" dirty="0" err="1">
                <a:latin typeface="Times New Roman" pitchFamily="18" charset="0"/>
                <a:ea typeface="SimSun" pitchFamily="2" charset="-122"/>
                <a:cs typeface="Times New Roman" pitchFamily="18" charset="0"/>
              </a:rPr>
              <a:t>Trong</a:t>
            </a:r>
            <a:r>
              <a:rPr lang="en-US" sz="2500" i="1" dirty="0">
                <a:latin typeface="Times New Roman" pitchFamily="18" charset="0"/>
                <a:ea typeface="SimSun" pitchFamily="2" charset="-122"/>
                <a:cs typeface="Times New Roman" pitchFamily="18" charset="0"/>
              </a:rPr>
              <a:t> </a:t>
            </a:r>
            <a:r>
              <a:rPr lang="en-US" sz="2500" i="1" dirty="0" err="1">
                <a:latin typeface="Times New Roman" pitchFamily="18" charset="0"/>
                <a:ea typeface="SimSun" pitchFamily="2" charset="-122"/>
                <a:cs typeface="Times New Roman" pitchFamily="18" charset="0"/>
              </a:rPr>
              <a:t>đó</a:t>
            </a:r>
            <a:r>
              <a:rPr lang="en-US" sz="1300" i="1" dirty="0">
                <a:latin typeface="Times New Roman" pitchFamily="18" charset="0"/>
                <a:ea typeface="SimSun" pitchFamily="2" charset="-122"/>
                <a:cs typeface="Times New Roman" pitchFamily="18" charset="0"/>
              </a:rPr>
              <a:t>:</a:t>
            </a:r>
            <a:endParaRPr lang="en-US" dirty="0">
              <a:latin typeface="Arial" pitchFamily="34" charset="0"/>
              <a:cs typeface="Arial" pitchFamily="34" charset="0"/>
            </a:endParaRPr>
          </a:p>
        </p:txBody>
      </p:sp>
    </p:spTree>
    <p:extLst>
      <p:ext uri="{BB962C8B-B14F-4D97-AF65-F5344CB8AC3E}">
        <p14:creationId xmlns:p14="http://schemas.microsoft.com/office/powerpoint/2010/main" val="36542402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905000" y="838200"/>
            <a:ext cx="8382000" cy="1219200"/>
          </a:xfrm>
        </p:spPr>
        <p:txBody>
          <a:bodyPr>
            <a:normAutofit fontScale="90000"/>
          </a:bodyPr>
          <a:lstStyle/>
          <a:p>
            <a:pPr>
              <a:lnSpc>
                <a:spcPct val="150000"/>
              </a:lnSpc>
            </a:pPr>
            <a:r>
              <a:rPr lang="it-IT" sz="2800" b="1" i="1" dirty="0">
                <a:latin typeface="Times New Roman" pitchFamily="18" charset="0"/>
                <a:cs typeface="Times New Roman" pitchFamily="18" charset="0"/>
              </a:rPr>
              <a:t>3.2. Kế toán các khoản giảm trừ doanh thu</a:t>
            </a:r>
            <a:br>
              <a:rPr lang="en-US" sz="2800" dirty="0">
                <a:latin typeface="Times New Roman" pitchFamily="18" charset="0"/>
                <a:cs typeface="Times New Roman" pitchFamily="18" charset="0"/>
              </a:rPr>
            </a:br>
            <a:r>
              <a:rPr lang="it-IT" sz="2800" i="1" dirty="0">
                <a:latin typeface="Times New Roman" pitchFamily="18" charset="0"/>
                <a:cs typeface="Times New Roman" pitchFamily="18" charset="0"/>
              </a:rPr>
              <a:t>3.2.3. </a:t>
            </a:r>
            <a:r>
              <a:rPr lang="vi-VN" sz="2800" i="1" dirty="0">
                <a:latin typeface="Times New Roman" panose="02020603050405020304" pitchFamily="18" charset="0"/>
                <a:cs typeface="Times New Roman" panose="02020603050405020304" pitchFamily="18" charset="0"/>
              </a:rPr>
              <a:t>Kế toán thuế GTGT nộp theo phương pháp trực tiếp</a:t>
            </a:r>
            <a:endParaRPr lang="en-US" sz="2800" dirty="0">
              <a:latin typeface="Times New Roman" panose="02020603050405020304" pitchFamily="18" charset="0"/>
              <a:cs typeface="Times New Roman" panose="02020603050405020304" pitchFamily="18" charset="0"/>
            </a:endParaRPr>
          </a:p>
        </p:txBody>
      </p:sp>
      <p:sp>
        <p:nvSpPr>
          <p:cNvPr id="7" name="Rectangle 1"/>
          <p:cNvSpPr>
            <a:spLocks noChangeArrowheads="1"/>
          </p:cNvSpPr>
          <p:nvPr/>
        </p:nvSpPr>
        <p:spPr bwMode="auto">
          <a:xfrm>
            <a:off x="1981201" y="2570946"/>
            <a:ext cx="655576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vi-VN" sz="2500" dirty="0">
                <a:latin typeface="Times New Roman" panose="02020603050405020304" pitchFamily="18" charset="0"/>
                <a:ea typeface="SimSun" pitchFamily="2" charset="-122"/>
                <a:cs typeface="Times New Roman" panose="02020603050405020304" pitchFamily="18" charset="0"/>
              </a:rPr>
              <a:t>*</a:t>
            </a:r>
            <a:r>
              <a:rPr lang="en-US" sz="2500" dirty="0">
                <a:latin typeface="Times New Roman" panose="02020603050405020304" pitchFamily="18" charset="0"/>
                <a:ea typeface="SimSun" pitchFamily="2" charset="-122"/>
                <a:cs typeface="Times New Roman" panose="02020603050405020304" pitchFamily="18" charset="0"/>
              </a:rPr>
              <a:t> </a:t>
            </a:r>
            <a:r>
              <a:rPr lang="en-US" sz="2500" dirty="0">
                <a:latin typeface="Times New Roman" panose="02020603050405020304" pitchFamily="18" charset="0"/>
                <a:cs typeface="Times New Roman" panose="02020603050405020304" pitchFamily="18" charset="0"/>
              </a:rPr>
              <a:t>Phương </a:t>
            </a:r>
            <a:r>
              <a:rPr lang="en-US" sz="2500" dirty="0" err="1">
                <a:latin typeface="Times New Roman" panose="02020603050405020304" pitchFamily="18" charset="0"/>
                <a:cs typeface="Times New Roman" panose="02020603050405020304" pitchFamily="18" charset="0"/>
              </a:rPr>
              <a:t>pháp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trực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tiếp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trên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giá</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trị</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gia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tăng</a:t>
            </a:r>
            <a:endParaRPr lang="en-US" sz="2500" dirty="0">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nvGraphicFramePr>
        <p:xfrm>
          <a:off x="2362199" y="3669634"/>
          <a:ext cx="7391401" cy="1588167"/>
        </p:xfrm>
        <a:graphic>
          <a:graphicData uri="http://schemas.openxmlformats.org/drawingml/2006/table">
            <a:tbl>
              <a:tblPr>
                <a:tableStyleId>{5C22544A-7EE6-4342-B048-85BDC9FD1C3A}</a:tableStyleId>
              </a:tblPr>
              <a:tblGrid>
                <a:gridCol w="1848316">
                  <a:extLst>
                    <a:ext uri="{9D8B030D-6E8A-4147-A177-3AD203B41FA5}">
                      <a16:colId xmlns:a16="http://schemas.microsoft.com/office/drawing/2014/main" val="20000"/>
                    </a:ext>
                  </a:extLst>
                </a:gridCol>
                <a:gridCol w="395735">
                  <a:extLst>
                    <a:ext uri="{9D8B030D-6E8A-4147-A177-3AD203B41FA5}">
                      <a16:colId xmlns:a16="http://schemas.microsoft.com/office/drawing/2014/main" val="20001"/>
                    </a:ext>
                  </a:extLst>
                </a:gridCol>
                <a:gridCol w="2507564">
                  <a:extLst>
                    <a:ext uri="{9D8B030D-6E8A-4147-A177-3AD203B41FA5}">
                      <a16:colId xmlns:a16="http://schemas.microsoft.com/office/drawing/2014/main" val="20002"/>
                    </a:ext>
                  </a:extLst>
                </a:gridCol>
                <a:gridCol w="395735">
                  <a:extLst>
                    <a:ext uri="{9D8B030D-6E8A-4147-A177-3AD203B41FA5}">
                      <a16:colId xmlns:a16="http://schemas.microsoft.com/office/drawing/2014/main" val="20003"/>
                    </a:ext>
                  </a:extLst>
                </a:gridCol>
                <a:gridCol w="2244051">
                  <a:extLst>
                    <a:ext uri="{9D8B030D-6E8A-4147-A177-3AD203B41FA5}">
                      <a16:colId xmlns:a16="http://schemas.microsoft.com/office/drawing/2014/main" val="20004"/>
                    </a:ext>
                  </a:extLst>
                </a:gridCol>
              </a:tblGrid>
              <a:tr h="1588167">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Số</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GTGT </a:t>
                      </a:r>
                      <a:r>
                        <a:rPr lang="en-US" sz="2500" dirty="0" err="1">
                          <a:effectLst/>
                          <a:latin typeface="Times New Roman" pitchFamily="18" charset="0"/>
                          <a:cs typeface="Times New Roman" pitchFamily="18" charset="0"/>
                        </a:rPr>
                        <a:t>phải</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nộp</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itchFamily="18" charset="0"/>
                          <a:cs typeface="Times New Roman" pitchFamily="18" charset="0"/>
                        </a:rPr>
                        <a:t>=</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Giá</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trị</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gia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tăng</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của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hàng</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hóa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dịch</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vụ</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itchFamily="18" charset="0"/>
                          <a:cs typeface="Times New Roman" pitchFamily="18" charset="0"/>
                        </a:rPr>
                        <a:t>x</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suất</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GTGT (%)</a:t>
                      </a:r>
                      <a:endParaRPr lang="en-US" sz="2500" dirty="0">
                        <a:effectLst/>
                        <a:latin typeface="Times New Roman" pitchFamily="18" charset="0"/>
                        <a:ea typeface="SimSun"/>
                        <a:cs typeface="Times New Roman"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51966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905000" y="76200"/>
            <a:ext cx="8382000" cy="914400"/>
          </a:xfrm>
        </p:spPr>
        <p:txBody>
          <a:bodyPr>
            <a:normAutofit fontScale="90000"/>
          </a:bodyPr>
          <a:lstStyle/>
          <a:p>
            <a:r>
              <a:rPr lang="it-IT" sz="2800" b="1" i="1" dirty="0">
                <a:latin typeface="Times New Roman" pitchFamily="18" charset="0"/>
                <a:cs typeface="Times New Roman" pitchFamily="18" charset="0"/>
              </a:rPr>
              <a:t>3.2. Kế toán các khoản giảm trừ doanh thu</a:t>
            </a:r>
            <a:br>
              <a:rPr lang="en-US" sz="2800" dirty="0">
                <a:latin typeface="Times New Roman" pitchFamily="18" charset="0"/>
                <a:cs typeface="Times New Roman" pitchFamily="18" charset="0"/>
              </a:rPr>
            </a:br>
            <a:r>
              <a:rPr lang="it-IT" sz="2800" i="1" dirty="0">
                <a:latin typeface="Times New Roman" pitchFamily="18" charset="0"/>
                <a:cs typeface="Times New Roman" pitchFamily="18" charset="0"/>
              </a:rPr>
              <a:t>3.2.3. </a:t>
            </a:r>
            <a:r>
              <a:rPr lang="vi-VN" sz="2800" i="1" dirty="0">
                <a:latin typeface="Times New Roman" panose="02020603050405020304" pitchFamily="18" charset="0"/>
                <a:cs typeface="Times New Roman" panose="02020603050405020304" pitchFamily="18" charset="0"/>
              </a:rPr>
              <a:t>Kế toán thuế GTGT nộp theo phương pháp trực tiếp</a:t>
            </a:r>
            <a:endParaRPr lang="en-US" sz="2800" dirty="0">
              <a:latin typeface="Times New Roman" panose="02020603050405020304" pitchFamily="18" charset="0"/>
              <a:cs typeface="Times New Roman" panose="02020603050405020304" pitchFamily="18" charset="0"/>
            </a:endParaRPr>
          </a:p>
        </p:txBody>
      </p:sp>
      <p:sp>
        <p:nvSpPr>
          <p:cNvPr id="7" name="Rectangle 1"/>
          <p:cNvSpPr>
            <a:spLocks noChangeArrowheads="1"/>
          </p:cNvSpPr>
          <p:nvPr/>
        </p:nvSpPr>
        <p:spPr bwMode="auto">
          <a:xfrm>
            <a:off x="1676400" y="990600"/>
            <a:ext cx="8839200" cy="5863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Trình</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tự</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hạch</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toán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kế</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toán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một</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số</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nghiệp</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vụ</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chủ</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yếu</a:t>
            </a:r>
            <a:r>
              <a:rPr lang="en-US" sz="2500" b="1" i="1" dirty="0">
                <a:latin typeface="Times New Roman" pitchFamily="18" charset="0"/>
                <a:cs typeface="Times New Roman" pitchFamily="18" charset="0"/>
              </a:rPr>
              <a:t>:</a:t>
            </a:r>
            <a:endParaRPr lang="en-US" sz="2500" dirty="0">
              <a:latin typeface="Times New Roman" pitchFamily="18" charset="0"/>
              <a:cs typeface="Times New Roman" pitchFamily="18" charset="0"/>
            </a:endParaRPr>
          </a:p>
          <a:p>
            <a:pPr algn="just"/>
            <a:r>
              <a:rPr lang="en-US" sz="2500" dirty="0" err="1">
                <a:latin typeface="Times New Roman" pitchFamily="18" charset="0"/>
                <a:cs typeface="Times New Roman" pitchFamily="18" charset="0"/>
              </a:rPr>
              <a:t>Kế</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toán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được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lựa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chọn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một</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trong</a:t>
            </a:r>
            <a:r>
              <a:rPr lang="en-US" sz="2500" dirty="0">
                <a:latin typeface="Times New Roman" pitchFamily="18" charset="0"/>
                <a:cs typeface="Times New Roman" pitchFamily="18" charset="0"/>
              </a:rPr>
              <a:t> 2 </a:t>
            </a:r>
            <a:r>
              <a:rPr lang="en-US" sz="2500" dirty="0" err="1">
                <a:latin typeface="Times New Roman" pitchFamily="18" charset="0"/>
                <a:cs typeface="Times New Roman" pitchFamily="18" charset="0"/>
              </a:rPr>
              <a:t>phương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pháp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sổ</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sau</a:t>
            </a:r>
            <a:r>
              <a:rPr lang="en-US" sz="2500" dirty="0">
                <a:latin typeface="Times New Roman" pitchFamily="18" charset="0"/>
                <a:cs typeface="Times New Roman" pitchFamily="18" charset="0"/>
              </a:rPr>
              <a:t>:</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pháp</a:t>
            </a:r>
            <a:r>
              <a:rPr lang="en-US" sz="2500" dirty="0">
                <a:latin typeface="Times New Roman" pitchFamily="18" charset="0"/>
                <a:cs typeface="Times New Roman" pitchFamily="18" charset="0"/>
              </a:rPr>
              <a:t> 1: </a:t>
            </a:r>
            <a:r>
              <a:rPr lang="en-US" sz="2500" dirty="0" err="1">
                <a:latin typeface="Times New Roman" pitchFamily="18" charset="0"/>
                <a:cs typeface="Times New Roman" pitchFamily="18" charset="0"/>
              </a:rPr>
              <a:t>Tách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riêng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ngay</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số</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xuất</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hóa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đơn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a:t>
            </a:r>
          </a:p>
          <a:p>
            <a:pPr algn="just"/>
            <a:r>
              <a:rPr lang="en-US" sz="2500" dirty="0" err="1">
                <a:latin typeface="Times New Roman" pitchFamily="18" charset="0"/>
                <a:cs typeface="Times New Roman" pitchFamily="18" charset="0"/>
              </a:rPr>
              <a:t>Nợ</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các</a:t>
            </a:r>
            <a:r>
              <a:rPr lang="en-US" sz="2500" dirty="0">
                <a:latin typeface="Times New Roman" pitchFamily="18" charset="0"/>
                <a:cs typeface="Times New Roman" pitchFamily="18" charset="0"/>
              </a:rPr>
              <a:t> TK 111, 112, 131 (</a:t>
            </a:r>
            <a:r>
              <a:rPr lang="en-US" sz="2500" dirty="0" err="1">
                <a:latin typeface="Times New Roman" pitchFamily="18" charset="0"/>
                <a:cs typeface="Times New Roman" pitchFamily="18" charset="0"/>
              </a:rPr>
              <a:t>tổng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giá</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thanh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toán</a:t>
            </a:r>
            <a:r>
              <a:rPr lang="en-US" sz="2500" dirty="0">
                <a:latin typeface="Times New Roman" pitchFamily="18" charset="0"/>
                <a:cs typeface="Times New Roman" pitchFamily="18" charset="0"/>
              </a:rPr>
              <a:t>)</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các</a:t>
            </a:r>
            <a:r>
              <a:rPr lang="en-US" sz="2500" dirty="0">
                <a:latin typeface="Times New Roman" pitchFamily="18" charset="0"/>
                <a:cs typeface="Times New Roman" pitchFamily="18" charset="0"/>
              </a:rPr>
              <a:t> TK 511, 515, 711 (</a:t>
            </a:r>
            <a:r>
              <a:rPr lang="en-US" sz="2500" dirty="0" err="1">
                <a:latin typeface="Times New Roman" pitchFamily="18" charset="0"/>
                <a:cs typeface="Times New Roman" pitchFamily="18" charset="0"/>
              </a:rPr>
              <a:t>giá</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chưa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TK 3331 -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(33311).</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pháp</a:t>
            </a:r>
            <a:r>
              <a:rPr lang="en-US" sz="2500" dirty="0">
                <a:latin typeface="Times New Roman" pitchFamily="18" charset="0"/>
                <a:cs typeface="Times New Roman" pitchFamily="18" charset="0"/>
              </a:rPr>
              <a:t> 2: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nhận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doanh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bao</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gồm</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cả</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theo</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pháp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trực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tiếp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định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kỳ</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xác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định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số</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kế</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toán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giảm</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doanh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nhập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ứng</a:t>
            </a:r>
            <a:r>
              <a:rPr lang="en-US" sz="2500" dirty="0">
                <a:latin typeface="Times New Roman" pitchFamily="18" charset="0"/>
                <a:cs typeface="Times New Roman" pitchFamily="18" charset="0"/>
              </a:rPr>
              <a:t>:</a:t>
            </a:r>
          </a:p>
          <a:p>
            <a:pPr algn="just"/>
            <a:r>
              <a:rPr lang="en-US" sz="2500" dirty="0" err="1">
                <a:latin typeface="Times New Roman" pitchFamily="18" charset="0"/>
                <a:cs typeface="Times New Roman" pitchFamily="18" charset="0"/>
              </a:rPr>
              <a:t>Nợ</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các</a:t>
            </a:r>
            <a:r>
              <a:rPr lang="en-US" sz="2500" dirty="0">
                <a:latin typeface="Times New Roman" pitchFamily="18" charset="0"/>
                <a:cs typeface="Times New Roman" pitchFamily="18" charset="0"/>
              </a:rPr>
              <a:t> TK 511, 515, 711</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TK 3331 -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(33311).</a:t>
            </a:r>
          </a:p>
          <a:p>
            <a:pPr algn="just"/>
            <a:r>
              <a:rPr lang="en-US" sz="2500" dirty="0" err="1">
                <a:latin typeface="Times New Roman" pitchFamily="18" charset="0"/>
                <a:cs typeface="Times New Roman" pitchFamily="18" charset="0"/>
              </a:rPr>
              <a:t>Khi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vào</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Ngân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sách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Nhà</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nước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 </a:t>
            </a:r>
          </a:p>
          <a:p>
            <a:pPr algn="just"/>
            <a:r>
              <a:rPr lang="en-US" sz="2500" dirty="0" err="1">
                <a:latin typeface="Times New Roman" pitchFamily="18" charset="0"/>
                <a:cs typeface="Times New Roman" pitchFamily="18" charset="0"/>
              </a:rPr>
              <a:t>Nợ</a:t>
            </a:r>
            <a:r>
              <a:rPr lang="en-US" sz="2500" dirty="0">
                <a:latin typeface="Times New Roman" pitchFamily="18" charset="0"/>
                <a:cs typeface="Times New Roman" pitchFamily="18" charset="0"/>
              </a:rPr>
              <a:t> TK 3331 -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endParaRPr lang="en-US" sz="2500" dirty="0">
              <a:latin typeface="Times New Roman" pitchFamily="18" charset="0"/>
              <a:cs typeface="Times New Roman" pitchFamily="18" charset="0"/>
            </a:endParaRP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các</a:t>
            </a:r>
            <a:r>
              <a:rPr lang="en-US" sz="2500" dirty="0">
                <a:latin typeface="Times New Roman" pitchFamily="18" charset="0"/>
                <a:cs typeface="Times New Roman" pitchFamily="18" charset="0"/>
              </a:rPr>
              <a:t> TK 111, 112.</a:t>
            </a:r>
          </a:p>
        </p:txBody>
      </p:sp>
    </p:spTree>
    <p:extLst>
      <p:ext uri="{BB962C8B-B14F-4D97-AF65-F5344CB8AC3E}">
        <p14:creationId xmlns:p14="http://schemas.microsoft.com/office/powerpoint/2010/main" val="29289352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905000" y="381000"/>
            <a:ext cx="8382000" cy="1219200"/>
          </a:xfrm>
        </p:spPr>
        <p:txBody>
          <a:bodyPr>
            <a:normAutofit/>
          </a:bodyPr>
          <a:lstStyle/>
          <a:p>
            <a:r>
              <a:rPr lang="it-IT" sz="2800" b="1" i="1" dirty="0">
                <a:latin typeface="Times New Roman" pitchFamily="18" charset="0"/>
                <a:cs typeface="Times New Roman" pitchFamily="18" charset="0"/>
              </a:rPr>
              <a:t>3.2. Kế toán các khoản giảm trừ doanh thu</a:t>
            </a:r>
            <a:br>
              <a:rPr lang="en-US" sz="2800" dirty="0">
                <a:latin typeface="Times New Roman" pitchFamily="18" charset="0"/>
                <a:cs typeface="Times New Roman" pitchFamily="18" charset="0"/>
              </a:rPr>
            </a:br>
            <a:r>
              <a:rPr lang="en-US" sz="2800" i="1" dirty="0">
                <a:latin typeface="Times New Roman" pitchFamily="18" charset="0"/>
                <a:cs typeface="Times New Roman" pitchFamily="18" charset="0"/>
              </a:rPr>
              <a:t>3.2.4. </a:t>
            </a:r>
            <a:r>
              <a:rPr lang="en-US" sz="2800" i="1" dirty="0" err="1">
                <a:latin typeface="Times New Roman" pitchFamily="18" charset="0"/>
                <a:cs typeface="Times New Roman" pitchFamily="18" charset="0"/>
              </a:rPr>
              <a:t>Kế</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toán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tiêu</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thụ</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đặc</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biệt</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xuất</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khẩu</a:t>
            </a:r>
            <a:endParaRPr lang="en-US" sz="2800" dirty="0">
              <a:latin typeface="Times New Roman" panose="02020603050405020304" pitchFamily="18" charset="0"/>
              <a:cs typeface="Times New Roman" panose="02020603050405020304" pitchFamily="18" charset="0"/>
            </a:endParaRPr>
          </a:p>
        </p:txBody>
      </p:sp>
      <p:sp>
        <p:nvSpPr>
          <p:cNvPr id="4" name="Rectangle 2"/>
          <p:cNvSpPr txBox="1">
            <a:spLocks noChangeArrowheads="1"/>
          </p:cNvSpPr>
          <p:nvPr/>
        </p:nvSpPr>
        <p:spPr bwMode="auto">
          <a:xfrm>
            <a:off x="1974273" y="1905000"/>
            <a:ext cx="8382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endParaRPr lang="en-US" sz="2800" i="1" dirty="0"/>
          </a:p>
          <a:p>
            <a:endParaRPr lang="en-US" sz="2800" i="1" dirty="0"/>
          </a:p>
          <a:p>
            <a:pPr algn="just"/>
            <a:r>
              <a:rPr lang="vi-VN" sz="2800" i="1" dirty="0"/>
              <a:t> </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Thuế</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tiêu</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thụ</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đặc</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biệt</a:t>
            </a:r>
            <a:r>
              <a:rPr lang="en-US" sz="2500" i="1" dirty="0">
                <a:solidFill>
                  <a:schemeClr val="tx1"/>
                </a:solidFill>
                <a:latin typeface="Times New Roman" pitchFamily="18" charset="0"/>
                <a:cs typeface="Times New Roman" pitchFamily="18" charset="0"/>
              </a:rPr>
              <a:t>: </a:t>
            </a:r>
            <a:endParaRPr lang="en-US" sz="2500" dirty="0">
              <a:solidFill>
                <a:schemeClr val="tx1"/>
              </a:solidFill>
              <a:latin typeface="Times New Roman" pitchFamily="18" charset="0"/>
              <a:cs typeface="Times New Roman" pitchFamily="18" charset="0"/>
            </a:endParaRPr>
          </a:p>
          <a:p>
            <a:pPr algn="just"/>
            <a:r>
              <a:rPr lang="en-US" sz="2500" dirty="0" err="1">
                <a:solidFill>
                  <a:schemeClr val="tx1"/>
                </a:solidFill>
                <a:latin typeface="Times New Roman" pitchFamily="18" charset="0"/>
                <a:cs typeface="Times New Roman" pitchFamily="18" charset="0"/>
              </a:rPr>
              <a:t>Thuế</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tiêu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đặc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biệt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được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đánh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vào</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doanh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của</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các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doanh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nghiệp</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sản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xuất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một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số</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mặt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hàng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đặc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biệt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mà</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nhà</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nước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không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khuyến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khích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sản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xuất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cần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hạn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chế</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mức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tiêu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vì</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không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phục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thiết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thực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cho</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nhu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cầu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đời</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sống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nhân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dân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như</a:t>
            </a:r>
            <a:r>
              <a:rPr lang="en-US" sz="2500" dirty="0">
                <a:solidFill>
                  <a:schemeClr val="tx1"/>
                </a:solidFill>
                <a:latin typeface="Times New Roman" pitchFamily="18" charset="0"/>
                <a:cs typeface="Times New Roman" pitchFamily="18" charset="0"/>
              </a:rPr>
              <a:t> : </a:t>
            </a:r>
            <a:r>
              <a:rPr lang="en-US" sz="2500" dirty="0" err="1">
                <a:solidFill>
                  <a:schemeClr val="tx1"/>
                </a:solidFill>
                <a:latin typeface="Times New Roman" pitchFamily="18" charset="0"/>
                <a:cs typeface="Times New Roman" pitchFamily="18" charset="0"/>
              </a:rPr>
              <a:t>rượu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bia</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thuốc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lá</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vàng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mã</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bài</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lá</a:t>
            </a:r>
            <a:r>
              <a:rPr lang="en-US" sz="2500" dirty="0">
                <a:solidFill>
                  <a:schemeClr val="tx1"/>
                </a:solidFill>
                <a:latin typeface="Times New Roman" pitchFamily="18" charset="0"/>
                <a:cs typeface="Times New Roman" pitchFamily="18" charset="0"/>
              </a:rPr>
              <a:t>...(</a:t>
            </a:r>
            <a:r>
              <a:rPr lang="en-US" sz="2500" dirty="0" err="1">
                <a:solidFill>
                  <a:schemeClr val="tx1"/>
                </a:solidFill>
                <a:latin typeface="Times New Roman" pitchFamily="18" charset="0"/>
                <a:cs typeface="Times New Roman" pitchFamily="18" charset="0"/>
              </a:rPr>
              <a:t>Ngoài</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ra</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sản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phẩm-hàng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hoá</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dịch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chịu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thuế</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tiêu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đặc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biệt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còn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phải</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nộp</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thuế</a:t>
            </a:r>
            <a:r>
              <a:rPr lang="en-US" sz="2500" dirty="0">
                <a:solidFill>
                  <a:schemeClr val="tx1"/>
                </a:solidFill>
                <a:latin typeface="Times New Roman" pitchFamily="18" charset="0"/>
                <a:cs typeface="Times New Roman" pitchFamily="18" charset="0"/>
              </a:rPr>
              <a:t> GTGT) </a:t>
            </a:r>
          </a:p>
          <a:p>
            <a:endParaRPr lang="en-US" sz="2800" dirty="0">
              <a:solidFill>
                <a:schemeClr val="tx1"/>
              </a:solidFill>
              <a:latin typeface="+mn-lt"/>
            </a:endParaRPr>
          </a:p>
        </p:txBody>
      </p:sp>
      <p:graphicFrame>
        <p:nvGraphicFramePr>
          <p:cNvPr id="2" name="Table 1"/>
          <p:cNvGraphicFramePr>
            <a:graphicFrameLocks noGrp="1"/>
          </p:cNvGraphicFramePr>
          <p:nvPr/>
        </p:nvGraphicFramePr>
        <p:xfrm>
          <a:off x="2275610" y="4876801"/>
          <a:ext cx="7779326" cy="1431163"/>
        </p:xfrm>
        <a:graphic>
          <a:graphicData uri="http://schemas.openxmlformats.org/drawingml/2006/table">
            <a:tbl>
              <a:tblPr>
                <a:tableStyleId>{5C22544A-7EE6-4342-B048-85BDC9FD1C3A}</a:tableStyleId>
              </a:tblPr>
              <a:tblGrid>
                <a:gridCol w="2040461">
                  <a:extLst>
                    <a:ext uri="{9D8B030D-6E8A-4147-A177-3AD203B41FA5}">
                      <a16:colId xmlns:a16="http://schemas.microsoft.com/office/drawing/2014/main" val="20000"/>
                    </a:ext>
                  </a:extLst>
                </a:gridCol>
                <a:gridCol w="781154">
                  <a:extLst>
                    <a:ext uri="{9D8B030D-6E8A-4147-A177-3AD203B41FA5}">
                      <a16:colId xmlns:a16="http://schemas.microsoft.com/office/drawing/2014/main" val="20001"/>
                    </a:ext>
                  </a:extLst>
                </a:gridCol>
                <a:gridCol w="1902553">
                  <a:extLst>
                    <a:ext uri="{9D8B030D-6E8A-4147-A177-3AD203B41FA5}">
                      <a16:colId xmlns:a16="http://schemas.microsoft.com/office/drawing/2014/main" val="20002"/>
                    </a:ext>
                  </a:extLst>
                </a:gridCol>
                <a:gridCol w="915037">
                  <a:extLst>
                    <a:ext uri="{9D8B030D-6E8A-4147-A177-3AD203B41FA5}">
                      <a16:colId xmlns:a16="http://schemas.microsoft.com/office/drawing/2014/main" val="20003"/>
                    </a:ext>
                  </a:extLst>
                </a:gridCol>
                <a:gridCol w="2140121">
                  <a:extLst>
                    <a:ext uri="{9D8B030D-6E8A-4147-A177-3AD203B41FA5}">
                      <a16:colId xmlns:a16="http://schemas.microsoft.com/office/drawing/2014/main" val="20004"/>
                    </a:ext>
                  </a:extLst>
                </a:gridCol>
              </a:tblGrid>
              <a:tr h="1431163">
                <a:tc>
                  <a:txBody>
                    <a:bodyPr/>
                    <a:lstStyle/>
                    <a:p>
                      <a:pPr marL="228600" algn="ctr">
                        <a:lnSpc>
                          <a:spcPct val="107000"/>
                        </a:lnSpc>
                        <a:spcAft>
                          <a:spcPts val="6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TTĐB </a:t>
                      </a:r>
                      <a:r>
                        <a:rPr lang="en-US" sz="2500" dirty="0" err="1">
                          <a:effectLst/>
                          <a:latin typeface="Times New Roman" pitchFamily="18" charset="0"/>
                          <a:cs typeface="Times New Roman" pitchFamily="18" charset="0"/>
                        </a:rPr>
                        <a:t>phải</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nộp</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marL="228600" algn="ctr">
                        <a:lnSpc>
                          <a:spcPct val="107000"/>
                        </a:lnSpc>
                        <a:spcAft>
                          <a:spcPts val="600"/>
                        </a:spcAft>
                      </a:pPr>
                      <a:r>
                        <a:rPr lang="en-US" sz="2500">
                          <a:effectLst/>
                          <a:latin typeface="Times New Roman" pitchFamily="18" charset="0"/>
                          <a:cs typeface="Times New Roman" pitchFamily="18" charset="0"/>
                        </a:rPr>
                        <a:t>=</a:t>
                      </a:r>
                      <a:endParaRPr lang="en-US" sz="2500">
                        <a:effectLst/>
                        <a:latin typeface="Times New Roman" pitchFamily="18" charset="0"/>
                        <a:ea typeface="SimSun"/>
                        <a:cs typeface="Times New Roman" pitchFamily="18" charset="0"/>
                      </a:endParaRPr>
                    </a:p>
                  </a:txBody>
                  <a:tcPr marL="68580" marR="68580" marT="0" marB="0" anchor="ctr"/>
                </a:tc>
                <a:tc>
                  <a:txBody>
                    <a:bodyPr/>
                    <a:lstStyle/>
                    <a:p>
                      <a:pPr marL="228600" algn="ctr">
                        <a:lnSpc>
                          <a:spcPct val="107000"/>
                        </a:lnSpc>
                        <a:spcAft>
                          <a:spcPts val="600"/>
                        </a:spcAft>
                      </a:pPr>
                      <a:r>
                        <a:rPr lang="en-US" sz="2500" dirty="0" err="1">
                          <a:effectLst/>
                          <a:latin typeface="Times New Roman" pitchFamily="18" charset="0"/>
                          <a:cs typeface="Times New Roman" pitchFamily="18" charset="0"/>
                        </a:rPr>
                        <a:t>Giá</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tính</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TTĐB</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marL="228600">
                        <a:lnSpc>
                          <a:spcPct val="107000"/>
                        </a:lnSpc>
                        <a:spcAft>
                          <a:spcPts val="600"/>
                        </a:spcAft>
                      </a:pPr>
                      <a:r>
                        <a:rPr lang="en-US" sz="2500" dirty="0">
                          <a:effectLst/>
                          <a:latin typeface="Times New Roman" pitchFamily="18" charset="0"/>
                          <a:cs typeface="Times New Roman" pitchFamily="18" charset="0"/>
                        </a:rPr>
                        <a:t>x</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marL="228600" algn="ctr">
                        <a:lnSpc>
                          <a:spcPct val="107000"/>
                        </a:lnSpc>
                        <a:spcAft>
                          <a:spcPts val="6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suất</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TTĐB</a:t>
                      </a:r>
                      <a:endParaRPr lang="en-US" sz="2500" dirty="0">
                        <a:effectLst/>
                        <a:latin typeface="Times New Roman" pitchFamily="18" charset="0"/>
                        <a:ea typeface="SimSun"/>
                        <a:cs typeface="Times New Roman"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0690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866899" y="1"/>
            <a:ext cx="7620000" cy="1149927"/>
          </a:xfrm>
        </p:spPr>
        <p:txBody>
          <a:bodyPr>
            <a:normAutofit/>
          </a:bodyPr>
          <a:lstStyle/>
          <a:p>
            <a:r>
              <a:rPr lang="it-IT" sz="3200" i="1" dirty="0">
                <a:latin typeface="Times New Roman" pitchFamily="18" charset="0"/>
                <a:cs typeface="Times New Roman" pitchFamily="18" charset="0"/>
              </a:rPr>
              <a:t>3.2.4. </a:t>
            </a:r>
            <a:r>
              <a:rPr lang="pl-PL" sz="3200" i="1" dirty="0">
                <a:latin typeface="Times New Roman" pitchFamily="18" charset="0"/>
                <a:cs typeface="Times New Roman" pitchFamily="18" charset="0"/>
              </a:rPr>
              <a:t>Ghi sổ kế toán</a:t>
            </a:r>
            <a:br>
              <a:rPr lang="en-US" sz="3200" dirty="0">
                <a:latin typeface="Times New Roman" pitchFamily="18" charset="0"/>
                <a:cs typeface="Times New Roman" pitchFamily="18" charset="0"/>
              </a:rPr>
            </a:br>
            <a:endParaRPr lang="en-US" sz="3000" b="1" dirty="0">
              <a:latin typeface="Times New Roman" pitchFamily="18" charset="0"/>
              <a:cs typeface="Times New Roman" pitchFamily="18" charset="0"/>
            </a:endParaRPr>
          </a:p>
        </p:txBody>
      </p:sp>
      <p:sp>
        <p:nvSpPr>
          <p:cNvPr id="6" name="AutoShape 55"/>
          <p:cNvSpPr>
            <a:spLocks noChangeArrowheads="1"/>
          </p:cNvSpPr>
          <p:nvPr/>
        </p:nvSpPr>
        <p:spPr bwMode="auto">
          <a:xfrm>
            <a:off x="1752602" y="762000"/>
            <a:ext cx="8762999" cy="60198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7" name="Rectangle 2"/>
          <p:cNvSpPr txBox="1">
            <a:spLocks noChangeArrowheads="1"/>
          </p:cNvSpPr>
          <p:nvPr/>
        </p:nvSpPr>
        <p:spPr bwMode="auto">
          <a:xfrm>
            <a:off x="2209802" y="1752600"/>
            <a:ext cx="8000999"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500" dirty="0">
                <a:latin typeface="Times New Roman" pitchFamily="18" charset="0"/>
                <a:cs typeface="Times New Roman" pitchFamily="18" charset="0"/>
              </a:rPr>
            </a:br>
            <a:r>
              <a:rPr lang="it-IT" sz="2500" i="1" dirty="0">
                <a:solidFill>
                  <a:schemeClr val="tx1"/>
                </a:solidFill>
                <a:latin typeface="Times New Roman" pitchFamily="18" charset="0"/>
                <a:cs typeface="Times New Roman" pitchFamily="18" charset="0"/>
              </a:rPr>
              <a:t>- </a:t>
            </a:r>
            <a:r>
              <a:rPr lang="pl-PL" sz="2500" i="1" dirty="0">
                <a:solidFill>
                  <a:schemeClr val="tx1"/>
                </a:solidFill>
                <a:latin typeface="Times New Roman" pitchFamily="18" charset="0"/>
                <a:cs typeface="Times New Roman" pitchFamily="18" charset="0"/>
              </a:rPr>
              <a:t>Sổ kế toán chi tiết:</a:t>
            </a:r>
            <a:r>
              <a:rPr lang="pl-PL" sz="2500" dirty="0">
                <a:solidFill>
                  <a:schemeClr val="tx1"/>
                </a:solidFill>
                <a:latin typeface="Times New Roman" pitchFamily="18" charset="0"/>
                <a:cs typeface="Times New Roman" pitchFamily="18" charset="0"/>
              </a:rPr>
              <a:t> </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Kế toán quá trình bán hàng sử dụng các sổ chi tiết sau: </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thanh toán với người mua bằng VNĐ (Mẫu S31-DN)</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thanh toán với người mua bằng ngoại tệ (Mẫu số S32-DN)</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các tài khoản (Mẫu S38-DN) </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bán hàng (Mẫu số S35-DN)</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phí sản xuất kinh doanh để theo dõi giá vốn hàng bán.</a:t>
            </a:r>
            <a:endParaRPr lang="en-US" sz="2500" dirty="0">
              <a:solidFill>
                <a:schemeClr val="tx1"/>
              </a:solidFill>
              <a:latin typeface="Times New Roman" pitchFamily="18" charset="0"/>
              <a:cs typeface="Times New Roman" pitchFamily="18" charset="0"/>
            </a:endParaRPr>
          </a:p>
          <a:p>
            <a:r>
              <a:rPr lang="pl-PL" sz="2500" i="1" dirty="0">
                <a:solidFill>
                  <a:schemeClr val="tx1"/>
                </a:solidFill>
                <a:latin typeface="Times New Roman" pitchFamily="18" charset="0"/>
                <a:cs typeface="Times New Roman" pitchFamily="18" charset="0"/>
              </a:rPr>
              <a:t>- Sổ kế toán tổng hợp: </a:t>
            </a:r>
            <a:r>
              <a:rPr lang="pl-PL" sz="2500" dirty="0">
                <a:solidFill>
                  <a:schemeClr val="tx1"/>
                </a:solidFill>
                <a:latin typeface="Times New Roman" pitchFamily="18" charset="0"/>
                <a:cs typeface="Times New Roman" pitchFamily="18" charset="0"/>
              </a:rPr>
              <a:t>Theo hình thức chứng từ ghi sổ</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Chứng từ ghi sổ</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đăng ký chứng từ ghi sổ</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cái TK 511,521,632</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bán hàng (Mẫu số S35-DN)</a:t>
            </a:r>
            <a:endParaRPr lang="en-US" sz="25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2894617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7"/>
                                        </p:tgtEl>
                                        <p:attrNameLst>
                                          <p:attrName>style.visibility</p:attrName>
                                        </p:attrNameLst>
                                      </p:cBhvr>
                                      <p:to>
                                        <p:strVal val="visible"/>
                                      </p:to>
                                    </p:set>
                                    <p:anim calcmode="discrete" valueType="clr">
                                      <p:cBhvr override="childStyle">
                                        <p:cTn id="1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7"/>
                                        </p:tgtEl>
                                        <p:attrNameLst>
                                          <p:attrName>fillcolor</p:attrName>
                                        </p:attrNameLst>
                                      </p:cBhvr>
                                      <p:tavLst>
                                        <p:tav tm="0">
                                          <p:val>
                                            <p:clrVal>
                                              <a:schemeClr val="accent2"/>
                                            </p:clrVal>
                                          </p:val>
                                        </p:tav>
                                        <p:tav tm="50000">
                                          <p:val>
                                            <p:clrVal>
                                              <a:schemeClr val="hlink"/>
                                            </p:clrVal>
                                          </p:val>
                                        </p:tav>
                                      </p:tavLst>
                                    </p:anim>
                                    <p:set>
                                      <p:cBhvr>
                                        <p:cTn id="1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6"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866899" y="1"/>
            <a:ext cx="7620000" cy="1149927"/>
          </a:xfrm>
        </p:spPr>
        <p:txBody>
          <a:bodyPr>
            <a:normAutofit fontScale="90000"/>
          </a:bodyPr>
          <a:lstStyle/>
          <a:p>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r>
              <a:rPr lang="it-IT" sz="3200" i="1" dirty="0">
                <a:latin typeface="Times New Roman" pitchFamily="18" charset="0"/>
                <a:cs typeface="Times New Roman" pitchFamily="18" charset="0"/>
              </a:rPr>
              <a:t>3.2.4. </a:t>
            </a:r>
            <a:r>
              <a:rPr lang="pl-PL" sz="3200" i="1" dirty="0">
                <a:latin typeface="Times New Roman" pitchFamily="18" charset="0"/>
                <a:cs typeface="Times New Roman" pitchFamily="18" charset="0"/>
              </a:rPr>
              <a:t>Ghi sổ kế toán</a:t>
            </a:r>
            <a:br>
              <a:rPr lang="en-US" sz="3200" dirty="0">
                <a:latin typeface="Times New Roman" pitchFamily="18" charset="0"/>
                <a:cs typeface="Times New Roman" pitchFamily="18" charset="0"/>
              </a:rPr>
            </a:br>
            <a:endParaRPr lang="en-US" sz="3000" b="1" dirty="0">
              <a:latin typeface="Times New Roman" pitchFamily="18" charset="0"/>
              <a:cs typeface="Times New Roman" pitchFamily="18" charset="0"/>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6346" y="838200"/>
            <a:ext cx="8929255" cy="565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56842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txBox="1">
            <a:spLocks/>
          </p:cNvSpPr>
          <p:nvPr/>
        </p:nvSpPr>
        <p:spPr bwMode="auto">
          <a:xfrm>
            <a:off x="1524000" y="381000"/>
            <a:ext cx="9144000" cy="1163782"/>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en-US" sz="3000" b="1" dirty="0">
                <a:latin typeface="Times New Roman" pitchFamily="18" charset="0"/>
                <a:cs typeface="Times New Roman" pitchFamily="18" charset="0"/>
              </a:rPr>
              <a:t>2.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a:p>
            <a:r>
              <a:rPr lang="en-US" sz="3000" b="1" dirty="0">
                <a:latin typeface="Times New Roman" pitchFamily="18" charset="0"/>
                <a:cs typeface="Times New Roman" pitchFamily="18" charset="0"/>
              </a:rPr>
              <a:t>2.1. </a:t>
            </a:r>
            <a:r>
              <a:rPr lang="en-US" sz="3000" b="1" dirty="0" err="1">
                <a:latin typeface="Times New Roman" pitchFamily="18" charset="0"/>
                <a:cs typeface="Times New Roman" pitchFamily="18" charset="0"/>
              </a:rPr>
              <a:t>Khái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niệm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3" name="Title 1"/>
          <p:cNvSpPr txBox="1">
            <a:spLocks/>
          </p:cNvSpPr>
          <p:nvPr/>
        </p:nvSpPr>
        <p:spPr bwMode="auto">
          <a:xfrm>
            <a:off x="1558636" y="1752600"/>
            <a:ext cx="9144000" cy="2078182"/>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3200" dirty="0"/>
              <a:t>- </a:t>
            </a:r>
            <a:r>
              <a:rPr lang="it-IT" sz="3000" dirty="0">
                <a:latin typeface="Times New Roman" pitchFamily="18" charset="0"/>
                <a:cs typeface="Times New Roman" pitchFamily="18" charset="0"/>
              </a:rPr>
              <a:t>Thành phẩm là những sản phẩm đã kết thúc giai đoạn cuối cùng của quy trình công nghệ sản xuất ra sản phẩm đó, đã qua kiểm tra đạt tiêu chuẩn kỹ thuật quy định, được nhập kho hoặc giao trực tiếp cho khách hàng.</a:t>
            </a:r>
            <a:endParaRPr lang="en-US" sz="3000" dirty="0">
              <a:latin typeface="Times New Roman" pitchFamily="18" charset="0"/>
              <a:cs typeface="Times New Roman" pitchFamily="18" charset="0"/>
            </a:endParaRPr>
          </a:p>
        </p:txBody>
      </p:sp>
      <p:sp>
        <p:nvSpPr>
          <p:cNvPr id="4" name="Title 1"/>
          <p:cNvSpPr txBox="1">
            <a:spLocks/>
          </p:cNvSpPr>
          <p:nvPr/>
        </p:nvSpPr>
        <p:spPr bwMode="auto">
          <a:xfrm>
            <a:off x="1565564" y="4267200"/>
            <a:ext cx="9144000" cy="2001982"/>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3200" b="1" dirty="0">
              <a:latin typeface="Times New Roman" pitchFamily="18" charset="0"/>
              <a:cs typeface="Times New Roman" pitchFamily="18" charset="0"/>
            </a:endParaRPr>
          </a:p>
          <a:p>
            <a:r>
              <a:rPr lang="it-IT" sz="3200" b="1" dirty="0">
                <a:latin typeface="Times New Roman" pitchFamily="18" charset="0"/>
                <a:cs typeface="Times New Roman" pitchFamily="18" charset="0"/>
              </a:rPr>
              <a:t> </a:t>
            </a:r>
          </a:p>
          <a:p>
            <a:endParaRPr lang="it-IT" sz="3200" b="1" dirty="0">
              <a:latin typeface="Times New Roman" pitchFamily="18" charset="0"/>
              <a:cs typeface="Times New Roman" pitchFamily="18" charset="0"/>
            </a:endParaRPr>
          </a:p>
          <a:p>
            <a:r>
              <a:rPr lang="it-IT" sz="3000" b="1" i="1" dirty="0">
                <a:latin typeface="Times New Roman" pitchFamily="18" charset="0"/>
                <a:cs typeface="Times New Roman" pitchFamily="18" charset="0"/>
              </a:rPr>
              <a:t>- </a:t>
            </a:r>
            <a:r>
              <a:rPr lang="it-IT" sz="3000" dirty="0">
                <a:latin typeface="Times New Roman" pitchFamily="18" charset="0"/>
                <a:cs typeface="Times New Roman" pitchFamily="18" charset="0"/>
              </a:rPr>
              <a:t>Hàng hoá là những vật phẩm các doanh nghiệp mua về để bán phục vụ cho nhu cầu sản xuất và tiêu dùng của xã hội.</a:t>
            </a: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val="26085364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17500"/>
            <a:ext cx="8229600" cy="1524000"/>
          </a:xfrm>
        </p:spPr>
        <p:txBody>
          <a:bodyPr>
            <a:normAutofit fontScale="90000"/>
          </a:bodyPr>
          <a:lstStyle/>
          <a:p>
            <a:r>
              <a:rPr lang="pl-PL" sz="2800" b="1" dirty="0">
                <a:latin typeface="Times New Roman" pitchFamily="18" charset="0"/>
                <a:cs typeface="Times New Roman" pitchFamily="18" charset="0"/>
              </a:rPr>
              <a:t>4. Kế toán chi phí BH và chi phí QLDN</a:t>
            </a:r>
            <a:br>
              <a:rPr lang="en-US" sz="2800" dirty="0">
                <a:latin typeface="Times New Roman" pitchFamily="18" charset="0"/>
                <a:cs typeface="Times New Roman" pitchFamily="18" charset="0"/>
              </a:rPr>
            </a:br>
            <a:r>
              <a:rPr lang="pl-PL" sz="2800" b="1" i="1" dirty="0">
                <a:latin typeface="Times New Roman" pitchFamily="18" charset="0"/>
                <a:cs typeface="Times New Roman" pitchFamily="18" charset="0"/>
              </a:rPr>
              <a:t>4.1. Kế toán chi phí bán hàng</a:t>
            </a:r>
            <a:br>
              <a:rPr lang="en-US" sz="2800" dirty="0">
                <a:latin typeface="Times New Roman" pitchFamily="18" charset="0"/>
                <a:cs typeface="Times New Roman" pitchFamily="18" charset="0"/>
              </a:rPr>
            </a:br>
            <a:r>
              <a:rPr lang="pl-PL" sz="2800" i="1" dirty="0">
                <a:latin typeface="Times New Roman" pitchFamily="18" charset="0"/>
                <a:cs typeface="Times New Roman" pitchFamily="18" charset="0"/>
              </a:rPr>
              <a:t>4.1.1. Nội dung</a:t>
            </a:r>
            <a:br>
              <a:rPr lang="en-US" dirty="0"/>
            </a:br>
            <a:endParaRPr lang="en-US" dirty="0"/>
          </a:p>
        </p:txBody>
      </p:sp>
      <p:sp>
        <p:nvSpPr>
          <p:cNvPr id="3" name="Content Placeholder 2"/>
          <p:cNvSpPr>
            <a:spLocks noGrp="1"/>
          </p:cNvSpPr>
          <p:nvPr>
            <p:ph idx="1"/>
          </p:nvPr>
        </p:nvSpPr>
        <p:spPr>
          <a:xfrm>
            <a:off x="1676400" y="1600200"/>
            <a:ext cx="8763000" cy="5181600"/>
          </a:xfrm>
        </p:spPr>
        <p:txBody>
          <a:bodyPr>
            <a:normAutofit/>
          </a:bodyPr>
          <a:lstStyle/>
          <a:p>
            <a:r>
              <a:rPr lang="pl-PL" sz="2600" dirty="0">
                <a:latin typeface="Times New Roman" panose="02020603050405020304" pitchFamily="18" charset="0"/>
                <a:cs typeface="Times New Roman" panose="02020603050405020304" pitchFamily="18" charset="0"/>
              </a:rPr>
              <a:t>Chi phí bán hàng là toàn bộ các chi phí phát sinh liên quan đến quá trình bán sản phẩm, hàng hóa và cung cấp dịch vụ.</a:t>
            </a:r>
            <a:endParaRPr lang="en-US" sz="2600" dirty="0">
              <a:latin typeface="Times New Roman" panose="02020603050405020304" pitchFamily="18" charset="0"/>
              <a:cs typeface="Times New Roman" panose="02020603050405020304" pitchFamily="18" charset="0"/>
            </a:endParaRPr>
          </a:p>
          <a:p>
            <a:r>
              <a:rPr lang="pl-PL" sz="2600" dirty="0">
                <a:latin typeface="Times New Roman" panose="02020603050405020304" pitchFamily="18" charset="0"/>
                <a:cs typeface="Times New Roman" panose="02020603050405020304" pitchFamily="18" charset="0"/>
              </a:rPr>
              <a:t>* Nội dung chi phí bán hàng gồm các yếu tố sau:</a:t>
            </a:r>
            <a:endParaRPr lang="en-US" sz="2600" dirty="0">
              <a:latin typeface="Times New Roman" panose="02020603050405020304" pitchFamily="18" charset="0"/>
              <a:cs typeface="Times New Roman" panose="02020603050405020304" pitchFamily="18" charset="0"/>
            </a:endParaRPr>
          </a:p>
          <a:p>
            <a:pPr algn="just"/>
            <a:r>
              <a:rPr lang="pl-PL" sz="2600" dirty="0">
                <a:latin typeface="Times New Roman" panose="02020603050405020304" pitchFamily="18" charset="0"/>
                <a:cs typeface="Times New Roman" panose="02020603050405020304" pitchFamily="18" charset="0"/>
              </a:rPr>
              <a:t>(1) Chi phí nhân viên</a:t>
            </a:r>
            <a:endParaRPr lang="en-US" sz="2600" dirty="0">
              <a:latin typeface="Times New Roman" panose="02020603050405020304" pitchFamily="18" charset="0"/>
              <a:cs typeface="Times New Roman" panose="02020603050405020304" pitchFamily="18" charset="0"/>
            </a:endParaRPr>
          </a:p>
          <a:p>
            <a:pPr algn="just"/>
            <a:r>
              <a:rPr lang="pl-PL" sz="2600" dirty="0">
                <a:latin typeface="Times New Roman" panose="02020603050405020304" pitchFamily="18" charset="0"/>
                <a:cs typeface="Times New Roman" panose="02020603050405020304" pitchFamily="18" charset="0"/>
              </a:rPr>
              <a:t> (2) Chi phí vật liệu, bao bì</a:t>
            </a:r>
            <a:endParaRPr lang="en-US" sz="2600" dirty="0">
              <a:latin typeface="Times New Roman" panose="02020603050405020304" pitchFamily="18" charset="0"/>
              <a:cs typeface="Times New Roman" panose="02020603050405020304" pitchFamily="18" charset="0"/>
            </a:endParaRPr>
          </a:p>
          <a:p>
            <a:r>
              <a:rPr lang="pl-PL" sz="2600" dirty="0">
                <a:latin typeface="Times New Roman" panose="02020603050405020304" pitchFamily="18" charset="0"/>
                <a:cs typeface="Times New Roman" panose="02020603050405020304" pitchFamily="18" charset="0"/>
              </a:rPr>
              <a:t> (3) Chi phí dụng cụ, đồ dùng </a:t>
            </a:r>
            <a:endParaRPr lang="en-US" sz="2600" dirty="0">
              <a:latin typeface="Times New Roman" panose="02020603050405020304" pitchFamily="18" charset="0"/>
              <a:cs typeface="Times New Roman" panose="02020603050405020304" pitchFamily="18" charset="0"/>
            </a:endParaRPr>
          </a:p>
          <a:p>
            <a:r>
              <a:rPr lang="pl-PL" sz="2600" dirty="0">
                <a:latin typeface="Times New Roman" panose="02020603050405020304" pitchFamily="18" charset="0"/>
                <a:cs typeface="Times New Roman" panose="02020603050405020304" pitchFamily="18" charset="0"/>
              </a:rPr>
              <a:t>(4) Chi phí khấu hao TSCĐ</a:t>
            </a:r>
            <a:endParaRPr lang="en-US" sz="2600" dirty="0">
              <a:latin typeface="Times New Roman" panose="02020603050405020304" pitchFamily="18" charset="0"/>
              <a:cs typeface="Times New Roman" panose="02020603050405020304" pitchFamily="18" charset="0"/>
            </a:endParaRPr>
          </a:p>
          <a:p>
            <a:r>
              <a:rPr lang="pl-PL" sz="2600" dirty="0">
                <a:latin typeface="Times New Roman" panose="02020603050405020304" pitchFamily="18" charset="0"/>
                <a:cs typeface="Times New Roman" panose="02020603050405020304" pitchFamily="18" charset="0"/>
              </a:rPr>
              <a:t>(5) Chi phí bảo hành sản phẩm, hàng hóa </a:t>
            </a:r>
            <a:endParaRPr lang="en-US" sz="2600" dirty="0">
              <a:latin typeface="Times New Roman" panose="02020603050405020304" pitchFamily="18" charset="0"/>
              <a:cs typeface="Times New Roman" panose="02020603050405020304" pitchFamily="18" charset="0"/>
            </a:endParaRPr>
          </a:p>
          <a:p>
            <a:r>
              <a:rPr lang="pl-PL" sz="2600" dirty="0">
                <a:latin typeface="Times New Roman" panose="02020603050405020304" pitchFamily="18" charset="0"/>
                <a:cs typeface="Times New Roman" panose="02020603050405020304" pitchFamily="18" charset="0"/>
              </a:rPr>
              <a:t>(6) Chi phí dịch vụ mua ngoài: </a:t>
            </a:r>
            <a:endParaRPr lang="en-US" sz="2600" dirty="0">
              <a:latin typeface="Times New Roman" panose="02020603050405020304" pitchFamily="18" charset="0"/>
              <a:cs typeface="Times New Roman" panose="02020603050405020304" pitchFamily="18" charset="0"/>
            </a:endParaRPr>
          </a:p>
          <a:p>
            <a:r>
              <a:rPr lang="pl-PL" sz="2600" dirty="0">
                <a:latin typeface="Times New Roman" panose="02020603050405020304" pitchFamily="18" charset="0"/>
                <a:cs typeface="Times New Roman" panose="02020603050405020304" pitchFamily="18" charset="0"/>
              </a:rPr>
              <a:t>7) Chi phí bằng tiền khác</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3391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0" y="1066800"/>
            <a:ext cx="8229600" cy="914400"/>
          </a:xfrm>
        </p:spPr>
        <p:txBody>
          <a:bodyPr/>
          <a:lstStyle/>
          <a:p>
            <a:r>
              <a:rPr lang="en-US" sz="2800" b="1" i="1" dirty="0">
                <a:latin typeface="Times New Roman" pitchFamily="18" charset="0"/>
                <a:cs typeface="Times New Roman" pitchFamily="18" charset="0"/>
              </a:rPr>
              <a:t>4.1.2 </a:t>
            </a:r>
            <a:r>
              <a:rPr lang="en-US" sz="2800" b="1" i="1" dirty="0" err="1">
                <a:latin typeface="Times New Roman" pitchFamily="18" charset="0"/>
                <a:cs typeface="Times New Roman" pitchFamily="18" charset="0"/>
              </a:rPr>
              <a:t>Chứng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từ</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toán</a:t>
            </a:r>
            <a:endParaRPr lang="en-US" sz="2800" b="1" i="1" dirty="0">
              <a:latin typeface="Times New Roman" pitchFamily="18" charset="0"/>
              <a:cs typeface="Times New Roman" pitchFamily="18" charset="0"/>
            </a:endParaRPr>
          </a:p>
        </p:txBody>
      </p:sp>
      <p:sp>
        <p:nvSpPr>
          <p:cNvPr id="3" name="Content Placeholder 2"/>
          <p:cNvSpPr>
            <a:spLocks noGrp="1"/>
          </p:cNvSpPr>
          <p:nvPr>
            <p:ph idx="1"/>
          </p:nvPr>
        </p:nvSpPr>
        <p:spPr>
          <a:xfrm>
            <a:off x="1676400" y="2286000"/>
            <a:ext cx="8763000" cy="3581400"/>
          </a:xfrm>
        </p:spPr>
        <p:txBody>
          <a:bodyPr>
            <a:normAutofit/>
          </a:bodyPr>
          <a:lstStyle/>
          <a:p>
            <a:pPr marL="0" indent="0">
              <a:lnSpc>
                <a:spcPct val="150000"/>
              </a:lnSpc>
              <a:buNone/>
            </a:pPr>
            <a:r>
              <a:rPr lang="it-IT" sz="2600" dirty="0">
                <a:latin typeface="Times New Roman" panose="02020603050405020304" pitchFamily="18" charset="0"/>
                <a:cs typeface="Times New Roman" panose="02020603050405020304" pitchFamily="18" charset="0"/>
              </a:rPr>
              <a:t>- Hóa đơn GTGT</a:t>
            </a:r>
            <a:endParaRPr lang="en-US" sz="2600" dirty="0">
              <a:latin typeface="Times New Roman" panose="02020603050405020304" pitchFamily="18" charset="0"/>
              <a:cs typeface="Times New Roman" panose="02020603050405020304" pitchFamily="18" charset="0"/>
            </a:endParaRPr>
          </a:p>
          <a:p>
            <a:pPr marL="0" indent="0">
              <a:lnSpc>
                <a:spcPct val="150000"/>
              </a:lnSpc>
              <a:buNone/>
            </a:pPr>
            <a:r>
              <a:rPr lang="it-IT" sz="2600" dirty="0">
                <a:latin typeface="Times New Roman" panose="02020603050405020304" pitchFamily="18" charset="0"/>
                <a:cs typeface="Times New Roman" panose="02020603050405020304" pitchFamily="18" charset="0"/>
              </a:rPr>
              <a:t>- Phiếu chi</a:t>
            </a:r>
            <a:endParaRPr lang="en-US" sz="2600" dirty="0">
              <a:latin typeface="Times New Roman" panose="02020603050405020304" pitchFamily="18" charset="0"/>
              <a:cs typeface="Times New Roman" panose="02020603050405020304" pitchFamily="18" charset="0"/>
            </a:endParaRPr>
          </a:p>
          <a:p>
            <a:pPr marL="0" indent="0">
              <a:lnSpc>
                <a:spcPct val="150000"/>
              </a:lnSpc>
              <a:buNone/>
            </a:pPr>
            <a:r>
              <a:rPr lang="it-IT" sz="2600" dirty="0">
                <a:latin typeface="Times New Roman" panose="02020603050405020304" pitchFamily="18" charset="0"/>
                <a:cs typeface="Times New Roman" panose="02020603050405020304" pitchFamily="18" charset="0"/>
              </a:rPr>
              <a:t>- Bảng phân bổ tiền lương và BHXH.</a:t>
            </a:r>
            <a:endParaRPr lang="en-US" sz="2600" dirty="0">
              <a:latin typeface="Times New Roman" panose="02020603050405020304" pitchFamily="18" charset="0"/>
              <a:cs typeface="Times New Roman" panose="02020603050405020304" pitchFamily="18" charset="0"/>
            </a:endParaRPr>
          </a:p>
          <a:p>
            <a:pPr marL="0" indent="0">
              <a:lnSpc>
                <a:spcPct val="150000"/>
              </a:lnSpc>
              <a:buNone/>
            </a:pPr>
            <a:r>
              <a:rPr lang="it-IT" sz="2600" dirty="0">
                <a:latin typeface="Times New Roman" panose="02020603050405020304" pitchFamily="18" charset="0"/>
                <a:cs typeface="Times New Roman" panose="02020603050405020304" pitchFamily="18" charset="0"/>
              </a:rPr>
              <a:t>- Bảng phân bổ nguyên liệu, vật liệu, công cụ dụng cụ.</a:t>
            </a:r>
            <a:endParaRPr lang="en-US" sz="2600" dirty="0">
              <a:latin typeface="Times New Roman" panose="02020603050405020304" pitchFamily="18" charset="0"/>
              <a:cs typeface="Times New Roman" panose="02020603050405020304" pitchFamily="18" charset="0"/>
            </a:endParaRPr>
          </a:p>
          <a:p>
            <a:pPr marL="0" indent="0">
              <a:lnSpc>
                <a:spcPct val="150000"/>
              </a:lnSpc>
              <a:buNone/>
            </a:pPr>
            <a:r>
              <a:rPr lang="it-IT" sz="2600" dirty="0">
                <a:latin typeface="Times New Roman" panose="02020603050405020304" pitchFamily="18" charset="0"/>
                <a:cs typeface="Times New Roman" panose="02020603050405020304" pitchFamily="18" charset="0"/>
              </a:rPr>
              <a:t>- Bảng tính và phân bổ khấu hao TSCĐ.</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0935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2600" y="76201"/>
            <a:ext cx="8763000" cy="461665"/>
          </a:xfrm>
          <a:prstGeom prst="rect">
            <a:avLst/>
          </a:prstGeom>
        </p:spPr>
        <p:txBody>
          <a:bodyPr wrap="square">
            <a:spAutoFit/>
          </a:bodyPr>
          <a:lstStyle/>
          <a:p>
            <a:pPr marL="228600" algn="just"/>
            <a:r>
              <a:rPr lang="en-US" sz="2400" b="1" i="1" dirty="0">
                <a:solidFill>
                  <a:srgbClr val="080808"/>
                </a:solidFill>
                <a:latin typeface="Times New Roman"/>
                <a:ea typeface="Calibri"/>
                <a:cs typeface="Times New Roman"/>
              </a:rPr>
              <a:t>4.1.3. </a:t>
            </a:r>
            <a:r>
              <a:rPr lang="en-US" sz="2400" b="1" i="1" dirty="0" err="1">
                <a:solidFill>
                  <a:srgbClr val="080808"/>
                </a:solidFill>
                <a:latin typeface="Times New Roman"/>
                <a:ea typeface="Calibri"/>
                <a:cs typeface="Times New Roman"/>
              </a:rPr>
              <a:t>Kế</a:t>
            </a:r>
            <a:r>
              <a:rPr lang="en-US" sz="2400" b="1" i="1" dirty="0">
                <a:solidFill>
                  <a:srgbClr val="080808"/>
                </a:solidFill>
                <a:latin typeface="Times New Roman"/>
                <a:ea typeface="Calibri"/>
                <a:cs typeface="Times New Roman"/>
              </a:rPr>
              <a:t> </a:t>
            </a:r>
            <a:r>
              <a:rPr lang="en-US" sz="2400" b="1" i="1" dirty="0" err="1">
                <a:solidFill>
                  <a:srgbClr val="080808"/>
                </a:solidFill>
                <a:latin typeface="Times New Roman"/>
                <a:ea typeface="Calibri"/>
                <a:cs typeface="Times New Roman"/>
              </a:rPr>
              <a:t>toán</a:t>
            </a:r>
            <a:r>
              <a:rPr lang="en-US" sz="2400" b="1" i="1" dirty="0">
                <a:solidFill>
                  <a:srgbClr val="080808"/>
                </a:solidFill>
                <a:latin typeface="Times New Roman"/>
                <a:ea typeface="Calibri"/>
                <a:cs typeface="Times New Roman"/>
              </a:rPr>
              <a:t> chi </a:t>
            </a:r>
            <a:r>
              <a:rPr lang="en-US" sz="2400" b="1" i="1" dirty="0" err="1">
                <a:solidFill>
                  <a:srgbClr val="080808"/>
                </a:solidFill>
                <a:latin typeface="Times New Roman"/>
                <a:ea typeface="Calibri"/>
                <a:cs typeface="Times New Roman"/>
              </a:rPr>
              <a:t>phí</a:t>
            </a:r>
            <a:r>
              <a:rPr lang="en-US" sz="2400" b="1" i="1" dirty="0">
                <a:solidFill>
                  <a:srgbClr val="080808"/>
                </a:solidFill>
                <a:latin typeface="Times New Roman"/>
                <a:ea typeface="Calibri"/>
                <a:cs typeface="Times New Roman"/>
              </a:rPr>
              <a:t> </a:t>
            </a:r>
            <a:r>
              <a:rPr lang="en-US" sz="2400" b="1" i="1" dirty="0" err="1">
                <a:solidFill>
                  <a:srgbClr val="080808"/>
                </a:solidFill>
                <a:latin typeface="Times New Roman"/>
                <a:ea typeface="Calibri"/>
                <a:cs typeface="Times New Roman"/>
              </a:rPr>
              <a:t>bán</a:t>
            </a:r>
            <a:r>
              <a:rPr lang="en-US" sz="2400" b="1" i="1" dirty="0">
                <a:solidFill>
                  <a:srgbClr val="080808"/>
                </a:solidFill>
                <a:latin typeface="Times New Roman"/>
                <a:ea typeface="Calibri"/>
                <a:cs typeface="Times New Roman"/>
              </a:rPr>
              <a:t> </a:t>
            </a:r>
            <a:r>
              <a:rPr lang="en-US" sz="2400" b="1" i="1" dirty="0" err="1">
                <a:solidFill>
                  <a:srgbClr val="080808"/>
                </a:solidFill>
                <a:latin typeface="Times New Roman"/>
                <a:ea typeface="Calibri"/>
                <a:cs typeface="Times New Roman"/>
              </a:rPr>
              <a:t>hàng</a:t>
            </a:r>
            <a:endParaRPr lang="en-US" sz="2400" i="1" dirty="0">
              <a:solidFill>
                <a:srgbClr val="080808"/>
              </a:solidFill>
              <a:latin typeface="Calibri"/>
              <a:ea typeface="Calibri"/>
              <a:cs typeface="Times New Roman"/>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146</a:t>
            </a: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537866"/>
            <a:ext cx="8915400" cy="6091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0665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73650"/>
            <a:ext cx="8229600" cy="1524000"/>
          </a:xfrm>
        </p:spPr>
        <p:txBody>
          <a:bodyPr>
            <a:normAutofit fontScale="90000"/>
          </a:bodyPr>
          <a:lstStyle/>
          <a:p>
            <a:r>
              <a:rPr lang="pl-PL" sz="2800" b="1" dirty="0">
                <a:latin typeface="Times New Roman" panose="02020603050405020304" pitchFamily="18" charset="0"/>
                <a:cs typeface="Times New Roman" pitchFamily="18" charset="0"/>
              </a:rPr>
              <a:t>4. Kế toán chi phí BH và chi phí QLDN</a:t>
            </a:r>
            <a:br>
              <a:rPr lang="en-US" sz="2800" dirty="0">
                <a:latin typeface="Times New Roman" panose="02020603050405020304" pitchFamily="18" charset="0"/>
                <a:cs typeface="Times New Roman" pitchFamily="18" charset="0"/>
              </a:rPr>
            </a:br>
            <a:r>
              <a:rPr lang="pl-PL" sz="2800" b="1" i="1" dirty="0">
                <a:latin typeface="Times New Roman" panose="02020603050405020304" pitchFamily="18" charset="0"/>
                <a:cs typeface="Times New Roman" pitchFamily="18" charset="0"/>
              </a:rPr>
              <a:t>4.</a:t>
            </a:r>
            <a:r>
              <a:rPr lang="en-US" sz="2800" b="1" i="1" dirty="0">
                <a:latin typeface="Times New Roman" panose="02020603050405020304" pitchFamily="18" charset="0"/>
                <a:cs typeface="Times New Roman" pitchFamily="18" charset="0"/>
              </a:rPr>
              <a:t>2</a:t>
            </a:r>
            <a:r>
              <a:rPr lang="pl-PL" sz="2800" b="1" i="1" dirty="0">
                <a:latin typeface="Times New Roman" panose="02020603050405020304" pitchFamily="18" charset="0"/>
                <a:cs typeface="Times New Roman" pitchFamily="18" charset="0"/>
              </a:rPr>
              <a:t>. Kế toán chi phí </a:t>
            </a:r>
            <a:r>
              <a:rPr lang="en-US" sz="2800" b="1" i="1" dirty="0">
                <a:latin typeface="Times New Roman" panose="02020603050405020304" pitchFamily="18" charset="0"/>
                <a:cs typeface="Times New Roman" pitchFamily="18" charset="0"/>
              </a:rPr>
              <a:t>QLDN</a:t>
            </a:r>
            <a:br>
              <a:rPr lang="en-US" sz="2800" dirty="0">
                <a:latin typeface="Times New Roman" panose="02020603050405020304" pitchFamily="18" charset="0"/>
                <a:cs typeface="Times New Roman" pitchFamily="18" charset="0"/>
              </a:rPr>
            </a:br>
            <a:r>
              <a:rPr lang="pl-PL" sz="2800" i="1" dirty="0">
                <a:latin typeface="Times New Roman" panose="02020603050405020304" pitchFamily="18" charset="0"/>
                <a:cs typeface="Times New Roman" pitchFamily="18" charset="0"/>
              </a:rPr>
              <a:t>4.</a:t>
            </a:r>
            <a:r>
              <a:rPr lang="en-US" sz="2800" i="1" dirty="0">
                <a:latin typeface="Times New Roman" panose="02020603050405020304" pitchFamily="18" charset="0"/>
                <a:cs typeface="Times New Roman" pitchFamily="18" charset="0"/>
              </a:rPr>
              <a:t>2</a:t>
            </a:r>
            <a:r>
              <a:rPr lang="pl-PL" sz="2800" i="1" dirty="0">
                <a:latin typeface="Times New Roman" panose="02020603050405020304" pitchFamily="18" charset="0"/>
                <a:cs typeface="Times New Roman" pitchFamily="18" charset="0"/>
              </a:rPr>
              <a:t>.1. Nội dung</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600199"/>
            <a:ext cx="8763000" cy="5175985"/>
          </a:xfrm>
        </p:spPr>
        <p:txBody>
          <a:bodyPr>
            <a:noAutofit/>
          </a:bodyPr>
          <a:lstStyle/>
          <a:p>
            <a:pPr marL="0" indent="0" algn="just">
              <a:buNone/>
            </a:pPr>
            <a:r>
              <a:rPr lang="vi-VN" sz="2400" dirty="0">
                <a:latin typeface="Times New Roman" panose="02020603050405020304" pitchFamily="18" charset="0"/>
                <a:cs typeface="Times New Roman" panose="02020603050405020304" pitchFamily="18" charset="0"/>
              </a:rPr>
              <a:t>Chi phí quản lý doanh nghiệp là toàn bộ chi phí liên quan đến hoạt động quản lý sản xuất kinh doanh, quản lý hành chính và một số khoản khác có tính chất chung toàn doanh nghiệp.</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i="1" dirty="0">
                <a:latin typeface="Times New Roman" panose="02020603050405020304" pitchFamily="18" charset="0"/>
                <a:cs typeface="Times New Roman" panose="02020603050405020304" pitchFamily="18" charset="0"/>
              </a:rPr>
              <a:t>- Chi phí nhân viên quản lý</a:t>
            </a:r>
            <a:r>
              <a:rPr lang="vi-VN"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i="1" dirty="0">
                <a:latin typeface="Times New Roman" panose="02020603050405020304" pitchFamily="18" charset="0"/>
                <a:cs typeface="Times New Roman" panose="02020603050405020304" pitchFamily="18" charset="0"/>
              </a:rPr>
              <a:t>- Chi phí vật liệu quản lý</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i="1" dirty="0">
                <a:latin typeface="Times New Roman" panose="02020603050405020304" pitchFamily="18" charset="0"/>
                <a:cs typeface="Times New Roman" panose="02020603050405020304" pitchFamily="18" charset="0"/>
              </a:rPr>
              <a:t>- Chi phí đồ dùng văn phòng</a:t>
            </a:r>
            <a:endParaRPr lang="en-US" sz="2400" i="1" dirty="0">
              <a:latin typeface="Times New Roman" panose="02020603050405020304" pitchFamily="18" charset="0"/>
              <a:cs typeface="Times New Roman" panose="02020603050405020304" pitchFamily="18" charset="0"/>
            </a:endParaRPr>
          </a:p>
          <a:p>
            <a:pPr marL="0" indent="0" algn="just">
              <a:buNone/>
            </a:pPr>
            <a:r>
              <a:rPr lang="vi-VN" sz="2400" i="1" dirty="0">
                <a:latin typeface="Times New Roman" panose="02020603050405020304" pitchFamily="18" charset="0"/>
                <a:cs typeface="Times New Roman" panose="02020603050405020304" pitchFamily="18" charset="0"/>
              </a:rPr>
              <a:t>- Chi phí khấu hao TSCĐ</a:t>
            </a:r>
            <a:endParaRPr lang="en-US" sz="2400" i="1" dirty="0">
              <a:latin typeface="Times New Roman" panose="02020603050405020304" pitchFamily="18" charset="0"/>
              <a:cs typeface="Times New Roman" panose="02020603050405020304" pitchFamily="18" charset="0"/>
            </a:endParaRPr>
          </a:p>
          <a:p>
            <a:pPr marL="0" indent="0" algn="just">
              <a:buNone/>
            </a:pPr>
            <a:r>
              <a:rPr lang="vi-VN" sz="2400" i="1" dirty="0">
                <a:latin typeface="Times New Roman" panose="02020603050405020304" pitchFamily="18" charset="0"/>
                <a:cs typeface="Times New Roman" panose="02020603050405020304" pitchFamily="18" charset="0"/>
              </a:rPr>
              <a:t>- Thuế, phí và lệ phí</a:t>
            </a:r>
            <a:endParaRPr lang="en-US" sz="2400" i="1" dirty="0">
              <a:latin typeface="Times New Roman" panose="02020603050405020304" pitchFamily="18" charset="0"/>
              <a:cs typeface="Times New Roman" panose="02020603050405020304" pitchFamily="18" charset="0"/>
            </a:endParaRPr>
          </a:p>
          <a:p>
            <a:pPr marL="0" indent="0" algn="just">
              <a:buNone/>
            </a:pPr>
            <a:r>
              <a:rPr lang="vi-VN" sz="2400" i="1" dirty="0">
                <a:latin typeface="Times New Roman" panose="02020603050405020304" pitchFamily="18" charset="0"/>
                <a:cs typeface="Times New Roman" panose="02020603050405020304" pitchFamily="18" charset="0"/>
              </a:rPr>
              <a:t>- Chi phí dự phòng</a:t>
            </a:r>
            <a:endParaRPr lang="en-US" sz="2400" i="1" dirty="0">
              <a:latin typeface="Times New Roman" panose="02020603050405020304" pitchFamily="18" charset="0"/>
              <a:cs typeface="Times New Roman" panose="02020603050405020304" pitchFamily="18" charset="0"/>
            </a:endParaRPr>
          </a:p>
          <a:p>
            <a:pPr marL="0" indent="0" algn="just">
              <a:buNone/>
            </a:pPr>
            <a:r>
              <a:rPr lang="vi-VN" sz="2400" i="1" dirty="0">
                <a:latin typeface="Times New Roman" panose="02020603050405020304" pitchFamily="18" charset="0"/>
                <a:cs typeface="Times New Roman" panose="02020603050405020304" pitchFamily="18" charset="0"/>
              </a:rPr>
              <a:t>- Chi phí dịch vụ mua ngoài</a:t>
            </a:r>
            <a:endParaRPr lang="en-US" sz="2400" i="1" dirty="0">
              <a:latin typeface="Times New Roman" panose="02020603050405020304" pitchFamily="18" charset="0"/>
              <a:cs typeface="Times New Roman" panose="02020603050405020304" pitchFamily="18" charset="0"/>
            </a:endParaRPr>
          </a:p>
          <a:p>
            <a:pPr marL="0" indent="0" algn="just">
              <a:buNone/>
            </a:pPr>
            <a:r>
              <a:rPr lang="vi-VN" sz="2400" i="1" dirty="0">
                <a:latin typeface="Times New Roman" panose="02020603050405020304" pitchFamily="18" charset="0"/>
                <a:cs typeface="Times New Roman" panose="02020603050405020304" pitchFamily="18" charset="0"/>
              </a:rPr>
              <a:t>- Chi phí bằng tiền khác</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77299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0" y="1066800"/>
            <a:ext cx="8229600" cy="914400"/>
          </a:xfrm>
        </p:spPr>
        <p:txBody>
          <a:bodyPr/>
          <a:lstStyle/>
          <a:p>
            <a:r>
              <a:rPr lang="en-US" sz="2800" b="1" i="1" dirty="0">
                <a:latin typeface="Times New Roman" pitchFamily="18" charset="0"/>
                <a:cs typeface="Times New Roman" pitchFamily="18" charset="0"/>
              </a:rPr>
              <a:t>4.2.2 </a:t>
            </a:r>
            <a:r>
              <a:rPr lang="en-US" sz="2800" b="1" i="1" dirty="0" err="1">
                <a:latin typeface="Times New Roman" pitchFamily="18" charset="0"/>
                <a:cs typeface="Times New Roman" pitchFamily="18" charset="0"/>
              </a:rPr>
              <a:t>Chứng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từ</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toán</a:t>
            </a:r>
            <a:endParaRPr lang="en-US" sz="2800" b="1" i="1" dirty="0">
              <a:latin typeface="Times New Roman" pitchFamily="18" charset="0"/>
              <a:cs typeface="Times New Roman" pitchFamily="18" charset="0"/>
            </a:endParaRPr>
          </a:p>
        </p:txBody>
      </p:sp>
      <p:sp>
        <p:nvSpPr>
          <p:cNvPr id="3" name="Content Placeholder 2"/>
          <p:cNvSpPr>
            <a:spLocks noGrp="1"/>
          </p:cNvSpPr>
          <p:nvPr>
            <p:ph idx="1"/>
          </p:nvPr>
        </p:nvSpPr>
        <p:spPr>
          <a:xfrm>
            <a:off x="1676400" y="2286000"/>
            <a:ext cx="8763000" cy="3581400"/>
          </a:xfrm>
        </p:spPr>
        <p:txBody>
          <a:bodyPr>
            <a:normAutofit/>
          </a:bodyPr>
          <a:lstStyle/>
          <a:p>
            <a:pPr marL="0" indent="0">
              <a:lnSpc>
                <a:spcPct val="150000"/>
              </a:lnSpc>
              <a:buNone/>
            </a:pPr>
            <a:r>
              <a:rPr lang="it-IT" sz="2400" dirty="0">
                <a:latin typeface="Times New Roman" panose="02020603050405020304" pitchFamily="18" charset="0"/>
                <a:cs typeface="Times New Roman" panose="02020603050405020304" pitchFamily="18" charset="0"/>
              </a:rPr>
              <a:t>- Hóa đơn GTGT</a:t>
            </a:r>
            <a:endParaRPr lang="en-US" sz="2400" dirty="0">
              <a:latin typeface="Times New Roman" panose="02020603050405020304" pitchFamily="18" charset="0"/>
              <a:cs typeface="Times New Roman" panose="02020603050405020304" pitchFamily="18" charset="0"/>
            </a:endParaRPr>
          </a:p>
          <a:p>
            <a:pPr marL="0" indent="0">
              <a:lnSpc>
                <a:spcPct val="150000"/>
              </a:lnSpc>
              <a:buNone/>
            </a:pPr>
            <a:r>
              <a:rPr lang="it-IT" sz="2400" dirty="0">
                <a:latin typeface="Times New Roman" panose="02020603050405020304" pitchFamily="18" charset="0"/>
                <a:cs typeface="Times New Roman" panose="02020603050405020304" pitchFamily="18" charset="0"/>
              </a:rPr>
              <a:t>- Phiếu chi</a:t>
            </a:r>
            <a:endParaRPr lang="en-US" sz="2400" dirty="0">
              <a:latin typeface="Times New Roman" panose="02020603050405020304" pitchFamily="18" charset="0"/>
              <a:cs typeface="Times New Roman" panose="02020603050405020304" pitchFamily="18" charset="0"/>
            </a:endParaRPr>
          </a:p>
          <a:p>
            <a:pPr marL="0" indent="0">
              <a:lnSpc>
                <a:spcPct val="150000"/>
              </a:lnSpc>
              <a:buNone/>
            </a:pPr>
            <a:r>
              <a:rPr lang="it-IT" sz="2400" dirty="0">
                <a:latin typeface="Times New Roman" panose="02020603050405020304" pitchFamily="18" charset="0"/>
                <a:cs typeface="Times New Roman" panose="02020603050405020304" pitchFamily="18" charset="0"/>
              </a:rPr>
              <a:t>- Bảng phân bổ tiền lương và BHXH.</a:t>
            </a:r>
            <a:endParaRPr lang="en-US" sz="2400" dirty="0">
              <a:latin typeface="Times New Roman" panose="02020603050405020304" pitchFamily="18" charset="0"/>
              <a:cs typeface="Times New Roman" panose="02020603050405020304" pitchFamily="18" charset="0"/>
            </a:endParaRPr>
          </a:p>
          <a:p>
            <a:pPr marL="0" indent="0">
              <a:lnSpc>
                <a:spcPct val="150000"/>
              </a:lnSpc>
              <a:buNone/>
            </a:pPr>
            <a:r>
              <a:rPr lang="it-IT" sz="2400" dirty="0">
                <a:latin typeface="Times New Roman" panose="02020603050405020304" pitchFamily="18" charset="0"/>
                <a:cs typeface="Times New Roman" panose="02020603050405020304" pitchFamily="18" charset="0"/>
              </a:rPr>
              <a:t>- Bảng phân bổ nguyên liệu, vật liệu, công cụ dụng cụ.</a:t>
            </a:r>
            <a:endParaRPr lang="en-US" sz="2400" dirty="0">
              <a:latin typeface="Times New Roman" panose="02020603050405020304" pitchFamily="18" charset="0"/>
              <a:cs typeface="Times New Roman" panose="02020603050405020304" pitchFamily="18" charset="0"/>
            </a:endParaRPr>
          </a:p>
          <a:p>
            <a:pPr marL="0" indent="0">
              <a:lnSpc>
                <a:spcPct val="150000"/>
              </a:lnSpc>
              <a:buNone/>
            </a:pPr>
            <a:r>
              <a:rPr lang="it-IT" sz="2400" b="1" dirty="0">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Bảng tính và phân bổ khấu hao TSCĐ.</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7473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2600" y="76201"/>
            <a:ext cx="8763000" cy="461665"/>
          </a:xfrm>
          <a:prstGeom prst="rect">
            <a:avLst/>
          </a:prstGeom>
        </p:spPr>
        <p:txBody>
          <a:bodyPr wrap="square">
            <a:spAutoFit/>
          </a:bodyPr>
          <a:lstStyle/>
          <a:p>
            <a:pPr marL="228600" algn="just"/>
            <a:r>
              <a:rPr lang="en-US" sz="2400" b="1" i="1" dirty="0">
                <a:solidFill>
                  <a:srgbClr val="080808"/>
                </a:solidFill>
                <a:latin typeface="Times New Roman"/>
                <a:ea typeface="Calibri"/>
                <a:cs typeface="Times New Roman"/>
              </a:rPr>
              <a:t>4.2.3. </a:t>
            </a:r>
            <a:r>
              <a:rPr lang="en-US" sz="2400" b="1" i="1" dirty="0" err="1">
                <a:solidFill>
                  <a:srgbClr val="080808"/>
                </a:solidFill>
                <a:latin typeface="Times New Roman"/>
                <a:ea typeface="Calibri"/>
                <a:cs typeface="Times New Roman"/>
              </a:rPr>
              <a:t>Kế</a:t>
            </a:r>
            <a:r>
              <a:rPr lang="en-US" sz="2400" b="1" i="1" dirty="0">
                <a:solidFill>
                  <a:srgbClr val="080808"/>
                </a:solidFill>
                <a:latin typeface="Times New Roman"/>
                <a:ea typeface="Calibri"/>
                <a:cs typeface="Times New Roman"/>
              </a:rPr>
              <a:t> </a:t>
            </a:r>
            <a:r>
              <a:rPr lang="en-US" sz="2400" b="1" i="1" dirty="0" err="1">
                <a:solidFill>
                  <a:srgbClr val="080808"/>
                </a:solidFill>
                <a:latin typeface="Times New Roman"/>
                <a:ea typeface="Calibri"/>
                <a:cs typeface="Times New Roman"/>
              </a:rPr>
              <a:t>toán</a:t>
            </a:r>
            <a:r>
              <a:rPr lang="en-US" sz="2400" b="1" i="1" dirty="0">
                <a:solidFill>
                  <a:srgbClr val="080808"/>
                </a:solidFill>
                <a:latin typeface="Times New Roman"/>
                <a:ea typeface="Calibri"/>
                <a:cs typeface="Times New Roman"/>
              </a:rPr>
              <a:t> chi </a:t>
            </a:r>
            <a:r>
              <a:rPr lang="en-US" sz="2400" b="1" i="1" dirty="0" err="1">
                <a:solidFill>
                  <a:srgbClr val="080808"/>
                </a:solidFill>
                <a:latin typeface="Times New Roman"/>
                <a:ea typeface="Calibri"/>
                <a:cs typeface="Times New Roman"/>
              </a:rPr>
              <a:t>phí</a:t>
            </a:r>
            <a:r>
              <a:rPr lang="en-US" sz="2400" b="1" i="1" dirty="0">
                <a:solidFill>
                  <a:srgbClr val="080808"/>
                </a:solidFill>
                <a:latin typeface="Times New Roman"/>
                <a:ea typeface="Calibri"/>
                <a:cs typeface="Times New Roman"/>
              </a:rPr>
              <a:t> QLDN</a:t>
            </a:r>
            <a:endParaRPr lang="en-US" sz="2400" i="1" dirty="0">
              <a:solidFill>
                <a:srgbClr val="080808"/>
              </a:solidFill>
              <a:latin typeface="Calibri"/>
              <a:ea typeface="Calibri"/>
              <a:cs typeface="Times New Roman"/>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146</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537866"/>
            <a:ext cx="8610600" cy="602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07191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533400"/>
            <a:ext cx="8915400" cy="5532284"/>
          </a:xfrm>
          <a:prstGeom prst="rect">
            <a:avLst/>
          </a:prstGeom>
        </p:spPr>
        <p:txBody>
          <a:bodyPr wrap="square">
            <a:spAutoFit/>
          </a:bodyPr>
          <a:lstStyle/>
          <a:p>
            <a:pPr algn="just">
              <a:lnSpc>
                <a:spcPct val="140000"/>
              </a:lnSpc>
              <a:spcBef>
                <a:spcPts val="300"/>
              </a:spcBef>
            </a:pPr>
            <a:r>
              <a:rPr lang="en-US" sz="2400" u="sng" dirty="0" err="1">
                <a:solidFill>
                  <a:srgbClr val="000000"/>
                </a:solidFill>
                <a:latin typeface="Times New Roman"/>
                <a:ea typeface="Calibri"/>
                <a:cs typeface="Times New Roman"/>
              </a:rPr>
              <a:t>Ví</a:t>
            </a:r>
            <a:r>
              <a:rPr lang="en-US" sz="2400" u="sng" dirty="0">
                <a:solidFill>
                  <a:srgbClr val="000000"/>
                </a:solidFill>
                <a:latin typeface="Times New Roman"/>
                <a:ea typeface="Calibri"/>
                <a:cs typeface="Times New Roman"/>
              </a:rPr>
              <a:t> </a:t>
            </a:r>
            <a:r>
              <a:rPr lang="en-US" sz="2400" u="sng" dirty="0" err="1">
                <a:solidFill>
                  <a:srgbClr val="000000"/>
                </a:solidFill>
                <a:latin typeface="Times New Roman"/>
                <a:ea typeface="Calibri"/>
                <a:cs typeface="Times New Roman"/>
              </a:rPr>
              <a:t>dụ</a:t>
            </a:r>
            <a:r>
              <a:rPr lang="en-US" sz="2400" dirty="0">
                <a:solidFill>
                  <a:srgbClr val="000000"/>
                </a:solidFill>
                <a:latin typeface="Times New Roman"/>
                <a:ea typeface="Calibri"/>
                <a:cs typeface="Times New Roman"/>
              </a:rPr>
              <a:t>:</a:t>
            </a:r>
          </a:p>
          <a:p>
            <a:pPr algn="just">
              <a:lnSpc>
                <a:spcPct val="140000"/>
              </a:lnSpc>
              <a:spcBef>
                <a:spcPts val="300"/>
              </a:spcBef>
            </a:pP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Công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ty</a:t>
            </a:r>
            <a:r>
              <a:rPr lang="en-US" sz="2400" dirty="0">
                <a:solidFill>
                  <a:srgbClr val="000000"/>
                </a:solidFill>
                <a:latin typeface="Times New Roman"/>
                <a:ea typeface="Calibri"/>
                <a:cs typeface="Times New Roman"/>
              </a:rPr>
              <a:t> X </a:t>
            </a:r>
            <a:r>
              <a:rPr lang="en-US" sz="2400" dirty="0" err="1">
                <a:solidFill>
                  <a:srgbClr val="000000"/>
                </a:solidFill>
                <a:latin typeface="Times New Roman"/>
                <a:ea typeface="Calibri"/>
                <a:cs typeface="Times New Roman"/>
              </a:rPr>
              <a:t>đã</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trích</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trước</a:t>
            </a: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sửa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chữa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lớn</a:t>
            </a:r>
            <a:r>
              <a:rPr lang="en-US" sz="2400" dirty="0">
                <a:solidFill>
                  <a:srgbClr val="000000"/>
                </a:solidFill>
                <a:latin typeface="Times New Roman"/>
                <a:ea typeface="Calibri"/>
                <a:cs typeface="Times New Roman"/>
              </a:rPr>
              <a:t> TSCĐ </a:t>
            </a:r>
            <a:r>
              <a:rPr lang="en-US" sz="2400" dirty="0" err="1">
                <a:solidFill>
                  <a:srgbClr val="000000"/>
                </a:solidFill>
                <a:latin typeface="Times New Roman"/>
                <a:ea typeface="Calibri"/>
                <a:cs typeface="Times New Roman"/>
              </a:rPr>
              <a:t>hữu</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hình</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được</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dùng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để</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phục</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vụ</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bán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hàng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số</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tiền</a:t>
            </a:r>
            <a:r>
              <a:rPr lang="en-US" sz="2400" dirty="0">
                <a:solidFill>
                  <a:srgbClr val="000000"/>
                </a:solidFill>
                <a:latin typeface="Times New Roman"/>
                <a:ea typeface="Calibri"/>
                <a:cs typeface="Times New Roman"/>
              </a:rPr>
              <a:t> 25.000 ( </a:t>
            </a:r>
            <a:r>
              <a:rPr lang="en-US" sz="2400" dirty="0" err="1">
                <a:solidFill>
                  <a:srgbClr val="000000"/>
                </a:solidFill>
                <a:latin typeface="Times New Roman"/>
                <a:ea typeface="Calibri"/>
                <a:cs typeface="Times New Roman"/>
              </a:rPr>
              <a:t>đvt</a:t>
            </a:r>
            <a:r>
              <a:rPr lang="en-US" sz="2400" dirty="0">
                <a:solidFill>
                  <a:srgbClr val="000000"/>
                </a:solidFill>
                <a:latin typeface="Times New Roman"/>
                <a:ea typeface="Calibri"/>
                <a:cs typeface="Times New Roman"/>
              </a:rPr>
              <a:t>: 1.000đ)</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Trong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kỳ</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công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ty</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tiến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hành</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sửa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chữa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như</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sau</a:t>
            </a:r>
            <a:r>
              <a:rPr lang="en-US" sz="2400" dirty="0">
                <a:solidFill>
                  <a:srgbClr val="000000"/>
                </a:solidFill>
                <a:latin typeface="Times New Roman"/>
                <a:ea typeface="Calibri"/>
                <a:cs typeface="Times New Roman"/>
              </a:rPr>
              <a:t>:</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nguyên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vật</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liệu</a:t>
            </a:r>
            <a:r>
              <a:rPr lang="en-US" sz="2400" dirty="0">
                <a:solidFill>
                  <a:srgbClr val="000000"/>
                </a:solidFill>
                <a:latin typeface="Times New Roman"/>
                <a:ea typeface="Calibri"/>
                <a:cs typeface="Times New Roman"/>
              </a:rPr>
              <a:t>: 5.000;</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CC, DC: 5.000;</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nhân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công</a:t>
            </a:r>
            <a:r>
              <a:rPr lang="en-US" sz="2400" dirty="0">
                <a:solidFill>
                  <a:srgbClr val="000000"/>
                </a:solidFill>
                <a:latin typeface="Times New Roman"/>
                <a:ea typeface="Calibri"/>
                <a:cs typeface="Times New Roman"/>
              </a:rPr>
              <a:t>: 15.000;</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bằng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tiền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khác</a:t>
            </a:r>
            <a:r>
              <a:rPr lang="en-US" sz="2400" dirty="0">
                <a:solidFill>
                  <a:srgbClr val="000000"/>
                </a:solidFill>
                <a:latin typeface="Times New Roman"/>
                <a:ea typeface="Calibri"/>
                <a:cs typeface="Times New Roman"/>
              </a:rPr>
              <a:t>: 5.000;</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Công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việc</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sửa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chữa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đã</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hoàn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thành</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và</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bàn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giao</a:t>
            </a:r>
            <a:r>
              <a:rPr lang="en-US" sz="2400" dirty="0">
                <a:solidFill>
                  <a:srgbClr val="000000"/>
                </a:solidFill>
                <a:latin typeface="Times New Roman"/>
                <a:ea typeface="Calibri"/>
                <a:cs typeface="Times New Roman"/>
              </a:rPr>
              <a:t> TSCĐ </a:t>
            </a:r>
            <a:r>
              <a:rPr lang="en-US" sz="2400" dirty="0" err="1">
                <a:solidFill>
                  <a:srgbClr val="000000"/>
                </a:solidFill>
                <a:latin typeface="Times New Roman"/>
                <a:ea typeface="Calibri"/>
                <a:cs typeface="Times New Roman"/>
              </a:rPr>
              <a:t>cho</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bộ</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phận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dụng</a:t>
            </a:r>
            <a:r>
              <a:rPr lang="en-US" sz="2400" dirty="0">
                <a:solidFill>
                  <a:srgbClr val="000000"/>
                </a:solidFill>
                <a:latin typeface="Times New Roman"/>
                <a:ea typeface="Calibri"/>
                <a:cs typeface="Times New Roman"/>
              </a:rPr>
              <a:t>. </a:t>
            </a:r>
            <a:endParaRPr lang="en-US" sz="2400" dirty="0">
              <a:solidFill>
                <a:srgbClr val="080808"/>
              </a:solidFill>
              <a:latin typeface="Calibri"/>
              <a:ea typeface="Calibri"/>
              <a:cs typeface="Times New Roman"/>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149</a:t>
            </a:r>
          </a:p>
        </p:txBody>
      </p:sp>
    </p:spTree>
    <p:extLst>
      <p:ext uri="{BB962C8B-B14F-4D97-AF65-F5344CB8AC3E}">
        <p14:creationId xmlns:p14="http://schemas.microsoft.com/office/powerpoint/2010/main" val="3406962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6659" y="478465"/>
            <a:ext cx="8229600" cy="1219200"/>
          </a:xfrm>
        </p:spPr>
        <p:txBody>
          <a:bodyPr>
            <a:normAutofit fontScale="90000"/>
          </a:bodyPr>
          <a:lstStyle/>
          <a:p>
            <a:r>
              <a:rPr lang="en-US" sz="2800" b="1" dirty="0">
                <a:latin typeface="Times New Roman" pitchFamily="18" charset="0"/>
                <a:cs typeface="Times New Roman" pitchFamily="18" charset="0"/>
              </a:rPr>
              <a:t>5</a:t>
            </a:r>
            <a:r>
              <a:rPr lang="pl-PL" sz="2800" b="1" dirty="0">
                <a:latin typeface="Times New Roman" pitchFamily="18" charset="0"/>
                <a:cs typeface="Times New Roman" pitchFamily="18" charset="0"/>
              </a:rPr>
              <a:t>. Kế toán chi phí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doanh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hoạt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chính</a:t>
            </a:r>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5.1.Nội dung chi </a:t>
            </a:r>
            <a:r>
              <a:rPr lang="en-US" sz="2800" b="1" i="1" dirty="0" err="1">
                <a:latin typeface="Times New Roman" pitchFamily="18" charset="0"/>
                <a:cs typeface="Times New Roman" pitchFamily="18" charset="0"/>
              </a:rPr>
              <a:t>phí</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doanh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hoạt</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động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tài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chính</a:t>
            </a:r>
            <a:br>
              <a:rPr lang="en-US" sz="2800" dirty="0">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664213" y="1566529"/>
            <a:ext cx="8763000" cy="4589722"/>
          </a:xfrm>
        </p:spPr>
        <p:txBody>
          <a:bodyPr>
            <a:normAutofit lnSpcReduction="10000"/>
          </a:bodyPr>
          <a:lstStyle/>
          <a:p>
            <a:pPr marL="0" indent="0">
              <a:buNone/>
            </a:pPr>
            <a:r>
              <a:rPr lang="pl-PL" sz="2400" i="1" dirty="0">
                <a:latin typeface="Times New Roman" panose="02020603050405020304" pitchFamily="18" charset="0"/>
                <a:cs typeface="Times New Roman" panose="02020603050405020304" pitchFamily="18" charset="0"/>
              </a:rPr>
              <a:t>*Chi phí tài chính: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a:t>
            </a:r>
          </a:p>
          <a:p>
            <a:pPr marL="0" indent="0">
              <a:buNone/>
            </a:pPr>
            <a:r>
              <a:rPr lang="pl-PL" sz="2400" dirty="0">
                <a:latin typeface="Times New Roman" panose="02020603050405020304" pitchFamily="18" charset="0"/>
                <a:cs typeface="Times New Roman" panose="02020603050405020304" pitchFamily="18" charset="0"/>
              </a:rPr>
              <a:t>Các khoản chi phí hoặc các khoản lỗ liên quan đến các hoạt động đầu tư tài chính</a:t>
            </a: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C</a:t>
            </a:r>
            <a:r>
              <a:rPr lang="pl-PL" sz="2400" dirty="0">
                <a:latin typeface="Times New Roman" panose="02020603050405020304" pitchFamily="18" charset="0"/>
                <a:cs typeface="Times New Roman" panose="02020603050405020304" pitchFamily="18" charset="0"/>
              </a:rPr>
              <a:t>hi phí cho vay và đi vay vốn, chi phí góp vốn liên doanh, liên kết</a:t>
            </a:r>
            <a:r>
              <a:rPr lang="en-US" sz="2400" dirty="0">
                <a:latin typeface="Times New Roman" panose="02020603050405020304" pitchFamily="18" charset="0"/>
                <a:cs typeface="Times New Roman" panose="02020603050405020304" pitchFamily="18" charset="0"/>
              </a:rPr>
              <a:t>.</a:t>
            </a:r>
          </a:p>
          <a:p>
            <a:pPr marL="0" indent="0">
              <a:buNone/>
            </a:pPr>
            <a:r>
              <a:rPr lang="en-US" sz="2400" dirty="0">
                <a:latin typeface="Times New Roman" panose="02020603050405020304" pitchFamily="18" charset="0"/>
                <a:cs typeface="Times New Roman" panose="02020603050405020304" pitchFamily="18" charset="0"/>
              </a:rPr>
              <a:t>L</a:t>
            </a:r>
            <a:r>
              <a:rPr lang="pl-PL" sz="2400" dirty="0">
                <a:latin typeface="Times New Roman" panose="02020603050405020304" pitchFamily="18" charset="0"/>
                <a:cs typeface="Times New Roman" panose="02020603050405020304" pitchFamily="18" charset="0"/>
              </a:rPr>
              <a:t>ỗ chuyển nhượng chứng khoán ngắn hạn, chi phí giao dịch bán chứng khoán</a:t>
            </a:r>
            <a:r>
              <a:rPr lang="en-US" sz="2400" dirty="0">
                <a:latin typeface="Times New Roman" panose="02020603050405020304" pitchFamily="18" charset="0"/>
                <a:cs typeface="Times New Roman" panose="02020603050405020304" pitchFamily="18" charset="0"/>
              </a:rPr>
              <a:t>.</a:t>
            </a:r>
          </a:p>
          <a:p>
            <a:pPr marL="0" indent="0">
              <a:buNone/>
            </a:pPr>
            <a:r>
              <a:rPr lang="pl-PL" sz="2400" dirty="0">
                <a:latin typeface="Times New Roman" panose="02020603050405020304" pitchFamily="18" charset="0"/>
                <a:cs typeface="Times New Roman" panose="02020603050405020304" pitchFamily="18" charset="0"/>
              </a:rPr>
              <a:t>Dự phòng giảm giá chứng khoán kinh doanh, dự phòng tổn thất đầu tư vào đơn vị khác, khoản lỗ phát sinh khi bán ngoại tệ, lỗ tỷ giá hối đoái…</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7108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7169" y="499731"/>
            <a:ext cx="8229600" cy="1219200"/>
          </a:xfrm>
        </p:spPr>
        <p:txBody>
          <a:bodyPr>
            <a:normAutofit fontScale="90000"/>
          </a:bodyPr>
          <a:lstStyle/>
          <a:p>
            <a:r>
              <a:rPr lang="en-US" sz="2800" b="1" dirty="0">
                <a:latin typeface="Times New Roman" pitchFamily="18" charset="0"/>
                <a:cs typeface="Times New Roman" pitchFamily="18" charset="0"/>
              </a:rPr>
              <a:t>5</a:t>
            </a:r>
            <a:r>
              <a:rPr lang="pl-PL" sz="2800" b="1" dirty="0">
                <a:latin typeface="Times New Roman" pitchFamily="18" charset="0"/>
                <a:cs typeface="Times New Roman" pitchFamily="18" charset="0"/>
              </a:rPr>
              <a:t>. Kế toán chi phí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doanh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hoạt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chính</a:t>
            </a:r>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5.1.Nội dung chi </a:t>
            </a:r>
            <a:r>
              <a:rPr lang="en-US" sz="2800" b="1" i="1" dirty="0" err="1">
                <a:latin typeface="Times New Roman" pitchFamily="18" charset="0"/>
                <a:cs typeface="Times New Roman" pitchFamily="18" charset="0"/>
              </a:rPr>
              <a:t>phí</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doanh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hoạt</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động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tài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chính</a:t>
            </a:r>
            <a:br>
              <a:rPr lang="en-US" dirty="0"/>
            </a:br>
            <a:endParaRPr lang="en-US" dirty="0"/>
          </a:p>
        </p:txBody>
      </p:sp>
      <p:sp>
        <p:nvSpPr>
          <p:cNvPr id="3" name="Content Placeholder 2"/>
          <p:cNvSpPr>
            <a:spLocks noGrp="1"/>
          </p:cNvSpPr>
          <p:nvPr>
            <p:ph idx="1"/>
          </p:nvPr>
        </p:nvSpPr>
        <p:spPr>
          <a:xfrm>
            <a:off x="844966" y="1534633"/>
            <a:ext cx="8763000" cy="5181600"/>
          </a:xfrm>
        </p:spPr>
        <p:txBody>
          <a:bodyPr>
            <a:normAutofit/>
          </a:bodyPr>
          <a:lstStyle/>
          <a:p>
            <a:pPr marL="0" indent="0">
              <a:buNone/>
            </a:pPr>
            <a:r>
              <a:rPr lang="pl-PL" sz="2400" i="1" dirty="0">
                <a:latin typeface="Times New Roman" panose="02020603050405020304" pitchFamily="18" charset="0"/>
                <a:cs typeface="Times New Roman" panose="02020603050405020304" pitchFamily="18" charset="0"/>
              </a:rPr>
              <a:t>* Doanh thu hoạt động tài chính: </a:t>
            </a:r>
            <a:r>
              <a:rPr lang="pl-PL" sz="2400" dirty="0">
                <a:latin typeface="Times New Roman" panose="02020603050405020304" pitchFamily="18" charset="0"/>
                <a:cs typeface="Times New Roman" panose="02020603050405020304" pitchFamily="18" charset="0"/>
              </a:rPr>
              <a:t>Là những khoản thu do hoạt động đầu tư tài chính và kinh doanh về vốn mang lại, gồm:</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Tiền lãi</a:t>
            </a:r>
            <a:endParaRPr lang="en-US"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 Cổ tức,</a:t>
            </a:r>
            <a:endParaRPr lang="en-US" sz="2400" i="1"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Lợi nhuận được chia cho giai đoạn sau ngày đầu tư</a:t>
            </a:r>
            <a:endParaRPr lang="en-US"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 Thu nhập về hoạt động đầu tư mua, bán chứng khoán ngắn hạn, dài hạn.	</a:t>
            </a:r>
            <a:endParaRPr lang="en-US"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 Thu nhập về các hoạt động đầu tư khác</a:t>
            </a:r>
            <a:endParaRPr lang="en-US"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 Lãi tỷ giá hối đoái, gồm cả lãi do bán ngoại tệ</a:t>
            </a:r>
            <a:endParaRPr lang="en-US"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 Các khoản doanh thu hoạt động tài chính khác</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3968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5515" y="988825"/>
            <a:ext cx="8229600" cy="1219200"/>
          </a:xfrm>
        </p:spPr>
        <p:txBody>
          <a:bodyPr>
            <a:normAutofit fontScale="90000"/>
          </a:bodyPr>
          <a:lstStyle/>
          <a:p>
            <a:r>
              <a:rPr lang="en-US" sz="2800" b="1" dirty="0">
                <a:latin typeface="Times New Roman" pitchFamily="18" charset="0"/>
                <a:cs typeface="Times New Roman" pitchFamily="18" charset="0"/>
              </a:rPr>
              <a:t>5</a:t>
            </a:r>
            <a:r>
              <a:rPr lang="pl-PL" sz="2800" b="1" dirty="0">
                <a:latin typeface="Times New Roman" pitchFamily="18" charset="0"/>
                <a:cs typeface="Times New Roman" pitchFamily="18" charset="0"/>
              </a:rPr>
              <a:t>. Kế toán chi phí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doanh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hoạt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chính</a:t>
            </a:r>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5.2. </a:t>
            </a:r>
            <a:r>
              <a:rPr lang="en-US" sz="2800" b="1" i="1" dirty="0" err="1">
                <a:latin typeface="Times New Roman" pitchFamily="18" charset="0"/>
                <a:cs typeface="Times New Roman" pitchFamily="18" charset="0"/>
              </a:rPr>
              <a:t>Phương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pháp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toán</a:t>
            </a:r>
            <a:br>
              <a:rPr lang="en-US" sz="2800" dirty="0">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2057400" y="2381695"/>
            <a:ext cx="5140842" cy="3487480"/>
          </a:xfrm>
        </p:spPr>
        <p:txBody>
          <a:bodyPr>
            <a:noAutofit/>
          </a:bodyPr>
          <a:lstStyle/>
          <a:p>
            <a:pPr marL="0" indent="0">
              <a:buNone/>
            </a:pPr>
            <a:r>
              <a:rPr lang="it-IT" sz="2000" i="1" dirty="0">
                <a:latin typeface="Times New Roman" pitchFamily="18" charset="0"/>
                <a:cs typeface="Times New Roman" pitchFamily="18" charset="0"/>
              </a:rPr>
              <a:t>5.2.1. Chứng từ kế toán: </a:t>
            </a:r>
            <a:endParaRPr lang="en-US" sz="2000" dirty="0">
              <a:latin typeface="Times New Roman" pitchFamily="18" charset="0"/>
              <a:cs typeface="Times New Roman" pitchFamily="18" charset="0"/>
            </a:endParaRPr>
          </a:p>
          <a:p>
            <a:pPr marL="0" indent="0">
              <a:buNone/>
            </a:pPr>
            <a:r>
              <a:rPr lang="it-IT" sz="2000" dirty="0">
                <a:latin typeface="Times New Roman" pitchFamily="18" charset="0"/>
                <a:cs typeface="Times New Roman" pitchFamily="18" charset="0"/>
              </a:rPr>
              <a:t>- Phiếu thu, phiếu chi.</a:t>
            </a:r>
            <a:endParaRPr lang="en-US" sz="2000" dirty="0">
              <a:latin typeface="Times New Roman" pitchFamily="18" charset="0"/>
              <a:cs typeface="Times New Roman" pitchFamily="18" charset="0"/>
            </a:endParaRPr>
          </a:p>
          <a:p>
            <a:pPr marL="0" indent="0">
              <a:buNone/>
            </a:pPr>
            <a:r>
              <a:rPr lang="it-IT" sz="2000" dirty="0">
                <a:latin typeface="Times New Roman" pitchFamily="18" charset="0"/>
                <a:cs typeface="Times New Roman" pitchFamily="18" charset="0"/>
              </a:rPr>
              <a:t>- Giấy báo Nợ, Báo Có của Ngân hàng.</a:t>
            </a:r>
            <a:endParaRPr lang="en-US" sz="2000" dirty="0">
              <a:latin typeface="Times New Roman" pitchFamily="18" charset="0"/>
              <a:cs typeface="Times New Roman" pitchFamily="18" charset="0"/>
            </a:endParaRPr>
          </a:p>
          <a:p>
            <a:pPr marL="0" indent="0">
              <a:buNone/>
            </a:pPr>
            <a:r>
              <a:rPr lang="it-IT" sz="2000" dirty="0">
                <a:latin typeface="Times New Roman" pitchFamily="18" charset="0"/>
                <a:cs typeface="Times New Roman" pitchFamily="18" charset="0"/>
              </a:rPr>
              <a:t>- Hóa đơn GTGT.</a:t>
            </a:r>
            <a:endParaRPr lang="en-US" sz="2000" dirty="0">
              <a:latin typeface="Times New Roman" pitchFamily="18" charset="0"/>
              <a:cs typeface="Times New Roman" pitchFamily="18" charset="0"/>
            </a:endParaRPr>
          </a:p>
          <a:p>
            <a:pPr marL="0" indent="0">
              <a:buNone/>
            </a:pPr>
            <a:r>
              <a:rPr lang="it-IT" sz="2000" dirty="0">
                <a:latin typeface="Times New Roman" pitchFamily="18" charset="0"/>
                <a:cs typeface="Times New Roman" pitchFamily="18" charset="0"/>
              </a:rPr>
              <a:t>- Các chứng từ khác có liên quan…</a:t>
            </a:r>
            <a:endParaRPr lang="en-US" sz="2000" dirty="0">
              <a:latin typeface="Times New Roman" pitchFamily="18" charset="0"/>
              <a:cs typeface="Times New Roman" pitchFamily="18" charset="0"/>
            </a:endParaRPr>
          </a:p>
          <a:p>
            <a:pPr marL="0" indent="0">
              <a:buNone/>
            </a:pPr>
            <a:r>
              <a:rPr lang="it-IT" sz="2000" i="1" dirty="0">
                <a:latin typeface="Times New Roman" pitchFamily="18" charset="0"/>
                <a:cs typeface="Times New Roman" pitchFamily="18" charset="0"/>
              </a:rPr>
              <a:t>5.2.2. Tài khoản sử dụng: </a:t>
            </a:r>
            <a:endParaRPr lang="en-US" sz="2000" dirty="0">
              <a:latin typeface="Times New Roman" pitchFamily="18" charset="0"/>
              <a:cs typeface="Times New Roman" pitchFamily="18" charset="0"/>
            </a:endParaRPr>
          </a:p>
          <a:p>
            <a:pPr marL="0" indent="0">
              <a:buNone/>
            </a:pPr>
            <a:r>
              <a:rPr lang="it-IT" sz="2000" dirty="0">
                <a:latin typeface="Times New Roman" pitchFamily="18" charset="0"/>
                <a:cs typeface="Times New Roman" pitchFamily="18" charset="0"/>
              </a:rPr>
              <a:t>- TK 515 “ Doanh thu hoạt động tài chính”. </a:t>
            </a:r>
            <a:endParaRPr lang="en-US" sz="2000" dirty="0">
              <a:latin typeface="Times New Roman" pitchFamily="18" charset="0"/>
              <a:cs typeface="Times New Roman" pitchFamily="18" charset="0"/>
            </a:endParaRPr>
          </a:p>
          <a:p>
            <a:pPr marL="0" indent="0">
              <a:buNone/>
            </a:pPr>
            <a:r>
              <a:rPr lang="it-IT" sz="2000" dirty="0">
                <a:latin typeface="Times New Roman" pitchFamily="18" charset="0"/>
                <a:cs typeface="Times New Roman" pitchFamily="18" charset="0"/>
              </a:rPr>
              <a:t>- TK 635 “ Chi phí tài chính”</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619359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0"/>
            <a:ext cx="7620000" cy="685800"/>
          </a:xfrm>
        </p:spPr>
        <p:txBody>
          <a:bodyPr>
            <a:noAutofit/>
          </a:bodyPr>
          <a:lstStyle/>
          <a:p>
            <a:br>
              <a:rPr lang="en-US" sz="2000" dirty="0">
                <a:latin typeface="Times New Roman" panose="02020603050405020304" pitchFamily="18" charset="0"/>
                <a:cs typeface="Times New Roman" pitchFamily="18" charset="0"/>
              </a:rPr>
            </a:br>
            <a:r>
              <a:rPr lang="en-US" sz="2000" b="1" dirty="0">
                <a:latin typeface="Times New Roman" panose="02020603050405020304" pitchFamily="18" charset="0"/>
                <a:cs typeface="Times New Roman" pitchFamily="18" charset="0"/>
              </a:rPr>
              <a:t>2.2. </a:t>
            </a:r>
            <a:r>
              <a:rPr lang="en-US" sz="2000" b="1" dirty="0" err="1">
                <a:latin typeface="Times New Roman" panose="02020603050405020304" pitchFamily="18" charset="0"/>
                <a:cs typeface="Times New Roman" pitchFamily="18" charset="0"/>
              </a:rPr>
              <a:t>Đánh</a:t>
            </a:r>
            <a:r>
              <a:rPr lang="en-US" sz="2000" b="1" dirty="0">
                <a:latin typeface="Times New Roman" panose="02020603050405020304" pitchFamily="18" charset="0"/>
                <a:cs typeface="Times New Roman" pitchFamily="18" charset="0"/>
              </a:rPr>
              <a:t> </a:t>
            </a:r>
            <a:r>
              <a:rPr lang="en-US" sz="2000" b="1" dirty="0" err="1">
                <a:latin typeface="Times New Roman" panose="02020603050405020304" pitchFamily="18" charset="0"/>
                <a:cs typeface="Times New Roman" pitchFamily="18" charset="0"/>
              </a:rPr>
              <a:t>giá</a:t>
            </a:r>
            <a:r>
              <a:rPr lang="en-US" sz="2000" b="1" dirty="0">
                <a:latin typeface="Times New Roman" panose="02020603050405020304" pitchFamily="18" charset="0"/>
                <a:cs typeface="Times New Roman" pitchFamily="18" charset="0"/>
              </a:rPr>
              <a:t> </a:t>
            </a:r>
            <a:r>
              <a:rPr lang="en-US" sz="2000" b="1" dirty="0" err="1">
                <a:latin typeface="Times New Roman" panose="02020603050405020304" pitchFamily="18" charset="0"/>
                <a:cs typeface="Times New Roman" pitchFamily="18" charset="0"/>
              </a:rPr>
              <a:t>thành</a:t>
            </a:r>
            <a:r>
              <a:rPr lang="en-US" sz="2000" b="1" dirty="0">
                <a:latin typeface="Times New Roman" panose="02020603050405020304" pitchFamily="18" charset="0"/>
                <a:cs typeface="Times New Roman" pitchFamily="18" charset="0"/>
              </a:rPr>
              <a:t> </a:t>
            </a:r>
            <a:r>
              <a:rPr lang="en-US" sz="2000" b="1" dirty="0" err="1">
                <a:latin typeface="Times New Roman" panose="02020603050405020304" pitchFamily="18" charset="0"/>
                <a:cs typeface="Times New Roman" pitchFamily="18" charset="0"/>
              </a:rPr>
              <a:t>phẩm</a:t>
            </a:r>
            <a:r>
              <a:rPr lang="en-US" sz="2000" b="1" dirty="0">
                <a:latin typeface="Times New Roman" panose="02020603050405020304" pitchFamily="18" charset="0"/>
                <a:cs typeface="Times New Roman" pitchFamily="18" charset="0"/>
              </a:rPr>
              <a:t>, </a:t>
            </a:r>
            <a:r>
              <a:rPr lang="en-US" sz="2000" b="1" dirty="0" err="1">
                <a:latin typeface="Times New Roman" panose="02020603050405020304" pitchFamily="18" charset="0"/>
                <a:cs typeface="Times New Roman" pitchFamily="18" charset="0"/>
              </a:rPr>
              <a:t>hàng</a:t>
            </a:r>
            <a:r>
              <a:rPr lang="en-US" sz="2000" b="1" dirty="0">
                <a:latin typeface="Times New Roman" panose="02020603050405020304" pitchFamily="18" charset="0"/>
                <a:cs typeface="Times New Roman" pitchFamily="18" charset="0"/>
              </a:rPr>
              <a:t> </a:t>
            </a:r>
            <a:r>
              <a:rPr lang="en-US" sz="2000" b="1" dirty="0" err="1">
                <a:latin typeface="Times New Roman" panose="02020603050405020304" pitchFamily="18" charset="0"/>
                <a:cs typeface="Times New Roman" pitchFamily="18" charset="0"/>
              </a:rPr>
              <a:t>hóa</a:t>
            </a:r>
            <a:endParaRPr lang="en-US" sz="2000" b="1" dirty="0">
              <a:latin typeface="Times New Roman" panose="02020603050405020304" pitchFamily="18" charset="0"/>
              <a:cs typeface="Times New Roman" pitchFamily="18" charset="0"/>
            </a:endParaRPr>
          </a:p>
        </p:txBody>
      </p:sp>
      <p:sp>
        <p:nvSpPr>
          <p:cNvPr id="98359" name="AutoShape 55"/>
          <p:cNvSpPr>
            <a:spLocks noChangeArrowheads="1"/>
          </p:cNvSpPr>
          <p:nvPr/>
        </p:nvSpPr>
        <p:spPr bwMode="auto">
          <a:xfrm>
            <a:off x="2266084" y="762000"/>
            <a:ext cx="7504257"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35" name="Rectangle 2"/>
          <p:cNvSpPr txBox="1">
            <a:spLocks noChangeArrowheads="1"/>
          </p:cNvSpPr>
          <p:nvPr/>
        </p:nvSpPr>
        <p:spPr bwMode="auto">
          <a:xfrm>
            <a:off x="2805114" y="762000"/>
            <a:ext cx="69484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2.2.1. </a:t>
            </a:r>
            <a:r>
              <a:rPr lang="en-US" sz="2800" b="1" i="1" dirty="0" err="1">
                <a:latin typeface="Times New Roman" pitchFamily="18" charset="0"/>
                <a:cs typeface="Times New Roman" pitchFamily="18" charset="0"/>
              </a:rPr>
              <a:t>Đánh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thực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tế</a:t>
            </a:r>
            <a:r>
              <a:rPr lang="en-US" sz="2800" b="1" i="1" dirty="0">
                <a:latin typeface="Times New Roman" pitchFamily="18" charset="0"/>
                <a:cs typeface="Times New Roman" pitchFamily="18" charset="0"/>
              </a:rPr>
              <a:t> </a:t>
            </a:r>
          </a:p>
        </p:txBody>
      </p:sp>
      <p:sp>
        <p:nvSpPr>
          <p:cNvPr id="6" name="Oval 5"/>
          <p:cNvSpPr/>
          <p:nvPr/>
        </p:nvSpPr>
        <p:spPr>
          <a:xfrm>
            <a:off x="1905000" y="2209800"/>
            <a:ext cx="2514600"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tx1"/>
                </a:solidFill>
                <a:latin typeface="Times New Roman" panose="02020603050405020304" pitchFamily="18" charset="0"/>
                <a:cs typeface="Times New Roman" panose="02020603050405020304" pitchFamily="18" charset="0"/>
              </a:rPr>
              <a:t>Thành phẩm do DNSX hoàn thành nhập kho được phản ánh theo giá thành sản xuất thực tế (Zsxtt) của thành phẩm hoàn thành trong kì,</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9" name="Oval 38"/>
          <p:cNvSpPr/>
          <p:nvPr/>
        </p:nvSpPr>
        <p:spPr>
          <a:xfrm>
            <a:off x="4755356" y="2286000"/>
            <a:ext cx="2712244"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tx1"/>
                </a:solidFill>
                <a:latin typeface="Times New Roman" panose="02020603050405020304" pitchFamily="18" charset="0"/>
                <a:cs typeface="Times New Roman" panose="02020603050405020304" pitchFamily="18" charset="0"/>
              </a:rPr>
              <a:t>Thành phẩm do thuê ngoài gia công chế biến hoàn thành nhập kho: Được tính theo giá thực tế gia công, bao gồm</a:t>
            </a:r>
            <a:endParaRPr lang="en-US" sz="2000" b="1" dirty="0">
              <a:latin typeface="Times New Roman" panose="02020603050405020304" pitchFamily="18" charset="0"/>
              <a:cs typeface="Times New Roman" panose="02020603050405020304" pitchFamily="18" charset="0"/>
            </a:endParaRPr>
          </a:p>
        </p:txBody>
      </p:sp>
      <p:sp>
        <p:nvSpPr>
          <p:cNvPr id="40" name="Oval 39"/>
          <p:cNvSpPr/>
          <p:nvPr/>
        </p:nvSpPr>
        <p:spPr>
          <a:xfrm>
            <a:off x="7765473" y="2209800"/>
            <a:ext cx="2726460"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it-IT" sz="2000" b="1" dirty="0">
                <a:solidFill>
                  <a:schemeClr val="tx1"/>
                </a:solidFill>
                <a:latin typeface="Times New Roman" panose="02020603050405020304" pitchFamily="18" charset="0"/>
                <a:cs typeface="Times New Roman" panose="02020603050405020304" pitchFamily="18" charset="0"/>
              </a:rPr>
              <a:t>Thành phẩm đã bán bị trả lại nhập kho: Đánh giá bằng giá thực tế tại thời điểm xuất trước đây.</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1" name="AutoShape 55"/>
          <p:cNvSpPr>
            <a:spLocks noChangeArrowheads="1"/>
          </p:cNvSpPr>
          <p:nvPr/>
        </p:nvSpPr>
        <p:spPr bwMode="auto">
          <a:xfrm>
            <a:off x="4419600" y="1641764"/>
            <a:ext cx="3657600"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42" name="Rectangle 2"/>
          <p:cNvSpPr txBox="1">
            <a:spLocks noChangeArrowheads="1"/>
          </p:cNvSpPr>
          <p:nvPr/>
        </p:nvSpPr>
        <p:spPr bwMode="auto">
          <a:xfrm>
            <a:off x="4762284" y="1447800"/>
            <a:ext cx="300319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nhập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kho</a:t>
            </a:r>
            <a:r>
              <a:rPr lang="en-US" sz="2800" b="1" i="1" dirty="0">
                <a:latin typeface="Times New Roman" pitchFamily="18" charset="0"/>
                <a:cs typeface="Times New Roman" pitchFamily="18" charset="0"/>
              </a:rPr>
              <a:t> TP</a:t>
            </a:r>
          </a:p>
        </p:txBody>
      </p:sp>
    </p:spTree>
    <p:extLst>
      <p:ext uri="{BB962C8B-B14F-4D97-AF65-F5344CB8AC3E}">
        <p14:creationId xmlns:p14="http://schemas.microsoft.com/office/powerpoint/2010/main" val="35596409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edge">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2"/>
                                        </p:tgtEl>
                                        <p:attrNameLst>
                                          <p:attrName>style.visibility</p:attrName>
                                        </p:attrNameLst>
                                      </p:cBhvr>
                                      <p:to>
                                        <p:strVal val="visible"/>
                                      </p:to>
                                    </p:set>
                                    <p:anim calcmode="discrete" valueType="clr">
                                      <p:cBhvr override="childStyle">
                                        <p:cTn id="2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2"/>
                                        </p:tgtEl>
                                        <p:attrNameLst>
                                          <p:attrName>fillcolor</p:attrName>
                                        </p:attrNameLst>
                                      </p:cBhvr>
                                      <p:tavLst>
                                        <p:tav tm="0">
                                          <p:val>
                                            <p:clrVal>
                                              <a:schemeClr val="accent2"/>
                                            </p:clrVal>
                                          </p:val>
                                        </p:tav>
                                        <p:tav tm="50000">
                                          <p:val>
                                            <p:clrVal>
                                              <a:schemeClr val="hlink"/>
                                            </p:clrVal>
                                          </p:val>
                                        </p:tav>
                                      </p:tavLst>
                                    </p:anim>
                                    <p:set>
                                      <p:cBhvr>
                                        <p:cTn id="29"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41" grpId="0" animBg="1"/>
      <p:bldP spid="4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ạch toán tài khoản 515, Tài khoản doanh thu hoạt động tài chính như thế nào"/>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ạch toán tài khoản 515, Tài khoản doanh thu hoạt động tài chính như thế nào"/>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ạch toán tài khoản 515, Tài khoản doanh thu hoạt động tài chính như thế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776" y="685800"/>
            <a:ext cx="7769225" cy="594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918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ơ đồ TK 635 – Chi phí tài chính theo Thông tư 200/2014/TT-BTC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533401"/>
            <a:ext cx="8153400" cy="578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597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866899" y="1"/>
            <a:ext cx="7620000" cy="1149927"/>
          </a:xfrm>
        </p:spPr>
        <p:txBody>
          <a:bodyPr>
            <a:normAutofit/>
          </a:bodyPr>
          <a:lstStyle/>
          <a:p>
            <a:r>
              <a:rPr lang="it-IT" sz="3200" i="1" dirty="0">
                <a:latin typeface="Times New Roman" pitchFamily="18" charset="0"/>
                <a:cs typeface="Times New Roman" pitchFamily="18" charset="0"/>
              </a:rPr>
              <a:t>5.2.3. </a:t>
            </a:r>
            <a:r>
              <a:rPr lang="pl-PL" sz="3200" i="1" dirty="0">
                <a:latin typeface="Times New Roman" pitchFamily="18" charset="0"/>
                <a:cs typeface="Times New Roman" pitchFamily="18" charset="0"/>
              </a:rPr>
              <a:t>Ghi sổ kế toán</a:t>
            </a:r>
            <a:endParaRPr lang="en-US" sz="3000" b="1" dirty="0">
              <a:latin typeface="Times New Roman" pitchFamily="18" charset="0"/>
              <a:cs typeface="Times New Roman" pitchFamily="18" charset="0"/>
            </a:endParaRPr>
          </a:p>
        </p:txBody>
      </p:sp>
      <p:sp>
        <p:nvSpPr>
          <p:cNvPr id="6" name="AutoShape 55"/>
          <p:cNvSpPr>
            <a:spLocks noChangeArrowheads="1"/>
          </p:cNvSpPr>
          <p:nvPr/>
        </p:nvSpPr>
        <p:spPr bwMode="auto">
          <a:xfrm>
            <a:off x="1752602" y="762000"/>
            <a:ext cx="8762999" cy="4800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7" name="Rectangle 2"/>
          <p:cNvSpPr txBox="1">
            <a:spLocks noChangeArrowheads="1"/>
          </p:cNvSpPr>
          <p:nvPr/>
        </p:nvSpPr>
        <p:spPr bwMode="auto">
          <a:xfrm>
            <a:off x="2209802" y="1295400"/>
            <a:ext cx="8000999"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nSpc>
                <a:spcPct val="150000"/>
              </a:lnSpc>
            </a:pPr>
            <a:br>
              <a:rPr lang="en-US" sz="2500" dirty="0">
                <a:latin typeface="Times New Roman" pitchFamily="18" charset="0"/>
                <a:cs typeface="Times New Roman" pitchFamily="18" charset="0"/>
              </a:rPr>
            </a:b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Sổ</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kế</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toán</a:t>
            </a:r>
            <a:r>
              <a:rPr lang="en-US" sz="2800" i="1" dirty="0">
                <a:solidFill>
                  <a:schemeClr val="tx1"/>
                </a:solidFill>
                <a:latin typeface="Times New Roman" pitchFamily="18" charset="0"/>
                <a:cs typeface="Times New Roman" pitchFamily="18" charset="0"/>
              </a:rPr>
              <a:t> chi </a:t>
            </a:r>
            <a:r>
              <a:rPr lang="en-US" sz="2800" i="1" dirty="0" err="1">
                <a:solidFill>
                  <a:schemeClr val="tx1"/>
                </a:solidFill>
                <a:latin typeface="Times New Roman" pitchFamily="18" charset="0"/>
                <a:cs typeface="Times New Roman" pitchFamily="18" charset="0"/>
              </a:rPr>
              <a:t>tiết</a:t>
            </a:r>
            <a:r>
              <a:rPr lang="en-US" sz="2800" i="1" dirty="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a:p>
            <a:pPr>
              <a:lnSpc>
                <a:spcPct val="150000"/>
              </a:lnSpc>
            </a:pPr>
            <a:r>
              <a:rPr lang="en-US" sz="2800" dirty="0" err="1">
                <a:solidFill>
                  <a:schemeClr val="tx1"/>
                </a:solidFill>
                <a:latin typeface="Times New Roman" pitchFamily="18" charset="0"/>
                <a:cs typeface="Times New Roman" pitchFamily="18" charset="0"/>
              </a:rPr>
              <a:t>Kế</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toán</a:t>
            </a:r>
            <a:r>
              <a:rPr lang="en-US" sz="2800" dirty="0">
                <a:solidFill>
                  <a:schemeClr val="tx1"/>
                </a:solidFill>
                <a:latin typeface="Times New Roman" pitchFamily="18" charset="0"/>
                <a:cs typeface="Times New Roman" pitchFamily="18" charset="0"/>
              </a:rPr>
              <a:t> chi </a:t>
            </a:r>
            <a:r>
              <a:rPr lang="en-US" sz="2800" dirty="0" err="1">
                <a:solidFill>
                  <a:schemeClr val="tx1"/>
                </a:solidFill>
                <a:latin typeface="Times New Roman" pitchFamily="18" charset="0"/>
                <a:cs typeface="Times New Roman" pitchFamily="18" charset="0"/>
              </a:rPr>
              <a:t>tiết</a:t>
            </a:r>
            <a:r>
              <a:rPr lang="en-US" sz="2800" dirty="0">
                <a:solidFill>
                  <a:schemeClr val="tx1"/>
                </a:solidFill>
                <a:latin typeface="Times New Roman" pitchFamily="18" charset="0"/>
                <a:cs typeface="Times New Roman" pitchFamily="18" charset="0"/>
              </a:rPr>
              <a:t> chi </a:t>
            </a:r>
            <a:r>
              <a:rPr lang="en-US" sz="2800" dirty="0" err="1">
                <a:solidFill>
                  <a:schemeClr val="tx1"/>
                </a:solidFill>
                <a:latin typeface="Times New Roman" pitchFamily="18" charset="0"/>
                <a:cs typeface="Times New Roman" pitchFamily="18" charset="0"/>
              </a:rPr>
              <a:t>phí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doanh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hoạt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tài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chính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r>
              <a:rPr lang="en-US" sz="2800" dirty="0">
                <a:solidFill>
                  <a:schemeClr val="tx1"/>
                </a:solidFill>
                <a:latin typeface="Times New Roman" pitchFamily="18" charset="0"/>
                <a:cs typeface="Times New Roman" pitchFamily="18" charset="0"/>
              </a:rPr>
              <a:t> chi </a:t>
            </a:r>
            <a:r>
              <a:rPr lang="en-US" sz="2800" dirty="0" err="1">
                <a:solidFill>
                  <a:schemeClr val="tx1"/>
                </a:solidFill>
                <a:latin typeface="Times New Roman" pitchFamily="18" charset="0"/>
                <a:cs typeface="Times New Roman" pitchFamily="18" charset="0"/>
              </a:rPr>
              <a:t>tiết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các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tài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khoản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Mẫu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số</a:t>
            </a:r>
            <a:r>
              <a:rPr lang="en-US" sz="2800" dirty="0">
                <a:solidFill>
                  <a:schemeClr val="tx1"/>
                </a:solidFill>
                <a:latin typeface="Times New Roman" pitchFamily="18" charset="0"/>
                <a:cs typeface="Times New Roman" pitchFamily="18" charset="0"/>
              </a:rPr>
              <a:t> S38 - DN).</a:t>
            </a:r>
          </a:p>
          <a:p>
            <a:pPr>
              <a:lnSpc>
                <a:spcPct val="150000"/>
              </a:lnSpc>
            </a:pP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Sổ</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kế</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toán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tổng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hợp</a:t>
            </a:r>
            <a:r>
              <a:rPr lang="en-US" sz="2800" i="1" dirty="0">
                <a:solidFill>
                  <a:schemeClr val="tx1"/>
                </a:solidFill>
                <a:latin typeface="Times New Roman" pitchFamily="18" charset="0"/>
                <a:cs typeface="Times New Roman" pitchFamily="18" charset="0"/>
              </a:rPr>
              <a:t>: </a:t>
            </a:r>
            <a:r>
              <a:rPr lang="en-US" sz="2800" dirty="0">
                <a:solidFill>
                  <a:schemeClr val="tx1"/>
                </a:solidFill>
                <a:latin typeface="Times New Roman" pitchFamily="18" charset="0"/>
                <a:cs typeface="Times New Roman" pitchFamily="18" charset="0"/>
              </a:rPr>
              <a:t>Theo </a:t>
            </a:r>
            <a:r>
              <a:rPr lang="en-US" sz="2800" dirty="0" err="1">
                <a:solidFill>
                  <a:schemeClr val="tx1"/>
                </a:solidFill>
                <a:latin typeface="Times New Roman" pitchFamily="18" charset="0"/>
                <a:cs typeface="Times New Roman" pitchFamily="18" charset="0"/>
              </a:rPr>
              <a:t>hình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thức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Chứng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ghi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r>
              <a:rPr lang="en-US" sz="2800" dirty="0">
                <a:solidFill>
                  <a:schemeClr val="tx1"/>
                </a:solidFill>
                <a:latin typeface="Times New Roman" pitchFamily="18" charset="0"/>
                <a:cs typeface="Times New Roman" pitchFamily="18" charset="0"/>
              </a:rPr>
              <a:t>: </a:t>
            </a:r>
          </a:p>
          <a:p>
            <a:pPr>
              <a:lnSpc>
                <a:spcPct val="150000"/>
              </a:lnSpc>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Kế</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toán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lập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chứng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ghi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r>
              <a:rPr lang="en-US" sz="2800" dirty="0">
                <a:solidFill>
                  <a:schemeClr val="tx1"/>
                </a:solidFill>
                <a:latin typeface="Times New Roman" pitchFamily="18" charset="0"/>
                <a:cs typeface="Times New Roman" pitchFamily="18" charset="0"/>
              </a:rPr>
              <a:t>. </a:t>
            </a:r>
          </a:p>
          <a:p>
            <a:pPr>
              <a:lnSpc>
                <a:spcPct val="150000"/>
              </a:lnSpc>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Đăng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ký</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chứng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ghi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008529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7"/>
                                        </p:tgtEl>
                                        <p:attrNameLst>
                                          <p:attrName>style.visibility</p:attrName>
                                        </p:attrNameLst>
                                      </p:cBhvr>
                                      <p:to>
                                        <p:strVal val="visible"/>
                                      </p:to>
                                    </p:set>
                                    <p:anim calcmode="discrete" valueType="clr">
                                      <p:cBhvr override="childStyle">
                                        <p:cTn id="1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7"/>
                                        </p:tgtEl>
                                        <p:attrNameLst>
                                          <p:attrName>fillcolor</p:attrName>
                                        </p:attrNameLst>
                                      </p:cBhvr>
                                      <p:tavLst>
                                        <p:tav tm="0">
                                          <p:val>
                                            <p:clrVal>
                                              <a:schemeClr val="accent2"/>
                                            </p:clrVal>
                                          </p:val>
                                        </p:tav>
                                        <p:tav tm="50000">
                                          <p:val>
                                            <p:clrVal>
                                              <a:schemeClr val="hlink"/>
                                            </p:clrVal>
                                          </p:val>
                                        </p:tav>
                                      </p:tavLst>
                                    </p:anim>
                                    <p:set>
                                      <p:cBhvr>
                                        <p:cTn id="1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6" grpId="0" animBg="1"/>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7171" y="733645"/>
            <a:ext cx="8229600" cy="1219200"/>
          </a:xfrm>
        </p:spPr>
        <p:txBody>
          <a:bodyPr>
            <a:normAutofit fontScale="90000"/>
          </a:bodyPr>
          <a:lstStyle/>
          <a:p>
            <a:r>
              <a:rPr lang="en-US" sz="2800" b="1" dirty="0">
                <a:latin typeface="Times New Roman" pitchFamily="18" charset="0"/>
                <a:cs typeface="Times New Roman" pitchFamily="18" charset="0"/>
              </a:rPr>
              <a:t>6</a:t>
            </a:r>
            <a:r>
              <a:rPr lang="pl-PL" sz="2800" b="1" dirty="0">
                <a:latin typeface="Times New Roman" pitchFamily="18" charset="0"/>
                <a:cs typeface="Times New Roman" pitchFamily="18" charset="0"/>
              </a:rPr>
              <a:t>. Kế toán chi phí </a:t>
            </a:r>
            <a:r>
              <a:rPr lang="en-US" sz="2800" b="1" dirty="0" err="1">
                <a:latin typeface="Times New Roman" pitchFamily="18" charset="0"/>
                <a:cs typeface="Times New Roman" pitchFamily="18" charset="0"/>
              </a:rPr>
              <a:t>khác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nhập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khác</a:t>
            </a:r>
            <a:br>
              <a:rPr lang="en-US" sz="2800" b="1" dirty="0">
                <a:latin typeface="Times New Roman" pitchFamily="18" charset="0"/>
                <a:cs typeface="Times New Roman" pitchFamily="18" charset="0"/>
              </a:rPr>
            </a:br>
            <a:r>
              <a:rPr lang="en-US" sz="2800" b="1" i="1" dirty="0">
                <a:latin typeface="Times New Roman" pitchFamily="18" charset="0"/>
                <a:cs typeface="Times New Roman" pitchFamily="18" charset="0"/>
              </a:rPr>
              <a:t>6.1.Nội dung chi </a:t>
            </a:r>
            <a:r>
              <a:rPr lang="en-US" sz="2800" b="1" i="1" dirty="0" err="1">
                <a:latin typeface="Times New Roman" pitchFamily="18" charset="0"/>
                <a:cs typeface="Times New Roman" pitchFamily="18" charset="0"/>
              </a:rPr>
              <a:t>phí</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khác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nhập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khác</a:t>
            </a:r>
            <a:br>
              <a:rPr lang="en-US" sz="2800" dirty="0">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844966" y="1864241"/>
            <a:ext cx="8763000" cy="5181600"/>
          </a:xfrm>
        </p:spPr>
        <p:txBody>
          <a:bodyPr>
            <a:normAutofit/>
          </a:bodyPr>
          <a:lstStyle/>
          <a:p>
            <a:pPr marL="0" indent="0" algn="just">
              <a:buNone/>
            </a:pPr>
            <a:r>
              <a:rPr lang="vi-VN" sz="2400" i="1" dirty="0">
                <a:latin typeface="Times New Roman" panose="02020603050405020304" pitchFamily="18" charset="0"/>
                <a:cs typeface="Times New Roman" panose="02020603050405020304" pitchFamily="18" charset="0"/>
              </a:rPr>
              <a:t>Thu nhập khác:</a:t>
            </a:r>
            <a:r>
              <a:rPr lang="vi-VN" sz="2400" dirty="0">
                <a:latin typeface="Times New Roman" panose="02020603050405020304" pitchFamily="18" charset="0"/>
                <a:cs typeface="Times New Roman" panose="02020603050405020304" pitchFamily="18" charset="0"/>
              </a:rPr>
              <a:t> Là những khoản thu mà đơn vị không dự tính trước hoặc có dự tính đến nhưng ít có khả năng xẩy ra, hoặc những khoản thu không mang tính chất thường xuyên ngoài hoạt động SXKD của doanh nghiệp, gồm:</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Thu nhập từ nhượng bán, thanh lý TSCĐ;</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Chênh lệch giữa giá trị hợp lý tài sản được chia từ BCC cao hơn chi phí đầu tư xây dựng tài sản đồng kiểm soát;</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Chênh lệch lãi do đánh giá lại vật tư, hàng hoá, tài sản cố định đưa đi góp vốn liên doanh, đầu tư vào công ty liên kết, đầu tư dài hạn khác;</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Thu nhập từ nghiệp vụ bán và thuê lại tài sản;</a:t>
            </a:r>
            <a:endParaRPr lang="en-US" sz="2400" dirty="0">
              <a:latin typeface="Times New Roman" panose="02020603050405020304" pitchFamily="18" charset="0"/>
              <a:cs typeface="Times New Roman" panose="02020603050405020304" pitchFamily="18" charset="0"/>
            </a:endParaRPr>
          </a:p>
          <a:p>
            <a:pPr marL="0" indent="0" algn="just">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7538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78465"/>
            <a:ext cx="8229600" cy="1219200"/>
          </a:xfrm>
        </p:spPr>
        <p:txBody>
          <a:bodyPr>
            <a:normAutofit fontScale="90000"/>
          </a:bodyPr>
          <a:lstStyle/>
          <a:p>
            <a:r>
              <a:rPr lang="en-US" sz="2800" b="1" dirty="0">
                <a:latin typeface="Times New Roman" pitchFamily="18" charset="0"/>
                <a:cs typeface="Times New Roman" pitchFamily="18" charset="0"/>
              </a:rPr>
              <a:t>6</a:t>
            </a:r>
            <a:r>
              <a:rPr lang="pl-PL" sz="2800" b="1" dirty="0">
                <a:latin typeface="Times New Roman" pitchFamily="18" charset="0"/>
                <a:cs typeface="Times New Roman" pitchFamily="18" charset="0"/>
              </a:rPr>
              <a:t>. Kế toán chi phí </a:t>
            </a:r>
            <a:r>
              <a:rPr lang="en-US" sz="2800" b="1" dirty="0" err="1">
                <a:latin typeface="Times New Roman" pitchFamily="18" charset="0"/>
                <a:cs typeface="Times New Roman" pitchFamily="18" charset="0"/>
              </a:rPr>
              <a:t>khác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nhập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khác</a:t>
            </a:r>
            <a:br>
              <a:rPr lang="en-US" sz="2800" b="1" dirty="0">
                <a:latin typeface="Times New Roman" pitchFamily="18" charset="0"/>
                <a:cs typeface="Times New Roman" pitchFamily="18" charset="0"/>
              </a:rPr>
            </a:br>
            <a:r>
              <a:rPr lang="en-US" sz="2800" b="1" i="1" dirty="0">
                <a:latin typeface="Times New Roman" pitchFamily="18" charset="0"/>
                <a:cs typeface="Times New Roman" pitchFamily="18" charset="0"/>
              </a:rPr>
              <a:t>6.1.Nội dung chi </a:t>
            </a:r>
            <a:r>
              <a:rPr lang="en-US" sz="2800" b="1" i="1" dirty="0" err="1">
                <a:latin typeface="Times New Roman" pitchFamily="18" charset="0"/>
                <a:cs typeface="Times New Roman" pitchFamily="18" charset="0"/>
              </a:rPr>
              <a:t>phí</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khác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nhập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khác</a:t>
            </a:r>
            <a:br>
              <a:rPr lang="en-US" sz="2800" dirty="0">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1365960" y="1524000"/>
            <a:ext cx="8763000" cy="5181600"/>
          </a:xfrm>
        </p:spPr>
        <p:txBody>
          <a:bodyPr>
            <a:normAutofit/>
          </a:bodyPr>
          <a:lstStyle/>
          <a:p>
            <a:pPr marL="0" indent="0" algn="just">
              <a:buNone/>
            </a:pPr>
            <a:r>
              <a:rPr lang="vi-VN" sz="2400" dirty="0">
                <a:latin typeface="Times New Roman" panose="02020603050405020304" pitchFamily="18" charset="0"/>
                <a:cs typeface="Times New Roman" panose="02020603050405020304" pitchFamily="18" charset="0"/>
              </a:rPr>
              <a:t>- Các khoản thuế phải nộp khi bán hàng hóa, cung cấp dịch vụ nhưng sau đó được giảm, được hoàn</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được phạt do khách hàng vi phạm hợp đồng;</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Thu tiền bồi thường của bên thứ ba</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Thu các khoản nợ khó đòi đã xử lý xóa sổ;</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Thu các khoản nợ phải trả không xác định được chủ;</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Các khoản tiền thưởng của khách hàng liên quan đến tiêu thụ - Thu nhập quà biếu, quà tặng bằng tiền, hiện vật của các tổ chức, cá nhân tặng cho doanh nghiệp;</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Giá trị số hàng khuyến mại không phải trả lại;</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Các khoản thu nhập khác ngoài các khoản nêu trên.</a:t>
            </a: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94537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1449" y="754911"/>
            <a:ext cx="8229600" cy="1219200"/>
          </a:xfrm>
        </p:spPr>
        <p:txBody>
          <a:bodyPr>
            <a:normAutofit fontScale="90000"/>
          </a:bodyPr>
          <a:lstStyle/>
          <a:p>
            <a:r>
              <a:rPr lang="en-US" sz="2800" b="1" dirty="0">
                <a:latin typeface="Times New Roman" pitchFamily="18" charset="0"/>
                <a:cs typeface="Times New Roman" pitchFamily="18" charset="0"/>
              </a:rPr>
              <a:t>6</a:t>
            </a:r>
            <a:r>
              <a:rPr lang="pl-PL" sz="2800" b="1" dirty="0">
                <a:latin typeface="Times New Roman" pitchFamily="18" charset="0"/>
                <a:cs typeface="Times New Roman" pitchFamily="18" charset="0"/>
              </a:rPr>
              <a:t>. Kế toán chi phí </a:t>
            </a:r>
            <a:r>
              <a:rPr lang="en-US" sz="2800" b="1" dirty="0" err="1">
                <a:latin typeface="Times New Roman" pitchFamily="18" charset="0"/>
                <a:cs typeface="Times New Roman" pitchFamily="18" charset="0"/>
              </a:rPr>
              <a:t>khác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nhập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khác</a:t>
            </a:r>
            <a:br>
              <a:rPr lang="en-US" sz="2800" b="1" dirty="0">
                <a:latin typeface="Times New Roman" pitchFamily="18" charset="0"/>
                <a:cs typeface="Times New Roman" pitchFamily="18" charset="0"/>
              </a:rPr>
            </a:br>
            <a:r>
              <a:rPr lang="en-US" sz="2800" b="1" i="1" dirty="0">
                <a:latin typeface="Times New Roman" pitchFamily="18" charset="0"/>
                <a:cs typeface="Times New Roman" pitchFamily="18" charset="0"/>
              </a:rPr>
              <a:t>6.1.Nội dung chi </a:t>
            </a:r>
            <a:r>
              <a:rPr lang="en-US" sz="2800" b="1" i="1" dirty="0" err="1">
                <a:latin typeface="Times New Roman" pitchFamily="18" charset="0"/>
                <a:cs typeface="Times New Roman" pitchFamily="18" charset="0"/>
              </a:rPr>
              <a:t>phí</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khác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nhập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khác</a:t>
            </a:r>
            <a:br>
              <a:rPr lang="en-US" sz="2800" dirty="0">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930026" y="2007774"/>
            <a:ext cx="8763000" cy="4201631"/>
          </a:xfrm>
        </p:spPr>
        <p:txBody>
          <a:bodyPr>
            <a:normAutofit/>
          </a:bodyPr>
          <a:lstStyle/>
          <a:p>
            <a:pPr marL="0" indent="0" algn="just">
              <a:buNone/>
            </a:pPr>
            <a:r>
              <a:rPr lang="vi-VN" sz="2400" i="1" dirty="0">
                <a:latin typeface="Times New Roman" panose="02020603050405020304" pitchFamily="18" charset="0"/>
                <a:cs typeface="Times New Roman" panose="02020603050405020304" pitchFamily="18" charset="0"/>
              </a:rPr>
              <a:t>* Chi phí khác: </a:t>
            </a:r>
            <a:r>
              <a:rPr lang="vi-VN" sz="2400" dirty="0">
                <a:latin typeface="Times New Roman" panose="02020603050405020304" pitchFamily="18" charset="0"/>
                <a:cs typeface="Times New Roman" panose="02020603050405020304" pitchFamily="18" charset="0"/>
              </a:rPr>
              <a:t>Là những khoản chi phí và những khoản lỗ do các nghiệp vụ riêng biệt với hoạt động thông thường của đơn vị gây ra, gồm:</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Chi phí thanh lý, nhượng bán TSCĐ (gồm cả chi phí đấu thầu hoạt động thanh lý). Số tiền thu từ bán hồ sơ thầu hoạt động thanh lý, nhượng bán TSCĐ được ghi giảm chi phí thanh lý, nhượng bán TSCĐ;</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Chênh lệch giữa giá trị hợp lý tài sản được chia từ BCC nhỏ hơn chi phí đầu tư xây dựng tài sản đồng kiểm soát;</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Giá trị còn lại của TSCĐ bị phá dỡ;</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53673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754911"/>
            <a:ext cx="8229600" cy="1219200"/>
          </a:xfrm>
        </p:spPr>
        <p:txBody>
          <a:bodyPr>
            <a:normAutofit fontScale="90000"/>
          </a:bodyPr>
          <a:lstStyle/>
          <a:p>
            <a:r>
              <a:rPr lang="en-US" sz="2800" b="1" dirty="0">
                <a:latin typeface="Times New Roman" pitchFamily="18" charset="0"/>
                <a:cs typeface="Times New Roman" pitchFamily="18" charset="0"/>
              </a:rPr>
              <a:t>6</a:t>
            </a:r>
            <a:r>
              <a:rPr lang="pl-PL" sz="2800" b="1" dirty="0">
                <a:latin typeface="Times New Roman" pitchFamily="18" charset="0"/>
                <a:cs typeface="Times New Roman" pitchFamily="18" charset="0"/>
              </a:rPr>
              <a:t>. Kế toán chi phí </a:t>
            </a:r>
            <a:r>
              <a:rPr lang="en-US" sz="2800" b="1" dirty="0" err="1">
                <a:latin typeface="Times New Roman" pitchFamily="18" charset="0"/>
                <a:cs typeface="Times New Roman" pitchFamily="18" charset="0"/>
              </a:rPr>
              <a:t>khác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nhập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khác</a:t>
            </a:r>
            <a:br>
              <a:rPr lang="en-US" sz="2800" b="1" dirty="0">
                <a:latin typeface="Times New Roman" pitchFamily="18" charset="0"/>
                <a:cs typeface="Times New Roman" pitchFamily="18" charset="0"/>
              </a:rPr>
            </a:br>
            <a:r>
              <a:rPr lang="en-US" sz="2800" b="1" i="1" dirty="0">
                <a:latin typeface="Times New Roman" pitchFamily="18" charset="0"/>
                <a:cs typeface="Times New Roman" pitchFamily="18" charset="0"/>
              </a:rPr>
              <a:t>6.1.Nội dung chi </a:t>
            </a:r>
            <a:r>
              <a:rPr lang="en-US" sz="2800" b="1" i="1" dirty="0" err="1">
                <a:latin typeface="Times New Roman" pitchFamily="18" charset="0"/>
                <a:cs typeface="Times New Roman" pitchFamily="18" charset="0"/>
              </a:rPr>
              <a:t>phí</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khác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nhập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khác</a:t>
            </a:r>
            <a:br>
              <a:rPr lang="en-US" sz="2800" dirty="0">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1918855" y="2381695"/>
            <a:ext cx="7352736" cy="3615068"/>
          </a:xfrm>
        </p:spPr>
        <p:txBody>
          <a:bodyPr>
            <a:normAutofit/>
          </a:bodyPr>
          <a:lstStyle/>
          <a:p>
            <a:pPr marL="0" indent="0" algn="just">
              <a:buNone/>
            </a:pPr>
            <a:r>
              <a:rPr lang="vi-VN" sz="2400" dirty="0">
                <a:latin typeface="Times New Roman" panose="02020603050405020304" pitchFamily="18" charset="0"/>
                <a:cs typeface="Times New Roman" panose="02020603050405020304" pitchFamily="18" charset="0"/>
              </a:rPr>
              <a:t>- Giá trị còn lại của TSCĐ thanh lý, nhượng bán TSCĐ (nếu có); </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Chênh lệch lỗ do đánh giá lại vật tư, hàng hoá, TSCĐ đưa đi góp vốn vào công ty con, công ty liên doanh, đầu tư vào công ty liên kết, đầu tư dài hạn khác; </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Tiền phạt phải trả do vi phạm hợp đồng kinh tế, phạt hành chính; </a:t>
            </a:r>
            <a:endParaRPr lang="en-US" sz="2400" dirty="0">
              <a:latin typeface="Times New Roman" panose="02020603050405020304" pitchFamily="18" charset="0"/>
              <a:cs typeface="Times New Roman" panose="02020603050405020304" pitchFamily="18" charset="0"/>
            </a:endParaRPr>
          </a:p>
          <a:p>
            <a:pPr marL="0" indent="0" algn="just">
              <a:buNone/>
            </a:pPr>
            <a:r>
              <a:rPr lang="vi-VN" sz="2400" dirty="0">
                <a:latin typeface="Times New Roman" panose="02020603050405020304" pitchFamily="18" charset="0"/>
                <a:cs typeface="Times New Roman" panose="02020603050405020304" pitchFamily="18" charset="0"/>
              </a:rPr>
              <a:t>- Các khoản chi phí khác.</a:t>
            </a:r>
            <a:endParaRPr lang="en-US" sz="2400" dirty="0">
              <a:latin typeface="Times New Roman" panose="02020603050405020304" pitchFamily="18" charset="0"/>
              <a:cs typeface="Times New Roman" panose="02020603050405020304" pitchFamily="18" charset="0"/>
            </a:endParaRPr>
          </a:p>
          <a:p>
            <a:pPr marL="0" indent="0" algn="just">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63200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610" y="452724"/>
            <a:ext cx="5362074" cy="1125819"/>
          </a:xfrm>
        </p:spPr>
        <p:txBody>
          <a:bodyPr>
            <a:normAutofit fontScale="90000"/>
          </a:bodyPr>
          <a:lstStyle/>
          <a:p>
            <a:r>
              <a:rPr lang="en-US" sz="2800" b="1" dirty="0">
                <a:latin typeface="Times New Roman" pitchFamily="18" charset="0"/>
                <a:cs typeface="Times New Roman" pitchFamily="18" charset="0"/>
              </a:rPr>
              <a:t>6</a:t>
            </a:r>
            <a:r>
              <a:rPr lang="pl-PL" sz="2800" b="1" dirty="0">
                <a:latin typeface="Times New Roman" pitchFamily="18" charset="0"/>
                <a:cs typeface="Times New Roman" pitchFamily="18" charset="0"/>
              </a:rPr>
              <a:t>. Kế toán chi phí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nhập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khác</a:t>
            </a:r>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6.2. </a:t>
            </a:r>
            <a:r>
              <a:rPr lang="en-US" sz="2800" b="1" i="1" dirty="0" err="1">
                <a:latin typeface="Times New Roman" pitchFamily="18" charset="0"/>
                <a:cs typeface="Times New Roman" pitchFamily="18" charset="0"/>
              </a:rPr>
              <a:t>Phương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pháp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toán</a:t>
            </a:r>
            <a:br>
              <a:rPr lang="en-US" sz="2800" dirty="0">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2057400" y="1828800"/>
            <a:ext cx="5277051" cy="4158114"/>
          </a:xfrm>
        </p:spPr>
        <p:txBody>
          <a:bodyPr>
            <a:normAutofit/>
          </a:bodyPr>
          <a:lstStyle/>
          <a:p>
            <a:pPr marL="0" indent="0">
              <a:buNone/>
            </a:pPr>
            <a:r>
              <a:rPr lang="vi-VN" sz="2400" i="1" dirty="0">
                <a:latin typeface="Times New Roman" panose="02020603050405020304" pitchFamily="18" charset="0"/>
                <a:cs typeface="Times New Roman" panose="02020603050405020304" pitchFamily="18" charset="0"/>
              </a:rPr>
              <a:t>6.2.1. Chứng từ kế toán</a:t>
            </a:r>
            <a:endParaRPr lang="en-US" sz="2400" dirty="0">
              <a:latin typeface="Times New Roman" panose="02020603050405020304" pitchFamily="18" charset="0"/>
              <a:cs typeface="Times New Roman" panose="02020603050405020304" pitchFamily="18" charset="0"/>
            </a:endParaRPr>
          </a:p>
          <a:p>
            <a:pPr marL="0" indent="0">
              <a:buNone/>
            </a:pPr>
            <a:r>
              <a:rPr lang="vi-VN" sz="2400" dirty="0">
                <a:latin typeface="Times New Roman" panose="02020603050405020304" pitchFamily="18" charset="0"/>
                <a:cs typeface="Times New Roman" panose="02020603050405020304" pitchFamily="18" charset="0"/>
              </a:rPr>
              <a:t>- Phiếu thu, Phiếu chi.</a:t>
            </a:r>
            <a:endParaRPr lang="en-US" sz="2400" dirty="0">
              <a:latin typeface="Times New Roman" panose="02020603050405020304" pitchFamily="18" charset="0"/>
              <a:cs typeface="Times New Roman" panose="02020603050405020304" pitchFamily="18" charset="0"/>
            </a:endParaRPr>
          </a:p>
          <a:p>
            <a:pPr marL="0" indent="0">
              <a:buNone/>
            </a:pPr>
            <a:r>
              <a:rPr lang="vi-VN" sz="2400" dirty="0">
                <a:latin typeface="Times New Roman" panose="02020603050405020304" pitchFamily="18" charset="0"/>
                <a:cs typeface="Times New Roman" panose="02020603050405020304" pitchFamily="18" charset="0"/>
              </a:rPr>
              <a:t>- Giấy báo Nợ, Báo Có của Ngân hàng.</a:t>
            </a:r>
            <a:endParaRPr lang="en-US" sz="2400" dirty="0">
              <a:latin typeface="Times New Roman" panose="02020603050405020304" pitchFamily="18" charset="0"/>
              <a:cs typeface="Times New Roman" panose="02020603050405020304" pitchFamily="18" charset="0"/>
            </a:endParaRPr>
          </a:p>
          <a:p>
            <a:pPr marL="0" indent="0">
              <a:buNone/>
            </a:pPr>
            <a:r>
              <a:rPr lang="vi-VN" sz="2400" dirty="0">
                <a:latin typeface="Times New Roman" panose="02020603050405020304" pitchFamily="18" charset="0"/>
                <a:cs typeface="Times New Roman" panose="02020603050405020304" pitchFamily="18" charset="0"/>
              </a:rPr>
              <a:t>-  Hóa đơn GTGT.</a:t>
            </a:r>
            <a:endParaRPr lang="en-US" sz="2400" dirty="0">
              <a:latin typeface="Times New Roman" panose="02020603050405020304" pitchFamily="18" charset="0"/>
              <a:cs typeface="Times New Roman" panose="02020603050405020304" pitchFamily="18" charset="0"/>
            </a:endParaRPr>
          </a:p>
          <a:p>
            <a:pPr marL="0" indent="0">
              <a:buNone/>
            </a:pPr>
            <a:r>
              <a:rPr lang="vi-V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t>
            </a:r>
            <a:r>
              <a:rPr lang="vi-VN" sz="2400" dirty="0">
                <a:latin typeface="Times New Roman" panose="02020603050405020304" pitchFamily="18" charset="0"/>
                <a:cs typeface="Times New Roman" panose="02020603050405020304" pitchFamily="18" charset="0"/>
              </a:rPr>
              <a:t>ác chứng từ khác có liên quan….</a:t>
            </a:r>
            <a:endParaRPr lang="en-US" sz="2400" dirty="0">
              <a:latin typeface="Times New Roman" panose="02020603050405020304" pitchFamily="18" charset="0"/>
              <a:cs typeface="Times New Roman" panose="02020603050405020304" pitchFamily="18" charset="0"/>
            </a:endParaRPr>
          </a:p>
          <a:p>
            <a:pPr marL="0" indent="0">
              <a:buNone/>
            </a:pPr>
            <a:r>
              <a:rPr lang="vi-VN" sz="2400" i="1" dirty="0">
                <a:latin typeface="Times New Roman" panose="02020603050405020304" pitchFamily="18" charset="0"/>
                <a:cs typeface="Times New Roman" panose="02020603050405020304" pitchFamily="18" charset="0"/>
              </a:rPr>
              <a:t>6.2.2. Tài khoản sử dụng:</a:t>
            </a:r>
            <a:endParaRPr lang="en-US" sz="2400" dirty="0">
              <a:latin typeface="Times New Roman" panose="02020603050405020304" pitchFamily="18" charset="0"/>
              <a:cs typeface="Times New Roman" panose="02020603050405020304" pitchFamily="18" charset="0"/>
            </a:endParaRPr>
          </a:p>
          <a:p>
            <a:pPr marL="0" indent="0">
              <a:buNone/>
            </a:pPr>
            <a:r>
              <a:rPr lang="vi-VN" sz="2400" i="1" dirty="0">
                <a:latin typeface="Times New Roman" panose="02020603050405020304" pitchFamily="18" charset="0"/>
                <a:cs typeface="Times New Roman" panose="02020603050405020304" pitchFamily="18" charset="0"/>
              </a:rPr>
              <a:t>-  Tài khoản 711 “Thu nhập khác”</a:t>
            </a:r>
            <a:endParaRPr lang="en-US" sz="2400" dirty="0">
              <a:latin typeface="Times New Roman" panose="02020603050405020304" pitchFamily="18" charset="0"/>
              <a:cs typeface="Times New Roman" panose="02020603050405020304" pitchFamily="18" charset="0"/>
            </a:endParaRPr>
          </a:p>
          <a:p>
            <a:pPr marL="0" indent="0">
              <a:buNone/>
            </a:pPr>
            <a:r>
              <a:rPr lang="vi-VN" sz="2400" i="1" dirty="0">
                <a:latin typeface="Times New Roman" panose="02020603050405020304" pitchFamily="18" charset="0"/>
                <a:cs typeface="Times New Roman" panose="02020603050405020304" pitchFamily="18" charset="0"/>
              </a:rPr>
              <a:t>- Tài khoản 811 “Chi phí khác”</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52744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498762"/>
            <a:ext cx="8915399" cy="6130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81019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ạch toán chuyên sâu tài khoản 711 – Thu nhập khác - MISA SM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ạch toán chuyên sâu tài khoản 711 – Thu nhập khác - MISA SME"/>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7" descr="Hạch toán chuyên sâu tài khoản 711 – Thu nhập khác - MISA SME"/>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9" descr="C:\Users\DELL\OneDrive\Desktop\tk-711-2-e1747735860172.webp"/>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7" name="Picture 11" descr="Cách đánh toán tài khoản 711 - Thu nhập khác theo Thông tin 1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576" y="312738"/>
            <a:ext cx="8836024" cy="608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35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0"/>
            <a:ext cx="7620000" cy="685800"/>
          </a:xfrm>
        </p:spPr>
        <p:txBody>
          <a:bodyPr>
            <a:normAutofit/>
          </a:bodyPr>
          <a:lstStyle/>
          <a:p>
            <a:r>
              <a:rPr lang="en-US" sz="3000" b="1" dirty="0">
                <a:latin typeface="Times New Roman" pitchFamily="18" charset="0"/>
                <a:cs typeface="Times New Roman" pitchFamily="18" charset="0"/>
              </a:rPr>
              <a:t>2.2. </a:t>
            </a:r>
            <a:r>
              <a:rPr lang="en-US" sz="3000" b="1" dirty="0" err="1">
                <a:latin typeface="Times New Roman" pitchFamily="18" charset="0"/>
                <a:cs typeface="Times New Roman" pitchFamily="18" charset="0"/>
              </a:rPr>
              <a:t>Đánh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giá</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2266084" y="762000"/>
            <a:ext cx="7504257"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35" name="Rectangle 2"/>
          <p:cNvSpPr txBox="1">
            <a:spLocks noChangeArrowheads="1"/>
          </p:cNvSpPr>
          <p:nvPr/>
        </p:nvSpPr>
        <p:spPr bwMode="auto">
          <a:xfrm>
            <a:off x="2805114" y="762000"/>
            <a:ext cx="69484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2.2.1. </a:t>
            </a:r>
            <a:r>
              <a:rPr lang="en-US" sz="2800" b="1" i="1" dirty="0" err="1">
                <a:latin typeface="Times New Roman" pitchFamily="18" charset="0"/>
                <a:cs typeface="Times New Roman" pitchFamily="18" charset="0"/>
              </a:rPr>
              <a:t>Đánh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thực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tế</a:t>
            </a:r>
            <a:r>
              <a:rPr lang="en-US" sz="2800" b="1" i="1" dirty="0">
                <a:latin typeface="Times New Roman" pitchFamily="18" charset="0"/>
                <a:cs typeface="Times New Roman" pitchFamily="18" charset="0"/>
              </a:rPr>
              <a:t> </a:t>
            </a:r>
          </a:p>
        </p:txBody>
      </p:sp>
      <p:sp>
        <p:nvSpPr>
          <p:cNvPr id="6" name="Oval 5"/>
          <p:cNvSpPr/>
          <p:nvPr/>
        </p:nvSpPr>
        <p:spPr>
          <a:xfrm>
            <a:off x="1905000" y="2209800"/>
            <a:ext cx="2514600"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t-IT" sz="3000" dirty="0">
                <a:solidFill>
                  <a:schemeClr val="tx1"/>
                </a:solidFill>
                <a:latin typeface="Times New Roman" pitchFamily="18" charset="0"/>
                <a:cs typeface="Times New Roman" pitchFamily="18" charset="0"/>
              </a:rPr>
              <a:t>Phương pháp giá thực tế đích danh</a:t>
            </a:r>
            <a:endParaRPr lang="en-US" sz="3000" b="1" dirty="0">
              <a:solidFill>
                <a:schemeClr val="tx1"/>
              </a:solidFill>
              <a:latin typeface="Times New Roman" pitchFamily="18" charset="0"/>
              <a:cs typeface="Times New Roman" pitchFamily="18" charset="0"/>
            </a:endParaRPr>
          </a:p>
        </p:txBody>
      </p:sp>
      <p:sp>
        <p:nvSpPr>
          <p:cNvPr id="39" name="Oval 38"/>
          <p:cNvSpPr/>
          <p:nvPr/>
        </p:nvSpPr>
        <p:spPr>
          <a:xfrm>
            <a:off x="4755356" y="2286000"/>
            <a:ext cx="2712244"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t-IT" sz="3000" dirty="0">
                <a:solidFill>
                  <a:schemeClr val="tx1"/>
                </a:solidFill>
                <a:latin typeface="Times New Roman" pitchFamily="18" charset="0"/>
                <a:cs typeface="Times New Roman" pitchFamily="18" charset="0"/>
              </a:rPr>
              <a:t>Phương pháp bình quân giá quyền</a:t>
            </a:r>
            <a:endParaRPr lang="en-US" sz="3000" b="1" dirty="0">
              <a:solidFill>
                <a:schemeClr val="tx1"/>
              </a:solidFill>
              <a:latin typeface="Times New Roman" pitchFamily="18" charset="0"/>
              <a:cs typeface="Times New Roman" pitchFamily="18" charset="0"/>
            </a:endParaRPr>
          </a:p>
        </p:txBody>
      </p:sp>
      <p:sp>
        <p:nvSpPr>
          <p:cNvPr id="40" name="Oval 39"/>
          <p:cNvSpPr/>
          <p:nvPr/>
        </p:nvSpPr>
        <p:spPr>
          <a:xfrm>
            <a:off x="7765473" y="2209800"/>
            <a:ext cx="2726460"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Bef>
                <a:spcPts val="600"/>
              </a:spcBef>
            </a:pPr>
            <a:r>
              <a:rPr lang="it-IT" sz="3000" dirty="0">
                <a:solidFill>
                  <a:schemeClr val="tx1"/>
                </a:solidFill>
                <a:latin typeface="Times New Roman" pitchFamily="18" charset="0"/>
                <a:cs typeface="Times New Roman" pitchFamily="18" charset="0"/>
              </a:rPr>
              <a:t>Phương pháp nhập trước, xuất trước</a:t>
            </a:r>
            <a:endParaRPr lang="en-US" sz="3000" b="1" dirty="0">
              <a:solidFill>
                <a:schemeClr val="tx1"/>
              </a:solidFill>
              <a:latin typeface="Times New Roman" pitchFamily="18" charset="0"/>
              <a:cs typeface="Times New Roman" pitchFamily="18" charset="0"/>
            </a:endParaRPr>
          </a:p>
        </p:txBody>
      </p:sp>
      <p:sp>
        <p:nvSpPr>
          <p:cNvPr id="41" name="AutoShape 55"/>
          <p:cNvSpPr>
            <a:spLocks noChangeArrowheads="1"/>
          </p:cNvSpPr>
          <p:nvPr/>
        </p:nvSpPr>
        <p:spPr bwMode="auto">
          <a:xfrm>
            <a:off x="4419600" y="1641764"/>
            <a:ext cx="3657600"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42" name="Rectangle 2"/>
          <p:cNvSpPr txBox="1">
            <a:spLocks noChangeArrowheads="1"/>
          </p:cNvSpPr>
          <p:nvPr/>
        </p:nvSpPr>
        <p:spPr bwMode="auto">
          <a:xfrm>
            <a:off x="4762284" y="1447800"/>
            <a:ext cx="300319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xuất</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kho</a:t>
            </a:r>
            <a:r>
              <a:rPr lang="en-US" sz="2800" b="1" i="1" dirty="0">
                <a:latin typeface="Times New Roman" pitchFamily="18" charset="0"/>
                <a:cs typeface="Times New Roman" pitchFamily="18" charset="0"/>
              </a:rPr>
              <a:t> TP</a:t>
            </a:r>
          </a:p>
        </p:txBody>
      </p:sp>
    </p:spTree>
    <p:extLst>
      <p:ext uri="{BB962C8B-B14F-4D97-AF65-F5344CB8AC3E}">
        <p14:creationId xmlns:p14="http://schemas.microsoft.com/office/powerpoint/2010/main" val="1060093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edge">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2"/>
                                        </p:tgtEl>
                                        <p:attrNameLst>
                                          <p:attrName>style.visibility</p:attrName>
                                        </p:attrNameLst>
                                      </p:cBhvr>
                                      <p:to>
                                        <p:strVal val="visible"/>
                                      </p:to>
                                    </p:set>
                                    <p:anim calcmode="discrete" valueType="clr">
                                      <p:cBhvr override="childStyle">
                                        <p:cTn id="2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2"/>
                                        </p:tgtEl>
                                        <p:attrNameLst>
                                          <p:attrName>fillcolor</p:attrName>
                                        </p:attrNameLst>
                                      </p:cBhvr>
                                      <p:tavLst>
                                        <p:tav tm="0">
                                          <p:val>
                                            <p:clrVal>
                                              <a:schemeClr val="accent2"/>
                                            </p:clrVal>
                                          </p:val>
                                        </p:tav>
                                        <p:tav tm="50000">
                                          <p:val>
                                            <p:clrVal>
                                              <a:schemeClr val="hlink"/>
                                            </p:clrVal>
                                          </p:val>
                                        </p:tav>
                                      </p:tavLst>
                                    </p:anim>
                                    <p:set>
                                      <p:cBhvr>
                                        <p:cTn id="29"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41" grpId="0" animBg="1"/>
      <p:bldP spid="4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1"/>
            <a:ext cx="8610600" cy="6814173"/>
          </a:xfrm>
          <a:prstGeom prst="rect">
            <a:avLst/>
          </a:prstGeom>
        </p:spPr>
        <p:txBody>
          <a:bodyPr wrap="square">
            <a:spAutoFit/>
          </a:bodyPr>
          <a:lstStyle/>
          <a:p>
            <a:pPr marL="342900" indent="-342900" algn="just">
              <a:lnSpc>
                <a:spcPct val="140000"/>
              </a:lnSpc>
              <a:buFont typeface="Arial" pitchFamily="34" charset="0"/>
              <a:buChar char="•"/>
            </a:pPr>
            <a:r>
              <a:rPr lang="en-US" sz="2400" i="1" u="sng" dirty="0" err="1">
                <a:solidFill>
                  <a:srgbClr val="080808"/>
                </a:solidFill>
                <a:latin typeface="Times New Roman"/>
                <a:ea typeface="Calibri"/>
                <a:cs typeface="Times New Roman"/>
              </a:rPr>
              <a:t>Ví</a:t>
            </a:r>
            <a:r>
              <a:rPr lang="en-US" sz="2400" i="1" u="sng" dirty="0">
                <a:solidFill>
                  <a:srgbClr val="080808"/>
                </a:solidFill>
                <a:latin typeface="Times New Roman"/>
                <a:ea typeface="Calibri"/>
                <a:cs typeface="Times New Roman"/>
              </a:rPr>
              <a:t> </a:t>
            </a:r>
            <a:r>
              <a:rPr lang="en-US" sz="2400" i="1" u="sng" dirty="0" err="1">
                <a:solidFill>
                  <a:srgbClr val="080808"/>
                </a:solidFill>
                <a:latin typeface="Times New Roman"/>
                <a:ea typeface="Calibri"/>
                <a:cs typeface="Times New Roman"/>
              </a:rPr>
              <a:t>dụ</a:t>
            </a:r>
            <a:r>
              <a:rPr lang="en-US" sz="2400" dirty="0">
                <a:solidFill>
                  <a:srgbClr val="080808"/>
                </a:solidFill>
                <a:latin typeface="Times New Roman"/>
                <a:ea typeface="Calibri"/>
                <a:cs typeface="Times New Roman"/>
              </a:rPr>
              <a:t>: </a:t>
            </a:r>
          </a:p>
          <a:p>
            <a:pPr algn="just">
              <a:lnSpc>
                <a:spcPct val="140000"/>
              </a:lnSpc>
            </a:pP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Công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ty</a:t>
            </a:r>
            <a:r>
              <a:rPr lang="en-US" sz="2400" dirty="0">
                <a:solidFill>
                  <a:srgbClr val="080808"/>
                </a:solidFill>
                <a:latin typeface="Times New Roman"/>
                <a:ea typeface="Calibri"/>
                <a:cs typeface="Times New Roman"/>
              </a:rPr>
              <a:t> X </a:t>
            </a:r>
            <a:r>
              <a:rPr lang="en-US" sz="2400" dirty="0" err="1">
                <a:solidFill>
                  <a:srgbClr val="080808"/>
                </a:solidFill>
                <a:latin typeface="Times New Roman"/>
                <a:ea typeface="Calibri"/>
                <a:cs typeface="Times New Roman"/>
              </a:rPr>
              <a:t>kế</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toán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hàng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tồn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kho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theo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phương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pháp</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kê</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khai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thường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xuyên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tính</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thuế</a:t>
            </a:r>
            <a:r>
              <a:rPr lang="en-US" sz="2400" dirty="0">
                <a:solidFill>
                  <a:srgbClr val="080808"/>
                </a:solidFill>
                <a:latin typeface="Times New Roman"/>
                <a:ea typeface="Calibri"/>
                <a:cs typeface="Times New Roman"/>
              </a:rPr>
              <a:t> GTGT </a:t>
            </a:r>
            <a:r>
              <a:rPr lang="en-US" sz="2400" dirty="0" err="1">
                <a:solidFill>
                  <a:srgbClr val="080808"/>
                </a:solidFill>
                <a:latin typeface="Times New Roman"/>
                <a:ea typeface="Calibri"/>
                <a:cs typeface="Times New Roman"/>
              </a:rPr>
              <a:t>theo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phương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pháp</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khấu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trừ</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trong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kỳ</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có</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số</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liệu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tài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liệu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sau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đây</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đvt</a:t>
            </a:r>
            <a:r>
              <a:rPr lang="en-US" sz="2400" dirty="0">
                <a:solidFill>
                  <a:srgbClr val="080808"/>
                </a:solidFill>
                <a:latin typeface="Times New Roman"/>
                <a:ea typeface="Calibri"/>
                <a:cs typeface="Times New Roman"/>
              </a:rPr>
              <a:t>: 1.000đ)  </a:t>
            </a:r>
            <a:endParaRPr lang="en-US" sz="2400" dirty="0">
              <a:solidFill>
                <a:srgbClr val="080808"/>
              </a:solidFill>
              <a:latin typeface="Calibri"/>
              <a:ea typeface="Calibri"/>
              <a:cs typeface="Times New Roman"/>
            </a:endParaRPr>
          </a:p>
          <a:p>
            <a:pPr indent="457200" algn="just">
              <a:lnSpc>
                <a:spcPct val="140000"/>
              </a:lnSpc>
            </a:pPr>
            <a:r>
              <a:rPr lang="en-US" sz="2400" dirty="0">
                <a:solidFill>
                  <a:srgbClr val="080808"/>
                </a:solidFill>
                <a:latin typeface="Times New Roman"/>
                <a:ea typeface="Calibri"/>
                <a:cs typeface="Times New Roman"/>
              </a:rPr>
              <a:t>1. </a:t>
            </a:r>
            <a:r>
              <a:rPr lang="en-US" sz="2400" dirty="0" err="1">
                <a:solidFill>
                  <a:srgbClr val="080808"/>
                </a:solidFill>
                <a:latin typeface="Times New Roman"/>
                <a:ea typeface="Calibri"/>
                <a:cs typeface="Times New Roman"/>
              </a:rPr>
              <a:t>Ngày</a:t>
            </a:r>
            <a:r>
              <a:rPr lang="en-US" sz="2400" dirty="0">
                <a:solidFill>
                  <a:srgbClr val="080808"/>
                </a:solidFill>
                <a:latin typeface="Times New Roman"/>
                <a:ea typeface="Calibri"/>
                <a:cs typeface="Times New Roman"/>
              </a:rPr>
              <a:t> 5/4/N, </a:t>
            </a:r>
            <a:r>
              <a:rPr lang="en-US" sz="2400" dirty="0" err="1">
                <a:solidFill>
                  <a:srgbClr val="080808"/>
                </a:solidFill>
                <a:latin typeface="Times New Roman"/>
                <a:ea typeface="Calibri"/>
                <a:cs typeface="Times New Roman"/>
              </a:rPr>
              <a:t>Công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ty</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xuất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bán</a:t>
            </a:r>
            <a:r>
              <a:rPr lang="en-US" sz="2400" dirty="0">
                <a:solidFill>
                  <a:srgbClr val="080808"/>
                </a:solidFill>
                <a:latin typeface="Times New Roman"/>
                <a:ea typeface="Calibri"/>
                <a:cs typeface="Times New Roman"/>
              </a:rPr>
              <a:t> 10.000 USD </a:t>
            </a:r>
            <a:r>
              <a:rPr lang="en-US" sz="2400" dirty="0" err="1">
                <a:solidFill>
                  <a:srgbClr val="080808"/>
                </a:solidFill>
                <a:latin typeface="Times New Roman"/>
                <a:ea typeface="Calibri"/>
                <a:cs typeface="Times New Roman"/>
              </a:rPr>
              <a:t>thu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tiền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mặt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ghi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sổ</a:t>
            </a:r>
            <a:r>
              <a:rPr lang="en-US" sz="2400" dirty="0">
                <a:solidFill>
                  <a:srgbClr val="080808"/>
                </a:solidFill>
                <a:latin typeface="Times New Roman"/>
                <a:ea typeface="Calibri"/>
                <a:cs typeface="Times New Roman"/>
              </a:rPr>
              <a:t>: 22.000 VND/1USD;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giao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dịch</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bán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21.500 VND/1USD.</a:t>
            </a:r>
            <a:endParaRPr lang="en-US" sz="2400" dirty="0">
              <a:solidFill>
                <a:srgbClr val="080808"/>
              </a:solidFill>
              <a:latin typeface="Calibri"/>
              <a:ea typeface="Calibri"/>
              <a:cs typeface="Times New Roman"/>
            </a:endParaRPr>
          </a:p>
          <a:p>
            <a:pPr indent="457200" algn="just">
              <a:lnSpc>
                <a:spcPct val="140000"/>
              </a:lnSpc>
            </a:pPr>
            <a:r>
              <a:rPr lang="en-US" sz="2400" dirty="0">
                <a:solidFill>
                  <a:srgbClr val="080808"/>
                </a:solidFill>
                <a:latin typeface="Times New Roman"/>
                <a:ea typeface="Calibri"/>
                <a:cs typeface="Times New Roman"/>
              </a:rPr>
              <a:t>2. </a:t>
            </a:r>
            <a:r>
              <a:rPr lang="en-US" sz="2400" dirty="0" err="1">
                <a:solidFill>
                  <a:srgbClr val="080808"/>
                </a:solidFill>
                <a:latin typeface="Times New Roman"/>
                <a:ea typeface="Calibri"/>
                <a:cs typeface="Times New Roman"/>
              </a:rPr>
              <a:t>Ngày</a:t>
            </a:r>
            <a:r>
              <a:rPr lang="en-US" sz="2400" dirty="0">
                <a:solidFill>
                  <a:srgbClr val="080808"/>
                </a:solidFill>
                <a:latin typeface="Times New Roman"/>
                <a:ea typeface="Calibri"/>
                <a:cs typeface="Times New Roman"/>
              </a:rPr>
              <a:t> 7/4, </a:t>
            </a:r>
            <a:r>
              <a:rPr lang="en-US" sz="2400" dirty="0" err="1">
                <a:solidFill>
                  <a:srgbClr val="080808"/>
                </a:solidFill>
                <a:latin typeface="Times New Roman"/>
                <a:ea typeface="Calibri"/>
                <a:cs typeface="Times New Roman"/>
              </a:rPr>
              <a:t>xuất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tiền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mặt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ngoại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tệ</a:t>
            </a:r>
            <a:r>
              <a:rPr lang="en-US" sz="2400" dirty="0">
                <a:solidFill>
                  <a:srgbClr val="080808"/>
                </a:solidFill>
                <a:latin typeface="Times New Roman"/>
                <a:ea typeface="Calibri"/>
                <a:cs typeface="Times New Roman"/>
              </a:rPr>
              <a:t> 10.000USD </a:t>
            </a:r>
            <a:r>
              <a:rPr lang="en-US" sz="2400" dirty="0" err="1">
                <a:solidFill>
                  <a:srgbClr val="080808"/>
                </a:solidFill>
                <a:latin typeface="Times New Roman"/>
                <a:ea typeface="Calibri"/>
                <a:cs typeface="Times New Roman"/>
              </a:rPr>
              <a:t>để</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mua</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nguyên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vật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liệu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ghi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sổ</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22.000 VND/1USD;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giao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dịch</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bình</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quân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liên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ngân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hàng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21.000 VND/1USD.</a:t>
            </a:r>
            <a:endParaRPr lang="en-US" sz="2400" dirty="0">
              <a:solidFill>
                <a:srgbClr val="080808"/>
              </a:solidFill>
              <a:latin typeface="Calibri"/>
              <a:ea typeface="Calibri"/>
              <a:cs typeface="Times New Roman"/>
            </a:endParaRPr>
          </a:p>
          <a:p>
            <a:pPr indent="457200" algn="just">
              <a:lnSpc>
                <a:spcPct val="140000"/>
              </a:lnSpc>
            </a:pPr>
            <a:r>
              <a:rPr lang="en-US" sz="2400" dirty="0">
                <a:solidFill>
                  <a:srgbClr val="080808"/>
                </a:solidFill>
                <a:latin typeface="Times New Roman"/>
                <a:ea typeface="Calibri"/>
                <a:cs typeface="Times New Roman"/>
              </a:rPr>
              <a:t>3. </a:t>
            </a:r>
            <a:r>
              <a:rPr lang="en-US" sz="2400" dirty="0" err="1">
                <a:solidFill>
                  <a:srgbClr val="080808"/>
                </a:solidFill>
                <a:latin typeface="Times New Roman"/>
                <a:ea typeface="Calibri"/>
                <a:cs typeface="Times New Roman"/>
              </a:rPr>
              <a:t>Ngày</a:t>
            </a:r>
            <a:r>
              <a:rPr lang="en-US" sz="2400" dirty="0">
                <a:solidFill>
                  <a:srgbClr val="080808"/>
                </a:solidFill>
                <a:latin typeface="Times New Roman"/>
                <a:ea typeface="Calibri"/>
                <a:cs typeface="Times New Roman"/>
              </a:rPr>
              <a:t> 10/4, </a:t>
            </a:r>
            <a:r>
              <a:rPr lang="en-US" sz="2400" dirty="0" err="1">
                <a:solidFill>
                  <a:srgbClr val="080808"/>
                </a:solidFill>
                <a:latin typeface="Times New Roman"/>
                <a:ea typeface="Calibri"/>
                <a:cs typeface="Times New Roman"/>
              </a:rPr>
              <a:t>xuất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tiền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mặt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ngoại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tệ</a:t>
            </a:r>
            <a:r>
              <a:rPr lang="en-US" sz="2400" dirty="0">
                <a:solidFill>
                  <a:srgbClr val="080808"/>
                </a:solidFill>
                <a:latin typeface="Times New Roman"/>
                <a:ea typeface="Calibri"/>
                <a:cs typeface="Times New Roman"/>
              </a:rPr>
              <a:t> 10.000 USD </a:t>
            </a:r>
            <a:r>
              <a:rPr lang="en-US" sz="2400" dirty="0" err="1">
                <a:solidFill>
                  <a:srgbClr val="080808"/>
                </a:solidFill>
                <a:latin typeface="Times New Roman"/>
                <a:ea typeface="Calibri"/>
                <a:cs typeface="Times New Roman"/>
              </a:rPr>
              <a:t>để</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trả</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nợ</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người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bán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ghi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sổ</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trên</a:t>
            </a:r>
            <a:r>
              <a:rPr lang="en-US" sz="2400" dirty="0">
                <a:solidFill>
                  <a:srgbClr val="080808"/>
                </a:solidFill>
                <a:latin typeface="Times New Roman"/>
                <a:ea typeface="Calibri"/>
                <a:cs typeface="Times New Roman"/>
              </a:rPr>
              <a:t> TK111(2)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22.000 VND/1USD;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ghi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trên</a:t>
            </a:r>
            <a:r>
              <a:rPr lang="en-US" sz="2400" dirty="0">
                <a:solidFill>
                  <a:srgbClr val="080808"/>
                </a:solidFill>
                <a:latin typeface="Times New Roman"/>
                <a:ea typeface="Calibri"/>
                <a:cs typeface="Times New Roman"/>
              </a:rPr>
              <a:t> TK 331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nhận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nợ</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21.800 VND/1USD.</a:t>
            </a:r>
            <a:endParaRPr lang="en-US" sz="2400" dirty="0">
              <a:solidFill>
                <a:srgbClr val="080808"/>
              </a:solidFill>
              <a:latin typeface="Calibri"/>
              <a:ea typeface="Calibri"/>
              <a:cs typeface="Times New Roman"/>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145</a:t>
            </a:r>
          </a:p>
        </p:txBody>
      </p:sp>
    </p:spTree>
    <p:extLst>
      <p:ext uri="{BB962C8B-B14F-4D97-AF65-F5344CB8AC3E}">
        <p14:creationId xmlns:p14="http://schemas.microsoft.com/office/powerpoint/2010/main" val="29410838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0" y="883920"/>
          <a:ext cx="7619999" cy="1463040"/>
        </p:xfrm>
        <a:graphic>
          <a:graphicData uri="http://schemas.openxmlformats.org/drawingml/2006/table">
            <a:tbl>
              <a:tblPr firstRow="1" firstCol="1" lastRow="1" lastCol="1" bandRow="1" bandCol="1"/>
              <a:tblGrid>
                <a:gridCol w="1186056">
                  <a:extLst>
                    <a:ext uri="{9D8B030D-6E8A-4147-A177-3AD203B41FA5}">
                      <a16:colId xmlns:a16="http://schemas.microsoft.com/office/drawing/2014/main" val="20000"/>
                    </a:ext>
                  </a:extLst>
                </a:gridCol>
                <a:gridCol w="324946">
                  <a:extLst>
                    <a:ext uri="{9D8B030D-6E8A-4147-A177-3AD203B41FA5}">
                      <a16:colId xmlns:a16="http://schemas.microsoft.com/office/drawing/2014/main" val="20001"/>
                    </a:ext>
                  </a:extLst>
                </a:gridCol>
                <a:gridCol w="1299787">
                  <a:extLst>
                    <a:ext uri="{9D8B030D-6E8A-4147-A177-3AD203B41FA5}">
                      <a16:colId xmlns:a16="http://schemas.microsoft.com/office/drawing/2014/main" val="20002"/>
                    </a:ext>
                  </a:extLst>
                </a:gridCol>
                <a:gridCol w="389936">
                  <a:extLst>
                    <a:ext uri="{9D8B030D-6E8A-4147-A177-3AD203B41FA5}">
                      <a16:colId xmlns:a16="http://schemas.microsoft.com/office/drawing/2014/main" val="20003"/>
                    </a:ext>
                  </a:extLst>
                </a:gridCol>
                <a:gridCol w="1169808">
                  <a:extLst>
                    <a:ext uri="{9D8B030D-6E8A-4147-A177-3AD203B41FA5}">
                      <a16:colId xmlns:a16="http://schemas.microsoft.com/office/drawing/2014/main" val="20004"/>
                    </a:ext>
                  </a:extLst>
                </a:gridCol>
                <a:gridCol w="324946">
                  <a:extLst>
                    <a:ext uri="{9D8B030D-6E8A-4147-A177-3AD203B41FA5}">
                      <a16:colId xmlns:a16="http://schemas.microsoft.com/office/drawing/2014/main" val="20005"/>
                    </a:ext>
                  </a:extLst>
                </a:gridCol>
                <a:gridCol w="1039830">
                  <a:extLst>
                    <a:ext uri="{9D8B030D-6E8A-4147-A177-3AD203B41FA5}">
                      <a16:colId xmlns:a16="http://schemas.microsoft.com/office/drawing/2014/main" val="20006"/>
                    </a:ext>
                  </a:extLst>
                </a:gridCol>
                <a:gridCol w="259957">
                  <a:extLst>
                    <a:ext uri="{9D8B030D-6E8A-4147-A177-3AD203B41FA5}">
                      <a16:colId xmlns:a16="http://schemas.microsoft.com/office/drawing/2014/main" val="20007"/>
                    </a:ext>
                  </a:extLst>
                </a:gridCol>
                <a:gridCol w="1624733">
                  <a:extLst>
                    <a:ext uri="{9D8B030D-6E8A-4147-A177-3AD203B41FA5}">
                      <a16:colId xmlns:a16="http://schemas.microsoft.com/office/drawing/2014/main" val="20008"/>
                    </a:ext>
                  </a:extLst>
                </a:gridCol>
              </a:tblGrid>
              <a:tr h="0">
                <a:tc>
                  <a:txBody>
                    <a:bodyPr/>
                    <a:lstStyle/>
                    <a:p>
                      <a:pPr marL="0" marR="0" algn="ctr">
                        <a:lnSpc>
                          <a:spcPct val="100000"/>
                        </a:lnSpc>
                        <a:spcBef>
                          <a:spcPts val="0"/>
                        </a:spcBef>
                        <a:spcAft>
                          <a:spcPts val="0"/>
                        </a:spcAft>
                      </a:pPr>
                      <a:r>
                        <a:rPr lang="en-US" sz="2400" b="1" dirty="0" err="1">
                          <a:effectLst/>
                          <a:latin typeface="Times New Roman"/>
                          <a:ea typeface="Calibri"/>
                        </a:rPr>
                        <a:t>Kết</a:t>
                      </a:r>
                      <a:r>
                        <a:rPr lang="en-US" sz="2400" b="1" dirty="0">
                          <a:effectLst/>
                          <a:latin typeface="Times New Roman"/>
                          <a:ea typeface="Calibri"/>
                        </a:rPr>
                        <a:t> </a:t>
                      </a:r>
                      <a:r>
                        <a:rPr lang="en-US" sz="2400" b="1" dirty="0" err="1">
                          <a:effectLst/>
                          <a:latin typeface="Times New Roman"/>
                          <a:ea typeface="Calibri"/>
                        </a:rPr>
                        <a:t>quả</a:t>
                      </a:r>
                      <a:r>
                        <a:rPr lang="en-US" sz="2400" b="1" dirty="0">
                          <a:effectLst/>
                          <a:latin typeface="Times New Roman"/>
                          <a:ea typeface="Calibri"/>
                        </a:rPr>
                        <a:t> </a:t>
                      </a:r>
                      <a:r>
                        <a:rPr lang="en-US" sz="2400" b="1" dirty="0" err="1">
                          <a:effectLst/>
                          <a:latin typeface="Times New Roman"/>
                          <a:ea typeface="Calibri"/>
                        </a:rPr>
                        <a:t>bán</a:t>
                      </a:r>
                      <a:r>
                        <a:rPr lang="en-US" sz="2400" b="1" dirty="0">
                          <a:effectLst/>
                          <a:latin typeface="Times New Roman"/>
                          <a:ea typeface="Calibri"/>
                        </a:rPr>
                        <a:t> </a:t>
                      </a:r>
                      <a:r>
                        <a:rPr lang="en-US" sz="2400" b="1" dirty="0" err="1">
                          <a:effectLst/>
                          <a:latin typeface="Times New Roman"/>
                          <a:ea typeface="Calibri"/>
                        </a:rPr>
                        <a:t>hàng</a:t>
                      </a:r>
                      <a:endParaRPr lang="en-US" sz="2400" dirty="0">
                        <a:effectLst/>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err="1">
                          <a:effectLst/>
                          <a:latin typeface="Times New Roman"/>
                          <a:ea typeface="Calibri"/>
                        </a:rPr>
                        <a:t>Doanh</a:t>
                      </a:r>
                      <a:r>
                        <a:rPr lang="en-US" sz="2400" b="1" dirty="0">
                          <a:effectLst/>
                          <a:latin typeface="Times New Roman"/>
                          <a:ea typeface="Calibri"/>
                        </a:rPr>
                        <a:t> </a:t>
                      </a:r>
                      <a:r>
                        <a:rPr lang="en-US" sz="2400" b="1" dirty="0" err="1">
                          <a:effectLst/>
                          <a:latin typeface="Times New Roman"/>
                          <a:ea typeface="Calibri"/>
                        </a:rPr>
                        <a:t>thu</a:t>
                      </a:r>
                      <a:r>
                        <a:rPr lang="en-US" sz="2400" b="1" dirty="0">
                          <a:effectLst/>
                          <a:latin typeface="Times New Roman"/>
                          <a:ea typeface="Calibri"/>
                        </a:rPr>
                        <a:t> </a:t>
                      </a:r>
                      <a:r>
                        <a:rPr lang="en-US" sz="2400" b="1" dirty="0" err="1">
                          <a:effectLst/>
                          <a:latin typeface="Times New Roman"/>
                          <a:ea typeface="Calibri"/>
                        </a:rPr>
                        <a:t>thuần</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a:effectLst/>
                          <a:latin typeface="Times New Roman"/>
                          <a:ea typeface="Calibri"/>
                        </a:rPr>
                        <a:t>-</a:t>
                      </a:r>
                      <a:endParaRPr lang="en-US" sz="240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err="1">
                          <a:effectLst/>
                          <a:latin typeface="Times New Roman"/>
                          <a:ea typeface="Calibri"/>
                        </a:rPr>
                        <a:t>Giá</a:t>
                      </a:r>
                      <a:r>
                        <a:rPr lang="en-US" sz="2400" b="1" dirty="0">
                          <a:effectLst/>
                          <a:latin typeface="Times New Roman"/>
                          <a:ea typeface="Calibri"/>
                        </a:rPr>
                        <a:t> </a:t>
                      </a:r>
                      <a:r>
                        <a:rPr lang="en-US" sz="2400" b="1" dirty="0" err="1">
                          <a:effectLst/>
                          <a:latin typeface="Times New Roman"/>
                          <a:ea typeface="Calibri"/>
                        </a:rPr>
                        <a:t>vốn</a:t>
                      </a:r>
                      <a:r>
                        <a:rPr lang="en-US" sz="2400" b="1" dirty="0">
                          <a:effectLst/>
                          <a:latin typeface="Times New Roman"/>
                          <a:ea typeface="Calibri"/>
                        </a:rPr>
                        <a:t> </a:t>
                      </a:r>
                      <a:r>
                        <a:rPr lang="en-US" sz="2400" b="1" dirty="0" err="1">
                          <a:effectLst/>
                          <a:latin typeface="Times New Roman"/>
                          <a:ea typeface="Calibri"/>
                        </a:rPr>
                        <a:t>hàng</a:t>
                      </a:r>
                      <a:r>
                        <a:rPr lang="en-US" sz="2400" b="1" dirty="0">
                          <a:effectLst/>
                          <a:latin typeface="Times New Roman"/>
                          <a:ea typeface="Calibri"/>
                        </a:rPr>
                        <a:t> </a:t>
                      </a:r>
                      <a:r>
                        <a:rPr lang="en-US" sz="2400" b="1" dirty="0" err="1">
                          <a:effectLst/>
                          <a:latin typeface="Times New Roman"/>
                          <a:ea typeface="Calibri"/>
                        </a:rPr>
                        <a:t>bán</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Chi </a:t>
                      </a:r>
                      <a:r>
                        <a:rPr lang="en-US" sz="2400" b="1" dirty="0" err="1">
                          <a:effectLst/>
                          <a:latin typeface="Times New Roman"/>
                          <a:ea typeface="Calibri"/>
                        </a:rPr>
                        <a:t>phí</a:t>
                      </a:r>
                      <a:r>
                        <a:rPr lang="en-US" sz="2400" b="1" dirty="0">
                          <a:effectLst/>
                          <a:latin typeface="Times New Roman"/>
                          <a:ea typeface="Calibri"/>
                        </a:rPr>
                        <a:t> </a:t>
                      </a:r>
                      <a:r>
                        <a:rPr lang="en-US" sz="2400" b="1" dirty="0" err="1">
                          <a:effectLst/>
                          <a:latin typeface="Times New Roman"/>
                          <a:ea typeface="Calibri"/>
                        </a:rPr>
                        <a:t>bán</a:t>
                      </a:r>
                      <a:r>
                        <a:rPr lang="en-US" sz="2400" b="1" dirty="0">
                          <a:effectLst/>
                          <a:latin typeface="Times New Roman"/>
                          <a:ea typeface="Calibri"/>
                        </a:rPr>
                        <a:t> </a:t>
                      </a:r>
                      <a:r>
                        <a:rPr lang="en-US" sz="2400" b="1" dirty="0" err="1">
                          <a:effectLst/>
                          <a:latin typeface="Times New Roman"/>
                          <a:ea typeface="Calibri"/>
                        </a:rPr>
                        <a:t>hàng</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Chi </a:t>
                      </a:r>
                      <a:r>
                        <a:rPr lang="en-US" sz="2400" b="1" dirty="0" err="1">
                          <a:effectLst/>
                          <a:latin typeface="Times New Roman"/>
                          <a:ea typeface="Calibri"/>
                        </a:rPr>
                        <a:t>phí</a:t>
                      </a:r>
                      <a:r>
                        <a:rPr lang="en-US" sz="2400" b="1" dirty="0">
                          <a:effectLst/>
                          <a:latin typeface="Times New Roman"/>
                          <a:ea typeface="Calibri"/>
                        </a:rPr>
                        <a:t> </a:t>
                      </a:r>
                      <a:r>
                        <a:rPr lang="en-US" sz="2400" b="1" dirty="0" err="1">
                          <a:effectLst/>
                          <a:latin typeface="Times New Roman"/>
                          <a:ea typeface="Calibri"/>
                        </a:rPr>
                        <a:t>quản</a:t>
                      </a:r>
                      <a:r>
                        <a:rPr lang="en-US" sz="2400" b="1" dirty="0">
                          <a:effectLst/>
                          <a:latin typeface="Times New Roman"/>
                          <a:ea typeface="Calibri"/>
                        </a:rPr>
                        <a:t> </a:t>
                      </a:r>
                      <a:r>
                        <a:rPr lang="en-US" sz="2400" b="1" dirty="0" err="1">
                          <a:effectLst/>
                          <a:latin typeface="Times New Roman"/>
                          <a:ea typeface="Calibri"/>
                        </a:rPr>
                        <a:t>lý</a:t>
                      </a:r>
                      <a:r>
                        <a:rPr lang="en-US" sz="2400" b="1" dirty="0">
                          <a:effectLst/>
                          <a:latin typeface="Times New Roman"/>
                          <a:ea typeface="Calibri"/>
                        </a:rPr>
                        <a:t> </a:t>
                      </a:r>
                      <a:r>
                        <a:rPr lang="en-US" sz="2400" b="1" dirty="0" err="1">
                          <a:effectLst/>
                          <a:latin typeface="Times New Roman"/>
                          <a:ea typeface="Calibri"/>
                        </a:rPr>
                        <a:t>doanh</a:t>
                      </a:r>
                      <a:r>
                        <a:rPr lang="en-US" sz="2400" b="1" dirty="0">
                          <a:effectLst/>
                          <a:latin typeface="Times New Roman"/>
                          <a:ea typeface="Calibri"/>
                        </a:rPr>
                        <a:t> </a:t>
                      </a:r>
                      <a:r>
                        <a:rPr lang="en-US" sz="2400" b="1" dirty="0" err="1">
                          <a:effectLst/>
                          <a:latin typeface="Times New Roman"/>
                          <a:ea typeface="Calibri"/>
                        </a:rPr>
                        <a:t>nghiệp</a:t>
                      </a:r>
                      <a:endParaRPr lang="en-US" sz="2400" dirty="0">
                        <a:effectLst/>
                        <a:latin typeface="Times New Roman"/>
                        <a:ea typeface="Calibri"/>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Rectangle 1"/>
          <p:cNvSpPr>
            <a:spLocks noChangeArrowheads="1"/>
          </p:cNvSpPr>
          <p:nvPr/>
        </p:nvSpPr>
        <p:spPr bwMode="auto">
          <a:xfrm>
            <a:off x="1593274" y="1"/>
            <a:ext cx="899852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3752850" algn="l"/>
              </a:tabLst>
            </a:pPr>
            <a:r>
              <a:rPr lang="en-US" sz="2400" b="1" dirty="0">
                <a:solidFill>
                  <a:srgbClr val="080808"/>
                </a:solidFill>
                <a:latin typeface="Times New Roman" pitchFamily="18" charset="0"/>
                <a:ea typeface="Calibri" pitchFamily="34" charset="0"/>
                <a:cs typeface="Times New Roman" pitchFamily="18" charset="0"/>
              </a:rPr>
              <a:t>7  </a:t>
            </a:r>
            <a:r>
              <a:rPr lang="en-US" sz="2400" b="1" dirty="0" err="1">
                <a:solidFill>
                  <a:srgbClr val="080808"/>
                </a:solidFill>
                <a:latin typeface="Times New Roman" pitchFamily="18" charset="0"/>
                <a:ea typeface="Calibri" pitchFamily="34" charset="0"/>
                <a:cs typeface="Times New Roman" pitchFamily="18" charset="0"/>
              </a:rPr>
              <a:t>Kế</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toán</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xác</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định</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kết</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quả</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và</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phân</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phối</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kết</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quả</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hoạt</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động</a:t>
            </a:r>
            <a:r>
              <a:rPr lang="en-US" sz="2400" b="1" dirty="0">
                <a:solidFill>
                  <a:srgbClr val="080808"/>
                </a:solidFill>
                <a:latin typeface="Times New Roman" pitchFamily="18" charset="0"/>
                <a:ea typeface="Calibri" pitchFamily="34" charset="0"/>
                <a:cs typeface="Times New Roman" pitchFamily="18" charset="0"/>
              </a:rPr>
              <a:t> KD</a:t>
            </a:r>
            <a:endParaRPr lang="en-US" sz="2400" dirty="0">
              <a:solidFill>
                <a:srgbClr val="080808"/>
              </a:solidFill>
              <a:cs typeface="Arial" pitchFamily="34" charset="0"/>
            </a:endParaRPr>
          </a:p>
          <a:p>
            <a:pPr eaLnBrk="0" fontAlgn="base" hangingPunct="0">
              <a:spcBef>
                <a:spcPct val="0"/>
              </a:spcBef>
              <a:spcAft>
                <a:spcPct val="0"/>
              </a:spcAft>
              <a:tabLst>
                <a:tab pos="3752850" algn="l"/>
              </a:tabLst>
            </a:pP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Quy</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định</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về</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phân</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phối</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kết</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quả</a:t>
            </a:r>
            <a:endParaRPr lang="en-US" sz="2400" dirty="0">
              <a:solidFill>
                <a:srgbClr val="080808"/>
              </a:solidFill>
              <a:cs typeface="Arial" pitchFamily="34" charset="0"/>
            </a:endParaRPr>
          </a:p>
        </p:txBody>
      </p:sp>
      <p:sp>
        <p:nvSpPr>
          <p:cNvPr id="6"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156</a:t>
            </a:r>
          </a:p>
        </p:txBody>
      </p:sp>
      <p:grpSp>
        <p:nvGrpSpPr>
          <p:cNvPr id="8" name="Group 7"/>
          <p:cNvGrpSpPr>
            <a:grpSpLocks/>
          </p:cNvGrpSpPr>
          <p:nvPr/>
        </p:nvGrpSpPr>
        <p:grpSpPr bwMode="auto">
          <a:xfrm>
            <a:off x="2362177" y="2895601"/>
            <a:ext cx="7696223" cy="1130427"/>
            <a:chOff x="1209" y="8236"/>
            <a:chExt cx="9454" cy="900"/>
          </a:xfrm>
        </p:grpSpPr>
        <p:sp>
          <p:nvSpPr>
            <p:cNvPr id="9" name="Text Box 641"/>
            <p:cNvSpPr txBox="1">
              <a:spLocks noChangeArrowheads="1"/>
            </p:cNvSpPr>
            <p:nvPr/>
          </p:nvSpPr>
          <p:spPr bwMode="auto">
            <a:xfrm>
              <a:off x="4918" y="8386"/>
              <a:ext cx="576"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r>
                <a:rPr lang="en-US" sz="1300">
                  <a:latin typeface="Arial"/>
                  <a:ea typeface="SimSun"/>
                </a:rPr>
                <a:t> </a:t>
              </a:r>
              <a:r>
                <a:rPr lang="en-US" sz="1300">
                  <a:latin typeface="Times New Roman"/>
                  <a:ea typeface="SimSun"/>
                </a:rPr>
                <a:t>=</a:t>
              </a:r>
              <a:endParaRPr lang="en-US" sz="1100">
                <a:latin typeface="Times New Roman"/>
                <a:ea typeface="SimSun"/>
              </a:endParaRPr>
            </a:p>
          </p:txBody>
        </p:sp>
        <p:sp>
          <p:nvSpPr>
            <p:cNvPr id="10" name="Text Box 642"/>
            <p:cNvSpPr txBox="1">
              <a:spLocks noChangeArrowheads="1"/>
            </p:cNvSpPr>
            <p:nvPr/>
          </p:nvSpPr>
          <p:spPr bwMode="auto">
            <a:xfrm>
              <a:off x="8008" y="8281"/>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r>
                <a:rPr lang="en-US" sz="1300">
                  <a:latin typeface="Arial"/>
                  <a:ea typeface="SimSun"/>
                </a:rPr>
                <a:t>­   _</a:t>
              </a:r>
              <a:endParaRPr lang="en-US" sz="1100">
                <a:latin typeface="Times New Roman"/>
                <a:ea typeface="SimSun"/>
              </a:endParaRPr>
            </a:p>
          </p:txBody>
        </p:sp>
        <p:sp>
          <p:nvSpPr>
            <p:cNvPr id="11" name="Text Box 643"/>
            <p:cNvSpPr txBox="1">
              <a:spLocks noChangeArrowheads="1"/>
            </p:cNvSpPr>
            <p:nvPr/>
          </p:nvSpPr>
          <p:spPr bwMode="auto">
            <a:xfrm>
              <a:off x="1209" y="8236"/>
              <a:ext cx="3598"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err="1">
                  <a:latin typeface="Times New Roman"/>
                  <a:ea typeface="SimSun"/>
                </a:rPr>
                <a:t>Kết</a:t>
              </a:r>
              <a:r>
                <a:rPr lang="en-US" sz="2400" b="1" dirty="0">
                  <a:latin typeface="Times New Roman"/>
                  <a:ea typeface="SimSun"/>
                </a:rPr>
                <a:t> </a:t>
              </a:r>
              <a:r>
                <a:rPr lang="en-US" sz="2400" b="1" dirty="0" err="1">
                  <a:latin typeface="Times New Roman"/>
                  <a:ea typeface="SimSun"/>
                </a:rPr>
                <a:t>quả</a:t>
              </a:r>
              <a:r>
                <a:rPr lang="en-US" sz="2400" b="1" dirty="0">
                  <a:latin typeface="Times New Roman"/>
                  <a:ea typeface="SimSun"/>
                </a:rPr>
                <a:t> </a:t>
              </a:r>
              <a:r>
                <a:rPr lang="en-US" sz="2400" b="1" dirty="0" err="1">
                  <a:latin typeface="Times New Roman"/>
                  <a:ea typeface="SimSun"/>
                </a:rPr>
                <a:t>hoạt</a:t>
              </a:r>
              <a:r>
                <a:rPr lang="en-US" sz="2400" b="1" dirty="0">
                  <a:latin typeface="Times New Roman"/>
                  <a:ea typeface="SimSun"/>
                </a:rPr>
                <a:t> </a:t>
              </a:r>
              <a:r>
                <a:rPr lang="en-US" sz="2400" b="1" dirty="0" err="1">
                  <a:latin typeface="Times New Roman"/>
                  <a:ea typeface="SimSun"/>
                </a:rPr>
                <a:t>động</a:t>
              </a:r>
              <a:r>
                <a:rPr lang="en-US" sz="2400" b="1" dirty="0">
                  <a:latin typeface="Times New Roman"/>
                  <a:ea typeface="SimSun"/>
                </a:rPr>
                <a:t> </a:t>
              </a:r>
            </a:p>
            <a:p>
              <a:pPr algn="ctr">
                <a:lnSpc>
                  <a:spcPct val="107000"/>
                </a:lnSpc>
                <a:spcAft>
                  <a:spcPts val="800"/>
                </a:spcAft>
              </a:pPr>
              <a:r>
                <a:rPr lang="en-US" sz="2400" b="1" dirty="0" err="1">
                  <a:latin typeface="Times New Roman"/>
                  <a:ea typeface="SimSun"/>
                </a:rPr>
                <a:t>tài</a:t>
              </a:r>
              <a:r>
                <a:rPr lang="en-US" sz="2400" b="1" dirty="0">
                  <a:latin typeface="Times New Roman"/>
                  <a:ea typeface="SimSun"/>
                </a:rPr>
                <a:t> </a:t>
              </a:r>
              <a:r>
                <a:rPr lang="en-US" sz="2400" b="1" dirty="0" err="1">
                  <a:latin typeface="Times New Roman"/>
                  <a:ea typeface="SimSun"/>
                </a:rPr>
                <a:t>chính</a:t>
              </a:r>
              <a:r>
                <a:rPr lang="en-US" sz="2400" b="1" dirty="0">
                  <a:latin typeface="Times New Roman"/>
                  <a:ea typeface="SimSun"/>
                </a:rPr>
                <a:t> (</a:t>
              </a:r>
              <a:r>
                <a:rPr lang="en-US" sz="2400" b="1" dirty="0" err="1">
                  <a:latin typeface="Times New Roman"/>
                  <a:ea typeface="SimSun"/>
                </a:rPr>
                <a:t>lãi</a:t>
              </a:r>
              <a:r>
                <a:rPr lang="en-US" sz="2400" b="1" dirty="0">
                  <a:latin typeface="Times New Roman"/>
                  <a:ea typeface="SimSun"/>
                </a:rPr>
                <a:t> </a:t>
              </a:r>
              <a:r>
                <a:rPr lang="en-US" sz="2400" b="1" dirty="0" err="1">
                  <a:latin typeface="Times New Roman"/>
                  <a:ea typeface="SimSun"/>
                </a:rPr>
                <a:t>hoặc</a:t>
              </a:r>
              <a:r>
                <a:rPr lang="en-US" sz="2400" b="1" dirty="0">
                  <a:latin typeface="Times New Roman"/>
                  <a:ea typeface="SimSun"/>
                </a:rPr>
                <a:t> </a:t>
              </a:r>
              <a:r>
                <a:rPr lang="en-US" sz="2400" b="1" dirty="0" err="1">
                  <a:latin typeface="Times New Roman"/>
                  <a:ea typeface="SimSun"/>
                </a:rPr>
                <a:t>lỗ</a:t>
              </a:r>
              <a:r>
                <a:rPr lang="en-US" sz="2400" b="1" dirty="0">
                  <a:latin typeface="Times New Roman"/>
                  <a:ea typeface="SimSun"/>
                </a:rPr>
                <a:t>)</a:t>
              </a:r>
            </a:p>
          </p:txBody>
        </p:sp>
        <p:sp>
          <p:nvSpPr>
            <p:cNvPr id="12" name="Text Box 644"/>
            <p:cNvSpPr txBox="1">
              <a:spLocks noChangeArrowheads="1"/>
            </p:cNvSpPr>
            <p:nvPr/>
          </p:nvSpPr>
          <p:spPr bwMode="auto">
            <a:xfrm>
              <a:off x="5419" y="8236"/>
              <a:ext cx="271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err="1">
                  <a:latin typeface="Times New Roman"/>
                  <a:ea typeface="SimSun"/>
                </a:rPr>
                <a:t>Doanh</a:t>
              </a:r>
              <a:r>
                <a:rPr lang="en-US" sz="2400" b="1" dirty="0">
                  <a:latin typeface="Times New Roman"/>
                  <a:ea typeface="SimSun"/>
                </a:rPr>
                <a:t> </a:t>
              </a:r>
              <a:r>
                <a:rPr lang="en-US" sz="2400" b="1" dirty="0" err="1">
                  <a:latin typeface="Times New Roman"/>
                  <a:ea typeface="SimSun"/>
                </a:rPr>
                <a:t>thu</a:t>
              </a:r>
              <a:r>
                <a:rPr lang="en-US" sz="2400" b="1" dirty="0">
                  <a:latin typeface="Times New Roman"/>
                  <a:ea typeface="SimSun"/>
                </a:rPr>
                <a:t> </a:t>
              </a:r>
              <a:r>
                <a:rPr lang="en-US" sz="2400" b="1" dirty="0" err="1">
                  <a:latin typeface="Times New Roman"/>
                  <a:ea typeface="SimSun"/>
                </a:rPr>
                <a:t>hoạt</a:t>
              </a:r>
              <a:r>
                <a:rPr lang="en-US" sz="2400" b="1" dirty="0">
                  <a:latin typeface="Times New Roman"/>
                  <a:ea typeface="SimSun"/>
                </a:rPr>
                <a:t> </a:t>
              </a:r>
            </a:p>
            <a:p>
              <a:pPr algn="ctr">
                <a:lnSpc>
                  <a:spcPct val="107000"/>
                </a:lnSpc>
                <a:spcAft>
                  <a:spcPts val="800"/>
                </a:spcAft>
              </a:pPr>
              <a:r>
                <a:rPr lang="en-US" sz="2400" b="1" dirty="0" err="1">
                  <a:latin typeface="Times New Roman"/>
                  <a:ea typeface="SimSun"/>
                </a:rPr>
                <a:t>động</a:t>
              </a:r>
              <a:r>
                <a:rPr lang="en-US" sz="2400" b="1" dirty="0">
                  <a:latin typeface="Times New Roman"/>
                  <a:ea typeface="SimSun"/>
                </a:rPr>
                <a:t> </a:t>
              </a:r>
              <a:r>
                <a:rPr lang="en-US" sz="2400" b="1" dirty="0" err="1">
                  <a:latin typeface="Times New Roman"/>
                  <a:ea typeface="SimSun"/>
                </a:rPr>
                <a:t>tài</a:t>
              </a:r>
              <a:r>
                <a:rPr lang="en-US" sz="2400" b="1" dirty="0">
                  <a:latin typeface="Times New Roman"/>
                  <a:ea typeface="SimSun"/>
                </a:rPr>
                <a:t> </a:t>
              </a:r>
              <a:r>
                <a:rPr lang="en-US" sz="2400" b="1" dirty="0" err="1">
                  <a:latin typeface="Times New Roman"/>
                  <a:ea typeface="SimSun"/>
                </a:rPr>
                <a:t>chính</a:t>
              </a:r>
              <a:endParaRPr lang="en-US" sz="2400" b="1" dirty="0">
                <a:latin typeface="Times New Roman"/>
                <a:ea typeface="SimSun"/>
              </a:endParaRPr>
            </a:p>
          </p:txBody>
        </p:sp>
        <p:sp>
          <p:nvSpPr>
            <p:cNvPr id="13" name="Text Box 645"/>
            <p:cNvSpPr txBox="1">
              <a:spLocks noChangeArrowheads="1"/>
            </p:cNvSpPr>
            <p:nvPr/>
          </p:nvSpPr>
          <p:spPr bwMode="auto">
            <a:xfrm>
              <a:off x="8494" y="8236"/>
              <a:ext cx="2169"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a:latin typeface="Times New Roman"/>
                  <a:ea typeface="SimSun"/>
                </a:rPr>
                <a:t>Chi </a:t>
              </a:r>
              <a:r>
                <a:rPr lang="en-US" sz="2400" b="1" dirty="0" err="1">
                  <a:latin typeface="Times New Roman"/>
                  <a:ea typeface="SimSun"/>
                </a:rPr>
                <a:t>phí</a:t>
              </a:r>
              <a:endParaRPr lang="en-US" sz="2400" b="1" dirty="0">
                <a:latin typeface="Times New Roman"/>
                <a:ea typeface="SimSun"/>
              </a:endParaRPr>
            </a:p>
            <a:p>
              <a:pPr algn="ctr">
                <a:lnSpc>
                  <a:spcPct val="107000"/>
                </a:lnSpc>
                <a:spcAft>
                  <a:spcPts val="800"/>
                </a:spcAft>
              </a:pPr>
              <a:r>
                <a:rPr lang="en-US" sz="2400" b="1" dirty="0">
                  <a:latin typeface="Times New Roman"/>
                  <a:ea typeface="SimSun"/>
                </a:rPr>
                <a:t> </a:t>
              </a:r>
              <a:r>
                <a:rPr lang="en-US" sz="2400" b="1" dirty="0" err="1">
                  <a:latin typeface="Times New Roman"/>
                  <a:ea typeface="SimSun"/>
                </a:rPr>
                <a:t>tài</a:t>
              </a:r>
              <a:r>
                <a:rPr lang="en-US" sz="2400" b="1" dirty="0">
                  <a:latin typeface="Times New Roman"/>
                  <a:ea typeface="SimSun"/>
                </a:rPr>
                <a:t> </a:t>
              </a:r>
              <a:r>
                <a:rPr lang="en-US" sz="2400" b="1" dirty="0" err="1">
                  <a:latin typeface="Times New Roman"/>
                  <a:ea typeface="SimSun"/>
                </a:rPr>
                <a:t>chính</a:t>
              </a:r>
              <a:endParaRPr lang="en-US" sz="2400" b="1" dirty="0">
                <a:latin typeface="Times New Roman"/>
                <a:ea typeface="SimSun"/>
              </a:endParaRPr>
            </a:p>
          </p:txBody>
        </p:sp>
      </p:grpSp>
      <p:grpSp>
        <p:nvGrpSpPr>
          <p:cNvPr id="15" name="Group 14"/>
          <p:cNvGrpSpPr>
            <a:grpSpLocks/>
          </p:cNvGrpSpPr>
          <p:nvPr/>
        </p:nvGrpSpPr>
        <p:grpSpPr bwMode="auto">
          <a:xfrm>
            <a:off x="2438400" y="4748134"/>
            <a:ext cx="7361754" cy="1447800"/>
            <a:chOff x="1915" y="10186"/>
            <a:chExt cx="9741" cy="915"/>
          </a:xfrm>
        </p:grpSpPr>
        <p:sp>
          <p:nvSpPr>
            <p:cNvPr id="16" name="Text Box 647"/>
            <p:cNvSpPr txBox="1">
              <a:spLocks noChangeArrowheads="1"/>
            </p:cNvSpPr>
            <p:nvPr/>
          </p:nvSpPr>
          <p:spPr bwMode="auto">
            <a:xfrm>
              <a:off x="4603" y="10366"/>
              <a:ext cx="576"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r>
                <a:rPr lang="en-US" sz="1600">
                  <a:latin typeface="Arial"/>
                  <a:ea typeface="SimSun"/>
                </a:rPr>
                <a:t> </a:t>
              </a:r>
              <a:r>
                <a:rPr lang="en-US" sz="1600">
                  <a:latin typeface="Times New Roman"/>
                  <a:ea typeface="SimSun"/>
                </a:rPr>
                <a:t>=</a:t>
              </a:r>
              <a:endParaRPr lang="en-US" sz="1100">
                <a:latin typeface="Times New Roman"/>
                <a:ea typeface="SimSun"/>
              </a:endParaRPr>
            </a:p>
          </p:txBody>
        </p:sp>
        <p:sp>
          <p:nvSpPr>
            <p:cNvPr id="17" name="Text Box 648"/>
            <p:cNvSpPr txBox="1">
              <a:spLocks noChangeArrowheads="1"/>
            </p:cNvSpPr>
            <p:nvPr/>
          </p:nvSpPr>
          <p:spPr bwMode="auto">
            <a:xfrm>
              <a:off x="6649" y="10276"/>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r>
                <a:rPr lang="en-US" sz="1100">
                  <a:latin typeface="Arial"/>
                  <a:ea typeface="SimSun"/>
                </a:rPr>
                <a:t>­   _</a:t>
              </a:r>
              <a:endParaRPr lang="en-US" sz="1100">
                <a:latin typeface="Times New Roman"/>
                <a:ea typeface="SimSun"/>
              </a:endParaRPr>
            </a:p>
          </p:txBody>
        </p:sp>
        <p:sp>
          <p:nvSpPr>
            <p:cNvPr id="18" name="Text Box 649"/>
            <p:cNvSpPr txBox="1">
              <a:spLocks noChangeArrowheads="1"/>
            </p:cNvSpPr>
            <p:nvPr/>
          </p:nvSpPr>
          <p:spPr bwMode="auto">
            <a:xfrm>
              <a:off x="1915" y="10201"/>
              <a:ext cx="271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err="1">
                  <a:latin typeface="Times New Roman"/>
                  <a:ea typeface="SimSun"/>
                </a:rPr>
                <a:t>Kết</a:t>
              </a:r>
              <a:r>
                <a:rPr lang="en-US" sz="2400" b="1" dirty="0">
                  <a:latin typeface="Times New Roman"/>
                  <a:ea typeface="SimSun"/>
                </a:rPr>
                <a:t> </a:t>
              </a:r>
              <a:r>
                <a:rPr lang="en-US" sz="2400" b="1" dirty="0" err="1">
                  <a:latin typeface="Times New Roman"/>
                  <a:ea typeface="SimSun"/>
                </a:rPr>
                <a:t>quả</a:t>
              </a:r>
              <a:r>
                <a:rPr lang="en-US" sz="2400" b="1" dirty="0">
                  <a:latin typeface="Times New Roman"/>
                  <a:ea typeface="SimSun"/>
                </a:rPr>
                <a:t> </a:t>
              </a:r>
              <a:r>
                <a:rPr lang="en-US" sz="2400" b="1" dirty="0" err="1">
                  <a:latin typeface="Times New Roman"/>
                  <a:ea typeface="SimSun"/>
                </a:rPr>
                <a:t>hoạt</a:t>
              </a:r>
              <a:r>
                <a:rPr lang="en-US" sz="2400" b="1" dirty="0">
                  <a:latin typeface="Times New Roman"/>
                  <a:ea typeface="SimSun"/>
                </a:rPr>
                <a:t> </a:t>
              </a:r>
              <a:r>
                <a:rPr lang="en-US" sz="2400" b="1" dirty="0" err="1">
                  <a:latin typeface="Times New Roman"/>
                  <a:ea typeface="SimSun"/>
                </a:rPr>
                <a:t>động</a:t>
              </a:r>
              <a:endParaRPr lang="en-US" sz="2400" b="1" dirty="0">
                <a:latin typeface="Times New Roman"/>
                <a:ea typeface="SimSun"/>
              </a:endParaRPr>
            </a:p>
            <a:p>
              <a:pPr algn="ctr">
                <a:lnSpc>
                  <a:spcPct val="107000"/>
                </a:lnSpc>
                <a:spcAft>
                  <a:spcPts val="800"/>
                </a:spcAft>
              </a:pPr>
              <a:r>
                <a:rPr lang="en-US" sz="2400" b="1" dirty="0" err="1">
                  <a:latin typeface="Times New Roman"/>
                  <a:ea typeface="SimSun"/>
                </a:rPr>
                <a:t>khác</a:t>
              </a:r>
              <a:r>
                <a:rPr lang="en-US" sz="2400" b="1" dirty="0">
                  <a:latin typeface="Times New Roman"/>
                  <a:ea typeface="SimSun"/>
                </a:rPr>
                <a:t> (</a:t>
              </a:r>
              <a:r>
                <a:rPr lang="en-US" sz="2400" b="1" dirty="0" err="1">
                  <a:latin typeface="Times New Roman"/>
                  <a:ea typeface="SimSun"/>
                </a:rPr>
                <a:t>lãi</a:t>
              </a:r>
              <a:r>
                <a:rPr lang="en-US" sz="2400" b="1" dirty="0">
                  <a:latin typeface="Times New Roman"/>
                  <a:ea typeface="SimSun"/>
                </a:rPr>
                <a:t> </a:t>
              </a:r>
              <a:r>
                <a:rPr lang="en-US" sz="2400" b="1" dirty="0" err="1">
                  <a:latin typeface="Times New Roman"/>
                  <a:ea typeface="SimSun"/>
                </a:rPr>
                <a:t>hoặc</a:t>
              </a:r>
              <a:r>
                <a:rPr lang="en-US" sz="2400" b="1" dirty="0">
                  <a:latin typeface="Times New Roman"/>
                  <a:ea typeface="SimSun"/>
                </a:rPr>
                <a:t> </a:t>
              </a:r>
              <a:r>
                <a:rPr lang="en-US" sz="2400" b="1" dirty="0" err="1">
                  <a:latin typeface="Times New Roman"/>
                  <a:ea typeface="SimSun"/>
                </a:rPr>
                <a:t>lỗ</a:t>
              </a:r>
              <a:r>
                <a:rPr lang="en-US" sz="2400" b="1" dirty="0">
                  <a:latin typeface="Times New Roman"/>
                  <a:ea typeface="SimSun"/>
                </a:rPr>
                <a:t>)</a:t>
              </a:r>
            </a:p>
          </p:txBody>
        </p:sp>
        <p:sp>
          <p:nvSpPr>
            <p:cNvPr id="19" name="Text Box 650"/>
            <p:cNvSpPr txBox="1">
              <a:spLocks noChangeArrowheads="1"/>
            </p:cNvSpPr>
            <p:nvPr/>
          </p:nvSpPr>
          <p:spPr bwMode="auto">
            <a:xfrm>
              <a:off x="4579" y="10201"/>
              <a:ext cx="271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a:latin typeface="Times New Roman"/>
                  <a:ea typeface="SimSun"/>
                </a:rPr>
                <a:t>Thu </a:t>
              </a:r>
              <a:r>
                <a:rPr lang="en-US" sz="2400" b="1" dirty="0" err="1">
                  <a:latin typeface="Times New Roman"/>
                  <a:ea typeface="SimSun"/>
                </a:rPr>
                <a:t>nhập</a:t>
              </a:r>
              <a:endParaRPr lang="en-US" sz="2400" b="1" dirty="0">
                <a:latin typeface="Times New Roman"/>
                <a:ea typeface="SimSun"/>
              </a:endParaRPr>
            </a:p>
            <a:p>
              <a:pPr algn="ctr">
                <a:lnSpc>
                  <a:spcPct val="107000"/>
                </a:lnSpc>
                <a:spcAft>
                  <a:spcPts val="800"/>
                </a:spcAft>
              </a:pPr>
              <a:r>
                <a:rPr lang="en-US" sz="2400" b="1" dirty="0" err="1">
                  <a:latin typeface="Times New Roman"/>
                  <a:ea typeface="SimSun"/>
                </a:rPr>
                <a:t>khác</a:t>
              </a:r>
              <a:endParaRPr lang="en-US" sz="2400" b="1" dirty="0">
                <a:latin typeface="Times New Roman"/>
                <a:ea typeface="SimSun"/>
              </a:endParaRPr>
            </a:p>
          </p:txBody>
        </p:sp>
        <p:sp>
          <p:nvSpPr>
            <p:cNvPr id="20" name="Text Box 651"/>
            <p:cNvSpPr txBox="1">
              <a:spLocks noChangeArrowheads="1"/>
            </p:cNvSpPr>
            <p:nvPr/>
          </p:nvSpPr>
          <p:spPr bwMode="auto">
            <a:xfrm>
              <a:off x="6979" y="10186"/>
              <a:ext cx="2169"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a:latin typeface="Times New Roman"/>
                  <a:ea typeface="SimSun"/>
                </a:rPr>
                <a:t>Chi phi</a:t>
              </a:r>
            </a:p>
            <a:p>
              <a:pPr algn="ctr">
                <a:lnSpc>
                  <a:spcPct val="107000"/>
                </a:lnSpc>
                <a:spcAft>
                  <a:spcPts val="800"/>
                </a:spcAft>
              </a:pPr>
              <a:r>
                <a:rPr lang="en-US" sz="2400" b="1" dirty="0" err="1">
                  <a:latin typeface="Times New Roman"/>
                  <a:ea typeface="SimSun"/>
                </a:rPr>
                <a:t>khác</a:t>
              </a:r>
              <a:endParaRPr lang="en-US" sz="2400" b="1" dirty="0">
                <a:latin typeface="Times New Roman"/>
                <a:ea typeface="SimSun"/>
              </a:endParaRPr>
            </a:p>
          </p:txBody>
        </p:sp>
        <p:sp>
          <p:nvSpPr>
            <p:cNvPr id="21" name="Text Box 652"/>
            <p:cNvSpPr txBox="1">
              <a:spLocks noChangeArrowheads="1"/>
            </p:cNvSpPr>
            <p:nvPr/>
          </p:nvSpPr>
          <p:spPr bwMode="auto">
            <a:xfrm>
              <a:off x="8605" y="10276"/>
              <a:ext cx="864"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1100">
                  <a:latin typeface="Times New Roman"/>
                  <a:ea typeface="SimSun"/>
                </a:rPr>
                <a:t>_</a:t>
              </a:r>
            </a:p>
          </p:txBody>
        </p:sp>
        <p:sp>
          <p:nvSpPr>
            <p:cNvPr id="22" name="Text Box 653"/>
            <p:cNvSpPr txBox="1">
              <a:spLocks noChangeArrowheads="1"/>
            </p:cNvSpPr>
            <p:nvPr/>
          </p:nvSpPr>
          <p:spPr bwMode="auto">
            <a:xfrm>
              <a:off x="8944" y="10186"/>
              <a:ext cx="271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a:latin typeface="Times New Roman"/>
                  <a:ea typeface="SimSun"/>
                </a:rPr>
                <a:t>Chi </a:t>
              </a:r>
              <a:r>
                <a:rPr lang="en-US" sz="2400" b="1" dirty="0" err="1">
                  <a:latin typeface="Times New Roman"/>
                  <a:ea typeface="SimSun"/>
                </a:rPr>
                <a:t>phí</a:t>
              </a:r>
              <a:r>
                <a:rPr lang="en-US" sz="2400" b="1" dirty="0">
                  <a:latin typeface="Times New Roman"/>
                  <a:ea typeface="SimSun"/>
                </a:rPr>
                <a:t> </a:t>
              </a:r>
              <a:r>
                <a:rPr lang="en-US" sz="2400" b="1" dirty="0" err="1">
                  <a:latin typeface="Times New Roman"/>
                  <a:ea typeface="SimSun"/>
                </a:rPr>
                <a:t>thuế</a:t>
              </a:r>
              <a:endParaRPr lang="en-US" sz="2400" b="1" dirty="0">
                <a:latin typeface="Times New Roman"/>
                <a:ea typeface="SimSun"/>
              </a:endParaRPr>
            </a:p>
            <a:p>
              <a:pPr algn="ctr">
                <a:lnSpc>
                  <a:spcPct val="107000"/>
                </a:lnSpc>
                <a:spcAft>
                  <a:spcPts val="800"/>
                </a:spcAft>
              </a:pPr>
              <a:r>
                <a:rPr lang="en-US" sz="2400" b="1" dirty="0" err="1">
                  <a:latin typeface="Times New Roman"/>
                  <a:ea typeface="SimSun"/>
                </a:rPr>
                <a:t>thu</a:t>
              </a:r>
              <a:r>
                <a:rPr lang="en-US" sz="2400" b="1" dirty="0">
                  <a:latin typeface="Times New Roman"/>
                  <a:ea typeface="SimSun"/>
                </a:rPr>
                <a:t> </a:t>
              </a:r>
              <a:r>
                <a:rPr lang="en-US" sz="2400" b="1" dirty="0" err="1">
                  <a:latin typeface="Times New Roman"/>
                  <a:ea typeface="SimSun"/>
                </a:rPr>
                <a:t>nhập</a:t>
              </a:r>
              <a:r>
                <a:rPr lang="en-US" sz="2400" b="1" dirty="0">
                  <a:latin typeface="Times New Roman"/>
                  <a:ea typeface="SimSun"/>
                </a:rPr>
                <a:t> DN</a:t>
              </a:r>
            </a:p>
          </p:txBody>
        </p:sp>
      </p:grpSp>
    </p:spTree>
    <p:extLst>
      <p:ext uri="{BB962C8B-B14F-4D97-AF65-F5344CB8AC3E}">
        <p14:creationId xmlns:p14="http://schemas.microsoft.com/office/powerpoint/2010/main" val="36822850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150512" y="438280"/>
            <a:ext cx="93314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3752850" algn="l"/>
              </a:tabLst>
            </a:pPr>
            <a:r>
              <a:rPr lang="en-US" sz="2600" b="1" dirty="0">
                <a:solidFill>
                  <a:srgbClr val="080808"/>
                </a:solidFill>
                <a:latin typeface="Times New Roman" pitchFamily="18" charset="0"/>
                <a:ea typeface="Calibri" pitchFamily="34" charset="0"/>
                <a:cs typeface="Times New Roman" pitchFamily="18" charset="0"/>
              </a:rPr>
              <a:t>7  </a:t>
            </a:r>
            <a:r>
              <a:rPr lang="en-US" sz="2600" b="1" dirty="0" err="1">
                <a:solidFill>
                  <a:srgbClr val="080808"/>
                </a:solidFill>
                <a:latin typeface="Times New Roman" pitchFamily="18" charset="0"/>
                <a:ea typeface="Calibri" pitchFamily="34" charset="0"/>
                <a:cs typeface="Times New Roman" pitchFamily="18" charset="0"/>
              </a:rPr>
              <a:t>Kế</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toán</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xác</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định</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kết</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quả</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và</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phân</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phối</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kết</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quả</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hoạt</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động</a:t>
            </a:r>
            <a:r>
              <a:rPr lang="en-US" sz="2600" b="1" dirty="0">
                <a:solidFill>
                  <a:srgbClr val="080808"/>
                </a:solidFill>
                <a:latin typeface="Times New Roman" pitchFamily="18" charset="0"/>
                <a:ea typeface="Calibri" pitchFamily="34" charset="0"/>
                <a:cs typeface="Times New Roman" pitchFamily="18" charset="0"/>
              </a:rPr>
              <a:t> KD</a:t>
            </a:r>
            <a:endParaRPr lang="en-US" sz="2600" dirty="0">
              <a:solidFill>
                <a:srgbClr val="080808"/>
              </a:solidFill>
              <a:cs typeface="Arial" pitchFamily="34" charset="0"/>
            </a:endParaRPr>
          </a:p>
        </p:txBody>
      </p:sp>
      <p:sp>
        <p:nvSpPr>
          <p:cNvPr id="7" name="Rectangle 6"/>
          <p:cNvSpPr/>
          <p:nvPr/>
        </p:nvSpPr>
        <p:spPr>
          <a:xfrm>
            <a:off x="1766455" y="1570835"/>
            <a:ext cx="8610600" cy="4462760"/>
          </a:xfrm>
          <a:prstGeom prst="rect">
            <a:avLst/>
          </a:prstGeom>
        </p:spPr>
        <p:txBody>
          <a:bodyPr wrap="square">
            <a:spAutoFit/>
          </a:bodyPr>
          <a:lstStyle/>
          <a:p>
            <a:r>
              <a:rPr lang="vi-VN" sz="2600" i="1" dirty="0">
                <a:latin typeface="Times New Roman" pitchFamily="18" charset="0"/>
                <a:cs typeface="Times New Roman" pitchFamily="18" charset="0"/>
              </a:rPr>
              <a:t>7.2.1. Chứng từ kế toán:</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Bảng tính kết quả hoạt động kinh doanh, kết quả hoạt động khác.</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Các chứng từ gốc phản ánh các khoản doanh thu, chi phí tài chính và hoạt động khác.</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Điều lệ công ty.</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Biên bản họp hội đồng quản trị, đại hội cổ đông.</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Quyết toán năm.</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Chứng từ khác có liên quan…</a:t>
            </a:r>
            <a:endParaRPr lang="en-US" sz="2600" dirty="0">
              <a:latin typeface="Times New Roman" pitchFamily="18" charset="0"/>
              <a:cs typeface="Times New Roman" pitchFamily="18" charset="0"/>
            </a:endParaRPr>
          </a:p>
          <a:p>
            <a:r>
              <a:rPr lang="vi-VN" sz="2600" i="1" dirty="0">
                <a:latin typeface="Times New Roman" pitchFamily="18" charset="0"/>
                <a:cs typeface="Times New Roman" pitchFamily="18" charset="0"/>
              </a:rPr>
              <a:t>7.2.2. Tài khoản sử dụng:</a:t>
            </a:r>
            <a:endParaRPr lang="en-US" sz="2600" dirty="0">
              <a:latin typeface="Times New Roman" pitchFamily="18" charset="0"/>
              <a:cs typeface="Times New Roman" pitchFamily="18" charset="0"/>
            </a:endParaRPr>
          </a:p>
          <a:p>
            <a:pPr algn="just"/>
            <a:r>
              <a:rPr lang="en-US" sz="2400" dirty="0">
                <a:solidFill>
                  <a:srgbClr val="080808"/>
                </a:solidFill>
                <a:latin typeface="Times New Roman"/>
                <a:ea typeface="Calibri"/>
              </a:rPr>
              <a:t>	TK 911, 421,… </a:t>
            </a:r>
          </a:p>
        </p:txBody>
      </p:sp>
      <p:sp>
        <p:nvSpPr>
          <p:cNvPr id="6"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156</a:t>
            </a:r>
          </a:p>
        </p:txBody>
      </p:sp>
      <p:sp>
        <p:nvSpPr>
          <p:cNvPr id="8" name="Rectangle 1"/>
          <p:cNvSpPr>
            <a:spLocks noChangeArrowheads="1"/>
          </p:cNvSpPr>
          <p:nvPr/>
        </p:nvSpPr>
        <p:spPr bwMode="auto">
          <a:xfrm>
            <a:off x="1752601" y="990600"/>
            <a:ext cx="57219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3752850" algn="l"/>
              </a:tabLst>
            </a:pPr>
            <a:r>
              <a:rPr lang="en-US" sz="2800" b="1" i="1" dirty="0">
                <a:solidFill>
                  <a:srgbClr val="080808"/>
                </a:solidFill>
                <a:latin typeface="Times New Roman" pitchFamily="18" charset="0"/>
                <a:ea typeface="Calibri" pitchFamily="34" charset="0"/>
                <a:cs typeface="Times New Roman" pitchFamily="18" charset="0"/>
              </a:rPr>
              <a:t>7.2.1.  </a:t>
            </a:r>
            <a:r>
              <a:rPr lang="en-US" sz="2800" b="1" i="1" dirty="0" err="1">
                <a:solidFill>
                  <a:srgbClr val="080808"/>
                </a:solidFill>
                <a:latin typeface="Times New Roman" pitchFamily="18" charset="0"/>
                <a:ea typeface="Calibri" pitchFamily="34" charset="0"/>
                <a:cs typeface="Times New Roman" pitchFamily="18" charset="0"/>
              </a:rPr>
              <a:t>Phương</a:t>
            </a:r>
            <a:r>
              <a:rPr lang="en-US" sz="2800" b="1" i="1" dirty="0">
                <a:solidFill>
                  <a:srgbClr val="080808"/>
                </a:solidFill>
                <a:latin typeface="Times New Roman" pitchFamily="18" charset="0"/>
                <a:ea typeface="Calibri" pitchFamily="34" charset="0"/>
                <a:cs typeface="Times New Roman" pitchFamily="18" charset="0"/>
              </a:rPr>
              <a:t> </a:t>
            </a:r>
            <a:r>
              <a:rPr lang="en-US" sz="2800" b="1" i="1" dirty="0" err="1">
                <a:solidFill>
                  <a:srgbClr val="080808"/>
                </a:solidFill>
                <a:latin typeface="Times New Roman" pitchFamily="18" charset="0"/>
                <a:ea typeface="Calibri" pitchFamily="34" charset="0"/>
                <a:cs typeface="Times New Roman" pitchFamily="18" charset="0"/>
              </a:rPr>
              <a:t>pháp</a:t>
            </a:r>
            <a:r>
              <a:rPr lang="en-US" sz="2800" b="1" i="1" dirty="0">
                <a:solidFill>
                  <a:srgbClr val="080808"/>
                </a:solidFill>
                <a:latin typeface="Times New Roman" pitchFamily="18" charset="0"/>
                <a:ea typeface="Calibri" pitchFamily="34" charset="0"/>
                <a:cs typeface="Times New Roman" pitchFamily="18" charset="0"/>
              </a:rPr>
              <a:t> </a:t>
            </a:r>
            <a:r>
              <a:rPr lang="en-US" sz="2800" b="1" i="1" dirty="0" err="1">
                <a:solidFill>
                  <a:srgbClr val="080808"/>
                </a:solidFill>
                <a:latin typeface="Times New Roman" pitchFamily="18" charset="0"/>
                <a:ea typeface="Calibri" pitchFamily="34" charset="0"/>
                <a:cs typeface="Times New Roman" pitchFamily="18" charset="0"/>
              </a:rPr>
              <a:t>kế</a:t>
            </a:r>
            <a:r>
              <a:rPr lang="en-US" sz="2800" b="1" i="1" dirty="0">
                <a:solidFill>
                  <a:srgbClr val="080808"/>
                </a:solidFill>
                <a:latin typeface="Times New Roman" pitchFamily="18" charset="0"/>
                <a:ea typeface="Calibri" pitchFamily="34" charset="0"/>
                <a:cs typeface="Times New Roman" pitchFamily="18" charset="0"/>
              </a:rPr>
              <a:t> </a:t>
            </a:r>
            <a:r>
              <a:rPr lang="en-US" sz="2800" b="1" i="1" dirty="0" err="1">
                <a:solidFill>
                  <a:srgbClr val="080808"/>
                </a:solidFill>
                <a:latin typeface="Times New Roman" pitchFamily="18" charset="0"/>
                <a:ea typeface="Calibri" pitchFamily="34" charset="0"/>
                <a:cs typeface="Times New Roman" pitchFamily="18" charset="0"/>
              </a:rPr>
              <a:t>toán</a:t>
            </a:r>
            <a:r>
              <a:rPr lang="en-US" sz="2800" b="1" i="1" dirty="0">
                <a:solidFill>
                  <a:srgbClr val="080808"/>
                </a:solidFill>
                <a:latin typeface="Times New Roman" pitchFamily="18" charset="0"/>
                <a:ea typeface="Calibri" pitchFamily="34" charset="0"/>
                <a:cs typeface="Times New Roman" pitchFamily="18" charset="0"/>
              </a:rPr>
              <a:t>.</a:t>
            </a:r>
            <a:endParaRPr lang="en-US" sz="2800" i="1" dirty="0">
              <a:solidFill>
                <a:srgbClr val="080808"/>
              </a:solidFill>
              <a:cs typeface="Arial" pitchFamily="34" charset="0"/>
            </a:endParaRPr>
          </a:p>
        </p:txBody>
      </p:sp>
    </p:spTree>
    <p:extLst>
      <p:ext uri="{BB962C8B-B14F-4D97-AF65-F5344CB8AC3E}">
        <p14:creationId xmlns:p14="http://schemas.microsoft.com/office/powerpoint/2010/main" val="41494807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ơ đồ TK 911 kế toán xác định kết quả kinh doanh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533400"/>
            <a:ext cx="81534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9483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818376"/>
            <a:ext cx="8839200" cy="5201424"/>
          </a:xfrm>
          <a:prstGeom prst="rect">
            <a:avLst/>
          </a:prstGeom>
        </p:spPr>
        <p:txBody>
          <a:bodyPr wrap="square">
            <a:spAutoFit/>
          </a:bodyPr>
          <a:lstStyle/>
          <a:p>
            <a:pPr algn="just">
              <a:spcBef>
                <a:spcPts val="300"/>
              </a:spcBef>
            </a:pPr>
            <a:r>
              <a:rPr lang="en-US" sz="2400" b="1" i="1" u="sng" dirty="0" err="1">
                <a:solidFill>
                  <a:srgbClr val="000000"/>
                </a:solidFill>
                <a:latin typeface="Times New Roman"/>
                <a:ea typeface="Calibri"/>
              </a:rPr>
              <a:t>Ví</a:t>
            </a:r>
            <a:r>
              <a:rPr lang="en-US" sz="2400" b="1" i="1" u="sng" dirty="0">
                <a:solidFill>
                  <a:srgbClr val="000000"/>
                </a:solidFill>
                <a:latin typeface="Times New Roman"/>
                <a:ea typeface="Calibri"/>
              </a:rPr>
              <a:t> </a:t>
            </a:r>
            <a:r>
              <a:rPr lang="en-US" sz="2400" b="1" i="1" u="sng" dirty="0" err="1">
                <a:solidFill>
                  <a:srgbClr val="000000"/>
                </a:solidFill>
                <a:latin typeface="Times New Roman"/>
                <a:ea typeface="Calibri"/>
              </a:rPr>
              <a:t>dụ</a:t>
            </a:r>
            <a:r>
              <a:rPr lang="en-US" sz="2400" b="1" i="1" u="sng" dirty="0">
                <a:solidFill>
                  <a:srgbClr val="000000"/>
                </a:solidFill>
                <a:latin typeface="Times New Roman"/>
                <a:ea typeface="Calibri"/>
              </a:rPr>
              <a:t>:</a:t>
            </a:r>
            <a:r>
              <a:rPr lang="en-US" sz="2400" dirty="0">
                <a:solidFill>
                  <a:srgbClr val="000000"/>
                </a:solidFill>
                <a:latin typeface="Times New Roman"/>
                <a:ea typeface="Calibri"/>
              </a:rPr>
              <a:t> </a:t>
            </a:r>
          </a:p>
          <a:p>
            <a:pPr algn="just">
              <a:spcBef>
                <a:spcPts val="300"/>
              </a:spcBef>
            </a:pPr>
            <a:r>
              <a:rPr lang="en-US" sz="2400" dirty="0">
                <a:solidFill>
                  <a:srgbClr val="000000"/>
                </a:solidFill>
                <a:latin typeface="Times New Roman"/>
                <a:ea typeface="Calibri"/>
              </a:rPr>
              <a:t>	</a:t>
            </a:r>
            <a:r>
              <a:rPr lang="en-US" sz="2400" dirty="0" err="1">
                <a:solidFill>
                  <a:srgbClr val="000000"/>
                </a:solidFill>
                <a:latin typeface="Times New Roman"/>
                <a:ea typeface="Calibri"/>
              </a:rPr>
              <a:t>Tại</a:t>
            </a:r>
            <a:r>
              <a:rPr lang="en-US" sz="2400" dirty="0">
                <a:solidFill>
                  <a:srgbClr val="000000"/>
                </a:solidFill>
                <a:latin typeface="Times New Roman"/>
                <a:ea typeface="Calibri"/>
              </a:rPr>
              <a:t> </a:t>
            </a:r>
            <a:r>
              <a:rPr lang="en-US" sz="2400" dirty="0" err="1">
                <a:solidFill>
                  <a:srgbClr val="000000"/>
                </a:solidFill>
                <a:latin typeface="Times New Roman"/>
                <a:ea typeface="Calibri"/>
              </a:rPr>
              <a:t>một</a:t>
            </a:r>
            <a:r>
              <a:rPr lang="en-US" sz="2400" dirty="0">
                <a:solidFill>
                  <a:srgbClr val="000000"/>
                </a:solidFill>
                <a:latin typeface="Times New Roman"/>
                <a:ea typeface="Calibri"/>
              </a:rPr>
              <a:t> </a:t>
            </a:r>
            <a:r>
              <a:rPr lang="en-US" sz="2400" dirty="0" err="1">
                <a:solidFill>
                  <a:srgbClr val="000000"/>
                </a:solidFill>
                <a:latin typeface="Times New Roman"/>
                <a:ea typeface="Calibri"/>
              </a:rPr>
              <a:t>doanh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nghiệp</a:t>
            </a:r>
            <a:r>
              <a:rPr lang="en-US" sz="2400" dirty="0">
                <a:solidFill>
                  <a:srgbClr val="000000"/>
                </a:solidFill>
                <a:latin typeface="Times New Roman"/>
                <a:ea typeface="Calibri"/>
              </a:rPr>
              <a:t> </a:t>
            </a:r>
            <a:r>
              <a:rPr lang="en-US" sz="2400" dirty="0" err="1">
                <a:solidFill>
                  <a:srgbClr val="000000"/>
                </a:solidFill>
                <a:latin typeface="Times New Roman"/>
                <a:ea typeface="Calibri"/>
              </a:rPr>
              <a:t>tính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a:t>
            </a:r>
            <a:r>
              <a:rPr lang="en-US" sz="2400" dirty="0" err="1">
                <a:solidFill>
                  <a:srgbClr val="000000"/>
                </a:solidFill>
                <a:latin typeface="Times New Roman"/>
                <a:ea typeface="Calibri"/>
              </a:rPr>
              <a:t>theo</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phương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pháp</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khấu</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trừ</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tài</a:t>
            </a:r>
            <a:r>
              <a:rPr lang="en-US" sz="2400" dirty="0">
                <a:solidFill>
                  <a:srgbClr val="000000"/>
                </a:solidFill>
                <a:latin typeface="Times New Roman"/>
                <a:ea typeface="Calibri"/>
              </a:rPr>
              <a:t> </a:t>
            </a:r>
            <a:r>
              <a:rPr lang="en-US" sz="2400" dirty="0" err="1">
                <a:solidFill>
                  <a:srgbClr val="000000"/>
                </a:solidFill>
                <a:latin typeface="Times New Roman"/>
                <a:ea typeface="Calibri"/>
              </a:rPr>
              <a:t>liệu</a:t>
            </a:r>
            <a:r>
              <a:rPr lang="en-US" sz="2400" dirty="0">
                <a:solidFill>
                  <a:srgbClr val="000000"/>
                </a:solidFill>
                <a:latin typeface="Times New Roman"/>
                <a:ea typeface="Calibri"/>
              </a:rPr>
              <a:t> </a:t>
            </a:r>
            <a:r>
              <a:rPr lang="en-US" sz="2400" dirty="0" err="1">
                <a:solidFill>
                  <a:srgbClr val="000000"/>
                </a:solidFill>
                <a:latin typeface="Times New Roman"/>
                <a:ea typeface="Calibri"/>
              </a:rPr>
              <a:t>sau</a:t>
            </a:r>
            <a:r>
              <a:rPr lang="en-US" sz="2400" dirty="0">
                <a:solidFill>
                  <a:srgbClr val="000000"/>
                </a:solidFill>
                <a:latin typeface="Times New Roman"/>
                <a:ea typeface="Calibri"/>
              </a:rPr>
              <a:t>: ( </a:t>
            </a:r>
            <a:r>
              <a:rPr lang="en-US" sz="2400" dirty="0" err="1">
                <a:solidFill>
                  <a:srgbClr val="000000"/>
                </a:solidFill>
                <a:latin typeface="Times New Roman"/>
                <a:ea typeface="Calibri"/>
              </a:rPr>
              <a:t>đvt</a:t>
            </a:r>
            <a:r>
              <a:rPr lang="en-US" sz="2400" dirty="0">
                <a:solidFill>
                  <a:srgbClr val="000000"/>
                </a:solidFill>
                <a:latin typeface="Times New Roman"/>
                <a:ea typeface="Calibri"/>
              </a:rPr>
              <a:t>: 1.000đ)</a:t>
            </a:r>
            <a:endParaRPr lang="en-US" sz="2400"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a:t>
            </a:r>
            <a:r>
              <a:rPr lang="en-US" sz="2400" b="1" dirty="0" err="1">
                <a:solidFill>
                  <a:srgbClr val="000000"/>
                </a:solidFill>
                <a:latin typeface="Times New Roman"/>
                <a:ea typeface="Calibri"/>
              </a:rPr>
              <a:t>Tình</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hình</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tồn</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kho</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đầu</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tháng</a:t>
            </a:r>
            <a:r>
              <a:rPr lang="en-US" sz="2400" b="1" dirty="0">
                <a:solidFill>
                  <a:srgbClr val="000000"/>
                </a:solidFill>
                <a:latin typeface="Times New Roman"/>
                <a:ea typeface="Calibri"/>
              </a:rPr>
              <a:t> 5/N</a:t>
            </a:r>
            <a:endParaRPr lang="en-US" sz="2400" b="1"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a:t>
            </a:r>
            <a:r>
              <a:rPr lang="en-US" sz="2400" dirty="0" err="1">
                <a:solidFill>
                  <a:srgbClr val="000000"/>
                </a:solidFill>
                <a:latin typeface="Times New Roman"/>
                <a:ea typeface="Calibri"/>
              </a:rPr>
              <a:t>Tồn</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endParaRPr lang="en-US" sz="2400"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SP A : 4.400 </a:t>
            </a:r>
            <a:r>
              <a:rPr lang="en-US" sz="2400" dirty="0" err="1">
                <a:solidFill>
                  <a:srgbClr val="000000"/>
                </a:solidFill>
                <a:latin typeface="Times New Roman"/>
                <a:ea typeface="Calibri"/>
              </a:rPr>
              <a:t>chiếc</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 55/</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SP B : 11.000 </a:t>
            </a:r>
            <a:r>
              <a:rPr lang="en-US" sz="2400" dirty="0" err="1">
                <a:solidFill>
                  <a:srgbClr val="000000"/>
                </a:solidFill>
                <a:latin typeface="Times New Roman"/>
                <a:ea typeface="Calibri"/>
              </a:rPr>
              <a:t>chiếc</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33/ </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a:t>
            </a:r>
            <a:r>
              <a:rPr lang="en-US" sz="2400" dirty="0" err="1">
                <a:solidFill>
                  <a:srgbClr val="000000"/>
                </a:solidFill>
                <a:latin typeface="Times New Roman"/>
                <a:ea typeface="Calibri"/>
              </a:rPr>
              <a:t>Gửi</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11.000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A </a:t>
            </a:r>
            <a:r>
              <a:rPr lang="en-US" sz="2400" dirty="0" err="1">
                <a:solidFill>
                  <a:srgbClr val="000000"/>
                </a:solidFill>
                <a:latin typeface="Times New Roman"/>
                <a:ea typeface="Calibri"/>
              </a:rPr>
              <a:t>chờ</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X </a:t>
            </a:r>
            <a:r>
              <a:rPr lang="en-US" sz="2400" dirty="0" err="1">
                <a:solidFill>
                  <a:srgbClr val="000000"/>
                </a:solidFill>
                <a:latin typeface="Times New Roman"/>
                <a:ea typeface="Calibri"/>
              </a:rPr>
              <a:t>chấp</a:t>
            </a:r>
            <a:r>
              <a:rPr lang="en-US" sz="2400" dirty="0">
                <a:solidFill>
                  <a:srgbClr val="000000"/>
                </a:solidFill>
                <a:latin typeface="Times New Roman"/>
                <a:ea typeface="Calibri"/>
              </a:rPr>
              <a:t> </a:t>
            </a:r>
            <a:r>
              <a:rPr lang="en-US" sz="2400" dirty="0" err="1">
                <a:solidFill>
                  <a:srgbClr val="000000"/>
                </a:solidFill>
                <a:latin typeface="Times New Roman"/>
                <a:ea typeface="Calibri"/>
              </a:rPr>
              <a:t>nhận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theo</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chưa</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66/ </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marL="342900" indent="-342900" algn="just">
              <a:spcBef>
                <a:spcPts val="300"/>
              </a:spcBef>
              <a:buFont typeface="Arial" pitchFamily="34" charset="0"/>
              <a:buChar char="•"/>
            </a:pPr>
            <a:r>
              <a:rPr lang="en-US" sz="2400" b="1" dirty="0" err="1">
                <a:solidFill>
                  <a:srgbClr val="000000"/>
                </a:solidFill>
                <a:latin typeface="Times New Roman"/>
                <a:ea typeface="Calibri"/>
              </a:rPr>
              <a:t>Các</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nghiệp</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vụ</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phát</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sinh</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trong</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tháng</a:t>
            </a:r>
            <a:r>
              <a:rPr lang="en-US" sz="2400" b="1" dirty="0">
                <a:solidFill>
                  <a:srgbClr val="000000"/>
                </a:solidFill>
                <a:latin typeface="Times New Roman"/>
                <a:ea typeface="Calibri"/>
              </a:rPr>
              <a:t> 5/N</a:t>
            </a:r>
          </a:p>
          <a:p>
            <a:pPr marL="342900" indent="-342900" algn="just">
              <a:spcBef>
                <a:spcPts val="300"/>
              </a:spcBef>
              <a:spcAft>
                <a:spcPts val="1000"/>
              </a:spcAft>
              <a:buFont typeface="+mj-lt"/>
              <a:buAutoNum type="arabicPeriod"/>
            </a:pPr>
            <a:r>
              <a:rPr lang="en-US" sz="2400" dirty="0" err="1">
                <a:solidFill>
                  <a:srgbClr val="000000"/>
                </a:solidFill>
                <a:latin typeface="Times New Roman"/>
                <a:ea typeface="Calibri"/>
              </a:rPr>
              <a:t>Ngày</a:t>
            </a:r>
            <a:r>
              <a:rPr lang="en-US" sz="2400" dirty="0">
                <a:solidFill>
                  <a:srgbClr val="000000"/>
                </a:solidFill>
                <a:latin typeface="Times New Roman"/>
                <a:ea typeface="Calibri"/>
              </a:rPr>
              <a:t> 8/5: </a:t>
            </a:r>
            <a:r>
              <a:rPr lang="en-US" sz="2400" dirty="0" err="1">
                <a:solidFill>
                  <a:srgbClr val="000000"/>
                </a:solidFill>
                <a:latin typeface="Times New Roman"/>
                <a:ea typeface="Calibri"/>
              </a:rPr>
              <a:t>Nhập</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từ</a:t>
            </a:r>
            <a:r>
              <a:rPr lang="en-US" sz="2400" dirty="0">
                <a:solidFill>
                  <a:srgbClr val="000000"/>
                </a:solidFill>
                <a:latin typeface="Times New Roman"/>
                <a:ea typeface="Calibri"/>
              </a:rPr>
              <a:t> </a:t>
            </a:r>
            <a:r>
              <a:rPr lang="en-US" sz="2400" dirty="0" err="1">
                <a:solidFill>
                  <a:srgbClr val="000000"/>
                </a:solidFill>
                <a:latin typeface="Times New Roman"/>
                <a:ea typeface="Calibri"/>
              </a:rPr>
              <a:t>bộ</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xuất</a:t>
            </a:r>
            <a:r>
              <a:rPr lang="en-US" sz="2400" dirty="0">
                <a:solidFill>
                  <a:srgbClr val="000000"/>
                </a:solidFill>
                <a:latin typeface="Times New Roman"/>
                <a:ea typeface="Calibri"/>
              </a:rPr>
              <a:t> 17.600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A </a:t>
            </a:r>
            <a:r>
              <a:rPr lang="en-US" sz="2400" dirty="0" err="1">
                <a:solidFill>
                  <a:srgbClr val="000000"/>
                </a:solidFill>
                <a:latin typeface="Times New Roman"/>
                <a:ea typeface="Calibri"/>
              </a:rPr>
              <a:t>theo</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57,2/ </a:t>
            </a:r>
            <a:r>
              <a:rPr lang="en-US" sz="2400" dirty="0" err="1">
                <a:solidFill>
                  <a:srgbClr val="000000"/>
                </a:solidFill>
                <a:latin typeface="Times New Roman"/>
                <a:ea typeface="Calibri"/>
              </a:rPr>
              <a:t>chiếc</a:t>
            </a:r>
            <a:r>
              <a:rPr lang="en-US" sz="2400" dirty="0">
                <a:solidFill>
                  <a:srgbClr val="000000"/>
                </a:solidFill>
                <a:latin typeface="Times New Roman"/>
                <a:ea typeface="Calibri"/>
              </a:rPr>
              <a:t>, 33.000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B </a:t>
            </a:r>
            <a:r>
              <a:rPr lang="en-US" sz="2400" dirty="0" err="1">
                <a:solidFill>
                  <a:srgbClr val="000000"/>
                </a:solidFill>
                <a:latin typeface="Times New Roman"/>
                <a:ea typeface="Calibri"/>
              </a:rPr>
              <a:t>theo</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đơn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vị</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31,9/ </a:t>
            </a:r>
            <a:r>
              <a:rPr lang="en-US" sz="2400" dirty="0" err="1">
                <a:solidFill>
                  <a:srgbClr val="000000"/>
                </a:solidFill>
                <a:latin typeface="Times New Roman"/>
                <a:ea typeface="Calibri"/>
              </a:rPr>
              <a:t>chiếc</a:t>
            </a:r>
            <a:endParaRPr lang="en-US" sz="2000" dirty="0">
              <a:solidFill>
                <a:srgbClr val="080808"/>
              </a:solidFill>
              <a:latin typeface="Times New Roman"/>
              <a:ea typeface="Calibri"/>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159</a:t>
            </a:r>
          </a:p>
        </p:txBody>
      </p:sp>
    </p:spTree>
    <p:extLst>
      <p:ext uri="{BB962C8B-B14F-4D97-AF65-F5344CB8AC3E}">
        <p14:creationId xmlns:p14="http://schemas.microsoft.com/office/powerpoint/2010/main" val="7963340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838201"/>
            <a:ext cx="8991600" cy="5191165"/>
          </a:xfrm>
          <a:prstGeom prst="rect">
            <a:avLst/>
          </a:prstGeom>
        </p:spPr>
        <p:txBody>
          <a:bodyPr wrap="square">
            <a:spAutoFit/>
          </a:bodyPr>
          <a:lstStyle/>
          <a:p>
            <a:pPr algn="just">
              <a:spcBef>
                <a:spcPts val="300"/>
              </a:spcBef>
              <a:spcAft>
                <a:spcPts val="1000"/>
              </a:spcAft>
            </a:pPr>
            <a:r>
              <a:rPr lang="en-US" sz="2400" dirty="0">
                <a:solidFill>
                  <a:srgbClr val="000000"/>
                </a:solidFill>
                <a:latin typeface="Times New Roman"/>
                <a:ea typeface="Calibri"/>
              </a:rPr>
              <a:t>2. </a:t>
            </a:r>
            <a:r>
              <a:rPr lang="en-US" sz="2400" dirty="0" err="1">
                <a:solidFill>
                  <a:srgbClr val="000000"/>
                </a:solidFill>
                <a:latin typeface="Times New Roman"/>
                <a:ea typeface="Calibri"/>
              </a:rPr>
              <a:t>Ngày</a:t>
            </a:r>
            <a:r>
              <a:rPr lang="en-US" sz="2400" dirty="0">
                <a:solidFill>
                  <a:srgbClr val="000000"/>
                </a:solidFill>
                <a:latin typeface="Times New Roman"/>
                <a:ea typeface="Calibri"/>
              </a:rPr>
              <a:t> 10/5 </a:t>
            </a:r>
            <a:r>
              <a:rPr lang="en-US" sz="2400" dirty="0" err="1">
                <a:solidFill>
                  <a:srgbClr val="000000"/>
                </a:solidFill>
                <a:latin typeface="Times New Roman"/>
                <a:ea typeface="Calibri"/>
              </a:rPr>
              <a:t>xuất</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tiếp</a:t>
            </a:r>
            <a:r>
              <a:rPr lang="en-US" sz="2400" dirty="0">
                <a:solidFill>
                  <a:srgbClr val="000000"/>
                </a:solidFill>
                <a:latin typeface="Times New Roman"/>
                <a:ea typeface="Calibri"/>
              </a:rPr>
              <a:t> 15.400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B </a:t>
            </a:r>
            <a:r>
              <a:rPr lang="en-US" sz="2400" dirty="0" err="1">
                <a:solidFill>
                  <a:srgbClr val="000000"/>
                </a:solidFill>
                <a:latin typeface="Times New Roman"/>
                <a:ea typeface="Calibri"/>
              </a:rPr>
              <a:t>cho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M </a:t>
            </a:r>
            <a:r>
              <a:rPr lang="en-US" sz="2400" dirty="0" err="1">
                <a:solidFill>
                  <a:srgbClr val="000000"/>
                </a:solidFill>
                <a:latin typeface="Times New Roman"/>
                <a:ea typeface="Calibri"/>
              </a:rPr>
              <a:t>với</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chưa</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10 % </a:t>
            </a:r>
            <a:r>
              <a:rPr lang="en-US" sz="2400" dirty="0" err="1">
                <a:solidFill>
                  <a:srgbClr val="000000"/>
                </a:solidFill>
                <a:latin typeface="Times New Roman"/>
                <a:ea typeface="Calibri"/>
              </a:rPr>
              <a:t>là</a:t>
            </a:r>
            <a:r>
              <a:rPr lang="en-US" sz="2400" dirty="0">
                <a:solidFill>
                  <a:srgbClr val="000000"/>
                </a:solidFill>
                <a:latin typeface="Times New Roman"/>
                <a:ea typeface="Calibri"/>
              </a:rPr>
              <a:t> 39,6/ </a:t>
            </a:r>
            <a:r>
              <a:rPr lang="en-US" sz="2400" dirty="0" err="1">
                <a:solidFill>
                  <a:srgbClr val="000000"/>
                </a:solidFill>
                <a:latin typeface="Times New Roman"/>
                <a:ea typeface="Calibri"/>
              </a:rPr>
              <a:t>chiếc</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a:t>
            </a:r>
            <a:r>
              <a:rPr lang="en-US" sz="2400" dirty="0" err="1">
                <a:solidFill>
                  <a:srgbClr val="000000"/>
                </a:solidFill>
                <a:latin typeface="Times New Roman"/>
                <a:ea typeface="Calibri"/>
              </a:rPr>
              <a:t>đã</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80% </a:t>
            </a:r>
            <a:r>
              <a:rPr lang="en-US" sz="2400" dirty="0" err="1">
                <a:solidFill>
                  <a:srgbClr val="000000"/>
                </a:solidFill>
                <a:latin typeface="Times New Roman"/>
                <a:ea typeface="Calibri"/>
              </a:rPr>
              <a:t>tiền</a:t>
            </a:r>
            <a:r>
              <a:rPr lang="en-US" sz="2400" dirty="0">
                <a:solidFill>
                  <a:srgbClr val="000000"/>
                </a:solidFill>
                <a:latin typeface="Times New Roman"/>
                <a:ea typeface="Calibri"/>
              </a:rPr>
              <a:t> </a:t>
            </a:r>
            <a:r>
              <a:rPr lang="en-US" sz="2400" dirty="0" err="1">
                <a:solidFill>
                  <a:srgbClr val="000000"/>
                </a:solidFill>
                <a:latin typeface="Times New Roman"/>
                <a:ea typeface="Calibri"/>
              </a:rPr>
              <a:t>hàng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bằng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tiền</a:t>
            </a:r>
            <a:r>
              <a:rPr lang="en-US" sz="2400" dirty="0">
                <a:solidFill>
                  <a:srgbClr val="000000"/>
                </a:solidFill>
                <a:latin typeface="Times New Roman"/>
                <a:ea typeface="Calibri"/>
              </a:rPr>
              <a:t> </a:t>
            </a:r>
            <a:r>
              <a:rPr lang="en-US" sz="2400" dirty="0" err="1">
                <a:solidFill>
                  <a:srgbClr val="000000"/>
                </a:solidFill>
                <a:latin typeface="Times New Roman"/>
                <a:ea typeface="Calibri"/>
              </a:rPr>
              <a:t>mặt</a:t>
            </a:r>
            <a:r>
              <a:rPr lang="en-US" sz="2400" dirty="0">
                <a:solidFill>
                  <a:srgbClr val="000000"/>
                </a:solidFill>
                <a:latin typeface="Times New Roman"/>
                <a:ea typeface="Calibri"/>
              </a:rPr>
              <a:t> , </a:t>
            </a:r>
            <a:r>
              <a:rPr lang="en-US" sz="2400" dirty="0" err="1">
                <a:solidFill>
                  <a:srgbClr val="000000"/>
                </a:solidFill>
                <a:latin typeface="Times New Roman"/>
                <a:ea typeface="Calibri"/>
              </a:rPr>
              <a:t>số</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còn</a:t>
            </a:r>
            <a:r>
              <a:rPr lang="en-US" sz="2400" dirty="0">
                <a:solidFill>
                  <a:srgbClr val="000000"/>
                </a:solidFill>
                <a:latin typeface="Times New Roman"/>
                <a:ea typeface="Calibri"/>
              </a:rPr>
              <a:t> </a:t>
            </a:r>
            <a:r>
              <a:rPr lang="en-US" sz="2400" dirty="0" err="1">
                <a:solidFill>
                  <a:srgbClr val="000000"/>
                </a:solidFill>
                <a:latin typeface="Times New Roman"/>
                <a:ea typeface="Calibri"/>
              </a:rPr>
              <a:t>lại</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chấp</a:t>
            </a:r>
            <a:r>
              <a:rPr lang="en-US" sz="2400" dirty="0">
                <a:solidFill>
                  <a:srgbClr val="000000"/>
                </a:solidFill>
                <a:latin typeface="Times New Roman"/>
                <a:ea typeface="Calibri"/>
              </a:rPr>
              <a:t> </a:t>
            </a:r>
            <a:r>
              <a:rPr lang="en-US" sz="2400" dirty="0" err="1">
                <a:solidFill>
                  <a:srgbClr val="000000"/>
                </a:solidFill>
                <a:latin typeface="Times New Roman"/>
                <a:ea typeface="Calibri"/>
              </a:rPr>
              <a:t>nhận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nợ</a:t>
            </a:r>
            <a:endParaRPr lang="en-US" sz="2400" dirty="0">
              <a:solidFill>
                <a:srgbClr val="000000"/>
              </a:solidFill>
              <a:latin typeface="Times New Roman"/>
              <a:ea typeface="Calibri"/>
            </a:endParaRPr>
          </a:p>
          <a:p>
            <a:pPr marL="342900" indent="-342900" algn="just">
              <a:spcBef>
                <a:spcPts val="300"/>
              </a:spcBef>
              <a:spcAft>
                <a:spcPts val="1000"/>
              </a:spcAft>
              <a:buFont typeface="+mj-lt"/>
              <a:buAutoNum type="arabicPeriod" startAt="3"/>
            </a:pPr>
            <a:r>
              <a:rPr lang="en-US" sz="2400" dirty="0" err="1">
                <a:solidFill>
                  <a:srgbClr val="000000"/>
                </a:solidFill>
                <a:latin typeface="Times New Roman"/>
                <a:ea typeface="Calibri"/>
              </a:rPr>
              <a:t>Ngày</a:t>
            </a:r>
            <a:r>
              <a:rPr lang="en-US" sz="2400" dirty="0">
                <a:solidFill>
                  <a:srgbClr val="000000"/>
                </a:solidFill>
                <a:latin typeface="Times New Roman"/>
                <a:ea typeface="Calibri"/>
              </a:rPr>
              <a:t> 12/5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X </a:t>
            </a:r>
            <a:r>
              <a:rPr lang="en-US" sz="2400" dirty="0" err="1">
                <a:solidFill>
                  <a:srgbClr val="000000"/>
                </a:solidFill>
                <a:latin typeface="Times New Roman"/>
                <a:ea typeface="Calibri"/>
              </a:rPr>
              <a:t>đã</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báo</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chấp</a:t>
            </a:r>
            <a:r>
              <a:rPr lang="en-US" sz="2400" dirty="0">
                <a:solidFill>
                  <a:srgbClr val="000000"/>
                </a:solidFill>
                <a:latin typeface="Times New Roman"/>
                <a:ea typeface="Calibri"/>
              </a:rPr>
              <a:t> </a:t>
            </a:r>
            <a:r>
              <a:rPr lang="en-US" sz="2400" dirty="0" err="1">
                <a:solidFill>
                  <a:srgbClr val="000000"/>
                </a:solidFill>
                <a:latin typeface="Times New Roman"/>
                <a:ea typeface="Calibri"/>
              </a:rPr>
              <a:t>nhận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sẽ</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lô</a:t>
            </a:r>
            <a:r>
              <a:rPr lang="en-US" sz="2400" dirty="0">
                <a:solidFill>
                  <a:srgbClr val="000000"/>
                </a:solidFill>
                <a:latin typeface="Times New Roman"/>
                <a:ea typeface="Calibri"/>
              </a:rPr>
              <a:t> </a:t>
            </a:r>
            <a:r>
              <a:rPr lang="en-US" sz="2400" dirty="0" err="1">
                <a:solidFill>
                  <a:srgbClr val="000000"/>
                </a:solidFill>
                <a:latin typeface="Times New Roman"/>
                <a:ea typeface="Calibri"/>
              </a:rPr>
              <a:t>hàng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gửi</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tháng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trước</a:t>
            </a:r>
            <a:r>
              <a:rPr lang="en-US" sz="2400" dirty="0">
                <a:solidFill>
                  <a:srgbClr val="000000"/>
                </a:solidFill>
                <a:latin typeface="Times New Roman"/>
                <a:ea typeface="Calibri"/>
              </a:rPr>
              <a:t> (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10%)</a:t>
            </a:r>
            <a:endParaRPr lang="en-US" sz="2400" dirty="0">
              <a:solidFill>
                <a:srgbClr val="080808"/>
              </a:solidFill>
              <a:latin typeface="Times New Roman"/>
              <a:ea typeface="Calibri"/>
            </a:endParaRPr>
          </a:p>
          <a:p>
            <a:pPr marL="342900" indent="-342900" algn="just">
              <a:spcBef>
                <a:spcPts val="300"/>
              </a:spcBef>
              <a:spcAft>
                <a:spcPts val="1000"/>
              </a:spcAft>
              <a:buFont typeface="+mj-lt"/>
              <a:buAutoNum type="arabicPeriod" startAt="3"/>
            </a:pPr>
            <a:r>
              <a:rPr lang="en-US" sz="2400" dirty="0" err="1">
                <a:solidFill>
                  <a:srgbClr val="000000"/>
                </a:solidFill>
                <a:latin typeface="Times New Roman"/>
                <a:ea typeface="Calibri"/>
              </a:rPr>
              <a:t>Ngày</a:t>
            </a:r>
            <a:r>
              <a:rPr lang="en-US" sz="2400" dirty="0">
                <a:solidFill>
                  <a:srgbClr val="000000"/>
                </a:solidFill>
                <a:latin typeface="Times New Roman"/>
                <a:ea typeface="Calibri"/>
              </a:rPr>
              <a:t> 17/5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L </a:t>
            </a:r>
            <a:r>
              <a:rPr lang="en-US" sz="2400" dirty="0" err="1">
                <a:solidFill>
                  <a:srgbClr val="000000"/>
                </a:solidFill>
                <a:latin typeface="Times New Roman"/>
                <a:ea typeface="Calibri"/>
              </a:rPr>
              <a:t>mua</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tiếp</a:t>
            </a:r>
            <a:r>
              <a:rPr lang="en-US" sz="2400" dirty="0">
                <a:solidFill>
                  <a:srgbClr val="000000"/>
                </a:solidFill>
                <a:latin typeface="Times New Roman"/>
                <a:ea typeface="Calibri"/>
              </a:rPr>
              <a:t> 6.600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A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bằng</a:t>
            </a:r>
            <a:r>
              <a:rPr lang="en-US" sz="2400" dirty="0">
                <a:solidFill>
                  <a:srgbClr val="000000"/>
                </a:solidFill>
                <a:latin typeface="Times New Roman"/>
                <a:ea typeface="Calibri"/>
              </a:rPr>
              <a:t> TGNH </a:t>
            </a:r>
            <a:r>
              <a:rPr lang="en-US" sz="2400" dirty="0" err="1">
                <a:solidFill>
                  <a:srgbClr val="000000"/>
                </a:solidFill>
                <a:latin typeface="Times New Roman"/>
                <a:ea typeface="Calibri"/>
              </a:rPr>
              <a:t>sau</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khi</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trừ</a:t>
            </a:r>
            <a:r>
              <a:rPr lang="en-US" sz="2400" dirty="0">
                <a:solidFill>
                  <a:srgbClr val="000000"/>
                </a:solidFill>
                <a:latin typeface="Times New Roman"/>
                <a:ea typeface="Calibri"/>
              </a:rPr>
              <a:t> 2% </a:t>
            </a:r>
            <a:r>
              <a:rPr lang="en-US" sz="2400" dirty="0" err="1">
                <a:solidFill>
                  <a:srgbClr val="000000"/>
                </a:solidFill>
                <a:latin typeface="Times New Roman"/>
                <a:ea typeface="Calibri"/>
              </a:rPr>
              <a:t>chiết</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khấu</a:t>
            </a:r>
            <a:r>
              <a:rPr lang="en-US" sz="2400" dirty="0">
                <a:solidFill>
                  <a:srgbClr val="000000"/>
                </a:solidFill>
                <a:latin typeface="Times New Roman"/>
                <a:ea typeface="Calibri"/>
              </a:rPr>
              <a:t> </a:t>
            </a:r>
            <a:r>
              <a:rPr lang="en-US" sz="2400" dirty="0" err="1">
                <a:solidFill>
                  <a:srgbClr val="000000"/>
                </a:solidFill>
                <a:latin typeface="Times New Roman"/>
                <a:ea typeface="Calibri"/>
              </a:rPr>
              <a:t>được</a:t>
            </a:r>
            <a:r>
              <a:rPr lang="en-US" sz="2400" dirty="0">
                <a:solidFill>
                  <a:srgbClr val="000000"/>
                </a:solidFill>
                <a:latin typeface="Times New Roman"/>
                <a:ea typeface="Calibri"/>
              </a:rPr>
              <a:t> </a:t>
            </a:r>
            <a:r>
              <a:rPr lang="en-US" sz="2400" dirty="0" err="1">
                <a:solidFill>
                  <a:srgbClr val="000000"/>
                </a:solidFill>
                <a:latin typeface="Times New Roman"/>
                <a:ea typeface="Calibri"/>
              </a:rPr>
              <a:t>hưởng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trên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tổng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Biết</a:t>
            </a:r>
            <a:r>
              <a:rPr lang="en-US" sz="2400" dirty="0">
                <a:solidFill>
                  <a:srgbClr val="000000"/>
                </a:solidFill>
                <a:latin typeface="Times New Roman"/>
                <a:ea typeface="Calibri"/>
              </a:rPr>
              <a:t> </a:t>
            </a:r>
            <a:r>
              <a:rPr lang="en-US" sz="2400" dirty="0" err="1">
                <a:solidFill>
                  <a:srgbClr val="000000"/>
                </a:solidFill>
                <a:latin typeface="Times New Roman"/>
                <a:ea typeface="Calibri"/>
              </a:rPr>
              <a:t>rằng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chưa</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10% : 66/ </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marL="342900" indent="-342900" algn="just">
              <a:spcBef>
                <a:spcPts val="300"/>
              </a:spcBef>
              <a:spcAft>
                <a:spcPts val="1000"/>
              </a:spcAft>
              <a:buFont typeface="+mj-lt"/>
              <a:buAutoNum type="arabicPeriod" startAt="3"/>
            </a:pPr>
            <a:r>
              <a:rPr lang="en-US" sz="2400" dirty="0" err="1">
                <a:solidFill>
                  <a:srgbClr val="000000"/>
                </a:solidFill>
                <a:latin typeface="Times New Roman"/>
                <a:ea typeface="Calibri"/>
              </a:rPr>
              <a:t>Ngày</a:t>
            </a:r>
            <a:r>
              <a:rPr lang="en-US" sz="2400" dirty="0">
                <a:solidFill>
                  <a:srgbClr val="000000"/>
                </a:solidFill>
                <a:latin typeface="Times New Roman"/>
                <a:ea typeface="Calibri"/>
              </a:rPr>
              <a:t> 20/5: </a:t>
            </a:r>
            <a:r>
              <a:rPr lang="en-US" sz="2400" dirty="0" err="1">
                <a:solidFill>
                  <a:srgbClr val="000000"/>
                </a:solidFill>
                <a:latin typeface="Times New Roman"/>
                <a:ea typeface="Calibri"/>
              </a:rPr>
              <a:t>Gửi</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K 7.700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A,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 </a:t>
            </a:r>
            <a:r>
              <a:rPr lang="en-US" sz="2400" dirty="0" err="1">
                <a:solidFill>
                  <a:srgbClr val="000000"/>
                </a:solidFill>
                <a:latin typeface="Times New Roman"/>
                <a:ea typeface="Calibri"/>
              </a:rPr>
              <a:t>chưa</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10%): 72,4/ </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marL="342900" indent="-342900" algn="just">
              <a:spcBef>
                <a:spcPts val="300"/>
              </a:spcBef>
              <a:spcAft>
                <a:spcPts val="1000"/>
              </a:spcAft>
              <a:buFont typeface="+mj-lt"/>
              <a:buAutoNum type="arabicPeriod" startAt="3"/>
            </a:pP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K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½ </a:t>
            </a:r>
            <a:r>
              <a:rPr lang="en-US" sz="2400" dirty="0" err="1">
                <a:solidFill>
                  <a:srgbClr val="000000"/>
                </a:solidFill>
                <a:latin typeface="Times New Roman"/>
                <a:ea typeface="Calibri"/>
              </a:rPr>
              <a:t>số</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tiền</a:t>
            </a:r>
            <a:r>
              <a:rPr lang="en-US" sz="2400" dirty="0">
                <a:solidFill>
                  <a:srgbClr val="000000"/>
                </a:solidFill>
                <a:latin typeface="Times New Roman"/>
                <a:ea typeface="Calibri"/>
              </a:rPr>
              <a:t> </a:t>
            </a:r>
            <a:r>
              <a:rPr lang="en-US" sz="2400" dirty="0" err="1">
                <a:solidFill>
                  <a:srgbClr val="000000"/>
                </a:solidFill>
                <a:latin typeface="Times New Roman"/>
                <a:ea typeface="Calibri"/>
              </a:rPr>
              <a:t>hàng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bằng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tiền</a:t>
            </a:r>
            <a:r>
              <a:rPr lang="en-US" sz="2400" dirty="0">
                <a:solidFill>
                  <a:srgbClr val="000000"/>
                </a:solidFill>
                <a:latin typeface="Times New Roman"/>
                <a:ea typeface="Calibri"/>
              </a:rPr>
              <a:t> </a:t>
            </a:r>
            <a:r>
              <a:rPr lang="en-US" sz="2400" dirty="0" err="1">
                <a:solidFill>
                  <a:srgbClr val="000000"/>
                </a:solidFill>
                <a:latin typeface="Times New Roman"/>
                <a:ea typeface="Calibri"/>
              </a:rPr>
              <a:t>mặt</a:t>
            </a:r>
            <a:r>
              <a:rPr lang="en-US" sz="2400" dirty="0">
                <a:solidFill>
                  <a:srgbClr val="000000"/>
                </a:solidFill>
                <a:latin typeface="Times New Roman"/>
                <a:ea typeface="Calibri"/>
              </a:rPr>
              <a:t> </a:t>
            </a:r>
            <a:r>
              <a:rPr lang="en-US" sz="2400" dirty="0" err="1">
                <a:solidFill>
                  <a:srgbClr val="000000"/>
                </a:solidFill>
                <a:latin typeface="Times New Roman"/>
                <a:ea typeface="Calibri"/>
              </a:rPr>
              <a:t>số</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còn</a:t>
            </a:r>
            <a:r>
              <a:rPr lang="en-US" sz="2400" dirty="0">
                <a:solidFill>
                  <a:srgbClr val="000000"/>
                </a:solidFill>
                <a:latin typeface="Times New Roman"/>
                <a:ea typeface="Calibri"/>
              </a:rPr>
              <a:t> </a:t>
            </a:r>
            <a:r>
              <a:rPr lang="en-US" sz="2400" dirty="0" err="1">
                <a:solidFill>
                  <a:srgbClr val="000000"/>
                </a:solidFill>
                <a:latin typeface="Times New Roman"/>
                <a:ea typeface="Calibri"/>
              </a:rPr>
              <a:t>lại</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chấp</a:t>
            </a:r>
            <a:r>
              <a:rPr lang="en-US" sz="2400" dirty="0">
                <a:solidFill>
                  <a:srgbClr val="000000"/>
                </a:solidFill>
                <a:latin typeface="Times New Roman"/>
                <a:ea typeface="Calibri"/>
              </a:rPr>
              <a:t> </a:t>
            </a:r>
            <a:r>
              <a:rPr lang="en-US" sz="2400" dirty="0" err="1">
                <a:solidFill>
                  <a:srgbClr val="000000"/>
                </a:solidFill>
                <a:latin typeface="Times New Roman"/>
                <a:ea typeface="Calibri"/>
              </a:rPr>
              <a:t>nhận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nợ</a:t>
            </a:r>
            <a:endParaRPr lang="en-US" sz="2400" dirty="0">
              <a:solidFill>
                <a:srgbClr val="080808"/>
              </a:solidFill>
              <a:latin typeface="Times New Roman"/>
              <a:ea typeface="Calibri"/>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160</a:t>
            </a:r>
          </a:p>
        </p:txBody>
      </p:sp>
    </p:spTree>
    <p:extLst>
      <p:ext uri="{BB962C8B-B14F-4D97-AF65-F5344CB8AC3E}">
        <p14:creationId xmlns:p14="http://schemas.microsoft.com/office/powerpoint/2010/main" val="33631519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838200"/>
            <a:ext cx="8534400" cy="5119350"/>
          </a:xfrm>
          <a:prstGeom prst="rect">
            <a:avLst/>
          </a:prstGeom>
        </p:spPr>
        <p:txBody>
          <a:bodyPr wrap="square">
            <a:spAutoFit/>
          </a:bodyPr>
          <a:lstStyle/>
          <a:p>
            <a:pPr algn="just">
              <a:spcBef>
                <a:spcPts val="300"/>
              </a:spcBef>
              <a:spcAft>
                <a:spcPts val="1000"/>
              </a:spcAft>
            </a:pPr>
            <a:r>
              <a:rPr lang="en-US" sz="2400" dirty="0">
                <a:solidFill>
                  <a:srgbClr val="000000"/>
                </a:solidFill>
                <a:latin typeface="Times New Roman"/>
                <a:ea typeface="Calibri"/>
              </a:rPr>
              <a:t>7. Chi </a:t>
            </a:r>
            <a:r>
              <a:rPr lang="en-US" sz="2400" dirty="0" err="1">
                <a:solidFill>
                  <a:srgbClr val="000000"/>
                </a:solidFill>
                <a:latin typeface="Times New Roman"/>
                <a:ea typeface="Calibri"/>
              </a:rPr>
              <a:t>phí</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hàng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phát</a:t>
            </a:r>
            <a:r>
              <a:rPr lang="en-US" sz="2400" dirty="0">
                <a:solidFill>
                  <a:srgbClr val="000000"/>
                </a:solidFill>
                <a:latin typeface="Times New Roman"/>
                <a:ea typeface="Calibri"/>
              </a:rPr>
              <a:t> </a:t>
            </a:r>
            <a:r>
              <a:rPr lang="en-US" sz="2400" dirty="0" err="1">
                <a:solidFill>
                  <a:srgbClr val="000000"/>
                </a:solidFill>
                <a:latin typeface="Times New Roman"/>
                <a:ea typeface="Calibri"/>
              </a:rPr>
              <a:t>sinh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trong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tháng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gồm</a:t>
            </a:r>
            <a:r>
              <a:rPr lang="en-US" sz="2400" dirty="0">
                <a:solidFill>
                  <a:srgbClr val="000000"/>
                </a:solidFill>
                <a:latin typeface="Times New Roman"/>
                <a:ea typeface="Calibri"/>
              </a:rPr>
              <a:t>:</a:t>
            </a:r>
            <a:endParaRPr lang="en-US" sz="2400" dirty="0">
              <a:solidFill>
                <a:srgbClr val="080808"/>
              </a:solidFill>
              <a:latin typeface="Times New Roman"/>
              <a:ea typeface="Calibri"/>
            </a:endParaRPr>
          </a:p>
          <a:p>
            <a:pPr marL="342900" indent="-342900" algn="just">
              <a:spcBef>
                <a:spcPts val="300"/>
              </a:spcBef>
              <a:spcAft>
                <a:spcPts val="1000"/>
              </a:spcAft>
              <a:buFont typeface="Times New Roman"/>
              <a:buChar char="-"/>
              <a:tabLst>
                <a:tab pos="685800" algn="l"/>
              </a:tabLst>
            </a:pPr>
            <a:r>
              <a:rPr lang="en-US" sz="2400" dirty="0" err="1">
                <a:solidFill>
                  <a:srgbClr val="000000"/>
                </a:solidFill>
                <a:latin typeface="Times New Roman"/>
                <a:ea typeface="Times New Roman"/>
              </a:rPr>
              <a:t>Tiền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lương</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nhân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viên</a:t>
            </a:r>
            <a:r>
              <a:rPr lang="en-US" sz="2400" dirty="0">
                <a:solidFill>
                  <a:srgbClr val="000000"/>
                </a:solidFill>
                <a:latin typeface="Times New Roman"/>
                <a:ea typeface="Times New Roman"/>
              </a:rPr>
              <a:t> : 12.000</a:t>
            </a:r>
            <a:endParaRPr lang="en-US" sz="2400" dirty="0">
              <a:solidFill>
                <a:srgbClr val="080808"/>
              </a:solidFill>
              <a:latin typeface="Times New Roman"/>
              <a:ea typeface="Times New Roman"/>
            </a:endParaRPr>
          </a:p>
          <a:p>
            <a:pPr marL="342900" indent="-342900" algn="just">
              <a:spcBef>
                <a:spcPts val="300"/>
              </a:spcBef>
              <a:spcAft>
                <a:spcPts val="1000"/>
              </a:spcAft>
              <a:buFont typeface="Times New Roman"/>
              <a:buChar char="-"/>
              <a:tabLst>
                <a:tab pos="685800" algn="l"/>
              </a:tabLst>
            </a:pPr>
            <a:r>
              <a:rPr lang="en-US" sz="2400" dirty="0" err="1">
                <a:solidFill>
                  <a:srgbClr val="000000"/>
                </a:solidFill>
                <a:latin typeface="Times New Roman"/>
                <a:ea typeface="Times New Roman"/>
              </a:rPr>
              <a:t>Khấu</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hao</a:t>
            </a:r>
            <a:r>
              <a:rPr lang="en-US" sz="2400" dirty="0">
                <a:solidFill>
                  <a:srgbClr val="000000"/>
                </a:solidFill>
                <a:latin typeface="Times New Roman"/>
                <a:ea typeface="Times New Roman"/>
              </a:rPr>
              <a:t> TSCĐ: 26.000</a:t>
            </a:r>
            <a:endParaRPr lang="en-US" sz="2400" dirty="0">
              <a:solidFill>
                <a:srgbClr val="080808"/>
              </a:solidFill>
              <a:latin typeface="Times New Roman"/>
              <a:ea typeface="Times New Roman"/>
            </a:endParaRPr>
          </a:p>
          <a:p>
            <a:pPr marL="342900" indent="-342900" algn="just">
              <a:spcBef>
                <a:spcPts val="300"/>
              </a:spcBef>
              <a:spcAft>
                <a:spcPts val="1000"/>
              </a:spcAft>
              <a:buFont typeface="Times New Roman"/>
              <a:buChar char="-"/>
              <a:tabLst>
                <a:tab pos="685800" algn="l"/>
              </a:tabLst>
            </a:pPr>
            <a:r>
              <a:rPr lang="en-US" sz="2400" dirty="0">
                <a:solidFill>
                  <a:srgbClr val="000000"/>
                </a:solidFill>
                <a:latin typeface="Times New Roman"/>
                <a:ea typeface="Times New Roman"/>
              </a:rPr>
              <a:t>Chi </a:t>
            </a:r>
            <a:r>
              <a:rPr lang="en-US" sz="2400" dirty="0" err="1">
                <a:solidFill>
                  <a:srgbClr val="000000"/>
                </a:solidFill>
                <a:latin typeface="Times New Roman"/>
                <a:ea typeface="Times New Roman"/>
              </a:rPr>
              <a:t>phí</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khác</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bằng</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tiền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mặt</a:t>
            </a:r>
            <a:r>
              <a:rPr lang="en-US" sz="2400" dirty="0">
                <a:solidFill>
                  <a:srgbClr val="000000"/>
                </a:solidFill>
                <a:latin typeface="Times New Roman"/>
                <a:ea typeface="Times New Roman"/>
              </a:rPr>
              <a:t>: 7.000</a:t>
            </a:r>
            <a:endParaRPr lang="en-US" sz="2400" dirty="0">
              <a:solidFill>
                <a:srgbClr val="080808"/>
              </a:solidFill>
              <a:latin typeface="Times New Roman"/>
              <a:ea typeface="Times New Roman"/>
            </a:endParaRPr>
          </a:p>
          <a:p>
            <a:pPr algn="just">
              <a:spcBef>
                <a:spcPts val="300"/>
              </a:spcBef>
              <a:spcAft>
                <a:spcPts val="1000"/>
              </a:spcAft>
            </a:pPr>
            <a:r>
              <a:rPr lang="en-US" sz="2400" dirty="0">
                <a:solidFill>
                  <a:srgbClr val="000000"/>
                </a:solidFill>
                <a:latin typeface="Times New Roman"/>
                <a:ea typeface="Calibri"/>
              </a:rPr>
              <a:t>8. </a:t>
            </a:r>
            <a:r>
              <a:rPr lang="en-US" sz="2400" dirty="0" err="1">
                <a:solidFill>
                  <a:srgbClr val="000000"/>
                </a:solidFill>
                <a:latin typeface="Times New Roman"/>
                <a:ea typeface="Calibri"/>
              </a:rPr>
              <a:t>Tổng</a:t>
            </a:r>
            <a:r>
              <a:rPr lang="en-US" sz="2400" dirty="0">
                <a:solidFill>
                  <a:srgbClr val="000000"/>
                </a:solidFill>
                <a:latin typeface="Times New Roman"/>
                <a:ea typeface="Calibri"/>
              </a:rPr>
              <a:t> chi </a:t>
            </a:r>
            <a:r>
              <a:rPr lang="en-US" sz="2400" dirty="0" err="1">
                <a:solidFill>
                  <a:srgbClr val="000000"/>
                </a:solidFill>
                <a:latin typeface="Times New Roman"/>
                <a:ea typeface="Calibri"/>
              </a:rPr>
              <a:t>phí</a:t>
            </a:r>
            <a:r>
              <a:rPr lang="en-US" sz="2400" dirty="0">
                <a:solidFill>
                  <a:srgbClr val="000000"/>
                </a:solidFill>
                <a:latin typeface="Times New Roman"/>
                <a:ea typeface="Calibri"/>
              </a:rPr>
              <a:t> </a:t>
            </a:r>
            <a:r>
              <a:rPr lang="en-US" sz="2400" dirty="0" err="1">
                <a:solidFill>
                  <a:srgbClr val="000000"/>
                </a:solidFill>
                <a:latin typeface="Times New Roman"/>
                <a:ea typeface="Calibri"/>
              </a:rPr>
              <a:t>quản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lý</a:t>
            </a:r>
            <a:r>
              <a:rPr lang="en-US" sz="2400" dirty="0">
                <a:solidFill>
                  <a:srgbClr val="000000"/>
                </a:solidFill>
                <a:latin typeface="Times New Roman"/>
                <a:ea typeface="Calibri"/>
              </a:rPr>
              <a:t> </a:t>
            </a:r>
            <a:r>
              <a:rPr lang="en-US" sz="2400" dirty="0" err="1">
                <a:solidFill>
                  <a:srgbClr val="000000"/>
                </a:solidFill>
                <a:latin typeface="Times New Roman"/>
                <a:ea typeface="Calibri"/>
              </a:rPr>
              <a:t>doanh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nghiệp</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phát</a:t>
            </a:r>
            <a:r>
              <a:rPr lang="en-US" sz="2400" dirty="0">
                <a:solidFill>
                  <a:srgbClr val="000000"/>
                </a:solidFill>
                <a:latin typeface="Times New Roman"/>
                <a:ea typeface="Calibri"/>
              </a:rPr>
              <a:t> </a:t>
            </a:r>
            <a:r>
              <a:rPr lang="en-US" sz="2400" dirty="0" err="1">
                <a:solidFill>
                  <a:srgbClr val="000000"/>
                </a:solidFill>
                <a:latin typeface="Times New Roman"/>
                <a:ea typeface="Calibri"/>
              </a:rPr>
              <a:t>sinh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trong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tháng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gồm</a:t>
            </a:r>
            <a:r>
              <a:rPr lang="en-US" sz="2400" dirty="0">
                <a:solidFill>
                  <a:srgbClr val="000000"/>
                </a:solidFill>
                <a:latin typeface="Times New Roman"/>
                <a:ea typeface="Calibri"/>
              </a:rPr>
              <a:t>:</a:t>
            </a:r>
            <a:endParaRPr lang="en-US" sz="2400" dirty="0">
              <a:solidFill>
                <a:srgbClr val="080808"/>
              </a:solidFill>
              <a:latin typeface="Times New Roman"/>
              <a:ea typeface="Calibri"/>
            </a:endParaRPr>
          </a:p>
          <a:p>
            <a:pPr marL="342900" indent="-342900" algn="just">
              <a:spcBef>
                <a:spcPts val="300"/>
              </a:spcBef>
              <a:spcAft>
                <a:spcPts val="1000"/>
              </a:spcAft>
              <a:buFont typeface="Times New Roman"/>
              <a:buChar char="-"/>
              <a:tabLst>
                <a:tab pos="685800" algn="l"/>
              </a:tabLst>
            </a:pPr>
            <a:r>
              <a:rPr lang="en-US" sz="2400" dirty="0" err="1">
                <a:solidFill>
                  <a:srgbClr val="000000"/>
                </a:solidFill>
                <a:latin typeface="Times New Roman"/>
                <a:ea typeface="Times New Roman"/>
              </a:rPr>
              <a:t>Tiền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lương</a:t>
            </a:r>
            <a:r>
              <a:rPr lang="en-US" sz="2400" dirty="0">
                <a:solidFill>
                  <a:srgbClr val="000000"/>
                </a:solidFill>
                <a:latin typeface="Times New Roman"/>
                <a:ea typeface="Times New Roman"/>
              </a:rPr>
              <a:t> : 34.000</a:t>
            </a:r>
            <a:endParaRPr lang="en-US" sz="2400" dirty="0">
              <a:solidFill>
                <a:srgbClr val="080808"/>
              </a:solidFill>
              <a:latin typeface="Times New Roman"/>
              <a:ea typeface="Times New Roman"/>
            </a:endParaRPr>
          </a:p>
          <a:p>
            <a:pPr marL="342900" indent="-342900" algn="just">
              <a:spcBef>
                <a:spcPts val="300"/>
              </a:spcBef>
              <a:spcAft>
                <a:spcPts val="1000"/>
              </a:spcAft>
              <a:buFont typeface="Times New Roman"/>
              <a:buChar char="-"/>
              <a:tabLst>
                <a:tab pos="685800" algn="l"/>
              </a:tabLst>
            </a:pPr>
            <a:r>
              <a:rPr lang="en-US" sz="2400" dirty="0">
                <a:solidFill>
                  <a:srgbClr val="000000"/>
                </a:solidFill>
                <a:latin typeface="Times New Roman"/>
                <a:ea typeface="Times New Roman"/>
              </a:rPr>
              <a:t>Chi </a:t>
            </a:r>
            <a:r>
              <a:rPr lang="en-US" sz="2400" dirty="0" err="1">
                <a:solidFill>
                  <a:srgbClr val="000000"/>
                </a:solidFill>
                <a:latin typeface="Times New Roman"/>
                <a:ea typeface="Times New Roman"/>
              </a:rPr>
              <a:t>phí</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dịch</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vụ</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mua</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ngoài</a:t>
            </a:r>
            <a:r>
              <a:rPr lang="en-US" sz="2400" dirty="0">
                <a:solidFill>
                  <a:srgbClr val="000000"/>
                </a:solidFill>
                <a:latin typeface="Times New Roman"/>
                <a:ea typeface="Times New Roman"/>
              </a:rPr>
              <a:t> ( </a:t>
            </a:r>
            <a:r>
              <a:rPr lang="en-US" sz="2400" dirty="0" err="1">
                <a:solidFill>
                  <a:srgbClr val="000000"/>
                </a:solidFill>
                <a:latin typeface="Times New Roman"/>
                <a:ea typeface="Times New Roman"/>
              </a:rPr>
              <a:t>cả</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thuế</a:t>
            </a:r>
            <a:r>
              <a:rPr lang="en-US" sz="2400" dirty="0">
                <a:solidFill>
                  <a:srgbClr val="000000"/>
                </a:solidFill>
                <a:latin typeface="Times New Roman"/>
                <a:ea typeface="Times New Roman"/>
              </a:rPr>
              <a:t> 10%) chi </a:t>
            </a:r>
            <a:r>
              <a:rPr lang="en-US" sz="2400" dirty="0" err="1">
                <a:solidFill>
                  <a:srgbClr val="000000"/>
                </a:solidFill>
                <a:latin typeface="Times New Roman"/>
                <a:ea typeface="Times New Roman"/>
              </a:rPr>
              <a:t>bằng</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tiền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mặt</a:t>
            </a:r>
            <a:r>
              <a:rPr lang="en-US" sz="2400" dirty="0">
                <a:solidFill>
                  <a:srgbClr val="000000"/>
                </a:solidFill>
                <a:latin typeface="Times New Roman"/>
                <a:ea typeface="Times New Roman"/>
              </a:rPr>
              <a:t>: 8.800</a:t>
            </a:r>
            <a:endParaRPr lang="en-US" sz="2400" dirty="0">
              <a:solidFill>
                <a:srgbClr val="080808"/>
              </a:solidFill>
              <a:latin typeface="Times New Roman"/>
              <a:ea typeface="Times New Roman"/>
            </a:endParaRPr>
          </a:p>
          <a:p>
            <a:pPr algn="just">
              <a:spcBef>
                <a:spcPts val="300"/>
              </a:spcBef>
              <a:spcAft>
                <a:spcPts val="1000"/>
              </a:spcAft>
            </a:pPr>
            <a:r>
              <a:rPr lang="en-US" sz="2400" dirty="0">
                <a:solidFill>
                  <a:srgbClr val="000000"/>
                </a:solidFill>
                <a:latin typeface="Times New Roman"/>
                <a:ea typeface="Calibri"/>
              </a:rPr>
              <a:t>9. </a:t>
            </a:r>
            <a:r>
              <a:rPr lang="en-US" sz="2400" dirty="0" err="1">
                <a:solidFill>
                  <a:srgbClr val="000000"/>
                </a:solidFill>
                <a:latin typeface="Times New Roman"/>
                <a:ea typeface="Calibri"/>
              </a:rPr>
              <a:t>Tính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TNDN </a:t>
            </a:r>
            <a:r>
              <a:rPr lang="en-US" sz="2400" dirty="0" err="1">
                <a:solidFill>
                  <a:srgbClr val="000000"/>
                </a:solidFill>
                <a:latin typeface="Times New Roman"/>
                <a:ea typeface="Calibri"/>
              </a:rPr>
              <a:t>phải</a:t>
            </a:r>
            <a:r>
              <a:rPr lang="en-US" sz="2400" dirty="0">
                <a:solidFill>
                  <a:srgbClr val="000000"/>
                </a:solidFill>
                <a:latin typeface="Times New Roman"/>
                <a:ea typeface="Calibri"/>
              </a:rPr>
              <a:t> </a:t>
            </a:r>
            <a:r>
              <a:rPr lang="en-US" sz="2400" dirty="0" err="1">
                <a:solidFill>
                  <a:srgbClr val="000000"/>
                </a:solidFill>
                <a:latin typeface="Times New Roman"/>
                <a:ea typeface="Calibri"/>
              </a:rPr>
              <a:t>nộp</a:t>
            </a:r>
            <a:endParaRPr lang="en-US" sz="2400" dirty="0">
              <a:solidFill>
                <a:srgbClr val="080808"/>
              </a:solidFill>
              <a:latin typeface="Times New Roman"/>
              <a:ea typeface="Calibri"/>
            </a:endParaRPr>
          </a:p>
          <a:p>
            <a:pPr marL="228600" algn="just">
              <a:spcBef>
                <a:spcPts val="300"/>
              </a:spcBef>
            </a:pPr>
            <a:r>
              <a:rPr lang="en-US" sz="2400" b="1" i="1" u="sng" dirty="0" err="1">
                <a:solidFill>
                  <a:srgbClr val="000000"/>
                </a:solidFill>
                <a:latin typeface="Times New Roman"/>
                <a:ea typeface="Calibri"/>
              </a:rPr>
              <a:t>Yêu</a:t>
            </a:r>
            <a:r>
              <a:rPr lang="en-US" sz="2400" b="1" i="1" u="sng" dirty="0">
                <a:solidFill>
                  <a:srgbClr val="000000"/>
                </a:solidFill>
                <a:latin typeface="Times New Roman"/>
                <a:ea typeface="Calibri"/>
              </a:rPr>
              <a:t> </a:t>
            </a:r>
            <a:r>
              <a:rPr lang="en-US" sz="2400" b="1" i="1" u="sng" dirty="0" err="1">
                <a:solidFill>
                  <a:srgbClr val="000000"/>
                </a:solidFill>
                <a:latin typeface="Times New Roman"/>
                <a:ea typeface="Calibri"/>
              </a:rPr>
              <a:t>cầu</a:t>
            </a:r>
            <a:r>
              <a:rPr lang="en-US" sz="2400" dirty="0">
                <a:solidFill>
                  <a:srgbClr val="000000"/>
                </a:solidFill>
                <a:latin typeface="Times New Roman"/>
                <a:ea typeface="Calibri"/>
              </a:rPr>
              <a:t>: </a:t>
            </a:r>
            <a:r>
              <a:rPr lang="en-US" sz="2400" dirty="0" err="1">
                <a:solidFill>
                  <a:srgbClr val="000000"/>
                </a:solidFill>
                <a:latin typeface="Times New Roman"/>
                <a:ea typeface="Calibri"/>
              </a:rPr>
              <a:t>Tính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định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khoản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các</a:t>
            </a:r>
            <a:r>
              <a:rPr lang="en-US" sz="2400" dirty="0">
                <a:solidFill>
                  <a:srgbClr val="000000"/>
                </a:solidFill>
                <a:latin typeface="Times New Roman"/>
                <a:ea typeface="Calibri"/>
              </a:rPr>
              <a:t> </a:t>
            </a:r>
            <a:r>
              <a:rPr lang="en-US" sz="2400" dirty="0" err="1">
                <a:solidFill>
                  <a:srgbClr val="000000"/>
                </a:solidFill>
                <a:latin typeface="Times New Roman"/>
                <a:ea typeface="Calibri"/>
              </a:rPr>
              <a:t>nghiệp</a:t>
            </a:r>
            <a:r>
              <a:rPr lang="en-US" sz="2400" dirty="0">
                <a:solidFill>
                  <a:srgbClr val="000000"/>
                </a:solidFill>
                <a:latin typeface="Times New Roman"/>
                <a:ea typeface="Calibri"/>
              </a:rPr>
              <a:t> </a:t>
            </a:r>
            <a:r>
              <a:rPr lang="en-US" sz="2400" dirty="0" err="1">
                <a:solidFill>
                  <a:srgbClr val="000000"/>
                </a:solidFill>
                <a:latin typeface="Times New Roman"/>
                <a:ea typeface="Calibri"/>
              </a:rPr>
              <a:t>vụ</a:t>
            </a:r>
            <a:r>
              <a:rPr lang="en-US" sz="2400" dirty="0">
                <a:solidFill>
                  <a:srgbClr val="000000"/>
                </a:solidFill>
                <a:latin typeface="Times New Roman"/>
                <a:ea typeface="Calibri"/>
              </a:rPr>
              <a:t> </a:t>
            </a:r>
            <a:r>
              <a:rPr lang="en-US" sz="2400" dirty="0" err="1">
                <a:solidFill>
                  <a:srgbClr val="000000"/>
                </a:solidFill>
                <a:latin typeface="Times New Roman"/>
                <a:ea typeface="Calibri"/>
              </a:rPr>
              <a:t>kinh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trên</a:t>
            </a:r>
            <a:endParaRPr lang="en-US" sz="2400" dirty="0">
              <a:solidFill>
                <a:srgbClr val="080808"/>
              </a:solidFill>
              <a:latin typeface="Times New Roman"/>
              <a:ea typeface="Calibri"/>
            </a:endParaRPr>
          </a:p>
        </p:txBody>
      </p:sp>
      <p:sp>
        <p:nvSpPr>
          <p:cNvPr id="3" name="Title 1"/>
          <p:cNvSpPr>
            <a:spLocks noGrp="1"/>
          </p:cNvSpPr>
          <p:nvPr>
            <p:ph type="title"/>
          </p:nvPr>
        </p:nvSpPr>
        <p:spPr>
          <a:xfrm>
            <a:off x="10058401" y="6402492"/>
            <a:ext cx="581891" cy="476291"/>
          </a:xfrm>
        </p:spPr>
        <p:txBody>
          <a:bodyPr/>
          <a:lstStyle/>
          <a:p>
            <a:r>
              <a:rPr lang="en-US" sz="1800" dirty="0">
                <a:latin typeface="Times New Roman" pitchFamily="18" charset="0"/>
                <a:cs typeface="Times New Roman" pitchFamily="18" charset="0"/>
              </a:rPr>
              <a:t>161</a:t>
            </a:r>
          </a:p>
        </p:txBody>
      </p:sp>
    </p:spTree>
    <p:extLst>
      <p:ext uri="{BB962C8B-B14F-4D97-AF65-F5344CB8AC3E}">
        <p14:creationId xmlns:p14="http://schemas.microsoft.com/office/powerpoint/2010/main" val="17321463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4">
            <a:extLst>
              <a:ext uri="{FF2B5EF4-FFF2-40B4-BE49-F238E27FC236}">
                <a16:creationId xmlns:a16="http://schemas.microsoft.com/office/drawing/2014/main" id="{0C120D04-BCC8-812B-1D18-84FC83D62AC3}"/>
              </a:ext>
            </a:extLst>
          </p:cNvPr>
          <p:cNvSpPr>
            <a:spLocks noGrp="1" noChangeArrowheads="1"/>
          </p:cNvSpPr>
          <p:nvPr>
            <p:ph type="ctrTitle"/>
          </p:nvPr>
        </p:nvSpPr>
        <p:spPr>
          <a:xfrm>
            <a:off x="1676400" y="1752600"/>
            <a:ext cx="8839200" cy="1981200"/>
          </a:xfr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altLang="en-US" sz="3200">
                <a:latin typeface="Times New Roman" panose="02020603050405020304" pitchFamily="18" charset="0"/>
                <a:cs typeface="Times New Roman" panose="02020603050405020304" pitchFamily="18" charset="0"/>
              </a:rPr>
              <a:t> </a:t>
            </a:r>
            <a:r>
              <a:rPr lang="en-US" altLang="en-US" sz="3200" b="1" u="sng">
                <a:latin typeface="Times New Roman" panose="02020603050405020304" pitchFamily="18" charset="0"/>
                <a:cs typeface="Times New Roman" panose="02020603050405020304" pitchFamily="18" charset="0"/>
              </a:rPr>
              <a:t>BÀI 8:</a:t>
            </a:r>
            <a:br>
              <a:rPr lang="pl-PL" altLang="en-US" sz="3200" b="1" u="sng">
                <a:latin typeface="Times New Roman" panose="02020603050405020304" pitchFamily="18" charset="0"/>
                <a:cs typeface="Times New Roman" panose="02020603050405020304" pitchFamily="18" charset="0"/>
              </a:rPr>
            </a:br>
            <a:r>
              <a:rPr lang="pl-PL" altLang="en-US" sz="3200" b="1">
                <a:latin typeface="Times New Roman" panose="02020603050405020304" pitchFamily="18" charset="0"/>
                <a:cs typeface="Times New Roman" panose="02020603050405020304" pitchFamily="18" charset="0"/>
              </a:rPr>
              <a:t>KẾ TOÁN NGUỒN VỐN CHỦ SỞ HỮU VÀ</a:t>
            </a:r>
            <a:r>
              <a:rPr lang="en-US" altLang="en-US" sz="3200" b="1">
                <a:latin typeface="Times New Roman" panose="02020603050405020304" pitchFamily="18" charset="0"/>
                <a:cs typeface="Times New Roman" panose="02020603050405020304" pitchFamily="18" charset="0"/>
              </a:rPr>
              <a:t> </a:t>
            </a:r>
            <a:r>
              <a:rPr lang="pl-PL" altLang="en-US" sz="3600" b="1">
                <a:latin typeface="Times New Roman" panose="02020603050405020304" pitchFamily="18" charset="0"/>
                <a:cs typeface="Times New Roman" panose="02020603050405020304" pitchFamily="18" charset="0"/>
              </a:rPr>
              <a:t>CÁC KHOẢN NỢ PHẢI TRẢ </a:t>
            </a:r>
            <a:br>
              <a:rPr lang="pl-PL" altLang="en-US" sz="3600" b="1">
                <a:latin typeface="Times New Roman" panose="02020603050405020304" pitchFamily="18" charset="0"/>
                <a:cs typeface="Times New Roman" panose="02020603050405020304" pitchFamily="18" charset="0"/>
              </a:rPr>
            </a:br>
            <a:endParaRPr lang="en-US" altLang="en-US" sz="3600" b="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5780"/>
                                        </p:tgtEl>
                                        <p:attrNameLst>
                                          <p:attrName>style.visibility</p:attrName>
                                        </p:attrNameLst>
                                      </p:cBhvr>
                                      <p:to>
                                        <p:strVal val="visible"/>
                                      </p:to>
                                    </p:set>
                                    <p:anim calcmode="lin" valueType="num">
                                      <p:cBhvr>
                                        <p:cTn id="7" dur="500" fill="hold"/>
                                        <p:tgtEl>
                                          <p:spTgt spid="75780"/>
                                        </p:tgtEl>
                                        <p:attrNameLst>
                                          <p:attrName>ppt_w</p:attrName>
                                        </p:attrNameLst>
                                      </p:cBhvr>
                                      <p:tavLst>
                                        <p:tav tm="0">
                                          <p:val>
                                            <p:fltVal val="0"/>
                                          </p:val>
                                        </p:tav>
                                        <p:tav tm="100000">
                                          <p:val>
                                            <p:strVal val="#ppt_w"/>
                                          </p:val>
                                        </p:tav>
                                      </p:tavLst>
                                    </p:anim>
                                    <p:anim calcmode="lin" valueType="num">
                                      <p:cBhvr>
                                        <p:cTn id="8" dur="500" fill="hold"/>
                                        <p:tgtEl>
                                          <p:spTgt spid="75780"/>
                                        </p:tgtEl>
                                        <p:attrNameLst>
                                          <p:attrName>ppt_h</p:attrName>
                                        </p:attrNameLst>
                                      </p:cBhvr>
                                      <p:tavLst>
                                        <p:tav tm="0">
                                          <p:val>
                                            <p:fltVal val="0"/>
                                          </p:val>
                                        </p:tav>
                                        <p:tav tm="100000">
                                          <p:val>
                                            <p:strVal val="#ppt_h"/>
                                          </p:val>
                                        </p:tav>
                                      </p:tavLst>
                                    </p:anim>
                                    <p:anim calcmode="lin" valueType="num">
                                      <p:cBhvr>
                                        <p:cTn id="9" dur="500" fill="hold"/>
                                        <p:tgtEl>
                                          <p:spTgt spid="75780"/>
                                        </p:tgtEl>
                                        <p:attrNameLst>
                                          <p:attrName>style.rotation</p:attrName>
                                        </p:attrNameLst>
                                      </p:cBhvr>
                                      <p:tavLst>
                                        <p:tav tm="0">
                                          <p:val>
                                            <p:fltVal val="360"/>
                                          </p:val>
                                        </p:tav>
                                        <p:tav tm="100000">
                                          <p:val>
                                            <p:fltVal val="0"/>
                                          </p:val>
                                        </p:tav>
                                      </p:tavLst>
                                    </p:anim>
                                    <p:animEffect transition="in" filter="fade">
                                      <p:cBhvr>
                                        <p:cTn id="10" dur="500"/>
                                        <p:tgtEl>
                                          <p:spTgt spid="75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4">
            <a:extLst>
              <a:ext uri="{FF2B5EF4-FFF2-40B4-BE49-F238E27FC236}">
                <a16:creationId xmlns:a16="http://schemas.microsoft.com/office/drawing/2014/main" id="{32A964D5-90E8-6A75-2E24-A52014A5B4C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79874" name="Rectangle 2">
            <a:extLst>
              <a:ext uri="{FF2B5EF4-FFF2-40B4-BE49-F238E27FC236}">
                <a16:creationId xmlns:a16="http://schemas.microsoft.com/office/drawing/2014/main" id="{7CA4EA61-E1D8-BB5E-022A-FDDA2209AF17}"/>
              </a:ext>
            </a:extLst>
          </p:cNvPr>
          <p:cNvSpPr>
            <a:spLocks noGrp="1" noChangeArrowheads="1"/>
          </p:cNvSpPr>
          <p:nvPr>
            <p:ph type="title"/>
          </p:nvPr>
        </p:nvSpPr>
        <p:spPr>
          <a:xfrm>
            <a:off x="4495800" y="685806"/>
            <a:ext cx="3276600" cy="563563"/>
          </a:xfrm>
        </p:spPr>
        <p:txBody>
          <a:bodyPr>
            <a:noAutofit/>
          </a:bodyPr>
          <a:lstStyle/>
          <a:p>
            <a:pPr algn="ctr" eaLnBrk="1" hangingPunct="1"/>
            <a:r>
              <a:rPr lang="en-US" altLang="en-US" sz="3200" b="1" dirty="0" err="1">
                <a:latin typeface="Times New Roman" panose="02020603050405020304" pitchFamily="18" charset="0"/>
                <a:cs typeface="Times New Roman" panose="02020603050405020304" pitchFamily="18" charset="0"/>
              </a:rPr>
              <a:t>Nội</a:t>
            </a:r>
            <a:r>
              <a:rPr lang="en-US" altLang="en-US" sz="3200" b="1" dirty="0">
                <a:latin typeface="Times New Roman" panose="02020603050405020304" pitchFamily="18" charset="0"/>
                <a:cs typeface="Times New Roman" panose="02020603050405020304" pitchFamily="18" charset="0"/>
              </a:rPr>
              <a:t> dung</a:t>
            </a:r>
            <a:endParaRPr lang="en-US" altLang="en-US" sz="3200" b="1" dirty="0">
              <a:solidFill>
                <a:schemeClr val="accent1"/>
              </a:solidFill>
              <a:latin typeface="Times New Roman" panose="02020603050405020304" pitchFamily="18" charset="0"/>
              <a:cs typeface="Times New Roman" panose="02020603050405020304" pitchFamily="18" charset="0"/>
            </a:endParaRPr>
          </a:p>
        </p:txBody>
      </p:sp>
      <p:sp>
        <p:nvSpPr>
          <p:cNvPr id="6148" name="Text Box 3">
            <a:extLst>
              <a:ext uri="{FF2B5EF4-FFF2-40B4-BE49-F238E27FC236}">
                <a16:creationId xmlns:a16="http://schemas.microsoft.com/office/drawing/2014/main" id="{DEAC90B1-29F1-54FA-9082-2B0749FD9F30}"/>
              </a:ext>
            </a:extLst>
          </p:cNvPr>
          <p:cNvSpPr txBox="1">
            <a:spLocks noChangeArrowheads="1"/>
          </p:cNvSpPr>
          <p:nvPr/>
        </p:nvSpPr>
        <p:spPr bwMode="auto">
          <a:xfrm>
            <a:off x="3184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79879" name="AutoShape 7">
            <a:extLst>
              <a:ext uri="{FF2B5EF4-FFF2-40B4-BE49-F238E27FC236}">
                <a16:creationId xmlns:a16="http://schemas.microsoft.com/office/drawing/2014/main" id="{DA4A2CC1-CE54-D487-93C3-6E62DA7B779A}"/>
              </a:ext>
            </a:extLst>
          </p:cNvPr>
          <p:cNvSpPr>
            <a:spLocks noChangeArrowheads="1"/>
          </p:cNvSpPr>
          <p:nvPr/>
        </p:nvSpPr>
        <p:spPr bwMode="gray">
          <a:xfrm>
            <a:off x="3048000" y="1905000"/>
            <a:ext cx="6553200" cy="965200"/>
          </a:xfrm>
          <a:prstGeom prst="roundRect">
            <a:avLst>
              <a:gd name="adj" fmla="val 50000"/>
            </a:avLst>
          </a:prstGeom>
          <a:gradFill rotWithShape="1">
            <a:gsLst>
              <a:gs pos="0">
                <a:schemeClr val="folHlink">
                  <a:gamma/>
                  <a:tint val="0"/>
                  <a:invGamma/>
                </a:schemeClr>
              </a:gs>
              <a:gs pos="100000">
                <a:schemeClr val="folHlink"/>
              </a:gs>
            </a:gsLst>
            <a:lin ang="0" scaled="1"/>
          </a:gradFill>
          <a:ln w="28575" algn="ctr">
            <a:solidFill>
              <a:schemeClr val="bg2"/>
            </a:solidFill>
            <a:round/>
            <a:headEnd/>
            <a:tailEnd/>
          </a:ln>
          <a:effectLst/>
        </p:spPr>
        <p:txBody>
          <a:bodyPr wrap="none" anchor="ctr"/>
          <a:lstStyle/>
          <a:p>
            <a:pPr algn="ctr">
              <a:defRPr/>
            </a:pPr>
            <a:r>
              <a:rPr lang="en-US" b="1" dirty="0">
                <a:latin typeface="Times New Roman" panose="02020603050405020304" pitchFamily="18" charset="0"/>
                <a:cs typeface="Times New Roman" panose="02020603050405020304" pitchFamily="18" charset="0"/>
              </a:rPr>
              <a:t>A. </a:t>
            </a:r>
            <a:r>
              <a:rPr lang="en-US" b="1" dirty="0" err="1">
                <a:latin typeface="Times New Roman" panose="02020603050405020304" pitchFamily="18" charset="0"/>
                <a:cs typeface="Times New Roman" panose="02020603050405020304" pitchFamily="18" charset="0"/>
              </a:rPr>
              <a:t>KẾ</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TOÁN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NGUỒN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VỐN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CHỦ</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SỞ</a:t>
            </a:r>
            <a:r>
              <a:rPr lang="en-US" b="1" dirty="0">
                <a:latin typeface="Times New Roman" panose="02020603050405020304" pitchFamily="18" charset="0"/>
                <a:cs typeface="Times New Roman" panose="02020603050405020304" pitchFamily="18" charset="0"/>
              </a:rPr>
              <a:t> HỮU</a:t>
            </a:r>
          </a:p>
        </p:txBody>
      </p:sp>
      <p:sp>
        <p:nvSpPr>
          <p:cNvPr id="79880" name="AutoShape 8">
            <a:extLst>
              <a:ext uri="{FF2B5EF4-FFF2-40B4-BE49-F238E27FC236}">
                <a16:creationId xmlns:a16="http://schemas.microsoft.com/office/drawing/2014/main" id="{D788A6D3-186E-81C4-DFA5-62AEC03FDD91}"/>
              </a:ext>
            </a:extLst>
          </p:cNvPr>
          <p:cNvSpPr>
            <a:spLocks noChangeArrowheads="1"/>
          </p:cNvSpPr>
          <p:nvPr/>
        </p:nvSpPr>
        <p:spPr bwMode="gray">
          <a:xfrm>
            <a:off x="3124200" y="3446464"/>
            <a:ext cx="6553200" cy="1049337"/>
          </a:xfrm>
          <a:prstGeom prst="roundRect">
            <a:avLst>
              <a:gd name="adj" fmla="val 50000"/>
            </a:avLst>
          </a:prstGeom>
          <a:gradFill rotWithShape="1">
            <a:gsLst>
              <a:gs pos="0">
                <a:schemeClr val="accent1">
                  <a:gamma/>
                  <a:tint val="0"/>
                  <a:invGamma/>
                </a:schemeClr>
              </a:gs>
              <a:gs pos="100000">
                <a:schemeClr val="accent1"/>
              </a:gs>
            </a:gsLst>
            <a:lin ang="0" scaled="1"/>
          </a:gradFill>
          <a:ln w="28575" algn="ctr">
            <a:solidFill>
              <a:schemeClr val="bg2"/>
            </a:solidFill>
            <a:round/>
            <a:headEnd/>
            <a:tailEnd/>
          </a:ln>
          <a:effectLst/>
        </p:spPr>
        <p:txBody>
          <a:bodyPr wrap="none" anchor="ctr"/>
          <a:lstStyle/>
          <a:p>
            <a:pPr algn="ctr">
              <a:defRPr/>
            </a:pPr>
            <a:r>
              <a:rPr lang="en-US" b="1" dirty="0">
                <a:latin typeface="Times New Roman" panose="02020603050405020304" pitchFamily="18" charset="0"/>
                <a:cs typeface="Times New Roman" panose="02020603050405020304" pitchFamily="18" charset="0"/>
              </a:rPr>
              <a:t>B</a:t>
            </a:r>
            <a:r>
              <a:rPr lang="pl-PL" b="1" dirty="0">
                <a:latin typeface="Times New Roman" panose="02020603050405020304" pitchFamily="18" charset="0"/>
                <a:cs typeface="Times New Roman" panose="02020603050405020304" pitchFamily="18" charset="0"/>
              </a:rPr>
              <a:t>. KẾ TOÁN CÁC KHOẢN NỢ PHẢI TRẢ</a:t>
            </a:r>
            <a:endParaRPr lang="en-US" b="1" dirty="0">
              <a:latin typeface="Times New Roman" panose="02020603050405020304" pitchFamily="18" charset="0"/>
              <a:cs typeface="Times New Roman" panose="02020603050405020304" pitchFamily="18" charset="0"/>
            </a:endParaRPr>
          </a:p>
        </p:txBody>
      </p:sp>
      <p:grpSp>
        <p:nvGrpSpPr>
          <p:cNvPr id="79881" name="Group 9">
            <a:extLst>
              <a:ext uri="{FF2B5EF4-FFF2-40B4-BE49-F238E27FC236}">
                <a16:creationId xmlns:a16="http://schemas.microsoft.com/office/drawing/2014/main" id="{472E3696-A8E4-A943-30BA-1C96D6E2CC72}"/>
              </a:ext>
            </a:extLst>
          </p:cNvPr>
          <p:cNvGrpSpPr>
            <a:grpSpLocks/>
          </p:cNvGrpSpPr>
          <p:nvPr/>
        </p:nvGrpSpPr>
        <p:grpSpPr bwMode="auto">
          <a:xfrm>
            <a:off x="2667000" y="3664678"/>
            <a:ext cx="838200" cy="519245"/>
            <a:chOff x="2078" y="1387"/>
            <a:chExt cx="1615" cy="2201"/>
          </a:xfrm>
        </p:grpSpPr>
        <p:sp>
          <p:nvSpPr>
            <p:cNvPr id="6159" name="Oval 10">
              <a:extLst>
                <a:ext uri="{FF2B5EF4-FFF2-40B4-BE49-F238E27FC236}">
                  <a16:creationId xmlns:a16="http://schemas.microsoft.com/office/drawing/2014/main" id="{EF1EF10A-2217-7684-5D74-4C89EDAA383D}"/>
                </a:ext>
              </a:extLst>
            </p:cNvPr>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6160" name="Oval 11">
              <a:extLst>
                <a:ext uri="{FF2B5EF4-FFF2-40B4-BE49-F238E27FC236}">
                  <a16:creationId xmlns:a16="http://schemas.microsoft.com/office/drawing/2014/main" id="{85BDF7C5-1D40-95D3-88FF-8CEDF3FB39B2}"/>
                </a:ext>
              </a:extLst>
            </p:cNvPr>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79884" name="Oval 12">
              <a:extLst>
                <a:ext uri="{FF2B5EF4-FFF2-40B4-BE49-F238E27FC236}">
                  <a16:creationId xmlns:a16="http://schemas.microsoft.com/office/drawing/2014/main" id="{37487446-8B48-69B3-E9A3-B6828EEC2670}"/>
                </a:ext>
              </a:extLst>
            </p:cNvPr>
            <p:cNvSpPr>
              <a:spLocks noChangeArrowheads="1"/>
            </p:cNvSpPr>
            <p:nvPr/>
          </p:nvSpPr>
          <p:spPr bwMode="gray">
            <a:xfrm>
              <a:off x="2635" y="1387"/>
              <a:ext cx="501" cy="2201"/>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p:spPr>
          <p:txBody>
            <a:bodyPr wrap="none" anchor="ctr">
              <a:spAutoFit/>
            </a:bodyPr>
            <a:lstStyle/>
            <a:p>
              <a:pPr algn="ctr" eaLnBrk="1" hangingPunct="1">
                <a:defRPr/>
              </a:pPr>
              <a:endParaRPr lang="en-US"/>
            </a:p>
          </p:txBody>
        </p:sp>
        <p:sp>
          <p:nvSpPr>
            <p:cNvPr id="6162" name="Oval 13">
              <a:extLst>
                <a:ext uri="{FF2B5EF4-FFF2-40B4-BE49-F238E27FC236}">
                  <a16:creationId xmlns:a16="http://schemas.microsoft.com/office/drawing/2014/main" id="{51A13DFC-9018-59C8-A2F6-A88C56E5F4DE}"/>
                </a:ext>
              </a:extLst>
            </p:cNvPr>
            <p:cNvSpPr>
              <a:spLocks noChangeArrowheads="1"/>
            </p:cNvSpPr>
            <p:nvPr/>
          </p:nvSpPr>
          <p:spPr bwMode="gray">
            <a:xfrm>
              <a:off x="2635" y="1387"/>
              <a:ext cx="501" cy="2201"/>
            </a:xfrm>
            <a:prstGeom prst="ellipse">
              <a:avLst/>
            </a:prstGeom>
            <a:gradFill rotWithShape="1">
              <a:gsLst>
                <a:gs pos="0">
                  <a:srgbClr val="000000"/>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79886" name="Oval 14">
              <a:extLst>
                <a:ext uri="{FF2B5EF4-FFF2-40B4-BE49-F238E27FC236}">
                  <a16:creationId xmlns:a16="http://schemas.microsoft.com/office/drawing/2014/main" id="{D5D7B525-4538-A769-AABF-DECF879D61AB}"/>
                </a:ext>
              </a:extLst>
            </p:cNvPr>
            <p:cNvSpPr>
              <a:spLocks noChangeArrowheads="1"/>
            </p:cNvSpPr>
            <p:nvPr/>
          </p:nvSpPr>
          <p:spPr bwMode="gray">
            <a:xfrm>
              <a:off x="2338" y="1387"/>
              <a:ext cx="1095" cy="220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p:spPr>
          <p:txBody>
            <a:bodyPr anchor="ctr">
              <a:spAutoFit/>
            </a:bodyPr>
            <a:lstStyle/>
            <a:p>
              <a:pPr algn="ctr" eaLnBrk="1" hangingPunct="1">
                <a:defRPr/>
              </a:pPr>
              <a:endParaRPr lang="en-US"/>
            </a:p>
          </p:txBody>
        </p:sp>
        <p:sp>
          <p:nvSpPr>
            <p:cNvPr id="6164" name="Oval 15">
              <a:extLst>
                <a:ext uri="{FF2B5EF4-FFF2-40B4-BE49-F238E27FC236}">
                  <a16:creationId xmlns:a16="http://schemas.microsoft.com/office/drawing/2014/main" id="{A4C77A4E-5A76-83F4-96EE-351120310D33}"/>
                </a:ext>
              </a:extLst>
            </p:cNvPr>
            <p:cNvSpPr>
              <a:spLocks noChangeArrowheads="1"/>
            </p:cNvSpPr>
            <p:nvPr/>
          </p:nvSpPr>
          <p:spPr bwMode="gray">
            <a:xfrm>
              <a:off x="2337" y="1387"/>
              <a:ext cx="1096" cy="2201"/>
            </a:xfrm>
            <a:prstGeom prst="ellipse">
              <a:avLst/>
            </a:prstGeom>
            <a:gradFill rotWithShape="1">
              <a:gsLst>
                <a:gs pos="0">
                  <a:srgbClr val="FFCC00"/>
                </a:gs>
                <a:gs pos="100000">
                  <a:srgbClr val="7C63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grpSp>
      <p:grpSp>
        <p:nvGrpSpPr>
          <p:cNvPr id="79888" name="Group 16">
            <a:extLst>
              <a:ext uri="{FF2B5EF4-FFF2-40B4-BE49-F238E27FC236}">
                <a16:creationId xmlns:a16="http://schemas.microsoft.com/office/drawing/2014/main" id="{561BE65E-30FD-A555-2B94-AF024B52D963}"/>
              </a:ext>
            </a:extLst>
          </p:cNvPr>
          <p:cNvGrpSpPr>
            <a:grpSpLocks/>
          </p:cNvGrpSpPr>
          <p:nvPr/>
        </p:nvGrpSpPr>
        <p:grpSpPr bwMode="auto">
          <a:xfrm>
            <a:off x="2590800" y="2115278"/>
            <a:ext cx="762000" cy="519245"/>
            <a:chOff x="2078" y="1387"/>
            <a:chExt cx="1615" cy="2201"/>
          </a:xfrm>
        </p:grpSpPr>
        <p:sp>
          <p:nvSpPr>
            <p:cNvPr id="6153" name="Oval 17">
              <a:extLst>
                <a:ext uri="{FF2B5EF4-FFF2-40B4-BE49-F238E27FC236}">
                  <a16:creationId xmlns:a16="http://schemas.microsoft.com/office/drawing/2014/main" id="{226B0AD8-6B37-A06C-25E3-C4A2ED17D5CD}"/>
                </a:ext>
              </a:extLst>
            </p:cNvPr>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6154" name="Oval 18">
              <a:extLst>
                <a:ext uri="{FF2B5EF4-FFF2-40B4-BE49-F238E27FC236}">
                  <a16:creationId xmlns:a16="http://schemas.microsoft.com/office/drawing/2014/main" id="{88B180D5-ED7C-2FA7-8426-6DE714CF5C92}"/>
                </a:ext>
              </a:extLst>
            </p:cNvPr>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79891" name="Oval 19">
              <a:extLst>
                <a:ext uri="{FF2B5EF4-FFF2-40B4-BE49-F238E27FC236}">
                  <a16:creationId xmlns:a16="http://schemas.microsoft.com/office/drawing/2014/main" id="{92B18FB4-D6B6-FCB0-E446-2A7BF3F31B0D}"/>
                </a:ext>
              </a:extLst>
            </p:cNvPr>
            <p:cNvSpPr>
              <a:spLocks noChangeArrowheads="1"/>
            </p:cNvSpPr>
            <p:nvPr/>
          </p:nvSpPr>
          <p:spPr bwMode="gray">
            <a:xfrm>
              <a:off x="2609" y="1387"/>
              <a:ext cx="551" cy="2201"/>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p:spPr>
          <p:txBody>
            <a:bodyPr wrap="none" anchor="ctr">
              <a:spAutoFit/>
            </a:bodyPr>
            <a:lstStyle/>
            <a:p>
              <a:pPr algn="ctr" eaLnBrk="1" hangingPunct="1">
                <a:defRPr/>
              </a:pPr>
              <a:endParaRPr lang="en-US"/>
            </a:p>
          </p:txBody>
        </p:sp>
        <p:sp>
          <p:nvSpPr>
            <p:cNvPr id="6156" name="Oval 20">
              <a:extLst>
                <a:ext uri="{FF2B5EF4-FFF2-40B4-BE49-F238E27FC236}">
                  <a16:creationId xmlns:a16="http://schemas.microsoft.com/office/drawing/2014/main" id="{361A6FFC-09A1-D726-A537-AEF94CB2D7AE}"/>
                </a:ext>
              </a:extLst>
            </p:cNvPr>
            <p:cNvSpPr>
              <a:spLocks noChangeArrowheads="1"/>
            </p:cNvSpPr>
            <p:nvPr/>
          </p:nvSpPr>
          <p:spPr bwMode="gray">
            <a:xfrm>
              <a:off x="2610" y="1387"/>
              <a:ext cx="551" cy="2201"/>
            </a:xfrm>
            <a:prstGeom prst="ellipse">
              <a:avLst/>
            </a:prstGeom>
            <a:gradFill rotWithShape="1">
              <a:gsLst>
                <a:gs pos="0">
                  <a:srgbClr val="000000"/>
                </a:gs>
                <a:gs pos="100000">
                  <a:srgbClr val="48BE67"/>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79893" name="Oval 21">
              <a:extLst>
                <a:ext uri="{FF2B5EF4-FFF2-40B4-BE49-F238E27FC236}">
                  <a16:creationId xmlns:a16="http://schemas.microsoft.com/office/drawing/2014/main" id="{D245D291-8ACB-6FC8-07A1-5BF4F1F56A3A}"/>
                </a:ext>
              </a:extLst>
            </p:cNvPr>
            <p:cNvSpPr>
              <a:spLocks noChangeArrowheads="1"/>
            </p:cNvSpPr>
            <p:nvPr/>
          </p:nvSpPr>
          <p:spPr bwMode="gray">
            <a:xfrm>
              <a:off x="2337" y="1387"/>
              <a:ext cx="1097" cy="220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p:spPr>
          <p:txBody>
            <a:bodyPr anchor="ctr">
              <a:spAutoFit/>
            </a:bodyPr>
            <a:lstStyle/>
            <a:p>
              <a:pPr algn="ctr" eaLnBrk="1" hangingPunct="1">
                <a:defRPr/>
              </a:pPr>
              <a:endParaRPr lang="en-US"/>
            </a:p>
          </p:txBody>
        </p:sp>
        <p:sp>
          <p:nvSpPr>
            <p:cNvPr id="6158" name="Oval 22">
              <a:extLst>
                <a:ext uri="{FF2B5EF4-FFF2-40B4-BE49-F238E27FC236}">
                  <a16:creationId xmlns:a16="http://schemas.microsoft.com/office/drawing/2014/main" id="{6C1A04DC-BF9A-85B2-C5FC-280A87BDD6A0}"/>
                </a:ext>
              </a:extLst>
            </p:cNvPr>
            <p:cNvSpPr>
              <a:spLocks noChangeArrowheads="1"/>
            </p:cNvSpPr>
            <p:nvPr/>
          </p:nvSpPr>
          <p:spPr bwMode="gray">
            <a:xfrm>
              <a:off x="2337" y="1387"/>
              <a:ext cx="1096" cy="2201"/>
            </a:xfrm>
            <a:prstGeom prst="ellipse">
              <a:avLst/>
            </a:prstGeom>
            <a:gradFill rotWithShape="1">
              <a:gsLst>
                <a:gs pos="0">
                  <a:srgbClr val="48BE67"/>
                </a:gs>
                <a:gs pos="100000">
                  <a:srgbClr val="235C32"/>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p:cTn id="7" dur="500" fill="hold"/>
                                        <p:tgtEl>
                                          <p:spTgt spid="79874"/>
                                        </p:tgtEl>
                                        <p:attrNameLst>
                                          <p:attrName>ppt_w</p:attrName>
                                        </p:attrNameLst>
                                      </p:cBhvr>
                                      <p:tavLst>
                                        <p:tav tm="0">
                                          <p:val>
                                            <p:fltVal val="0"/>
                                          </p:val>
                                        </p:tav>
                                        <p:tav tm="100000">
                                          <p:val>
                                            <p:strVal val="#ppt_w"/>
                                          </p:val>
                                        </p:tav>
                                      </p:tavLst>
                                    </p:anim>
                                    <p:anim calcmode="lin" valueType="num">
                                      <p:cBhvr>
                                        <p:cTn id="8" dur="500" fill="hold"/>
                                        <p:tgtEl>
                                          <p:spTgt spid="79874"/>
                                        </p:tgtEl>
                                        <p:attrNameLst>
                                          <p:attrName>ppt_h</p:attrName>
                                        </p:attrNameLst>
                                      </p:cBhvr>
                                      <p:tavLst>
                                        <p:tav tm="0">
                                          <p:val>
                                            <p:fltVal val="0"/>
                                          </p:val>
                                        </p:tav>
                                        <p:tav tm="100000">
                                          <p:val>
                                            <p:strVal val="#ppt_h"/>
                                          </p:val>
                                        </p:tav>
                                      </p:tavLst>
                                    </p:anim>
                                    <p:anim calcmode="lin" valueType="num">
                                      <p:cBhvr>
                                        <p:cTn id="9" dur="500" fill="hold"/>
                                        <p:tgtEl>
                                          <p:spTgt spid="79874"/>
                                        </p:tgtEl>
                                        <p:attrNameLst>
                                          <p:attrName>style.rotation</p:attrName>
                                        </p:attrNameLst>
                                      </p:cBhvr>
                                      <p:tavLst>
                                        <p:tav tm="0">
                                          <p:val>
                                            <p:fltVal val="360"/>
                                          </p:val>
                                        </p:tav>
                                        <p:tav tm="100000">
                                          <p:val>
                                            <p:fltVal val="0"/>
                                          </p:val>
                                        </p:tav>
                                      </p:tavLst>
                                    </p:anim>
                                    <p:animEffect transition="in" filter="fade">
                                      <p:cBhvr>
                                        <p:cTn id="10" dur="500"/>
                                        <p:tgtEl>
                                          <p:spTgt spid="7987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9880"/>
                                        </p:tgtEl>
                                        <p:attrNameLst>
                                          <p:attrName>style.visibility</p:attrName>
                                        </p:attrNameLst>
                                      </p:cBhvr>
                                      <p:to>
                                        <p:strVal val="visible"/>
                                      </p:to>
                                    </p:set>
                                    <p:anim calcmode="lin" valueType="num">
                                      <p:cBhvr additive="base">
                                        <p:cTn id="15" dur="500" fill="hold"/>
                                        <p:tgtEl>
                                          <p:spTgt spid="79880"/>
                                        </p:tgtEl>
                                        <p:attrNameLst>
                                          <p:attrName>ppt_x</p:attrName>
                                        </p:attrNameLst>
                                      </p:cBhvr>
                                      <p:tavLst>
                                        <p:tav tm="0">
                                          <p:val>
                                            <p:strVal val="0-#ppt_w/2"/>
                                          </p:val>
                                        </p:tav>
                                        <p:tav tm="100000">
                                          <p:val>
                                            <p:strVal val="#ppt_x"/>
                                          </p:val>
                                        </p:tav>
                                      </p:tavLst>
                                    </p:anim>
                                    <p:anim calcmode="lin" valueType="num">
                                      <p:cBhvr additive="base">
                                        <p:cTn id="16" dur="500" fill="hold"/>
                                        <p:tgtEl>
                                          <p:spTgt spid="79880"/>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79881"/>
                                        </p:tgtEl>
                                        <p:attrNameLst>
                                          <p:attrName>style.visibility</p:attrName>
                                        </p:attrNameLst>
                                      </p:cBhvr>
                                      <p:to>
                                        <p:strVal val="visible"/>
                                      </p:to>
                                    </p:set>
                                    <p:anim calcmode="lin" valueType="num">
                                      <p:cBhvr additive="base">
                                        <p:cTn id="19" dur="500" fill="hold"/>
                                        <p:tgtEl>
                                          <p:spTgt spid="79881"/>
                                        </p:tgtEl>
                                        <p:attrNameLst>
                                          <p:attrName>ppt_x</p:attrName>
                                        </p:attrNameLst>
                                      </p:cBhvr>
                                      <p:tavLst>
                                        <p:tav tm="0">
                                          <p:val>
                                            <p:strVal val="0-#ppt_w/2"/>
                                          </p:val>
                                        </p:tav>
                                        <p:tav tm="100000">
                                          <p:val>
                                            <p:strVal val="#ppt_x"/>
                                          </p:val>
                                        </p:tav>
                                      </p:tavLst>
                                    </p:anim>
                                    <p:anim calcmode="lin" valueType="num">
                                      <p:cBhvr additive="base">
                                        <p:cTn id="20" dur="500" fill="hold"/>
                                        <p:tgtEl>
                                          <p:spTgt spid="7988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79888"/>
                                        </p:tgtEl>
                                        <p:attrNameLst>
                                          <p:attrName>style.visibility</p:attrName>
                                        </p:attrNameLst>
                                      </p:cBhvr>
                                      <p:to>
                                        <p:strVal val="visible"/>
                                      </p:to>
                                    </p:set>
                                    <p:anim calcmode="lin" valueType="num">
                                      <p:cBhvr additive="base">
                                        <p:cTn id="25" dur="500" fill="hold"/>
                                        <p:tgtEl>
                                          <p:spTgt spid="79888"/>
                                        </p:tgtEl>
                                        <p:attrNameLst>
                                          <p:attrName>ppt_x</p:attrName>
                                        </p:attrNameLst>
                                      </p:cBhvr>
                                      <p:tavLst>
                                        <p:tav tm="0">
                                          <p:val>
                                            <p:strVal val="0-#ppt_w/2"/>
                                          </p:val>
                                        </p:tav>
                                        <p:tav tm="100000">
                                          <p:val>
                                            <p:strVal val="#ppt_x"/>
                                          </p:val>
                                        </p:tav>
                                      </p:tavLst>
                                    </p:anim>
                                    <p:anim calcmode="lin" valueType="num">
                                      <p:cBhvr additive="base">
                                        <p:cTn id="26" dur="500" fill="hold"/>
                                        <p:tgtEl>
                                          <p:spTgt spid="79888"/>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79879"/>
                                        </p:tgtEl>
                                        <p:attrNameLst>
                                          <p:attrName>style.visibility</p:attrName>
                                        </p:attrNameLst>
                                      </p:cBhvr>
                                      <p:to>
                                        <p:strVal val="visible"/>
                                      </p:to>
                                    </p:set>
                                    <p:anim calcmode="lin" valueType="num">
                                      <p:cBhvr additive="base">
                                        <p:cTn id="29" dur="500" fill="hold"/>
                                        <p:tgtEl>
                                          <p:spTgt spid="79879"/>
                                        </p:tgtEl>
                                        <p:attrNameLst>
                                          <p:attrName>ppt_x</p:attrName>
                                        </p:attrNameLst>
                                      </p:cBhvr>
                                      <p:tavLst>
                                        <p:tav tm="0">
                                          <p:val>
                                            <p:strVal val="0-#ppt_w/2"/>
                                          </p:val>
                                        </p:tav>
                                        <p:tav tm="100000">
                                          <p:val>
                                            <p:strVal val="#ppt_x"/>
                                          </p:val>
                                        </p:tav>
                                      </p:tavLst>
                                    </p:anim>
                                    <p:anim calcmode="lin" valueType="num">
                                      <p:cBhvr additive="base">
                                        <p:cTn id="30" dur="500" fill="hold"/>
                                        <p:tgtEl>
                                          <p:spTgt spid="798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9" grpId="0" animBg="1"/>
      <p:bldP spid="7988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4">
            <a:extLst>
              <a:ext uri="{FF2B5EF4-FFF2-40B4-BE49-F238E27FC236}">
                <a16:creationId xmlns:a16="http://schemas.microsoft.com/office/drawing/2014/main" id="{B658856F-CA13-6330-A506-1B13669930DF}"/>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46434" name="Rectangle 2">
            <a:extLst>
              <a:ext uri="{FF2B5EF4-FFF2-40B4-BE49-F238E27FC236}">
                <a16:creationId xmlns:a16="http://schemas.microsoft.com/office/drawing/2014/main" id="{565FBC8D-1A32-A64C-54FE-73E25BE26A9E}"/>
              </a:ext>
            </a:extLst>
          </p:cNvPr>
          <p:cNvSpPr>
            <a:spLocks noChangeArrowheads="1"/>
          </p:cNvSpPr>
          <p:nvPr/>
        </p:nvSpPr>
        <p:spPr bwMode="auto">
          <a:xfrm>
            <a:off x="3595688" y="2590801"/>
            <a:ext cx="5014912"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pt-PT" altLang="en-US" b="1">
                <a:latin typeface="Times New Roman" panose="02020603050405020304" pitchFamily="18" charset="0"/>
                <a:cs typeface="Times New Roman" panose="02020603050405020304" pitchFamily="18" charset="0"/>
              </a:rPr>
              <a:t>1.1. Khái niệm vốn chủ sở hữu</a:t>
            </a:r>
            <a:endParaRPr lang="en-US" altLang="en-US" b="1">
              <a:latin typeface="Times New Roman" panose="02020603050405020304" pitchFamily="18" charset="0"/>
              <a:cs typeface="Times New Roman" panose="02020603050405020304" pitchFamily="18" charset="0"/>
            </a:endParaRPr>
          </a:p>
        </p:txBody>
      </p:sp>
      <p:sp>
        <p:nvSpPr>
          <p:cNvPr id="146435" name="AutoShape 3">
            <a:extLst>
              <a:ext uri="{FF2B5EF4-FFF2-40B4-BE49-F238E27FC236}">
                <a16:creationId xmlns:a16="http://schemas.microsoft.com/office/drawing/2014/main" id="{A55E77AB-E252-D4E1-0B3F-9A4B6CF3EB04}"/>
              </a:ext>
            </a:extLst>
          </p:cNvPr>
          <p:cNvSpPr>
            <a:spLocks noChangeArrowheads="1"/>
          </p:cNvSpPr>
          <p:nvPr/>
        </p:nvSpPr>
        <p:spPr bwMode="auto">
          <a:xfrm>
            <a:off x="3505200" y="2514600"/>
            <a:ext cx="5181600" cy="685800"/>
          </a:xfrm>
          <a:prstGeom prst="roundRect">
            <a:avLst>
              <a:gd name="adj" fmla="val 166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46436" name="Rectangle 4">
            <a:extLst>
              <a:ext uri="{FF2B5EF4-FFF2-40B4-BE49-F238E27FC236}">
                <a16:creationId xmlns:a16="http://schemas.microsoft.com/office/drawing/2014/main" id="{6CD67962-667A-6149-9081-15D612431D4D}"/>
              </a:ext>
            </a:extLst>
          </p:cNvPr>
          <p:cNvSpPr>
            <a:spLocks noChangeArrowheads="1"/>
          </p:cNvSpPr>
          <p:nvPr/>
        </p:nvSpPr>
        <p:spPr bwMode="auto">
          <a:xfrm>
            <a:off x="1676400" y="3848101"/>
            <a:ext cx="8839200"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r>
              <a:rPr lang="vi-VN" altLang="en-US" sz="2600">
                <a:latin typeface="Times New Roman" panose="02020603050405020304" pitchFamily="18" charset="0"/>
                <a:cs typeface="Times New Roman" panose="02020603050405020304" pitchFamily="18" charset="0"/>
              </a:rPr>
              <a:t>Nguồn vốn chủ sở hữu là số vốn của các chủ sở hữu mà DN không phải cam kết thanh toán. Nguồn vốn chủ sở hữu do chủ DN và các nhà đầu tư góp vốn hoặc hình thành từ kết quả kinh doanh, do đó nguồn vốn chủ sở hữu không phải là một khoản nợ.</a:t>
            </a:r>
            <a:endParaRPr lang="pl-PL" altLang="en-US" sz="2600">
              <a:latin typeface="Times New Roman" panose="02020603050405020304" pitchFamily="18" charset="0"/>
              <a:cs typeface="Times New Roman" panose="02020603050405020304" pitchFamily="18" charset="0"/>
            </a:endParaRPr>
          </a:p>
        </p:txBody>
      </p:sp>
      <p:sp>
        <p:nvSpPr>
          <p:cNvPr id="146437" name="AutoShape 5">
            <a:extLst>
              <a:ext uri="{FF2B5EF4-FFF2-40B4-BE49-F238E27FC236}">
                <a16:creationId xmlns:a16="http://schemas.microsoft.com/office/drawing/2014/main" id="{2C123E50-FA71-B230-1F58-17310E792902}"/>
              </a:ext>
            </a:extLst>
          </p:cNvPr>
          <p:cNvSpPr>
            <a:spLocks noChangeArrowheads="1"/>
          </p:cNvSpPr>
          <p:nvPr/>
        </p:nvSpPr>
        <p:spPr bwMode="auto">
          <a:xfrm>
            <a:off x="1676400" y="3581400"/>
            <a:ext cx="8915400" cy="2209800"/>
          </a:xfrm>
          <a:prstGeom prst="roundRect">
            <a:avLst>
              <a:gd name="adj" fmla="val 16667"/>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46438" name="AutoShape 6">
            <a:extLst>
              <a:ext uri="{FF2B5EF4-FFF2-40B4-BE49-F238E27FC236}">
                <a16:creationId xmlns:a16="http://schemas.microsoft.com/office/drawing/2014/main" id="{33B611A4-5367-DFE7-93B6-2F18C4A88225}"/>
              </a:ext>
            </a:extLst>
          </p:cNvPr>
          <p:cNvSpPr>
            <a:spLocks noChangeArrowheads="1"/>
          </p:cNvSpPr>
          <p:nvPr/>
        </p:nvSpPr>
        <p:spPr bwMode="gray">
          <a:xfrm>
            <a:off x="2133600" y="1524000"/>
            <a:ext cx="8077200" cy="609600"/>
          </a:xfrm>
          <a:prstGeom prst="roundRect">
            <a:avLst>
              <a:gd name="adj" fmla="val 50000"/>
            </a:avLst>
          </a:prstGeom>
          <a:solidFill>
            <a:srgbClr val="FFFF99"/>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en-US" altLang="en-US" sz="2200" b="1">
                <a:latin typeface="Times New Roman" panose="02020603050405020304" pitchFamily="18" charset="0"/>
                <a:cs typeface="Times New Roman" panose="02020603050405020304" pitchFamily="18" charset="0"/>
              </a:rPr>
              <a:t>1</a:t>
            </a:r>
            <a:r>
              <a:rPr lang="pl-PL" altLang="en-US" sz="2200" b="1">
                <a:latin typeface="Times New Roman" panose="02020603050405020304" pitchFamily="18" charset="0"/>
                <a:cs typeface="Times New Roman" panose="02020603050405020304" pitchFamily="18" charset="0"/>
              </a:rPr>
              <a:t>. </a:t>
            </a:r>
            <a:r>
              <a:rPr lang="pt-PT" altLang="en-US" sz="2200" b="1">
                <a:latin typeface="Times New Roman" panose="02020603050405020304" pitchFamily="18" charset="0"/>
                <a:cs typeface="Times New Roman" panose="02020603050405020304" pitchFamily="18" charset="0"/>
              </a:rPr>
              <a:t>KHÁI QUÁT CHUNG VỀ KẾ TOÁN VỐN CHỦ SỞ HỮU</a:t>
            </a:r>
            <a:r>
              <a:rPr lang="en-US" altLang="en-US" sz="2200">
                <a:latin typeface="Times New Roman" panose="02020603050405020304" pitchFamily="18" charset="0"/>
                <a:cs typeface="Times New Roman" panose="02020603050405020304" pitchFamily="18" charset="0"/>
              </a:rPr>
              <a:t> </a:t>
            </a:r>
          </a:p>
        </p:txBody>
      </p:sp>
      <p:sp>
        <p:nvSpPr>
          <p:cNvPr id="146439" name="Rectangle 7">
            <a:extLst>
              <a:ext uri="{FF2B5EF4-FFF2-40B4-BE49-F238E27FC236}">
                <a16:creationId xmlns:a16="http://schemas.microsoft.com/office/drawing/2014/main" id="{9D28192C-9CDD-8DC7-B386-048DCDF6EB92}"/>
              </a:ext>
            </a:extLst>
          </p:cNvPr>
          <p:cNvSpPr>
            <a:spLocks noChangeArrowheads="1"/>
          </p:cNvSpPr>
          <p:nvPr/>
        </p:nvSpPr>
        <p:spPr bwMode="auto">
          <a:xfrm>
            <a:off x="2657476" y="423650"/>
            <a:ext cx="71723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en-US" altLang="en-US" b="1" dirty="0">
                <a:latin typeface="Times New Roman" panose="02020603050405020304" pitchFamily="18" charset="0"/>
                <a:cs typeface="Times New Roman" panose="02020603050405020304" pitchFamily="18" charset="0"/>
              </a:rPr>
              <a:t>A</a:t>
            </a:r>
            <a:r>
              <a:rPr lang="pl-PL" altLang="en-US" b="1" dirty="0">
                <a:latin typeface="Times New Roman" panose="02020603050405020304" pitchFamily="18" charset="0"/>
                <a:cs typeface="Times New Roman" panose="02020603050405020304" pitchFamily="18" charset="0"/>
              </a:rPr>
              <a:t>. KẾ TOÁN CÁC KHOẢN NỢ PHẢI TRẢ</a:t>
            </a:r>
            <a:endParaRPr lang="en-US" altLang="en-US"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46439"/>
                                        </p:tgtEl>
                                        <p:attrNameLst>
                                          <p:attrName>style.visibility</p:attrName>
                                        </p:attrNameLst>
                                      </p:cBhvr>
                                      <p:to>
                                        <p:strVal val="visible"/>
                                      </p:to>
                                    </p:set>
                                    <p:anim calcmode="lin" valueType="num">
                                      <p:cBhvr>
                                        <p:cTn id="7" dur="500" fill="hold"/>
                                        <p:tgtEl>
                                          <p:spTgt spid="146439"/>
                                        </p:tgtEl>
                                        <p:attrNameLst>
                                          <p:attrName>ppt_w</p:attrName>
                                        </p:attrNameLst>
                                      </p:cBhvr>
                                      <p:tavLst>
                                        <p:tav tm="0">
                                          <p:val>
                                            <p:fltVal val="0"/>
                                          </p:val>
                                        </p:tav>
                                        <p:tav tm="100000">
                                          <p:val>
                                            <p:strVal val="#ppt_w"/>
                                          </p:val>
                                        </p:tav>
                                      </p:tavLst>
                                    </p:anim>
                                    <p:anim calcmode="lin" valueType="num">
                                      <p:cBhvr>
                                        <p:cTn id="8" dur="500" fill="hold"/>
                                        <p:tgtEl>
                                          <p:spTgt spid="146439"/>
                                        </p:tgtEl>
                                        <p:attrNameLst>
                                          <p:attrName>ppt_h</p:attrName>
                                        </p:attrNameLst>
                                      </p:cBhvr>
                                      <p:tavLst>
                                        <p:tav tm="0">
                                          <p:val>
                                            <p:fltVal val="0"/>
                                          </p:val>
                                        </p:tav>
                                        <p:tav tm="100000">
                                          <p:val>
                                            <p:strVal val="#ppt_h"/>
                                          </p:val>
                                        </p:tav>
                                      </p:tavLst>
                                    </p:anim>
                                    <p:anim calcmode="lin" valueType="num">
                                      <p:cBhvr>
                                        <p:cTn id="9" dur="500" fill="hold"/>
                                        <p:tgtEl>
                                          <p:spTgt spid="146439"/>
                                        </p:tgtEl>
                                        <p:attrNameLst>
                                          <p:attrName>style.rotation</p:attrName>
                                        </p:attrNameLst>
                                      </p:cBhvr>
                                      <p:tavLst>
                                        <p:tav tm="0">
                                          <p:val>
                                            <p:fltVal val="360"/>
                                          </p:val>
                                        </p:tav>
                                        <p:tav tm="100000">
                                          <p:val>
                                            <p:fltVal val="0"/>
                                          </p:val>
                                        </p:tav>
                                      </p:tavLst>
                                    </p:anim>
                                    <p:animEffect transition="in" filter="fade">
                                      <p:cBhvr>
                                        <p:cTn id="10" dur="500"/>
                                        <p:tgtEl>
                                          <p:spTgt spid="14643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46438"/>
                                        </p:tgtEl>
                                        <p:attrNameLst>
                                          <p:attrName>style.visibility</p:attrName>
                                        </p:attrNameLst>
                                      </p:cBhvr>
                                      <p:to>
                                        <p:strVal val="visible"/>
                                      </p:to>
                                    </p:set>
                                    <p:anim calcmode="lin" valueType="num">
                                      <p:cBhvr additive="base">
                                        <p:cTn id="15" dur="500" fill="hold"/>
                                        <p:tgtEl>
                                          <p:spTgt spid="146438"/>
                                        </p:tgtEl>
                                        <p:attrNameLst>
                                          <p:attrName>ppt_x</p:attrName>
                                        </p:attrNameLst>
                                      </p:cBhvr>
                                      <p:tavLst>
                                        <p:tav tm="0">
                                          <p:val>
                                            <p:strVal val="0-#ppt_w/2"/>
                                          </p:val>
                                        </p:tav>
                                        <p:tav tm="100000">
                                          <p:val>
                                            <p:strVal val="#ppt_x"/>
                                          </p:val>
                                        </p:tav>
                                      </p:tavLst>
                                    </p:anim>
                                    <p:anim calcmode="lin" valueType="num">
                                      <p:cBhvr additive="base">
                                        <p:cTn id="16" dur="500" fill="hold"/>
                                        <p:tgtEl>
                                          <p:spTgt spid="146438"/>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46434"/>
                                        </p:tgtEl>
                                        <p:attrNameLst>
                                          <p:attrName>style.visibility</p:attrName>
                                        </p:attrNameLst>
                                      </p:cBhvr>
                                      <p:to>
                                        <p:strVal val="visible"/>
                                      </p:to>
                                    </p:set>
                                    <p:anim calcmode="discrete" valueType="clr">
                                      <p:cBhvr override="childStyle">
                                        <p:cTn id="21" dur="80"/>
                                        <p:tgtEl>
                                          <p:spTgt spid="14643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46434"/>
                                        </p:tgtEl>
                                        <p:attrNameLst>
                                          <p:attrName>fillcolor</p:attrName>
                                        </p:attrNameLst>
                                      </p:cBhvr>
                                      <p:tavLst>
                                        <p:tav tm="0">
                                          <p:val>
                                            <p:clrVal>
                                              <a:schemeClr val="accent2"/>
                                            </p:clrVal>
                                          </p:val>
                                        </p:tav>
                                        <p:tav tm="50000">
                                          <p:val>
                                            <p:clrVal>
                                              <a:schemeClr val="hlink"/>
                                            </p:clrVal>
                                          </p:val>
                                        </p:tav>
                                      </p:tavLst>
                                    </p:anim>
                                    <p:set>
                                      <p:cBhvr>
                                        <p:cTn id="23" dur="80"/>
                                        <p:tgtEl>
                                          <p:spTgt spid="146434"/>
                                        </p:tgtEl>
                                        <p:attrNameLst>
                                          <p:attrName>fill.type</p:attrName>
                                        </p:attrNameLst>
                                      </p:cBhvr>
                                      <p:to>
                                        <p:strVal val="solid"/>
                                      </p:to>
                                    </p:set>
                                  </p:childTnLst>
                                </p:cTn>
                              </p:par>
                              <p:par>
                                <p:cTn id="24" presetID="55" presetClass="entr" presetSubtype="0" fill="hold" grpId="0" nodeType="withEffect">
                                  <p:stCondLst>
                                    <p:cond delay="0"/>
                                  </p:stCondLst>
                                  <p:childTnLst>
                                    <p:set>
                                      <p:cBhvr>
                                        <p:cTn id="25" dur="1" fill="hold">
                                          <p:stCondLst>
                                            <p:cond delay="0"/>
                                          </p:stCondLst>
                                        </p:cTn>
                                        <p:tgtEl>
                                          <p:spTgt spid="146435"/>
                                        </p:tgtEl>
                                        <p:attrNameLst>
                                          <p:attrName>style.visibility</p:attrName>
                                        </p:attrNameLst>
                                      </p:cBhvr>
                                      <p:to>
                                        <p:strVal val="visible"/>
                                      </p:to>
                                    </p:set>
                                    <p:anim calcmode="lin" valueType="num">
                                      <p:cBhvr>
                                        <p:cTn id="26" dur="1000" fill="hold"/>
                                        <p:tgtEl>
                                          <p:spTgt spid="146435"/>
                                        </p:tgtEl>
                                        <p:attrNameLst>
                                          <p:attrName>ppt_w</p:attrName>
                                        </p:attrNameLst>
                                      </p:cBhvr>
                                      <p:tavLst>
                                        <p:tav tm="0">
                                          <p:val>
                                            <p:strVal val="#ppt_w*0.70"/>
                                          </p:val>
                                        </p:tav>
                                        <p:tav tm="100000">
                                          <p:val>
                                            <p:strVal val="#ppt_w"/>
                                          </p:val>
                                        </p:tav>
                                      </p:tavLst>
                                    </p:anim>
                                    <p:anim calcmode="lin" valueType="num">
                                      <p:cBhvr>
                                        <p:cTn id="27" dur="1000" fill="hold"/>
                                        <p:tgtEl>
                                          <p:spTgt spid="146435"/>
                                        </p:tgtEl>
                                        <p:attrNameLst>
                                          <p:attrName>ppt_h</p:attrName>
                                        </p:attrNameLst>
                                      </p:cBhvr>
                                      <p:tavLst>
                                        <p:tav tm="0">
                                          <p:val>
                                            <p:strVal val="#ppt_h"/>
                                          </p:val>
                                        </p:tav>
                                        <p:tav tm="100000">
                                          <p:val>
                                            <p:strVal val="#ppt_h"/>
                                          </p:val>
                                        </p:tav>
                                      </p:tavLst>
                                    </p:anim>
                                    <p:animEffect transition="in" filter="fade">
                                      <p:cBhvr>
                                        <p:cTn id="28" dur="1000"/>
                                        <p:tgtEl>
                                          <p:spTgt spid="14643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146437"/>
                                        </p:tgtEl>
                                        <p:attrNameLst>
                                          <p:attrName>style.visibility</p:attrName>
                                        </p:attrNameLst>
                                      </p:cBhvr>
                                      <p:to>
                                        <p:strVal val="visible"/>
                                      </p:to>
                                    </p:set>
                                    <p:animEffect transition="in" filter="diamond(in)">
                                      <p:cBhvr>
                                        <p:cTn id="33" dur="2000"/>
                                        <p:tgtEl>
                                          <p:spTgt spid="146437"/>
                                        </p:tgtEl>
                                      </p:cBhvr>
                                    </p:animEffect>
                                  </p:childTnLst>
                                </p:cTn>
                              </p:par>
                              <p:par>
                                <p:cTn id="34" presetID="8" presetClass="entr" presetSubtype="16" fill="hold" grpId="0" nodeType="withEffect">
                                  <p:stCondLst>
                                    <p:cond delay="0"/>
                                  </p:stCondLst>
                                  <p:childTnLst>
                                    <p:set>
                                      <p:cBhvr>
                                        <p:cTn id="35" dur="1" fill="hold">
                                          <p:stCondLst>
                                            <p:cond delay="0"/>
                                          </p:stCondLst>
                                        </p:cTn>
                                        <p:tgtEl>
                                          <p:spTgt spid="146436"/>
                                        </p:tgtEl>
                                        <p:attrNameLst>
                                          <p:attrName>style.visibility</p:attrName>
                                        </p:attrNameLst>
                                      </p:cBhvr>
                                      <p:to>
                                        <p:strVal val="visible"/>
                                      </p:to>
                                    </p:set>
                                    <p:animEffect transition="in" filter="diamond(in)">
                                      <p:cBhvr>
                                        <p:cTn id="36" dur="2000"/>
                                        <p:tgtEl>
                                          <p:spTgt spid="146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p:bldP spid="146435" grpId="0" animBg="1"/>
      <p:bldP spid="146436" grpId="0"/>
      <p:bldP spid="146437" grpId="0" animBg="1"/>
      <p:bldP spid="146438" grpId="0" animBg="1"/>
      <p:bldP spid="1464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0"/>
            <a:ext cx="7620000" cy="685800"/>
          </a:xfrm>
        </p:spPr>
        <p:txBody>
          <a:bodyPr>
            <a:normAutofit/>
          </a:bodyPr>
          <a:lstStyle/>
          <a:p>
            <a:r>
              <a:rPr lang="en-US" sz="3000" b="1" dirty="0">
                <a:latin typeface="Times New Roman" pitchFamily="18" charset="0"/>
                <a:cs typeface="Times New Roman" pitchFamily="18" charset="0"/>
              </a:rPr>
              <a:t>2.2. </a:t>
            </a:r>
            <a:r>
              <a:rPr lang="en-US" sz="3000" b="1" dirty="0" err="1">
                <a:latin typeface="Times New Roman" pitchFamily="18" charset="0"/>
                <a:cs typeface="Times New Roman" pitchFamily="18" charset="0"/>
              </a:rPr>
              <a:t>Đánh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giá</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2266084" y="762000"/>
            <a:ext cx="7504257"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35" name="Rectangle 2"/>
          <p:cNvSpPr txBox="1">
            <a:spLocks noChangeArrowheads="1"/>
          </p:cNvSpPr>
          <p:nvPr/>
        </p:nvSpPr>
        <p:spPr bwMode="auto">
          <a:xfrm>
            <a:off x="2805114" y="762000"/>
            <a:ext cx="69484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2.2.2. </a:t>
            </a:r>
            <a:r>
              <a:rPr lang="en-US" sz="2800" b="1" i="1" dirty="0" err="1">
                <a:latin typeface="Times New Roman" pitchFamily="18" charset="0"/>
                <a:cs typeface="Times New Roman" pitchFamily="18" charset="0"/>
              </a:rPr>
              <a:t>Đánh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hàng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hóa</a:t>
            </a:r>
            <a:endParaRPr lang="en-US" sz="2800" b="1" i="1" dirty="0">
              <a:latin typeface="Times New Roman" pitchFamily="18" charset="0"/>
              <a:cs typeface="Times New Roman" pitchFamily="18" charset="0"/>
            </a:endParaRPr>
          </a:p>
        </p:txBody>
      </p:sp>
      <p:graphicFrame>
        <p:nvGraphicFramePr>
          <p:cNvPr id="2" name="Table 1"/>
          <p:cNvGraphicFramePr>
            <a:graphicFrameLocks noGrp="1"/>
          </p:cNvGraphicFramePr>
          <p:nvPr/>
        </p:nvGraphicFramePr>
        <p:xfrm>
          <a:off x="2057400" y="4315693"/>
          <a:ext cx="7924800" cy="2018633"/>
        </p:xfrm>
        <a:graphic>
          <a:graphicData uri="http://schemas.openxmlformats.org/drawingml/2006/table">
            <a:tbl>
              <a:tblPr>
                <a:tableStyleId>{5C22544A-7EE6-4342-B048-85BDC9FD1C3A}</a:tableStyleId>
              </a:tblPr>
              <a:tblGrid>
                <a:gridCol w="1500172">
                  <a:extLst>
                    <a:ext uri="{9D8B030D-6E8A-4147-A177-3AD203B41FA5}">
                      <a16:colId xmlns:a16="http://schemas.microsoft.com/office/drawing/2014/main" val="20000"/>
                    </a:ext>
                  </a:extLst>
                </a:gridCol>
                <a:gridCol w="306230">
                  <a:extLst>
                    <a:ext uri="{9D8B030D-6E8A-4147-A177-3AD203B41FA5}">
                      <a16:colId xmlns:a16="http://schemas.microsoft.com/office/drawing/2014/main" val="20001"/>
                    </a:ext>
                  </a:extLst>
                </a:gridCol>
                <a:gridCol w="2277250">
                  <a:extLst>
                    <a:ext uri="{9D8B030D-6E8A-4147-A177-3AD203B41FA5}">
                      <a16:colId xmlns:a16="http://schemas.microsoft.com/office/drawing/2014/main" val="20002"/>
                    </a:ext>
                  </a:extLst>
                </a:gridCol>
                <a:gridCol w="247816">
                  <a:extLst>
                    <a:ext uri="{9D8B030D-6E8A-4147-A177-3AD203B41FA5}">
                      <a16:colId xmlns:a16="http://schemas.microsoft.com/office/drawing/2014/main" val="20003"/>
                    </a:ext>
                  </a:extLst>
                </a:gridCol>
                <a:gridCol w="1858620">
                  <a:extLst>
                    <a:ext uri="{9D8B030D-6E8A-4147-A177-3AD203B41FA5}">
                      <a16:colId xmlns:a16="http://schemas.microsoft.com/office/drawing/2014/main" val="20004"/>
                    </a:ext>
                  </a:extLst>
                </a:gridCol>
                <a:gridCol w="371724">
                  <a:extLst>
                    <a:ext uri="{9D8B030D-6E8A-4147-A177-3AD203B41FA5}">
                      <a16:colId xmlns:a16="http://schemas.microsoft.com/office/drawing/2014/main" val="20005"/>
                    </a:ext>
                  </a:extLst>
                </a:gridCol>
                <a:gridCol w="1362988">
                  <a:extLst>
                    <a:ext uri="{9D8B030D-6E8A-4147-A177-3AD203B41FA5}">
                      <a16:colId xmlns:a16="http://schemas.microsoft.com/office/drawing/2014/main" val="20006"/>
                    </a:ext>
                  </a:extLst>
                </a:gridCol>
              </a:tblGrid>
              <a:tr h="1203118">
                <a:tc rowSpan="2">
                  <a:txBody>
                    <a:bodyPr/>
                    <a:lstStyle/>
                    <a:p>
                      <a:pPr algn="ctr">
                        <a:lnSpc>
                          <a:spcPct val="107000"/>
                        </a:lnSpc>
                        <a:spcBef>
                          <a:spcPts val="600"/>
                        </a:spcBef>
                        <a:spcAft>
                          <a:spcPts val="800"/>
                        </a:spcAft>
                      </a:pPr>
                      <a:r>
                        <a:rPr lang="it-IT" sz="1800" dirty="0">
                          <a:effectLst/>
                          <a:latin typeface="Times New Roman" pitchFamily="18" charset="0"/>
                          <a:cs typeface="Times New Roman" pitchFamily="18" charset="0"/>
                        </a:rPr>
                        <a:t>Chi phí mua hàng phân bổ cho HH đã bán trong kì</a:t>
                      </a:r>
                      <a:endParaRPr lang="en-US" sz="1800" dirty="0">
                        <a:effectLst/>
                        <a:latin typeface="Times New Roman" pitchFamily="18" charset="0"/>
                        <a:ea typeface="SimSun"/>
                        <a:cs typeface="Times New Roman" pitchFamily="18" charset="0"/>
                      </a:endParaRPr>
                    </a:p>
                  </a:txBody>
                  <a:tcPr marL="68580" marR="68580" marT="0" marB="0" anchor="ctr"/>
                </a:tc>
                <a:tc rowSpan="2">
                  <a:txBody>
                    <a:bodyPr/>
                    <a:lstStyle/>
                    <a:p>
                      <a:pPr algn="ctr">
                        <a:lnSpc>
                          <a:spcPct val="107000"/>
                        </a:lnSpc>
                        <a:spcBef>
                          <a:spcPts val="600"/>
                        </a:spcBef>
                        <a:spcAft>
                          <a:spcPts val="800"/>
                        </a:spcAft>
                      </a:pPr>
                      <a:r>
                        <a:rPr lang="en-US" sz="1800" dirty="0">
                          <a:effectLst/>
                          <a:latin typeface="Times New Roman" pitchFamily="18" charset="0"/>
                          <a:cs typeface="Times New Roman" pitchFamily="18" charset="0"/>
                        </a:rPr>
                        <a:t>=</a:t>
                      </a:r>
                      <a:endParaRPr lang="en-US" sz="18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1800" dirty="0">
                          <a:effectLst/>
                          <a:latin typeface="Times New Roman" pitchFamily="18" charset="0"/>
                          <a:cs typeface="Times New Roman" pitchFamily="18" charset="0"/>
                        </a:rPr>
                        <a:t>Chi </a:t>
                      </a:r>
                      <a:r>
                        <a:rPr lang="en-US" sz="1800" dirty="0" err="1">
                          <a:effectLst/>
                          <a:latin typeface="Times New Roman" pitchFamily="18" charset="0"/>
                          <a:cs typeface="Times New Roman" pitchFamily="18" charset="0"/>
                        </a:rPr>
                        <a:t>phí</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mua</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hàng</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của</a:t>
                      </a:r>
                      <a:r>
                        <a:rPr lang="en-US" sz="1800" dirty="0">
                          <a:effectLst/>
                          <a:latin typeface="Times New Roman" pitchFamily="18" charset="0"/>
                          <a:cs typeface="Times New Roman" pitchFamily="18" charset="0"/>
                        </a:rPr>
                        <a:t> HH </a:t>
                      </a:r>
                      <a:r>
                        <a:rPr lang="en-US" sz="1800" dirty="0" err="1">
                          <a:effectLst/>
                          <a:latin typeface="Times New Roman" pitchFamily="18" charset="0"/>
                          <a:cs typeface="Times New Roman" pitchFamily="18" charset="0"/>
                        </a:rPr>
                        <a:t>tồn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kho</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đầu</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kì</a:t>
                      </a:r>
                      <a:endParaRPr lang="en-US" sz="18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1800" dirty="0">
                          <a:effectLst/>
                          <a:latin typeface="Times New Roman" pitchFamily="18" charset="0"/>
                          <a:cs typeface="Times New Roman" pitchFamily="18" charset="0"/>
                        </a:rPr>
                        <a:t>+</a:t>
                      </a:r>
                      <a:endParaRPr lang="en-US" sz="18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1800">
                          <a:effectLst/>
                          <a:latin typeface="Times New Roman" pitchFamily="18" charset="0"/>
                          <a:cs typeface="Times New Roman" pitchFamily="18" charset="0"/>
                        </a:rPr>
                        <a:t>Chi phí mua hàng phát sinh trong kì</a:t>
                      </a:r>
                      <a:endParaRPr lang="en-US" sz="1800">
                        <a:effectLst/>
                        <a:latin typeface="Times New Roman" pitchFamily="18" charset="0"/>
                        <a:ea typeface="SimSun"/>
                        <a:cs typeface="Times New Roman" pitchFamily="18" charset="0"/>
                      </a:endParaRPr>
                    </a:p>
                  </a:txBody>
                  <a:tcPr marL="68580" marR="68580" marT="0" marB="0" anchor="ctr"/>
                </a:tc>
                <a:tc rowSpan="2">
                  <a:txBody>
                    <a:bodyPr/>
                    <a:lstStyle/>
                    <a:p>
                      <a:pPr algn="ctr">
                        <a:lnSpc>
                          <a:spcPct val="107000"/>
                        </a:lnSpc>
                        <a:spcBef>
                          <a:spcPts val="600"/>
                        </a:spcBef>
                        <a:spcAft>
                          <a:spcPts val="800"/>
                        </a:spcAft>
                      </a:pPr>
                      <a:r>
                        <a:rPr lang="en-US" sz="1800">
                          <a:effectLst/>
                          <a:latin typeface="Times New Roman" pitchFamily="18" charset="0"/>
                          <a:cs typeface="Times New Roman" pitchFamily="18" charset="0"/>
                        </a:rPr>
                        <a:t>x</a:t>
                      </a:r>
                      <a:endParaRPr lang="en-US" sz="1800">
                        <a:effectLst/>
                        <a:latin typeface="Times New Roman" pitchFamily="18" charset="0"/>
                        <a:ea typeface="SimSun"/>
                        <a:cs typeface="Times New Roman" pitchFamily="18" charset="0"/>
                      </a:endParaRPr>
                    </a:p>
                  </a:txBody>
                  <a:tcPr marL="68580" marR="68580" marT="0" marB="0" anchor="ctr"/>
                </a:tc>
                <a:tc rowSpan="2">
                  <a:txBody>
                    <a:bodyPr/>
                    <a:lstStyle/>
                    <a:p>
                      <a:pPr algn="ctr">
                        <a:lnSpc>
                          <a:spcPct val="107000"/>
                        </a:lnSpc>
                        <a:spcBef>
                          <a:spcPts val="600"/>
                        </a:spcBef>
                        <a:spcAft>
                          <a:spcPts val="800"/>
                        </a:spcAft>
                      </a:pPr>
                      <a:r>
                        <a:rPr lang="en-US" sz="1800" dirty="0" err="1">
                          <a:effectLst/>
                          <a:latin typeface="Times New Roman" pitchFamily="18" charset="0"/>
                          <a:cs typeface="Times New Roman" pitchFamily="18" charset="0"/>
                        </a:rPr>
                        <a:t>Tiêu</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chuẩn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phân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bổ</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của</a:t>
                      </a:r>
                      <a:r>
                        <a:rPr lang="en-US" sz="1800" dirty="0">
                          <a:effectLst/>
                          <a:latin typeface="Times New Roman" pitchFamily="18" charset="0"/>
                          <a:cs typeface="Times New Roman" pitchFamily="18" charset="0"/>
                        </a:rPr>
                        <a:t> HH </a:t>
                      </a:r>
                      <a:r>
                        <a:rPr lang="en-US" sz="1800" dirty="0" err="1">
                          <a:effectLst/>
                          <a:latin typeface="Times New Roman" pitchFamily="18" charset="0"/>
                          <a:cs typeface="Times New Roman" pitchFamily="18" charset="0"/>
                        </a:rPr>
                        <a:t>đã</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xuất</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bán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trong</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kì</a:t>
                      </a:r>
                      <a:endParaRPr lang="en-US" sz="1800" dirty="0">
                        <a:effectLst/>
                        <a:latin typeface="Times New Roman" pitchFamily="18" charset="0"/>
                        <a:ea typeface="SimSun"/>
                        <a:cs typeface="Times New Roman" pitchFamily="18" charset="0"/>
                      </a:endParaRPr>
                    </a:p>
                  </a:txBody>
                  <a:tcPr marL="68580" marR="68580" marT="0" marB="0" anchor="ctr"/>
                </a:tc>
                <a:extLst>
                  <a:ext uri="{0D108BD9-81ED-4DB2-BD59-A6C34878D82A}">
                    <a16:rowId xmlns:a16="http://schemas.microsoft.com/office/drawing/2014/main" val="10000"/>
                  </a:ext>
                </a:extLst>
              </a:tr>
              <a:tr h="815515">
                <a:tc vMerge="1">
                  <a:txBody>
                    <a:bodyPr/>
                    <a:lstStyle/>
                    <a:p>
                      <a:endParaRPr lang="en-US"/>
                    </a:p>
                  </a:txBody>
                  <a:tcPr/>
                </a:tc>
                <a:tc vMerge="1">
                  <a:txBody>
                    <a:bodyPr/>
                    <a:lstStyle/>
                    <a:p>
                      <a:endParaRPr lang="en-US"/>
                    </a:p>
                  </a:txBody>
                  <a:tcPr/>
                </a:tc>
                <a:tc gridSpan="3">
                  <a:txBody>
                    <a:bodyPr/>
                    <a:lstStyle/>
                    <a:p>
                      <a:pPr algn="ctr">
                        <a:lnSpc>
                          <a:spcPct val="107000"/>
                        </a:lnSpc>
                        <a:spcBef>
                          <a:spcPts val="600"/>
                        </a:spcBef>
                        <a:spcAft>
                          <a:spcPts val="800"/>
                        </a:spcAft>
                      </a:pPr>
                      <a:r>
                        <a:rPr lang="en-US" sz="1800" dirty="0">
                          <a:effectLst/>
                          <a:latin typeface="Times New Roman" pitchFamily="18" charset="0"/>
                          <a:cs typeface="Times New Roman" pitchFamily="18" charset="0"/>
                        </a:rPr>
                        <a:t>HH </a:t>
                      </a:r>
                      <a:r>
                        <a:rPr lang="en-US" sz="1800" dirty="0" err="1">
                          <a:effectLst/>
                          <a:latin typeface="Times New Roman" pitchFamily="18" charset="0"/>
                          <a:cs typeface="Times New Roman" pitchFamily="18" charset="0"/>
                        </a:rPr>
                        <a:t>tồn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cuối</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kì</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và</a:t>
                      </a:r>
                      <a:r>
                        <a:rPr lang="en-US" sz="1800" dirty="0">
                          <a:effectLst/>
                          <a:latin typeface="Times New Roman" pitchFamily="18" charset="0"/>
                          <a:cs typeface="Times New Roman" pitchFamily="18" charset="0"/>
                        </a:rPr>
                        <a:t>  HH </a:t>
                      </a:r>
                      <a:r>
                        <a:rPr lang="en-US" sz="1800" dirty="0" err="1">
                          <a:effectLst/>
                          <a:latin typeface="Times New Roman" pitchFamily="18" charset="0"/>
                          <a:cs typeface="Times New Roman" pitchFamily="18" charset="0"/>
                        </a:rPr>
                        <a:t>đã</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xuất</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bán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trong</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kì</a:t>
                      </a:r>
                      <a:endParaRPr lang="en-US" sz="1800" dirty="0">
                        <a:effectLst/>
                        <a:latin typeface="Times New Roman" pitchFamily="18" charset="0"/>
                        <a:ea typeface="SimSun"/>
                        <a:cs typeface="Times New Roman" pitchFamily="18" charset="0"/>
                      </a:endParaRPr>
                    </a:p>
                  </a:txBody>
                  <a:tcPr marL="68580" marR="68580" marT="0" marB="0" anchor="ctr"/>
                </a:tc>
                <a:tc hMerge="1">
                  <a:txBody>
                    <a:bodyPr/>
                    <a:lstStyle/>
                    <a:p>
                      <a:endParaRPr lang="en-US"/>
                    </a:p>
                  </a:txBody>
                  <a:tcPr/>
                </a:tc>
                <a:tc h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bl>
          </a:graphicData>
        </a:graphic>
      </p:graphicFrame>
      <p:sp>
        <p:nvSpPr>
          <p:cNvPr id="3" name="Rectangle 2"/>
          <p:cNvSpPr/>
          <p:nvPr/>
        </p:nvSpPr>
        <p:spPr>
          <a:xfrm>
            <a:off x="2133602" y="1652155"/>
            <a:ext cx="2057399" cy="22340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dirty="0">
                <a:solidFill>
                  <a:schemeClr val="tx1"/>
                </a:solidFill>
                <a:latin typeface="Times New Roman" pitchFamily="18" charset="0"/>
                <a:cs typeface="Times New Roman" pitchFamily="18" charset="0"/>
              </a:rPr>
              <a:t>Trị giá vốn thực tế của hàng hoá xuất kho</a:t>
            </a:r>
            <a:endParaRPr lang="en-US" sz="2800" dirty="0">
              <a:solidFill>
                <a:schemeClr val="tx1"/>
              </a:solidFill>
              <a:latin typeface="Times New Roman" pitchFamily="18" charset="0"/>
              <a:cs typeface="Times New Roman" pitchFamily="18" charset="0"/>
            </a:endParaRPr>
          </a:p>
        </p:txBody>
      </p:sp>
      <p:sp>
        <p:nvSpPr>
          <p:cNvPr id="12" name="Rectangle 11"/>
          <p:cNvSpPr/>
          <p:nvPr/>
        </p:nvSpPr>
        <p:spPr>
          <a:xfrm>
            <a:off x="5364956" y="1678131"/>
            <a:ext cx="1828800" cy="22340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tx1"/>
                </a:solidFill>
                <a:latin typeface="Times New Roman" pitchFamily="18" charset="0"/>
                <a:cs typeface="Times New Roman" pitchFamily="18" charset="0"/>
              </a:rPr>
              <a:t>Trị giá mua  </a:t>
            </a:r>
          </a:p>
          <a:p>
            <a:pPr algn="ctr"/>
            <a:r>
              <a:rPr lang="it-IT" sz="2800" dirty="0">
                <a:solidFill>
                  <a:schemeClr val="tx1"/>
                </a:solidFill>
                <a:latin typeface="Times New Roman" pitchFamily="18" charset="0"/>
                <a:cs typeface="Times New Roman" pitchFamily="18" charset="0"/>
              </a:rPr>
              <a:t>hàng </a:t>
            </a:r>
          </a:p>
          <a:p>
            <a:pPr algn="ctr"/>
            <a:r>
              <a:rPr lang="it-IT" sz="2800" dirty="0">
                <a:solidFill>
                  <a:schemeClr val="tx1"/>
                </a:solidFill>
                <a:latin typeface="Times New Roman" pitchFamily="18" charset="0"/>
                <a:cs typeface="Times New Roman" pitchFamily="18" charset="0"/>
              </a:rPr>
              <a:t>hoá</a:t>
            </a:r>
            <a:endParaRPr lang="en-US" sz="2800" dirty="0">
              <a:solidFill>
                <a:schemeClr val="tx1"/>
              </a:solidFill>
              <a:latin typeface="Times New Roman" pitchFamily="18" charset="0"/>
              <a:cs typeface="Times New Roman" pitchFamily="18" charset="0"/>
            </a:endParaRPr>
          </a:p>
        </p:txBody>
      </p:sp>
      <p:sp>
        <p:nvSpPr>
          <p:cNvPr id="13" name="Rectangle 12"/>
          <p:cNvSpPr/>
          <p:nvPr/>
        </p:nvSpPr>
        <p:spPr>
          <a:xfrm>
            <a:off x="8153400" y="1652155"/>
            <a:ext cx="2362200" cy="22340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tx1"/>
                </a:solidFill>
                <a:latin typeface="Times New Roman" pitchFamily="18" charset="0"/>
                <a:cs typeface="Times New Roman" pitchFamily="18" charset="0"/>
              </a:rPr>
              <a:t>Chi phí mua phân bổ cho hàng hoá xuất kho</a:t>
            </a:r>
            <a:endParaRPr lang="en-US" sz="2800" dirty="0">
              <a:solidFill>
                <a:schemeClr val="tx1"/>
              </a:solidFill>
              <a:latin typeface="Times New Roman" pitchFamily="18" charset="0"/>
              <a:cs typeface="Times New Roman" pitchFamily="18" charset="0"/>
            </a:endParaRPr>
          </a:p>
        </p:txBody>
      </p:sp>
      <p:sp>
        <p:nvSpPr>
          <p:cNvPr id="4" name="Rectangle 3"/>
          <p:cNvSpPr/>
          <p:nvPr/>
        </p:nvSpPr>
        <p:spPr>
          <a:xfrm>
            <a:off x="7315200" y="2311976"/>
            <a:ext cx="79295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tx1"/>
                </a:solidFill>
                <a:latin typeface="Times New Roman" pitchFamily="18" charset="0"/>
                <a:cs typeface="Times New Roman" pitchFamily="18" charset="0"/>
              </a:rPr>
              <a:t>+</a:t>
            </a:r>
            <a:endParaRPr lang="en-US" dirty="0"/>
          </a:p>
        </p:txBody>
      </p:sp>
      <p:sp>
        <p:nvSpPr>
          <p:cNvPr id="15" name="Rectangle 14"/>
          <p:cNvSpPr/>
          <p:nvPr/>
        </p:nvSpPr>
        <p:spPr>
          <a:xfrm>
            <a:off x="4343400" y="2311976"/>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tx1"/>
                </a:solidFill>
                <a:latin typeface="Times New Roman" pitchFamily="18" charset="0"/>
                <a:cs typeface="Times New Roman" pitchFamily="18" charset="0"/>
              </a:rPr>
              <a:t>=</a:t>
            </a:r>
            <a:r>
              <a:rPr lang="en-US" dirty="0"/>
              <a:t> </a:t>
            </a:r>
          </a:p>
        </p:txBody>
      </p:sp>
    </p:spTree>
    <p:extLst>
      <p:ext uri="{BB962C8B-B14F-4D97-AF65-F5344CB8AC3E}">
        <p14:creationId xmlns:p14="http://schemas.microsoft.com/office/powerpoint/2010/main" val="1562151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4">
            <a:extLst>
              <a:ext uri="{FF2B5EF4-FFF2-40B4-BE49-F238E27FC236}">
                <a16:creationId xmlns:a16="http://schemas.microsoft.com/office/drawing/2014/main" id="{4E6FF1ED-8BFF-A670-FE49-C3095D3517A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48484" name="Rectangle 4">
            <a:extLst>
              <a:ext uri="{FF2B5EF4-FFF2-40B4-BE49-F238E27FC236}">
                <a16:creationId xmlns:a16="http://schemas.microsoft.com/office/drawing/2014/main" id="{0C840185-EE83-F61D-2AC2-078E3A751CF7}"/>
              </a:ext>
            </a:extLst>
          </p:cNvPr>
          <p:cNvSpPr>
            <a:spLocks noChangeArrowheads="1"/>
          </p:cNvSpPr>
          <p:nvPr/>
        </p:nvSpPr>
        <p:spPr bwMode="auto">
          <a:xfrm>
            <a:off x="1676401" y="211139"/>
            <a:ext cx="89503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t-PT" altLang="en-US" sz="2600" b="1" dirty="0">
                <a:latin typeface="Times New Roman" panose="02020603050405020304" pitchFamily="18" charset="0"/>
                <a:cs typeface="Times New Roman" panose="02020603050405020304" pitchFamily="18" charset="0"/>
              </a:rPr>
              <a:t>1. 2. Nguyên tắc kế toán và nhiệm vụ kế toán vốn chủ sở hữu</a:t>
            </a:r>
          </a:p>
        </p:txBody>
      </p:sp>
      <p:sp>
        <p:nvSpPr>
          <p:cNvPr id="148485" name="Rectangle 5">
            <a:extLst>
              <a:ext uri="{FF2B5EF4-FFF2-40B4-BE49-F238E27FC236}">
                <a16:creationId xmlns:a16="http://schemas.microsoft.com/office/drawing/2014/main" id="{03AE6D31-9C94-82ED-7731-5D412B0D761D}"/>
              </a:ext>
            </a:extLst>
          </p:cNvPr>
          <p:cNvSpPr>
            <a:spLocks noChangeArrowheads="1"/>
          </p:cNvSpPr>
          <p:nvPr/>
        </p:nvSpPr>
        <p:spPr bwMode="auto">
          <a:xfrm>
            <a:off x="1676400" y="1676401"/>
            <a:ext cx="8612188"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1. Vốn chủ sở hữu là phần tài sản thuần của doanh nghiệp còn lại thuộc sở hữu của các cổ đông, thành viên góp vốn (chủ sở hữu). Vốn chủ sở hữu được phản ánh theo từng nguồn hình thành như:</a:t>
            </a:r>
            <a:endParaRPr lang="en-US" altLang="en-US" sz="24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 Vốn góp của chủ sở hữu;</a:t>
            </a:r>
            <a:endParaRPr lang="en-US" altLang="en-US" sz="24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 Lợi nhuận từ hoạt động kinh doanh;</a:t>
            </a:r>
            <a:endParaRPr lang="en-US" altLang="en-US" sz="24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 Chênh lệch đánh giá lại tài sản.</a:t>
            </a:r>
            <a:endParaRPr lang="en-US" altLang="en-US" sz="24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2. Kế toán không ghi nhận vốn góp theo vốn điều lệ trên giấy phép đăng ký kinh doanh. Khoản vốn góp huy động, nhận từ các chủ sở hữu luôn được ghi nhận theo số thực góp, tuyệt đối không ghi nhận theo số cam kết sẽ góp của các chủ sở hữu. Trường hợp nhận vốn góp bằng tài sản phi tiền tệ thì kế toán phải ghi nhận theo giá trị hợp lý của tài sản phi tiền tệ tại ngày góp vốn.</a:t>
            </a:r>
            <a:endParaRPr lang="en-US" altLang="en-US" sz="2400">
              <a:latin typeface="Times New Roman" panose="02020603050405020304" pitchFamily="18" charset="0"/>
              <a:cs typeface="Times New Roman" panose="02020603050405020304" pitchFamily="18" charset="0"/>
            </a:endParaRPr>
          </a:p>
        </p:txBody>
      </p:sp>
      <p:sp>
        <p:nvSpPr>
          <p:cNvPr id="148486" name="AutoShape 6">
            <a:extLst>
              <a:ext uri="{FF2B5EF4-FFF2-40B4-BE49-F238E27FC236}">
                <a16:creationId xmlns:a16="http://schemas.microsoft.com/office/drawing/2014/main" id="{0AEC7BEC-C832-D815-A85E-10E7DE9AF1A4}"/>
              </a:ext>
            </a:extLst>
          </p:cNvPr>
          <p:cNvSpPr>
            <a:spLocks noChangeArrowheads="1"/>
          </p:cNvSpPr>
          <p:nvPr/>
        </p:nvSpPr>
        <p:spPr bwMode="auto">
          <a:xfrm>
            <a:off x="1676400" y="1730375"/>
            <a:ext cx="8686800" cy="4470400"/>
          </a:xfrm>
          <a:prstGeom prst="roundRect">
            <a:avLst>
              <a:gd name="adj" fmla="val 5120"/>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48487" name="Rectangle 7">
            <a:extLst>
              <a:ext uri="{FF2B5EF4-FFF2-40B4-BE49-F238E27FC236}">
                <a16:creationId xmlns:a16="http://schemas.microsoft.com/office/drawing/2014/main" id="{39540014-7BAF-1CB0-1D85-8A65719FA1AD}"/>
              </a:ext>
            </a:extLst>
          </p:cNvPr>
          <p:cNvSpPr>
            <a:spLocks noChangeArrowheads="1"/>
          </p:cNvSpPr>
          <p:nvPr/>
        </p:nvSpPr>
        <p:spPr bwMode="auto">
          <a:xfrm>
            <a:off x="3925888" y="1033464"/>
            <a:ext cx="39433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pt-BR" altLang="en-US" b="1" i="1">
                <a:latin typeface="Times New Roman" panose="02020603050405020304" pitchFamily="18" charset="0"/>
                <a:cs typeface="Times New Roman" panose="02020603050405020304" pitchFamily="18" charset="0"/>
              </a:rPr>
              <a:t>1.2.1. Nguyên tắc kế toán</a:t>
            </a:r>
            <a:endParaRPr lang="pt-PT" altLang="en-US" b="1" i="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48484"/>
                                        </p:tgtEl>
                                        <p:attrNameLst>
                                          <p:attrName>style.visibility</p:attrName>
                                        </p:attrNameLst>
                                      </p:cBhvr>
                                      <p:to>
                                        <p:strVal val="visible"/>
                                      </p:to>
                                    </p:set>
                                    <p:anim calcmode="lin" valueType="num">
                                      <p:cBhvr>
                                        <p:cTn id="7" dur="500" fill="hold"/>
                                        <p:tgtEl>
                                          <p:spTgt spid="148484"/>
                                        </p:tgtEl>
                                        <p:attrNameLst>
                                          <p:attrName>ppt_w</p:attrName>
                                        </p:attrNameLst>
                                      </p:cBhvr>
                                      <p:tavLst>
                                        <p:tav tm="0">
                                          <p:val>
                                            <p:fltVal val="0"/>
                                          </p:val>
                                        </p:tav>
                                        <p:tav tm="100000">
                                          <p:val>
                                            <p:strVal val="#ppt_w"/>
                                          </p:val>
                                        </p:tav>
                                      </p:tavLst>
                                    </p:anim>
                                    <p:anim calcmode="lin" valueType="num">
                                      <p:cBhvr>
                                        <p:cTn id="8" dur="500" fill="hold"/>
                                        <p:tgtEl>
                                          <p:spTgt spid="148484"/>
                                        </p:tgtEl>
                                        <p:attrNameLst>
                                          <p:attrName>ppt_h</p:attrName>
                                        </p:attrNameLst>
                                      </p:cBhvr>
                                      <p:tavLst>
                                        <p:tav tm="0">
                                          <p:val>
                                            <p:fltVal val="0"/>
                                          </p:val>
                                        </p:tav>
                                        <p:tav tm="100000">
                                          <p:val>
                                            <p:strVal val="#ppt_h"/>
                                          </p:val>
                                        </p:tav>
                                      </p:tavLst>
                                    </p:anim>
                                    <p:anim calcmode="lin" valueType="num">
                                      <p:cBhvr>
                                        <p:cTn id="9" dur="500" fill="hold"/>
                                        <p:tgtEl>
                                          <p:spTgt spid="148484"/>
                                        </p:tgtEl>
                                        <p:attrNameLst>
                                          <p:attrName>style.rotation</p:attrName>
                                        </p:attrNameLst>
                                      </p:cBhvr>
                                      <p:tavLst>
                                        <p:tav tm="0">
                                          <p:val>
                                            <p:fltVal val="360"/>
                                          </p:val>
                                        </p:tav>
                                        <p:tav tm="100000">
                                          <p:val>
                                            <p:fltVal val="0"/>
                                          </p:val>
                                        </p:tav>
                                      </p:tavLst>
                                    </p:anim>
                                    <p:animEffect transition="in" filter="fade">
                                      <p:cBhvr>
                                        <p:cTn id="10" dur="500"/>
                                        <p:tgtEl>
                                          <p:spTgt spid="14848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148487"/>
                                        </p:tgtEl>
                                        <p:attrNameLst>
                                          <p:attrName>style.visibility</p:attrName>
                                        </p:attrNameLst>
                                      </p:cBhvr>
                                      <p:to>
                                        <p:strVal val="visible"/>
                                      </p:to>
                                    </p:set>
                                    <p:anim calcmode="lin" valueType="num">
                                      <p:cBhvr>
                                        <p:cTn id="15" dur="500" fill="hold"/>
                                        <p:tgtEl>
                                          <p:spTgt spid="148487"/>
                                        </p:tgtEl>
                                        <p:attrNameLst>
                                          <p:attrName>ppt_w</p:attrName>
                                        </p:attrNameLst>
                                      </p:cBhvr>
                                      <p:tavLst>
                                        <p:tav tm="0">
                                          <p:val>
                                            <p:fltVal val="0"/>
                                          </p:val>
                                        </p:tav>
                                        <p:tav tm="100000">
                                          <p:val>
                                            <p:strVal val="#ppt_w"/>
                                          </p:val>
                                        </p:tav>
                                      </p:tavLst>
                                    </p:anim>
                                    <p:anim calcmode="lin" valueType="num">
                                      <p:cBhvr>
                                        <p:cTn id="16" dur="500" fill="hold"/>
                                        <p:tgtEl>
                                          <p:spTgt spid="148487"/>
                                        </p:tgtEl>
                                        <p:attrNameLst>
                                          <p:attrName>ppt_h</p:attrName>
                                        </p:attrNameLst>
                                      </p:cBhvr>
                                      <p:tavLst>
                                        <p:tav tm="0">
                                          <p:val>
                                            <p:fltVal val="0"/>
                                          </p:val>
                                        </p:tav>
                                        <p:tav tm="100000">
                                          <p:val>
                                            <p:strVal val="#ppt_h"/>
                                          </p:val>
                                        </p:tav>
                                      </p:tavLst>
                                    </p:anim>
                                    <p:anim calcmode="lin" valueType="num">
                                      <p:cBhvr>
                                        <p:cTn id="17" dur="500" fill="hold"/>
                                        <p:tgtEl>
                                          <p:spTgt spid="148487"/>
                                        </p:tgtEl>
                                        <p:attrNameLst>
                                          <p:attrName>style.rotation</p:attrName>
                                        </p:attrNameLst>
                                      </p:cBhvr>
                                      <p:tavLst>
                                        <p:tav tm="0">
                                          <p:val>
                                            <p:fltVal val="360"/>
                                          </p:val>
                                        </p:tav>
                                        <p:tav tm="100000">
                                          <p:val>
                                            <p:fltVal val="0"/>
                                          </p:val>
                                        </p:tav>
                                      </p:tavLst>
                                    </p:anim>
                                    <p:animEffect transition="in" filter="fade">
                                      <p:cBhvr>
                                        <p:cTn id="18" dur="500"/>
                                        <p:tgtEl>
                                          <p:spTgt spid="14848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48485"/>
                                        </p:tgtEl>
                                        <p:attrNameLst>
                                          <p:attrName>style.visibility</p:attrName>
                                        </p:attrNameLst>
                                      </p:cBhvr>
                                      <p:to>
                                        <p:strVal val="visible"/>
                                      </p:to>
                                    </p:set>
                                    <p:animEffect transition="in" filter="diamond(in)">
                                      <p:cBhvr>
                                        <p:cTn id="23" dur="2000"/>
                                        <p:tgtEl>
                                          <p:spTgt spid="148485"/>
                                        </p:tgtEl>
                                      </p:cBhvr>
                                    </p:animEffect>
                                  </p:childTnLst>
                                </p:cTn>
                              </p:par>
                              <p:par>
                                <p:cTn id="24" presetID="8" presetClass="entr" presetSubtype="16" fill="hold" nodeType="withEffect">
                                  <p:stCondLst>
                                    <p:cond delay="0"/>
                                  </p:stCondLst>
                                  <p:childTnLst>
                                    <p:set>
                                      <p:cBhvr>
                                        <p:cTn id="25" dur="1" fill="hold">
                                          <p:stCondLst>
                                            <p:cond delay="0"/>
                                          </p:stCondLst>
                                        </p:cTn>
                                        <p:tgtEl>
                                          <p:spTgt spid="148486"/>
                                        </p:tgtEl>
                                        <p:attrNameLst>
                                          <p:attrName>style.visibility</p:attrName>
                                        </p:attrNameLst>
                                      </p:cBhvr>
                                      <p:to>
                                        <p:strVal val="visible"/>
                                      </p:to>
                                    </p:set>
                                    <p:animEffect transition="in" filter="diamond(in)">
                                      <p:cBhvr>
                                        <p:cTn id="26" dur="2000"/>
                                        <p:tgtEl>
                                          <p:spTgt spid="148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4" grpId="0"/>
      <p:bldP spid="148485" grpId="0"/>
      <p:bldP spid="14848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5" name="Rectangle 5">
            <a:extLst>
              <a:ext uri="{FF2B5EF4-FFF2-40B4-BE49-F238E27FC236}">
                <a16:creationId xmlns:a16="http://schemas.microsoft.com/office/drawing/2014/main" id="{6C33A284-9CE5-F67F-4D8F-CFAEEDEC22CF}"/>
              </a:ext>
            </a:extLst>
          </p:cNvPr>
          <p:cNvSpPr>
            <a:spLocks noChangeArrowheads="1"/>
          </p:cNvSpPr>
          <p:nvPr/>
        </p:nvSpPr>
        <p:spPr bwMode="auto">
          <a:xfrm>
            <a:off x="1676400" y="762000"/>
            <a:ext cx="8763000" cy="584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spcBef>
                <a:spcPct val="0"/>
              </a:spcBef>
              <a:buClrTx/>
              <a:buFontTx/>
              <a:buNone/>
            </a:pPr>
            <a:r>
              <a:rPr lang="vi-VN" altLang="en-US" sz="2200" dirty="0">
                <a:latin typeface="Times New Roman" panose="02020603050405020304" pitchFamily="18" charset="0"/>
                <a:cs typeface="Times New Roman" panose="02020603050405020304" pitchFamily="18" charset="0"/>
              </a:rPr>
              <a:t>3. Việc nhận vốn góp bằng các loại tài sản vô hình như bản quyền, quyền khai thác, sử dụng tài sản, thương hiệu, nhãn hiệu… chỉ được thực hiện khi có quy định cụ thể của pháp luật hoặc cơ quan có thẩm quyền cho phép. Khi pháp luật chưa có quy định cụ thể về vấn đề này, các giao dịch góp vốn bằng nhãn hiệu, thương hiệu được kế toán như việc đi thuê tài sản hoặc nhượng quyền thương mại, theo đó: </a:t>
            </a:r>
            <a:endParaRPr lang="en-US" altLang="en-US" sz="2200" dirty="0">
              <a:latin typeface="Times New Roman" panose="02020603050405020304" pitchFamily="18" charset="0"/>
              <a:cs typeface="Times New Roman" panose="02020603050405020304" pitchFamily="18" charset="0"/>
            </a:endParaRPr>
          </a:p>
          <a:p>
            <a:pPr algn="just">
              <a:spcBef>
                <a:spcPct val="0"/>
              </a:spcBef>
              <a:buClrTx/>
              <a:buFontTx/>
              <a:buNone/>
            </a:pPr>
            <a:r>
              <a:rPr lang="en-US" altLang="en-US" sz="2200" dirty="0">
                <a:latin typeface="Times New Roman" panose="02020603050405020304" pitchFamily="18" charset="0"/>
                <a:cs typeface="Times New Roman" panose="02020603050405020304" pitchFamily="18" charset="0"/>
              </a:rPr>
              <a:t>	</a:t>
            </a:r>
            <a:r>
              <a:rPr lang="vi-VN" altLang="en-US" sz="2200" dirty="0">
                <a:latin typeface="Times New Roman" panose="02020603050405020304" pitchFamily="18" charset="0"/>
                <a:cs typeface="Times New Roman" panose="02020603050405020304" pitchFamily="18" charset="0"/>
              </a:rPr>
              <a:t>- Đối với bên góp vốn bằng thương hiệu, nhãn hiệu, tên thương mại: Ghi nhận số tiền thu được từ việc cho bên kia sử dụng nhãn hiệu, tên thương mại là doanh thu cho thuê tài sản vô hình, nhượng quyền thương mại, không ghi nhận tăng giá trị khoản đầu tư vào đơn vị khác và thu nhập hoặc vốn chủ sở hữu tương ứng với giá trị khoản đầu tư;</a:t>
            </a:r>
            <a:endParaRPr lang="en-US" altLang="en-US" sz="2200" dirty="0">
              <a:latin typeface="Times New Roman" panose="02020603050405020304" pitchFamily="18" charset="0"/>
              <a:cs typeface="Times New Roman" panose="02020603050405020304" pitchFamily="18" charset="0"/>
            </a:endParaRPr>
          </a:p>
          <a:p>
            <a:pPr algn="just">
              <a:spcBef>
                <a:spcPct val="0"/>
              </a:spcBef>
              <a:buClrTx/>
              <a:buFontTx/>
              <a:buNone/>
            </a:pPr>
            <a:r>
              <a:rPr lang="en-US" altLang="en-US" sz="2200" dirty="0">
                <a:latin typeface="Times New Roman" panose="02020603050405020304" pitchFamily="18" charset="0"/>
                <a:cs typeface="Times New Roman" panose="02020603050405020304" pitchFamily="18" charset="0"/>
              </a:rPr>
              <a:t>	</a:t>
            </a:r>
            <a:r>
              <a:rPr lang="vi-VN" altLang="en-US" sz="2200" dirty="0">
                <a:latin typeface="Times New Roman" panose="02020603050405020304" pitchFamily="18" charset="0"/>
                <a:cs typeface="Times New Roman" panose="02020603050405020304" pitchFamily="18" charset="0"/>
              </a:rPr>
              <a:t>- Đối với bên nhận vốn góp bằng thiêu hiệu, nhãn nhiệu, tên thương mại: Không ghi nhận giá trị thương hiệu, nhãn hiệu, tên thương mại và ghi tăng vốn chủ sở hữu tương ứng với giá trị thương hiệu, nhãn hiệu, tên thương mại nhận vốn góp. Khoản tiền trả cho việc sử dụng nhãn hiệu, thương hiệu, tên thương mại được ghi nhận là chi phí thuê tài sản, chi phí nhượng quyền thương mại.</a:t>
            </a:r>
            <a:endParaRPr lang="en-US" altLang="en-US" sz="2200" dirty="0">
              <a:latin typeface="Times New Roman" panose="02020603050405020304" pitchFamily="18" charset="0"/>
              <a:cs typeface="Times New Roman" panose="02020603050405020304" pitchFamily="18" charset="0"/>
            </a:endParaRPr>
          </a:p>
        </p:txBody>
      </p:sp>
      <p:sp>
        <p:nvSpPr>
          <p:cNvPr id="148486" name="AutoShape 6">
            <a:extLst>
              <a:ext uri="{FF2B5EF4-FFF2-40B4-BE49-F238E27FC236}">
                <a16:creationId xmlns:a16="http://schemas.microsoft.com/office/drawing/2014/main" id="{48C23047-220D-442C-219F-1083141D3853}"/>
              </a:ext>
            </a:extLst>
          </p:cNvPr>
          <p:cNvSpPr>
            <a:spLocks noChangeArrowheads="1"/>
          </p:cNvSpPr>
          <p:nvPr/>
        </p:nvSpPr>
        <p:spPr bwMode="auto">
          <a:xfrm>
            <a:off x="1676400" y="762000"/>
            <a:ext cx="8915400" cy="5791200"/>
          </a:xfrm>
          <a:prstGeom prst="roundRect">
            <a:avLst>
              <a:gd name="adj" fmla="val 5120"/>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 name="Rectangle 7">
            <a:extLst>
              <a:ext uri="{FF2B5EF4-FFF2-40B4-BE49-F238E27FC236}">
                <a16:creationId xmlns:a16="http://schemas.microsoft.com/office/drawing/2014/main" id="{5B52F327-FDC9-4ADC-BE03-F960B187159B}"/>
              </a:ext>
            </a:extLst>
          </p:cNvPr>
          <p:cNvSpPr>
            <a:spLocks noChangeArrowheads="1"/>
          </p:cNvSpPr>
          <p:nvPr/>
        </p:nvSpPr>
        <p:spPr bwMode="auto">
          <a:xfrm>
            <a:off x="3925888" y="228601"/>
            <a:ext cx="39433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pt-BR" altLang="en-US" b="1" i="1">
                <a:solidFill>
                  <a:schemeClr val="bg1"/>
                </a:solidFill>
                <a:latin typeface="Times New Roman" panose="02020603050405020304" pitchFamily="18" charset="0"/>
                <a:cs typeface="Times New Roman" panose="02020603050405020304" pitchFamily="18" charset="0"/>
              </a:rPr>
              <a:t>1.2.1. Nguyên tắc kế toán</a:t>
            </a:r>
            <a:endParaRPr lang="pt-PT" altLang="en-US" b="1" i="1">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148486"/>
                                        </p:tgtEl>
                                        <p:attrNameLst>
                                          <p:attrName>style.visibility</p:attrName>
                                        </p:attrNameLst>
                                      </p:cBhvr>
                                      <p:to>
                                        <p:strVal val="visible"/>
                                      </p:to>
                                    </p:set>
                                    <p:animEffect transition="in" filter="diamond(in)">
                                      <p:cBhvr>
                                        <p:cTn id="7" dur="2000"/>
                                        <p:tgtEl>
                                          <p:spTgt spid="14848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48485"/>
                                        </p:tgtEl>
                                        <p:attrNameLst>
                                          <p:attrName>style.visibility</p:attrName>
                                        </p:attrNameLst>
                                      </p:cBhvr>
                                      <p:to>
                                        <p:strVal val="visible"/>
                                      </p:to>
                                    </p:set>
                                    <p:animEffect transition="in" filter="diamond(in)">
                                      <p:cBhvr>
                                        <p:cTn id="10" dur="2000"/>
                                        <p:tgtEl>
                                          <p:spTgt spid="14848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 calcmode="lin" valueType="num">
                                      <p:cBhvr>
                                        <p:cTn id="17" dur="500" fill="hold"/>
                                        <p:tgtEl>
                                          <p:spTgt spid="2"/>
                                        </p:tgtEl>
                                        <p:attrNameLst>
                                          <p:attrName>style.rotation</p:attrName>
                                        </p:attrNameLst>
                                      </p:cBhvr>
                                      <p:tavLst>
                                        <p:tav tm="0">
                                          <p:val>
                                            <p:fltVal val="360"/>
                                          </p:val>
                                        </p:tav>
                                        <p:tav tm="100000">
                                          <p:val>
                                            <p:fltVal val="0"/>
                                          </p:val>
                                        </p:tav>
                                      </p:tavLst>
                                    </p:anim>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5" grpId="0"/>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4">
            <a:extLst>
              <a:ext uri="{FF2B5EF4-FFF2-40B4-BE49-F238E27FC236}">
                <a16:creationId xmlns:a16="http://schemas.microsoft.com/office/drawing/2014/main" id="{E14F942D-12A4-D0D3-4143-7DB4716A3DF7}"/>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48485" name="Rectangle 5">
            <a:extLst>
              <a:ext uri="{FF2B5EF4-FFF2-40B4-BE49-F238E27FC236}">
                <a16:creationId xmlns:a16="http://schemas.microsoft.com/office/drawing/2014/main" id="{522D7BD1-D351-CF8E-4635-F41AD4BABB86}"/>
              </a:ext>
            </a:extLst>
          </p:cNvPr>
          <p:cNvSpPr>
            <a:spLocks noChangeArrowheads="1"/>
          </p:cNvSpPr>
          <p:nvPr/>
        </p:nvSpPr>
        <p:spPr bwMode="auto">
          <a:xfrm>
            <a:off x="1905001" y="1733550"/>
            <a:ext cx="8461375" cy="378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4. Việc sử dụng vốn đầu tư của chủ sở hữu, chênh lệch đánh giá lại tài sản, quỹ đầu tư phát triển để bù lỗ kinh doanh được thực hiện theo quyết định của chủ sở hữu, doanh nghiệp phải thực hiện đầy đủ các thủ tục theo quy định của pháp luật.</a:t>
            </a:r>
            <a:endParaRPr lang="en-US" altLang="en-US" sz="2400">
              <a:latin typeface="Times New Roman" panose="02020603050405020304" pitchFamily="18" charset="0"/>
              <a:cs typeface="Times New Roman" panose="02020603050405020304" pitchFamily="18" charset="0"/>
            </a:endParaRP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5. Việc phân phối lợi nhuận chỉ thực hiện khi doanh nghiệp có lợi nhuận sau thuế chưa phân phối. Mọi trường hợp trả cổ tức, lợi nhuận cho chủ sở hữu quá mức số lợi nhuận sau thuế chưa phân phối về bản chất đều là giảm vốn góp, doanh nghiệp phải thực hiện đầy đủ các thủ tục theo quy định của pháp luật và điều chỉnh giấy đăng ký kinh doanh.</a:t>
            </a:r>
            <a:endParaRPr lang="en-US" altLang="en-US" sz="2400">
              <a:latin typeface="Times New Roman" panose="02020603050405020304" pitchFamily="18" charset="0"/>
              <a:cs typeface="Times New Roman" panose="02020603050405020304" pitchFamily="18" charset="0"/>
            </a:endParaRPr>
          </a:p>
        </p:txBody>
      </p:sp>
      <p:sp>
        <p:nvSpPr>
          <p:cNvPr id="148486" name="AutoShape 6">
            <a:extLst>
              <a:ext uri="{FF2B5EF4-FFF2-40B4-BE49-F238E27FC236}">
                <a16:creationId xmlns:a16="http://schemas.microsoft.com/office/drawing/2014/main" id="{76C79474-5753-943F-73F8-103363635402}"/>
              </a:ext>
            </a:extLst>
          </p:cNvPr>
          <p:cNvSpPr>
            <a:spLocks noChangeArrowheads="1"/>
          </p:cNvSpPr>
          <p:nvPr/>
        </p:nvSpPr>
        <p:spPr bwMode="auto">
          <a:xfrm>
            <a:off x="1905000" y="1524000"/>
            <a:ext cx="8534400" cy="4057650"/>
          </a:xfrm>
          <a:prstGeom prst="roundRect">
            <a:avLst>
              <a:gd name="adj" fmla="val 5120"/>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 name="Rectangle 7">
            <a:extLst>
              <a:ext uri="{FF2B5EF4-FFF2-40B4-BE49-F238E27FC236}">
                <a16:creationId xmlns:a16="http://schemas.microsoft.com/office/drawing/2014/main" id="{D041CB34-5BE0-651E-C12F-BD925AE98036}"/>
              </a:ext>
            </a:extLst>
          </p:cNvPr>
          <p:cNvSpPr>
            <a:spLocks noChangeArrowheads="1"/>
          </p:cNvSpPr>
          <p:nvPr/>
        </p:nvSpPr>
        <p:spPr bwMode="auto">
          <a:xfrm>
            <a:off x="3925888" y="228601"/>
            <a:ext cx="39433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pt-BR" altLang="en-US" b="1" i="1">
                <a:solidFill>
                  <a:schemeClr val="bg1"/>
                </a:solidFill>
                <a:latin typeface="Times New Roman" panose="02020603050405020304" pitchFamily="18" charset="0"/>
                <a:cs typeface="Times New Roman" panose="02020603050405020304" pitchFamily="18" charset="0"/>
              </a:rPr>
              <a:t>1.2.1. Nguyên tắc kế toán</a:t>
            </a:r>
            <a:endParaRPr lang="pt-PT" altLang="en-US" b="1" i="1">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148486"/>
                                        </p:tgtEl>
                                        <p:attrNameLst>
                                          <p:attrName>style.visibility</p:attrName>
                                        </p:attrNameLst>
                                      </p:cBhvr>
                                      <p:to>
                                        <p:strVal val="visible"/>
                                      </p:to>
                                    </p:set>
                                    <p:animEffect transition="in" filter="diamond(in)">
                                      <p:cBhvr>
                                        <p:cTn id="7" dur="2000"/>
                                        <p:tgtEl>
                                          <p:spTgt spid="1484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8485"/>
                                        </p:tgtEl>
                                        <p:attrNameLst>
                                          <p:attrName>style.visibility</p:attrName>
                                        </p:attrNameLst>
                                      </p:cBhvr>
                                      <p:to>
                                        <p:strVal val="visible"/>
                                      </p:to>
                                    </p:set>
                                    <p:animEffect transition="in" filter="diamond(in)">
                                      <p:cBhvr>
                                        <p:cTn id="12" dur="2000"/>
                                        <p:tgtEl>
                                          <p:spTgt spid="1484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9" presetClass="entr" presetSubtype="0" decel="10000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 calcmode="lin" valueType="num">
                                      <p:cBhvr>
                                        <p:cTn id="19" dur="500" fill="hold"/>
                                        <p:tgtEl>
                                          <p:spTgt spid="2"/>
                                        </p:tgtEl>
                                        <p:attrNameLst>
                                          <p:attrName>style.rotation</p:attrName>
                                        </p:attrNameLst>
                                      </p:cBhvr>
                                      <p:tavLst>
                                        <p:tav tm="0">
                                          <p:val>
                                            <p:fltVal val="360"/>
                                          </p:val>
                                        </p:tav>
                                        <p:tav tm="100000">
                                          <p:val>
                                            <p:fltVal val="0"/>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5" grpId="0"/>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4">
            <a:extLst>
              <a:ext uri="{FF2B5EF4-FFF2-40B4-BE49-F238E27FC236}">
                <a16:creationId xmlns:a16="http://schemas.microsoft.com/office/drawing/2014/main" id="{7FBA42A2-31D6-4034-3780-D77F4B9ABB1B}"/>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49507" name="Rectangle 3">
            <a:extLst>
              <a:ext uri="{FF2B5EF4-FFF2-40B4-BE49-F238E27FC236}">
                <a16:creationId xmlns:a16="http://schemas.microsoft.com/office/drawing/2014/main" id="{960084A0-145B-C15B-1593-DC066ABA2A24}"/>
              </a:ext>
            </a:extLst>
          </p:cNvPr>
          <p:cNvSpPr>
            <a:spLocks noChangeArrowheads="1"/>
          </p:cNvSpPr>
          <p:nvPr/>
        </p:nvSpPr>
        <p:spPr bwMode="auto">
          <a:xfrm>
            <a:off x="2133601" y="2293939"/>
            <a:ext cx="7858125"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(1) Phản ánh chính xác, kịp thời tình hình tăng, giảm nguồn vốn chủ sở hữu và chi tiết theo từng đối tượng góp vốn.</a:t>
            </a: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(2) Giám đốc chặt chẽ việc chi tiêu, sử dụng nguồn vốn đầu tư xây dựng cơ bản, các quỹ DN một cách tiết kiệm có hiệu quả.</a:t>
            </a:r>
          </a:p>
          <a:p>
            <a:pPr algn="just">
              <a:spcBef>
                <a:spcPct val="0"/>
              </a:spcBef>
              <a:buClrTx/>
              <a:buFontTx/>
              <a:buNone/>
            </a:pPr>
            <a:r>
              <a:rPr lang="vi-VN" altLang="en-US" sz="2400">
                <a:latin typeface="Times New Roman" panose="02020603050405020304" pitchFamily="18" charset="0"/>
                <a:cs typeface="Times New Roman" panose="02020603050405020304" pitchFamily="18" charset="0"/>
              </a:rPr>
              <a:t>(3) Thường xuyên phân tích tình hình sử dụng nguồn vốn chủ sở hữu, từ đó rút ra nguyên nhân ảnh hưởng đến việc tăng, giảm nguồn vốn chủ sở hữu và biện pháp khắc phục.</a:t>
            </a:r>
            <a:endParaRPr lang="pl-PL" altLang="en-US" sz="2400">
              <a:latin typeface="Times New Roman" panose="02020603050405020304" pitchFamily="18" charset="0"/>
              <a:cs typeface="Times New Roman" panose="02020603050405020304" pitchFamily="18" charset="0"/>
            </a:endParaRPr>
          </a:p>
        </p:txBody>
      </p:sp>
      <p:sp>
        <p:nvSpPr>
          <p:cNvPr id="149508" name="AutoShape 4">
            <a:extLst>
              <a:ext uri="{FF2B5EF4-FFF2-40B4-BE49-F238E27FC236}">
                <a16:creationId xmlns:a16="http://schemas.microsoft.com/office/drawing/2014/main" id="{C52444BF-1150-01BB-B728-2370A200913A}"/>
              </a:ext>
            </a:extLst>
          </p:cNvPr>
          <p:cNvSpPr>
            <a:spLocks noChangeArrowheads="1"/>
          </p:cNvSpPr>
          <p:nvPr/>
        </p:nvSpPr>
        <p:spPr bwMode="auto">
          <a:xfrm>
            <a:off x="2133600" y="1981200"/>
            <a:ext cx="7924800" cy="3276600"/>
          </a:xfrm>
          <a:prstGeom prst="roundRect">
            <a:avLst>
              <a:gd name="adj" fmla="val 5120"/>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49509" name="Rectangle 5">
            <a:extLst>
              <a:ext uri="{FF2B5EF4-FFF2-40B4-BE49-F238E27FC236}">
                <a16:creationId xmlns:a16="http://schemas.microsoft.com/office/drawing/2014/main" id="{53390E19-F984-DF77-BB89-84356F0B908A}"/>
              </a:ext>
            </a:extLst>
          </p:cNvPr>
          <p:cNvSpPr>
            <a:spLocks noChangeArrowheads="1"/>
          </p:cNvSpPr>
          <p:nvPr/>
        </p:nvSpPr>
        <p:spPr bwMode="auto">
          <a:xfrm>
            <a:off x="4471431" y="1216969"/>
            <a:ext cx="32015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2400" b="1" i="1" dirty="0">
                <a:latin typeface="Times New Roman" panose="02020603050405020304" pitchFamily="18" charset="0"/>
                <a:cs typeface="Times New Roman" panose="02020603050405020304" pitchFamily="18" charset="0"/>
              </a:rPr>
              <a:t>1.2.2. Nhiệm vụ kế toán</a:t>
            </a:r>
            <a:endParaRPr lang="pt-PT" altLang="en-US" sz="2400" b="1" i="1" dirty="0">
              <a:latin typeface="Times New Roman" panose="02020603050405020304" pitchFamily="18" charset="0"/>
              <a:cs typeface="Times New Roman" panose="02020603050405020304" pitchFamily="18" charset="0"/>
            </a:endParaRPr>
          </a:p>
        </p:txBody>
      </p:sp>
      <p:sp>
        <p:nvSpPr>
          <p:cNvPr id="149510" name="AutoShape 6">
            <a:extLst>
              <a:ext uri="{FF2B5EF4-FFF2-40B4-BE49-F238E27FC236}">
                <a16:creationId xmlns:a16="http://schemas.microsoft.com/office/drawing/2014/main" id="{DFBAE37A-3F66-454C-AA9A-8397B479DFED}"/>
              </a:ext>
            </a:extLst>
          </p:cNvPr>
          <p:cNvSpPr>
            <a:spLocks noChangeArrowheads="1"/>
          </p:cNvSpPr>
          <p:nvPr/>
        </p:nvSpPr>
        <p:spPr bwMode="auto">
          <a:xfrm>
            <a:off x="4038600" y="1143000"/>
            <a:ext cx="3810000" cy="533400"/>
          </a:xfrm>
          <a:prstGeom prst="roundRect">
            <a:avLst>
              <a:gd name="adj" fmla="val 166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 name="Rectangle 4">
            <a:extLst>
              <a:ext uri="{FF2B5EF4-FFF2-40B4-BE49-F238E27FC236}">
                <a16:creationId xmlns:a16="http://schemas.microsoft.com/office/drawing/2014/main" id="{39AE0FCB-E8F0-32C2-E052-21F5CEB55C1F}"/>
              </a:ext>
            </a:extLst>
          </p:cNvPr>
          <p:cNvSpPr>
            <a:spLocks noChangeArrowheads="1"/>
          </p:cNvSpPr>
          <p:nvPr/>
        </p:nvSpPr>
        <p:spPr bwMode="auto">
          <a:xfrm>
            <a:off x="1676401" y="211139"/>
            <a:ext cx="89503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t-PT" altLang="en-US" sz="2600" b="1" dirty="0">
                <a:latin typeface="Times New Roman" panose="02020603050405020304" pitchFamily="18" charset="0"/>
                <a:cs typeface="Times New Roman" panose="02020603050405020304" pitchFamily="18" charset="0"/>
              </a:rPr>
              <a:t>1. 2. Nguyên tắc kế toán và nhiệm vụ kế toán vốn chủ sở hữu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49509"/>
                                        </p:tgtEl>
                                        <p:attrNameLst>
                                          <p:attrName>style.visibility</p:attrName>
                                        </p:attrNameLst>
                                      </p:cBhvr>
                                      <p:to>
                                        <p:strVal val="visible"/>
                                      </p:to>
                                    </p:set>
                                    <p:anim calcmode="lin" valueType="num">
                                      <p:cBhvr>
                                        <p:cTn id="7" dur="500" fill="hold"/>
                                        <p:tgtEl>
                                          <p:spTgt spid="149509"/>
                                        </p:tgtEl>
                                        <p:attrNameLst>
                                          <p:attrName>ppt_w</p:attrName>
                                        </p:attrNameLst>
                                      </p:cBhvr>
                                      <p:tavLst>
                                        <p:tav tm="0">
                                          <p:val>
                                            <p:fltVal val="0"/>
                                          </p:val>
                                        </p:tav>
                                        <p:tav tm="100000">
                                          <p:val>
                                            <p:strVal val="#ppt_w"/>
                                          </p:val>
                                        </p:tav>
                                      </p:tavLst>
                                    </p:anim>
                                    <p:anim calcmode="lin" valueType="num">
                                      <p:cBhvr>
                                        <p:cTn id="8" dur="500" fill="hold"/>
                                        <p:tgtEl>
                                          <p:spTgt spid="149509"/>
                                        </p:tgtEl>
                                        <p:attrNameLst>
                                          <p:attrName>ppt_h</p:attrName>
                                        </p:attrNameLst>
                                      </p:cBhvr>
                                      <p:tavLst>
                                        <p:tav tm="0">
                                          <p:val>
                                            <p:fltVal val="0"/>
                                          </p:val>
                                        </p:tav>
                                        <p:tav tm="100000">
                                          <p:val>
                                            <p:strVal val="#ppt_h"/>
                                          </p:val>
                                        </p:tav>
                                      </p:tavLst>
                                    </p:anim>
                                    <p:anim calcmode="lin" valueType="num">
                                      <p:cBhvr>
                                        <p:cTn id="9" dur="500" fill="hold"/>
                                        <p:tgtEl>
                                          <p:spTgt spid="149509"/>
                                        </p:tgtEl>
                                        <p:attrNameLst>
                                          <p:attrName>style.rotation</p:attrName>
                                        </p:attrNameLst>
                                      </p:cBhvr>
                                      <p:tavLst>
                                        <p:tav tm="0">
                                          <p:val>
                                            <p:fltVal val="360"/>
                                          </p:val>
                                        </p:tav>
                                        <p:tav tm="100000">
                                          <p:val>
                                            <p:fltVal val="0"/>
                                          </p:val>
                                        </p:tav>
                                      </p:tavLst>
                                    </p:anim>
                                    <p:animEffect transition="in" filter="fade">
                                      <p:cBhvr>
                                        <p:cTn id="10" dur="500"/>
                                        <p:tgtEl>
                                          <p:spTgt spid="149509"/>
                                        </p:tgtEl>
                                      </p:cBhvr>
                                    </p:animEffect>
                                  </p:childTnLst>
                                </p:cTn>
                              </p:par>
                              <p:par>
                                <p:cTn id="11" presetID="55" presetClass="entr" presetSubtype="0" fill="hold" grpId="0" nodeType="withEffect">
                                  <p:stCondLst>
                                    <p:cond delay="0"/>
                                  </p:stCondLst>
                                  <p:childTnLst>
                                    <p:set>
                                      <p:cBhvr>
                                        <p:cTn id="12" dur="1" fill="hold">
                                          <p:stCondLst>
                                            <p:cond delay="0"/>
                                          </p:stCondLst>
                                        </p:cTn>
                                        <p:tgtEl>
                                          <p:spTgt spid="149510"/>
                                        </p:tgtEl>
                                        <p:attrNameLst>
                                          <p:attrName>style.visibility</p:attrName>
                                        </p:attrNameLst>
                                      </p:cBhvr>
                                      <p:to>
                                        <p:strVal val="visible"/>
                                      </p:to>
                                    </p:set>
                                    <p:anim calcmode="lin" valueType="num">
                                      <p:cBhvr>
                                        <p:cTn id="13" dur="1000" fill="hold"/>
                                        <p:tgtEl>
                                          <p:spTgt spid="149510"/>
                                        </p:tgtEl>
                                        <p:attrNameLst>
                                          <p:attrName>ppt_w</p:attrName>
                                        </p:attrNameLst>
                                      </p:cBhvr>
                                      <p:tavLst>
                                        <p:tav tm="0">
                                          <p:val>
                                            <p:strVal val="#ppt_w*0.70"/>
                                          </p:val>
                                        </p:tav>
                                        <p:tav tm="100000">
                                          <p:val>
                                            <p:strVal val="#ppt_w"/>
                                          </p:val>
                                        </p:tav>
                                      </p:tavLst>
                                    </p:anim>
                                    <p:anim calcmode="lin" valueType="num">
                                      <p:cBhvr>
                                        <p:cTn id="14" dur="1000" fill="hold"/>
                                        <p:tgtEl>
                                          <p:spTgt spid="149510"/>
                                        </p:tgtEl>
                                        <p:attrNameLst>
                                          <p:attrName>ppt_h</p:attrName>
                                        </p:attrNameLst>
                                      </p:cBhvr>
                                      <p:tavLst>
                                        <p:tav tm="0">
                                          <p:val>
                                            <p:strVal val="#ppt_h"/>
                                          </p:val>
                                        </p:tav>
                                        <p:tav tm="100000">
                                          <p:val>
                                            <p:strVal val="#ppt_h"/>
                                          </p:val>
                                        </p:tav>
                                      </p:tavLst>
                                    </p:anim>
                                    <p:animEffect transition="in" filter="fade">
                                      <p:cBhvr>
                                        <p:cTn id="15" dur="1000"/>
                                        <p:tgtEl>
                                          <p:spTgt spid="14951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49507"/>
                                        </p:tgtEl>
                                        <p:attrNameLst>
                                          <p:attrName>style.visibility</p:attrName>
                                        </p:attrNameLst>
                                      </p:cBhvr>
                                      <p:to>
                                        <p:strVal val="visible"/>
                                      </p:to>
                                    </p:set>
                                    <p:animEffect transition="in" filter="diamond(in)">
                                      <p:cBhvr>
                                        <p:cTn id="20" dur="2000"/>
                                        <p:tgtEl>
                                          <p:spTgt spid="149507"/>
                                        </p:tgtEl>
                                      </p:cBhvr>
                                    </p:animEffect>
                                  </p:childTnLst>
                                </p:cTn>
                              </p:par>
                              <p:par>
                                <p:cTn id="21" presetID="8" presetClass="entr" presetSubtype="16" fill="hold" nodeType="withEffect">
                                  <p:stCondLst>
                                    <p:cond delay="0"/>
                                  </p:stCondLst>
                                  <p:childTnLst>
                                    <p:set>
                                      <p:cBhvr>
                                        <p:cTn id="22" dur="1" fill="hold">
                                          <p:stCondLst>
                                            <p:cond delay="0"/>
                                          </p:stCondLst>
                                        </p:cTn>
                                        <p:tgtEl>
                                          <p:spTgt spid="149508"/>
                                        </p:tgtEl>
                                        <p:attrNameLst>
                                          <p:attrName>style.visibility</p:attrName>
                                        </p:attrNameLst>
                                      </p:cBhvr>
                                      <p:to>
                                        <p:strVal val="visible"/>
                                      </p:to>
                                    </p:set>
                                    <p:animEffect transition="in" filter="diamond(in)">
                                      <p:cBhvr>
                                        <p:cTn id="23" dur="2000"/>
                                        <p:tgtEl>
                                          <p:spTgt spid="14950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9" presetClass="entr" presetSubtype="0" decel="10000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 calcmode="lin" valueType="num">
                                      <p:cBhvr>
                                        <p:cTn id="30" dur="500" fill="hold"/>
                                        <p:tgtEl>
                                          <p:spTgt spid="2"/>
                                        </p:tgtEl>
                                        <p:attrNameLst>
                                          <p:attrName>style.rotation</p:attrName>
                                        </p:attrNameLst>
                                      </p:cBhvr>
                                      <p:tavLst>
                                        <p:tav tm="0">
                                          <p:val>
                                            <p:fltVal val="360"/>
                                          </p:val>
                                        </p:tav>
                                        <p:tav tm="100000">
                                          <p:val>
                                            <p:fltVal val="0"/>
                                          </p:val>
                                        </p:tav>
                                      </p:tavLst>
                                    </p:anim>
                                    <p:animEffect transition="in" filter="fade">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7" grpId="0"/>
      <p:bldP spid="149509" grpId="0"/>
      <p:bldP spid="149510" grpId="0" animBg="1"/>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5">
            <a:extLst>
              <a:ext uri="{FF2B5EF4-FFF2-40B4-BE49-F238E27FC236}">
                <a16:creationId xmlns:a16="http://schemas.microsoft.com/office/drawing/2014/main" id="{57B8FE07-2B01-D895-9516-2A6F24B649BE}"/>
              </a:ext>
            </a:extLst>
          </p:cNvPr>
          <p:cNvSpPr>
            <a:spLocks noChangeArrowheads="1"/>
          </p:cNvSpPr>
          <p:nvPr/>
        </p:nvSpPr>
        <p:spPr bwMode="auto">
          <a:xfrm>
            <a:off x="3530600" y="258764"/>
            <a:ext cx="52483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l-PL" altLang="en-US" b="1" dirty="0">
                <a:latin typeface="Times New Roman" panose="02020603050405020304" pitchFamily="18" charset="0"/>
                <a:cs typeface="Times New Roman" panose="02020603050405020304" pitchFamily="18" charset="0"/>
              </a:rPr>
              <a:t>KẾ TOÁN VỐN CHỦ  SỞ  HỮU</a:t>
            </a:r>
            <a:endParaRPr lang="en-US" altLang="en-US" b="1" dirty="0">
              <a:latin typeface="Times New Roman" panose="02020603050405020304" pitchFamily="18" charset="0"/>
              <a:cs typeface="Times New Roman" panose="02020603050405020304" pitchFamily="18" charset="0"/>
            </a:endParaRPr>
          </a:p>
        </p:txBody>
      </p:sp>
      <p:sp>
        <p:nvSpPr>
          <p:cNvPr id="150534" name="Rectangle 6">
            <a:extLst>
              <a:ext uri="{FF2B5EF4-FFF2-40B4-BE49-F238E27FC236}">
                <a16:creationId xmlns:a16="http://schemas.microsoft.com/office/drawing/2014/main" id="{DB95A368-F126-C1AB-09D2-EBA913159B16}"/>
              </a:ext>
            </a:extLst>
          </p:cNvPr>
          <p:cNvSpPr>
            <a:spLocks noChangeArrowheads="1"/>
          </p:cNvSpPr>
          <p:nvPr/>
        </p:nvSpPr>
        <p:spPr bwMode="auto">
          <a:xfrm>
            <a:off x="2798764" y="1066800"/>
            <a:ext cx="687863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3200" b="1" i="1">
                <a:latin typeface="Times New Roman" panose="02020603050405020304" pitchFamily="18" charset="0"/>
                <a:cs typeface="Times New Roman" panose="02020603050405020304" pitchFamily="18" charset="0"/>
              </a:rPr>
              <a:t>2.1. Kế toán vốn đầu tư của chủ sở hữu</a:t>
            </a:r>
            <a:endParaRPr lang="pt-PT" altLang="en-US" sz="3200" b="1">
              <a:latin typeface="Times New Roman" panose="02020603050405020304" pitchFamily="18" charset="0"/>
              <a:cs typeface="Times New Roman" panose="02020603050405020304" pitchFamily="18" charset="0"/>
            </a:endParaRPr>
          </a:p>
        </p:txBody>
      </p:sp>
      <p:sp>
        <p:nvSpPr>
          <p:cNvPr id="150535" name="AutoShape 7">
            <a:extLst>
              <a:ext uri="{FF2B5EF4-FFF2-40B4-BE49-F238E27FC236}">
                <a16:creationId xmlns:a16="http://schemas.microsoft.com/office/drawing/2014/main" id="{62E5157A-3875-5FAD-1D19-EE1EDBEADDB5}"/>
              </a:ext>
            </a:extLst>
          </p:cNvPr>
          <p:cNvSpPr>
            <a:spLocks noChangeArrowheads="1"/>
          </p:cNvSpPr>
          <p:nvPr/>
        </p:nvSpPr>
        <p:spPr bwMode="auto">
          <a:xfrm>
            <a:off x="2590800" y="990600"/>
            <a:ext cx="7239000" cy="685800"/>
          </a:xfrm>
          <a:prstGeom prst="roundRect">
            <a:avLst>
              <a:gd name="adj" fmla="val 16667"/>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50536" name="Rectangle 8">
            <a:extLst>
              <a:ext uri="{FF2B5EF4-FFF2-40B4-BE49-F238E27FC236}">
                <a16:creationId xmlns:a16="http://schemas.microsoft.com/office/drawing/2014/main" id="{55529289-0E05-F313-2F18-D5F2D67FDF9C}"/>
              </a:ext>
            </a:extLst>
          </p:cNvPr>
          <p:cNvSpPr>
            <a:spLocks noChangeArrowheads="1"/>
          </p:cNvSpPr>
          <p:nvPr/>
        </p:nvSpPr>
        <p:spPr bwMode="auto">
          <a:xfrm>
            <a:off x="1981200" y="1658938"/>
            <a:ext cx="8382000" cy="489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BR" altLang="en-US" sz="2600" i="1">
                <a:latin typeface="Times New Roman" panose="02020603050405020304" pitchFamily="18" charset="0"/>
                <a:cs typeface="Times New Roman" panose="02020603050405020304" pitchFamily="18" charset="0"/>
              </a:rPr>
              <a:t>* Nguồn hình thành vốn dầu tư của chủ sở hữu</a:t>
            </a:r>
            <a:endParaRPr lang="en-US" altLang="en-US" sz="26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600">
                <a:latin typeface="Times New Roman" panose="02020603050405020304" pitchFamily="18" charset="0"/>
                <a:cs typeface="Times New Roman" panose="02020603050405020304" pitchFamily="18" charset="0"/>
              </a:rPr>
              <a:t>Vốn đầu tư của chủ sở hữu có thể được hình thành từ những nguồn sau:</a:t>
            </a:r>
            <a:endParaRPr lang="en-US" altLang="en-US" sz="26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600">
                <a:latin typeface="Times New Roman" panose="02020603050405020304" pitchFamily="18" charset="0"/>
                <a:cs typeface="Times New Roman" panose="02020603050405020304" pitchFamily="18" charset="0"/>
              </a:rPr>
              <a:t>- Vốn góp ban đầu, góp bổ sung của các chủ sở hữu;</a:t>
            </a:r>
            <a:endParaRPr lang="en-US" altLang="en-US" sz="26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600">
                <a:latin typeface="Times New Roman" panose="02020603050405020304" pitchFamily="18" charset="0"/>
                <a:cs typeface="Times New Roman" panose="02020603050405020304" pitchFamily="18" charset="0"/>
              </a:rPr>
              <a:t>- Các khoản được bổ sung từ các quỹ thuộc vốn chủ sở hữu, lợi nhuận sau thuế của hoạt động kinh doanh;</a:t>
            </a:r>
            <a:endParaRPr lang="en-US" altLang="en-US" sz="26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600">
                <a:latin typeface="Times New Roman" panose="02020603050405020304" pitchFamily="18" charset="0"/>
                <a:cs typeface="Times New Roman" panose="02020603050405020304" pitchFamily="18" charset="0"/>
              </a:rPr>
              <a:t>- Cấu phần vốn của trái phiếu chuyển đổi (quyền chọn chuyển đổi trái phiếu thành cổ phiếu);</a:t>
            </a:r>
            <a:endParaRPr lang="en-US" altLang="en-US" sz="26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600">
                <a:latin typeface="Times New Roman" panose="02020603050405020304" pitchFamily="18" charset="0"/>
                <a:cs typeface="Times New Roman" panose="02020603050405020304" pitchFamily="18" charset="0"/>
              </a:rPr>
              <a:t>- Các khoản viện trợ không hoàn lại, các khoản nhận được khác được cơ quan có thẩm quyền cho phép ghi tăng vốn đầu tư của chủ sở hữu.</a:t>
            </a:r>
            <a:endParaRPr lang="en-US" altLang="en-US" sz="2600">
              <a:latin typeface="Times New Roman" panose="02020603050405020304" pitchFamily="18" charset="0"/>
              <a:cs typeface="Times New Roman" panose="02020603050405020304" pitchFamily="18" charset="0"/>
            </a:endParaRPr>
          </a:p>
        </p:txBody>
      </p:sp>
      <p:sp>
        <p:nvSpPr>
          <p:cNvPr id="150538" name="AutoShape 10">
            <a:extLst>
              <a:ext uri="{FF2B5EF4-FFF2-40B4-BE49-F238E27FC236}">
                <a16:creationId xmlns:a16="http://schemas.microsoft.com/office/drawing/2014/main" id="{8B86EDB9-2AA5-AD2D-51A9-D1C24852FFF0}"/>
              </a:ext>
            </a:extLst>
          </p:cNvPr>
          <p:cNvSpPr>
            <a:spLocks noChangeArrowheads="1"/>
          </p:cNvSpPr>
          <p:nvPr/>
        </p:nvSpPr>
        <p:spPr bwMode="auto">
          <a:xfrm>
            <a:off x="1828800" y="1676401"/>
            <a:ext cx="8534400" cy="4970463"/>
          </a:xfrm>
          <a:prstGeom prst="roundRect">
            <a:avLst>
              <a:gd name="adj" fmla="val 10954"/>
            </a:avLst>
          </a:prstGeom>
          <a:noFill/>
          <a:ln w="38100">
            <a:solidFill>
              <a:srgbClr val="008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0534"/>
                                        </p:tgtEl>
                                        <p:attrNameLst>
                                          <p:attrName>style.visibility</p:attrName>
                                        </p:attrNameLst>
                                      </p:cBhvr>
                                      <p:to>
                                        <p:strVal val="visible"/>
                                      </p:to>
                                    </p:set>
                                    <p:animEffect transition="in" filter="box(in)">
                                      <p:cBhvr>
                                        <p:cTn id="7" dur="500"/>
                                        <p:tgtEl>
                                          <p:spTgt spid="150534"/>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50535"/>
                                        </p:tgtEl>
                                        <p:attrNameLst>
                                          <p:attrName>style.visibility</p:attrName>
                                        </p:attrNameLst>
                                      </p:cBhvr>
                                      <p:to>
                                        <p:strVal val="visible"/>
                                      </p:to>
                                    </p:set>
                                    <p:anim calcmode="lin" valueType="num">
                                      <p:cBhvr>
                                        <p:cTn id="10" dur="1000" fill="hold"/>
                                        <p:tgtEl>
                                          <p:spTgt spid="150535"/>
                                        </p:tgtEl>
                                        <p:attrNameLst>
                                          <p:attrName>ppt_w</p:attrName>
                                        </p:attrNameLst>
                                      </p:cBhvr>
                                      <p:tavLst>
                                        <p:tav tm="0">
                                          <p:val>
                                            <p:strVal val="#ppt_w*0.70"/>
                                          </p:val>
                                        </p:tav>
                                        <p:tav tm="100000">
                                          <p:val>
                                            <p:strVal val="#ppt_w"/>
                                          </p:val>
                                        </p:tav>
                                      </p:tavLst>
                                    </p:anim>
                                    <p:anim calcmode="lin" valueType="num">
                                      <p:cBhvr>
                                        <p:cTn id="11" dur="1000" fill="hold"/>
                                        <p:tgtEl>
                                          <p:spTgt spid="150535"/>
                                        </p:tgtEl>
                                        <p:attrNameLst>
                                          <p:attrName>ppt_h</p:attrName>
                                        </p:attrNameLst>
                                      </p:cBhvr>
                                      <p:tavLst>
                                        <p:tav tm="0">
                                          <p:val>
                                            <p:strVal val="#ppt_h"/>
                                          </p:val>
                                        </p:tav>
                                        <p:tav tm="100000">
                                          <p:val>
                                            <p:strVal val="#ppt_h"/>
                                          </p:val>
                                        </p:tav>
                                      </p:tavLst>
                                    </p:anim>
                                    <p:animEffect transition="in" filter="fade">
                                      <p:cBhvr>
                                        <p:cTn id="12" dur="1000"/>
                                        <p:tgtEl>
                                          <p:spTgt spid="150535"/>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50538"/>
                                        </p:tgtEl>
                                        <p:attrNameLst>
                                          <p:attrName>style.visibility</p:attrName>
                                        </p:attrNameLst>
                                      </p:cBhvr>
                                      <p:to>
                                        <p:strVal val="visible"/>
                                      </p:to>
                                    </p:set>
                                    <p:anim calcmode="lin" valueType="num">
                                      <p:cBhvr>
                                        <p:cTn id="15" dur="1000" fill="hold"/>
                                        <p:tgtEl>
                                          <p:spTgt spid="150538"/>
                                        </p:tgtEl>
                                        <p:attrNameLst>
                                          <p:attrName>ppt_w</p:attrName>
                                        </p:attrNameLst>
                                      </p:cBhvr>
                                      <p:tavLst>
                                        <p:tav tm="0">
                                          <p:val>
                                            <p:strVal val="#ppt_w*0.70"/>
                                          </p:val>
                                        </p:tav>
                                        <p:tav tm="100000">
                                          <p:val>
                                            <p:strVal val="#ppt_w"/>
                                          </p:val>
                                        </p:tav>
                                      </p:tavLst>
                                    </p:anim>
                                    <p:anim calcmode="lin" valueType="num">
                                      <p:cBhvr>
                                        <p:cTn id="16" dur="1000" fill="hold"/>
                                        <p:tgtEl>
                                          <p:spTgt spid="150538"/>
                                        </p:tgtEl>
                                        <p:attrNameLst>
                                          <p:attrName>ppt_h</p:attrName>
                                        </p:attrNameLst>
                                      </p:cBhvr>
                                      <p:tavLst>
                                        <p:tav tm="0">
                                          <p:val>
                                            <p:strVal val="#ppt_h"/>
                                          </p:val>
                                        </p:tav>
                                        <p:tav tm="100000">
                                          <p:val>
                                            <p:strVal val="#ppt_h"/>
                                          </p:val>
                                        </p:tav>
                                      </p:tavLst>
                                    </p:anim>
                                    <p:animEffect transition="in" filter="fade">
                                      <p:cBhvr>
                                        <p:cTn id="17" dur="1000"/>
                                        <p:tgtEl>
                                          <p:spTgt spid="150538"/>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50536"/>
                                        </p:tgtEl>
                                        <p:attrNameLst>
                                          <p:attrName>style.visibility</p:attrName>
                                        </p:attrNameLst>
                                      </p:cBhvr>
                                      <p:to>
                                        <p:strVal val="visible"/>
                                      </p:to>
                                    </p:set>
                                    <p:anim calcmode="lin" valueType="num">
                                      <p:cBhvr>
                                        <p:cTn id="20" dur="1000" fill="hold"/>
                                        <p:tgtEl>
                                          <p:spTgt spid="150536"/>
                                        </p:tgtEl>
                                        <p:attrNameLst>
                                          <p:attrName>ppt_w</p:attrName>
                                        </p:attrNameLst>
                                      </p:cBhvr>
                                      <p:tavLst>
                                        <p:tav tm="0">
                                          <p:val>
                                            <p:strVal val="#ppt_w*0.70"/>
                                          </p:val>
                                        </p:tav>
                                        <p:tav tm="100000">
                                          <p:val>
                                            <p:strVal val="#ppt_w"/>
                                          </p:val>
                                        </p:tav>
                                      </p:tavLst>
                                    </p:anim>
                                    <p:anim calcmode="lin" valueType="num">
                                      <p:cBhvr>
                                        <p:cTn id="21" dur="1000" fill="hold"/>
                                        <p:tgtEl>
                                          <p:spTgt spid="150536"/>
                                        </p:tgtEl>
                                        <p:attrNameLst>
                                          <p:attrName>ppt_h</p:attrName>
                                        </p:attrNameLst>
                                      </p:cBhvr>
                                      <p:tavLst>
                                        <p:tav tm="0">
                                          <p:val>
                                            <p:strVal val="#ppt_h"/>
                                          </p:val>
                                        </p:tav>
                                        <p:tav tm="100000">
                                          <p:val>
                                            <p:strVal val="#ppt_h"/>
                                          </p:val>
                                        </p:tav>
                                      </p:tavLst>
                                    </p:anim>
                                    <p:animEffect transition="in" filter="fade">
                                      <p:cBhvr>
                                        <p:cTn id="22" dur="1000"/>
                                        <p:tgtEl>
                                          <p:spTgt spid="150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4" grpId="0"/>
      <p:bldP spid="150535" grpId="0" animBg="1"/>
      <p:bldP spid="150536" grpId="0"/>
      <p:bldP spid="15053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A504F535-3F45-F6F8-A8E6-9BC965E5A69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156674" name="Group 2">
            <a:extLst>
              <a:ext uri="{FF2B5EF4-FFF2-40B4-BE49-F238E27FC236}">
                <a16:creationId xmlns:a16="http://schemas.microsoft.com/office/drawing/2014/main" id="{1BEE6A05-928C-84AA-1B12-F5F37B8C4425}"/>
              </a:ext>
            </a:extLst>
          </p:cNvPr>
          <p:cNvGrpSpPr>
            <a:grpSpLocks/>
          </p:cNvGrpSpPr>
          <p:nvPr/>
        </p:nvGrpSpPr>
        <p:grpSpPr bwMode="auto">
          <a:xfrm>
            <a:off x="2209800" y="2490788"/>
            <a:ext cx="2590800" cy="2386012"/>
            <a:chOff x="720" y="2016"/>
            <a:chExt cx="1632" cy="1503"/>
          </a:xfrm>
        </p:grpSpPr>
        <p:sp>
          <p:nvSpPr>
            <p:cNvPr id="156675" name="AutoShape 3">
              <a:extLst>
                <a:ext uri="{FF2B5EF4-FFF2-40B4-BE49-F238E27FC236}">
                  <a16:creationId xmlns:a16="http://schemas.microsoft.com/office/drawing/2014/main" id="{615D3374-AA57-CD6D-3E8E-4BAC2A4A4DB3}"/>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56676" name="Oval 4">
              <a:extLst>
                <a:ext uri="{FF2B5EF4-FFF2-40B4-BE49-F238E27FC236}">
                  <a16:creationId xmlns:a16="http://schemas.microsoft.com/office/drawing/2014/main" id="{036AFBB0-AD65-3179-9E09-B37C079F680D}"/>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p>
            <a:p>
              <a:pPr algn="ctr">
                <a:defRPr/>
              </a:pPr>
              <a:r>
                <a:rPr lang="en-US" sz="2400" b="1" dirty="0" err="1">
                  <a:latin typeface="Times New Roman" panose="02020603050405020304" pitchFamily="18" charset="0"/>
                  <a:cs typeface="Times New Roman" panose="02020603050405020304" pitchFamily="18" charset="0"/>
                </a:rPr>
                <a:t>kế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toán</a:t>
              </a:r>
              <a:r>
                <a:rPr lang="en-US" sz="2400" b="1" dirty="0">
                  <a:latin typeface="Times New Roman" panose="02020603050405020304" pitchFamily="18" charset="0"/>
                  <a:cs typeface="Times New Roman" panose="02020603050405020304" pitchFamily="18" charset="0"/>
                </a:rPr>
                <a:t> </a:t>
              </a:r>
            </a:p>
          </p:txBody>
        </p:sp>
      </p:grpSp>
      <p:sp>
        <p:nvSpPr>
          <p:cNvPr id="156677" name="AutoShape 5">
            <a:extLst>
              <a:ext uri="{FF2B5EF4-FFF2-40B4-BE49-F238E27FC236}">
                <a16:creationId xmlns:a16="http://schemas.microsoft.com/office/drawing/2014/main" id="{460E02BF-6F7B-A054-C323-E94358479E79}"/>
              </a:ext>
            </a:extLst>
          </p:cNvPr>
          <p:cNvSpPr>
            <a:spLocks noChangeArrowheads="1"/>
          </p:cNvSpPr>
          <p:nvPr/>
        </p:nvSpPr>
        <p:spPr bwMode="gray">
          <a:xfrm>
            <a:off x="4800600" y="2338388"/>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Phiếu thu, Phiếu chi</a:t>
            </a:r>
          </a:p>
        </p:txBody>
      </p:sp>
      <p:sp>
        <p:nvSpPr>
          <p:cNvPr id="156678" name="AutoShape 6">
            <a:extLst>
              <a:ext uri="{FF2B5EF4-FFF2-40B4-BE49-F238E27FC236}">
                <a16:creationId xmlns:a16="http://schemas.microsoft.com/office/drawing/2014/main" id="{F2AC4558-D5AD-C789-E4DA-A21E94CA476D}"/>
              </a:ext>
            </a:extLst>
          </p:cNvPr>
          <p:cNvSpPr>
            <a:spLocks noChangeArrowheads="1"/>
          </p:cNvSpPr>
          <p:nvPr/>
        </p:nvSpPr>
        <p:spPr bwMode="gray">
          <a:xfrm>
            <a:off x="4876800" y="3328988"/>
            <a:ext cx="49164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Giấy báo Nợ, Có của NH</a:t>
            </a:r>
            <a:endParaRPr lang="en-US" sz="2600" b="1" dirty="0">
              <a:latin typeface="Times New Roman" panose="02020603050405020304" pitchFamily="18" charset="0"/>
              <a:cs typeface="Times New Roman" panose="02020603050405020304" pitchFamily="18" charset="0"/>
            </a:endParaRPr>
          </a:p>
        </p:txBody>
      </p:sp>
      <p:sp>
        <p:nvSpPr>
          <p:cNvPr id="156679" name="AutoShape 7">
            <a:extLst>
              <a:ext uri="{FF2B5EF4-FFF2-40B4-BE49-F238E27FC236}">
                <a16:creationId xmlns:a16="http://schemas.microsoft.com/office/drawing/2014/main" id="{B1712874-5E0E-7623-5704-D2EA6DB4652A}"/>
              </a:ext>
            </a:extLst>
          </p:cNvPr>
          <p:cNvSpPr>
            <a:spLocks noChangeArrowheads="1"/>
          </p:cNvSpPr>
          <p:nvPr/>
        </p:nvSpPr>
        <p:spPr bwMode="gray">
          <a:xfrm>
            <a:off x="4800600" y="4243388"/>
            <a:ext cx="50292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PT" sz="2600" b="1" dirty="0">
                <a:latin typeface="Times New Roman" panose="02020603050405020304" pitchFamily="18" charset="0"/>
                <a:cs typeface="Times New Roman" panose="02020603050405020304" pitchFamily="18" charset="0"/>
              </a:rPr>
              <a:t>Biên bản giao nhận TSCĐ,...</a:t>
            </a:r>
            <a:endParaRPr lang="en-US" sz="2600" b="1" dirty="0">
              <a:latin typeface="Times New Roman" panose="02020603050405020304" pitchFamily="18" charset="0"/>
              <a:cs typeface="Times New Roman" panose="02020603050405020304" pitchFamily="18" charset="0"/>
            </a:endParaRPr>
          </a:p>
        </p:txBody>
      </p:sp>
      <p:sp>
        <p:nvSpPr>
          <p:cNvPr id="13319" name="Rectangle 8">
            <a:extLst>
              <a:ext uri="{FF2B5EF4-FFF2-40B4-BE49-F238E27FC236}">
                <a16:creationId xmlns:a16="http://schemas.microsoft.com/office/drawing/2014/main" id="{F463D461-A766-C90B-E040-2A96909C177E}"/>
              </a:ext>
            </a:extLst>
          </p:cNvPr>
          <p:cNvSpPr>
            <a:spLocks noChangeArrowheads="1"/>
          </p:cNvSpPr>
          <p:nvPr/>
        </p:nvSpPr>
        <p:spPr bwMode="auto">
          <a:xfrm>
            <a:off x="3352800" y="1262063"/>
            <a:ext cx="44958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altLang="en-US" sz="3200" i="1" dirty="0">
                <a:latin typeface="Times New Roman" panose="02020603050405020304" pitchFamily="18" charset="0"/>
                <a:cs typeface="Times New Roman" panose="02020603050405020304" pitchFamily="18" charset="0"/>
              </a:rPr>
              <a:t>* </a:t>
            </a:r>
            <a:r>
              <a:rPr lang="vi-VN" altLang="en-US" sz="3200" i="1" dirty="0">
                <a:latin typeface="Times New Roman" panose="02020603050405020304" pitchFamily="18" charset="0"/>
                <a:cs typeface="Times New Roman" panose="02020603050405020304" pitchFamily="18" charset="0"/>
              </a:rPr>
              <a:t>Phương pháp kế toán</a:t>
            </a:r>
            <a:endParaRPr lang="en-US" altLang="en-US" sz="3200" i="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additive="base">
                                        <p:cTn id="7" dur="500" fill="hold"/>
                                        <p:tgtEl>
                                          <p:spTgt spid="156674"/>
                                        </p:tgtEl>
                                        <p:attrNameLst>
                                          <p:attrName>ppt_x</p:attrName>
                                        </p:attrNameLst>
                                      </p:cBhvr>
                                      <p:tavLst>
                                        <p:tav tm="0">
                                          <p:val>
                                            <p:strVal val="0-#ppt_w/2"/>
                                          </p:val>
                                        </p:tav>
                                        <p:tav tm="100000">
                                          <p:val>
                                            <p:strVal val="#ppt_x"/>
                                          </p:val>
                                        </p:tav>
                                      </p:tavLst>
                                    </p:anim>
                                    <p:anim calcmode="lin" valueType="num">
                                      <p:cBhvr additive="base">
                                        <p:cTn id="8" dur="500" fill="hold"/>
                                        <p:tgtEl>
                                          <p:spTgt spid="1566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56677"/>
                                        </p:tgtEl>
                                        <p:attrNameLst>
                                          <p:attrName>style.visibility</p:attrName>
                                        </p:attrNameLst>
                                      </p:cBhvr>
                                      <p:to>
                                        <p:strVal val="visible"/>
                                      </p:to>
                                    </p:set>
                                    <p:anim calcmode="lin" valueType="num">
                                      <p:cBhvr additive="base">
                                        <p:cTn id="13" dur="500" fill="hold"/>
                                        <p:tgtEl>
                                          <p:spTgt spid="156677"/>
                                        </p:tgtEl>
                                        <p:attrNameLst>
                                          <p:attrName>ppt_x</p:attrName>
                                        </p:attrNameLst>
                                      </p:cBhvr>
                                      <p:tavLst>
                                        <p:tav tm="0">
                                          <p:val>
                                            <p:strVal val="1+#ppt_w/2"/>
                                          </p:val>
                                        </p:tav>
                                        <p:tav tm="100000">
                                          <p:val>
                                            <p:strVal val="#ppt_x"/>
                                          </p:val>
                                        </p:tav>
                                      </p:tavLst>
                                    </p:anim>
                                    <p:anim calcmode="lin" valueType="num">
                                      <p:cBhvr additive="base">
                                        <p:cTn id="14" dur="500" fill="hold"/>
                                        <p:tgtEl>
                                          <p:spTgt spid="156677"/>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56678"/>
                                        </p:tgtEl>
                                        <p:attrNameLst>
                                          <p:attrName>style.visibility</p:attrName>
                                        </p:attrNameLst>
                                      </p:cBhvr>
                                      <p:to>
                                        <p:strVal val="visible"/>
                                      </p:to>
                                    </p:set>
                                    <p:anim calcmode="lin" valueType="num">
                                      <p:cBhvr additive="base">
                                        <p:cTn id="17" dur="500" fill="hold"/>
                                        <p:tgtEl>
                                          <p:spTgt spid="156678"/>
                                        </p:tgtEl>
                                        <p:attrNameLst>
                                          <p:attrName>ppt_x</p:attrName>
                                        </p:attrNameLst>
                                      </p:cBhvr>
                                      <p:tavLst>
                                        <p:tav tm="0">
                                          <p:val>
                                            <p:strVal val="1+#ppt_w/2"/>
                                          </p:val>
                                        </p:tav>
                                        <p:tav tm="100000">
                                          <p:val>
                                            <p:strVal val="#ppt_x"/>
                                          </p:val>
                                        </p:tav>
                                      </p:tavLst>
                                    </p:anim>
                                    <p:anim calcmode="lin" valueType="num">
                                      <p:cBhvr additive="base">
                                        <p:cTn id="18" dur="500" fill="hold"/>
                                        <p:tgtEl>
                                          <p:spTgt spid="156678"/>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56679"/>
                                        </p:tgtEl>
                                        <p:attrNameLst>
                                          <p:attrName>style.visibility</p:attrName>
                                        </p:attrNameLst>
                                      </p:cBhvr>
                                      <p:to>
                                        <p:strVal val="visible"/>
                                      </p:to>
                                    </p:set>
                                    <p:anim calcmode="lin" valueType="num">
                                      <p:cBhvr additive="base">
                                        <p:cTn id="21" dur="500" fill="hold"/>
                                        <p:tgtEl>
                                          <p:spTgt spid="156679"/>
                                        </p:tgtEl>
                                        <p:attrNameLst>
                                          <p:attrName>ppt_x</p:attrName>
                                        </p:attrNameLst>
                                      </p:cBhvr>
                                      <p:tavLst>
                                        <p:tav tm="0">
                                          <p:val>
                                            <p:strVal val="1+#ppt_w/2"/>
                                          </p:val>
                                        </p:tav>
                                        <p:tav tm="100000">
                                          <p:val>
                                            <p:strVal val="#ppt_x"/>
                                          </p:val>
                                        </p:tav>
                                      </p:tavLst>
                                    </p:anim>
                                    <p:anim calcmode="lin" valueType="num">
                                      <p:cBhvr additive="base">
                                        <p:cTn id="22" dur="500" fill="hold"/>
                                        <p:tgtEl>
                                          <p:spTgt spid="1566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7" grpId="0" animBg="1"/>
      <p:bldP spid="156678" grpId="0" animBg="1"/>
      <p:bldP spid="15667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oter Placeholder 4">
            <a:extLst>
              <a:ext uri="{FF2B5EF4-FFF2-40B4-BE49-F238E27FC236}">
                <a16:creationId xmlns:a16="http://schemas.microsoft.com/office/drawing/2014/main" id="{20641160-301E-4E9F-D0EE-5F19DB0D086C}"/>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53602" name="Rectangle 2">
            <a:extLst>
              <a:ext uri="{FF2B5EF4-FFF2-40B4-BE49-F238E27FC236}">
                <a16:creationId xmlns:a16="http://schemas.microsoft.com/office/drawing/2014/main" id="{8ACBE88D-6B04-07B7-1FB3-87D816BD4A59}"/>
              </a:ext>
            </a:extLst>
          </p:cNvPr>
          <p:cNvSpPr>
            <a:spLocks noGrp="1" noChangeArrowheads="1"/>
          </p:cNvSpPr>
          <p:nvPr>
            <p:ph type="title"/>
          </p:nvPr>
        </p:nvSpPr>
        <p:spPr>
          <a:xfrm>
            <a:off x="3060700" y="152401"/>
            <a:ext cx="6019800" cy="563563"/>
          </a:xfrm>
        </p:spPr>
        <p:txBody>
          <a:bodyPr>
            <a:normAutofit fontScale="90000"/>
          </a:bodyPr>
          <a:lstStyle/>
          <a:p>
            <a:pPr algn="ctr" eaLnBrk="1" hangingPunct="1"/>
            <a:r>
              <a:rPr lang="pt-BR" altLang="en-US" sz="3200">
                <a:latin typeface="Times New Roman" panose="02020603050405020304" pitchFamily="18" charset="0"/>
                <a:cs typeface="Times New Roman" panose="02020603050405020304" pitchFamily="18" charset="0"/>
              </a:rPr>
              <a:t>Tài khoản chuyên dùng</a:t>
            </a:r>
            <a:endParaRPr lang="en-US" altLang="en-US" sz="3200">
              <a:latin typeface="Times New Roman" panose="02020603050405020304" pitchFamily="18" charset="0"/>
              <a:cs typeface="Times New Roman" panose="02020603050405020304" pitchFamily="18" charset="0"/>
            </a:endParaRPr>
          </a:p>
        </p:txBody>
      </p:sp>
      <p:sp>
        <p:nvSpPr>
          <p:cNvPr id="153603" name="Rectangle 3">
            <a:extLst>
              <a:ext uri="{FF2B5EF4-FFF2-40B4-BE49-F238E27FC236}">
                <a16:creationId xmlns:a16="http://schemas.microsoft.com/office/drawing/2014/main" id="{E9A57657-A0B4-44BE-A62C-B25C5413C9CE}"/>
              </a:ext>
            </a:extLst>
          </p:cNvPr>
          <p:cNvSpPr>
            <a:spLocks noGrp="1" noChangeArrowheads="1"/>
          </p:cNvSpPr>
          <p:nvPr>
            <p:ph type="body" idx="1"/>
          </p:nvPr>
        </p:nvSpPr>
        <p:spPr>
          <a:xfrm>
            <a:off x="2133600" y="2057400"/>
            <a:ext cx="8001000" cy="1524000"/>
          </a:xfrm>
        </p:spPr>
        <p:txBody>
          <a:bodyPr>
            <a:normAutofit lnSpcReduction="10000"/>
          </a:bodyPr>
          <a:lstStyle/>
          <a:p>
            <a:pPr marL="0" indent="0" algn="just">
              <a:buNone/>
            </a:pPr>
            <a:r>
              <a:rPr lang="vi-VN" altLang="en-US" sz="2400">
                <a:latin typeface="Times New Roman" panose="02020603050405020304" pitchFamily="18" charset="0"/>
                <a:cs typeface="Times New Roman" panose="02020603050405020304" pitchFamily="18" charset="0"/>
              </a:rPr>
              <a:t>Tài khoản này dùng để phản ánh vốn do chủ sở hữu đầu tư hiện có và tình hình tăng, giảm vốn đầu tư của chủ sở hữu. Các công ty con, đơn vị có tư cách pháp nhân hạch toán độc lập phản ánh số vốn được công ty mẹ đầu tư vào tài khoản này. </a:t>
            </a:r>
            <a:endParaRPr lang="en-US" altLang="en-US" sz="2400">
              <a:latin typeface="Times New Roman" panose="02020603050405020304" pitchFamily="18" charset="0"/>
              <a:cs typeface="Times New Roman" panose="02020603050405020304" pitchFamily="18" charset="0"/>
            </a:endParaRPr>
          </a:p>
        </p:txBody>
      </p:sp>
      <p:sp>
        <p:nvSpPr>
          <p:cNvPr id="153604" name="AutoShape 4">
            <a:extLst>
              <a:ext uri="{FF2B5EF4-FFF2-40B4-BE49-F238E27FC236}">
                <a16:creationId xmlns:a16="http://schemas.microsoft.com/office/drawing/2014/main" id="{077431D0-A37E-37FE-FF9E-CA1D7957E93E}"/>
              </a:ext>
            </a:extLst>
          </p:cNvPr>
          <p:cNvSpPr>
            <a:spLocks noChangeArrowheads="1"/>
          </p:cNvSpPr>
          <p:nvPr/>
        </p:nvSpPr>
        <p:spPr bwMode="gray">
          <a:xfrm>
            <a:off x="3429000" y="1066800"/>
            <a:ext cx="5562600" cy="838200"/>
          </a:xfrm>
          <a:prstGeom prst="roundRect">
            <a:avLst>
              <a:gd name="adj" fmla="val 24028"/>
            </a:avLst>
          </a:prstGeom>
          <a:solidFill>
            <a:srgbClr val="99CC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buFont typeface="Wingdings" panose="05000000000000000000" pitchFamily="2" charset="2"/>
              <a:buNone/>
            </a:pPr>
            <a:r>
              <a:rPr lang="en-US" altLang="en-US" b="1">
                <a:latin typeface="Times New Roman" panose="02020603050405020304" pitchFamily="18" charset="0"/>
                <a:cs typeface="Times New Roman" panose="02020603050405020304" pitchFamily="18" charset="0"/>
              </a:rPr>
              <a:t>TK </a:t>
            </a:r>
            <a:r>
              <a:rPr lang="pt-PT" altLang="en-US" b="1">
                <a:latin typeface="Times New Roman" panose="02020603050405020304" pitchFamily="18" charset="0"/>
                <a:cs typeface="Times New Roman" panose="02020603050405020304" pitchFamily="18" charset="0"/>
              </a:rPr>
              <a:t>411- </a:t>
            </a:r>
            <a:r>
              <a:rPr lang="vi-VN" altLang="en-US" b="1">
                <a:latin typeface="Times New Roman" panose="02020603050405020304" pitchFamily="18" charset="0"/>
                <a:cs typeface="Times New Roman" panose="02020603050405020304" pitchFamily="18" charset="0"/>
              </a:rPr>
              <a:t>Vốn đầu tư của chủ sở hữu</a:t>
            </a:r>
            <a:endParaRPr lang="en-US" altLang="en-US" b="1">
              <a:latin typeface="Times New Roman" panose="02020603050405020304" pitchFamily="18" charset="0"/>
              <a:cs typeface="Times New Roman" panose="02020603050405020304" pitchFamily="18" charset="0"/>
            </a:endParaRPr>
          </a:p>
        </p:txBody>
      </p:sp>
      <p:sp>
        <p:nvSpPr>
          <p:cNvPr id="153605" name="AutoShape 5">
            <a:extLst>
              <a:ext uri="{FF2B5EF4-FFF2-40B4-BE49-F238E27FC236}">
                <a16:creationId xmlns:a16="http://schemas.microsoft.com/office/drawing/2014/main" id="{79F7F10E-B318-8E85-5A15-DBF7D2CE2F53}"/>
              </a:ext>
            </a:extLst>
          </p:cNvPr>
          <p:cNvSpPr>
            <a:spLocks noChangeArrowheads="1"/>
          </p:cNvSpPr>
          <p:nvPr/>
        </p:nvSpPr>
        <p:spPr bwMode="auto">
          <a:xfrm>
            <a:off x="2133600" y="1981200"/>
            <a:ext cx="8001000" cy="1752600"/>
          </a:xfrm>
          <a:prstGeom prst="roundRect">
            <a:avLst>
              <a:gd name="adj" fmla="val 18292"/>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53606" name="Rectangle 6">
            <a:extLst>
              <a:ext uri="{FF2B5EF4-FFF2-40B4-BE49-F238E27FC236}">
                <a16:creationId xmlns:a16="http://schemas.microsoft.com/office/drawing/2014/main" id="{EF98F1BE-5151-9B1F-5228-7F7405A64ED0}"/>
              </a:ext>
            </a:extLst>
          </p:cNvPr>
          <p:cNvSpPr>
            <a:spLocks noChangeArrowheads="1"/>
          </p:cNvSpPr>
          <p:nvPr/>
        </p:nvSpPr>
        <p:spPr bwMode="auto">
          <a:xfrm>
            <a:off x="2362200" y="3981450"/>
            <a:ext cx="7685088" cy="2235200"/>
          </a:xfrm>
          <a:prstGeom prst="rect">
            <a:avLst/>
          </a:prstGeom>
          <a:noFill/>
          <a:ln>
            <a:noFill/>
          </a:ln>
          <a:effectLst/>
        </p:spPr>
        <p:txBody>
          <a:bodyPr anchor="ctr">
            <a:spAutoFit/>
          </a:bodyPr>
          <a:lstStyle>
            <a:lvl1pPr marL="342900" indent="-342900" algn="l" eaLnBrk="0" hangingPunct="0">
              <a:spcBef>
                <a:spcPct val="20000"/>
              </a:spcBef>
              <a:buClr>
                <a:schemeClr val="tx2"/>
              </a:buClr>
              <a:buFont typeface="Wingdings" pitchFamily="2" charset="2"/>
              <a:buChar char="§"/>
              <a:defRPr sz="2800">
                <a:solidFill>
                  <a:schemeClr val="tx1"/>
                </a:solidFill>
                <a:latin typeface="Arial" charset="0"/>
              </a:defRPr>
            </a:lvl1pPr>
            <a:lvl2pPr marL="800100" indent="-342900" algn="l" eaLnBrk="0" hangingPunct="0">
              <a:spcBef>
                <a:spcPct val="20000"/>
              </a:spcBef>
              <a:buClr>
                <a:schemeClr val="accent1"/>
              </a:buClr>
              <a:buFont typeface="Wingdings" pitchFamily="2" charset="2"/>
              <a:buChar char="§"/>
              <a:defRPr sz="2400">
                <a:solidFill>
                  <a:schemeClr val="tx1"/>
                </a:solidFill>
                <a:latin typeface="Arial" charset="0"/>
              </a:defRPr>
            </a:lvl2pPr>
            <a:lvl3pPr marL="1257300" indent="-342900" algn="l" eaLnBrk="0" hangingPunct="0">
              <a:spcBef>
                <a:spcPct val="20000"/>
              </a:spcBef>
              <a:buClr>
                <a:schemeClr val="tx1"/>
              </a:buClr>
              <a:buChar char="•"/>
              <a:defRPr sz="2000">
                <a:solidFill>
                  <a:schemeClr val="tx1"/>
                </a:solidFill>
                <a:latin typeface="Arial" charset="0"/>
              </a:defRPr>
            </a:lvl3pPr>
            <a:lvl4pPr marL="1714500" indent="-342900" algn="l" eaLnBrk="0" hangingPunct="0">
              <a:spcBef>
                <a:spcPct val="20000"/>
              </a:spcBef>
              <a:buChar char="–"/>
              <a:defRPr>
                <a:solidFill>
                  <a:schemeClr val="tx1"/>
                </a:solidFill>
                <a:latin typeface="Arial" charset="0"/>
              </a:defRPr>
            </a:lvl4pPr>
            <a:lvl5pPr marL="2171700" indent="-342900" algn="l" eaLnBrk="0" hangingPunct="0">
              <a:spcBef>
                <a:spcPct val="20000"/>
              </a:spcBef>
              <a:buChar char="»"/>
              <a:defRPr>
                <a:solidFill>
                  <a:schemeClr val="tx1"/>
                </a:solidFill>
                <a:latin typeface="Arial" charset="0"/>
              </a:defRPr>
            </a:lvl5pPr>
            <a:lvl6pPr marL="2628900" indent="-342900" eaLnBrk="0" fontAlgn="base" hangingPunct="0">
              <a:spcBef>
                <a:spcPct val="20000"/>
              </a:spcBef>
              <a:spcAft>
                <a:spcPct val="0"/>
              </a:spcAft>
              <a:buChar char="»"/>
              <a:defRPr>
                <a:solidFill>
                  <a:schemeClr val="tx1"/>
                </a:solidFill>
                <a:latin typeface="Arial" charset="0"/>
              </a:defRPr>
            </a:lvl6pPr>
            <a:lvl7pPr marL="3086100" indent="-342900" eaLnBrk="0" fontAlgn="base" hangingPunct="0">
              <a:spcBef>
                <a:spcPct val="20000"/>
              </a:spcBef>
              <a:spcAft>
                <a:spcPct val="0"/>
              </a:spcAft>
              <a:buChar char="»"/>
              <a:defRPr>
                <a:solidFill>
                  <a:schemeClr val="tx1"/>
                </a:solidFill>
                <a:latin typeface="Arial" charset="0"/>
              </a:defRPr>
            </a:lvl7pPr>
            <a:lvl8pPr marL="3543300" indent="-342900" eaLnBrk="0" fontAlgn="base" hangingPunct="0">
              <a:spcBef>
                <a:spcPct val="20000"/>
              </a:spcBef>
              <a:spcAft>
                <a:spcPct val="0"/>
              </a:spcAft>
              <a:buChar char="»"/>
              <a:defRPr>
                <a:solidFill>
                  <a:schemeClr val="tx1"/>
                </a:solidFill>
                <a:latin typeface="Arial" charset="0"/>
              </a:defRPr>
            </a:lvl8pPr>
            <a:lvl9pPr marL="4000500" indent="-342900" eaLnBrk="0" fontAlgn="base" hangingPunct="0">
              <a:spcBef>
                <a:spcPct val="20000"/>
              </a:spcBef>
              <a:spcAft>
                <a:spcPct val="0"/>
              </a:spcAft>
              <a:buChar char="»"/>
              <a:defRPr>
                <a:solidFill>
                  <a:schemeClr val="tx1"/>
                </a:solidFill>
                <a:latin typeface="Arial" charset="0"/>
              </a:defRPr>
            </a:lvl9pPr>
          </a:lstStyle>
          <a:p>
            <a:pPr>
              <a:buFontTx/>
              <a:buChar char="-"/>
              <a:defRPr/>
            </a:pPr>
            <a:r>
              <a:rPr lang="vi-VN" sz="2400" i="1" dirty="0">
                <a:latin typeface="Times New Roman" panose="02020603050405020304" pitchFamily="18" charset="0"/>
                <a:cs typeface="Times New Roman" panose="02020603050405020304" pitchFamily="18" charset="0"/>
              </a:rPr>
              <a:t>TK 4111- Vốn góp của chủ sở hữu</a:t>
            </a:r>
            <a:endParaRPr lang="en-US" sz="2400" i="1" dirty="0">
              <a:latin typeface="Times New Roman" panose="02020603050405020304" pitchFamily="18" charset="0"/>
              <a:cs typeface="Times New Roman" panose="02020603050405020304" pitchFamily="18" charset="0"/>
            </a:endParaRPr>
          </a:p>
          <a:p>
            <a:pPr marL="0" indent="0">
              <a:buNone/>
              <a:defRPr/>
            </a:pPr>
            <a:r>
              <a:rPr lang="vi-VN" sz="2400"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Tài khoản 41111 - Cổ phiếu phổ thông có quyền biểu quyết</a:t>
            </a:r>
            <a:endParaRPr lang="en-US" sz="2400" dirty="0">
              <a:latin typeface="Times New Roman" panose="02020603050405020304" pitchFamily="18" charset="0"/>
              <a:cs typeface="Times New Roman" panose="02020603050405020304" pitchFamily="18" charset="0"/>
            </a:endParaRPr>
          </a:p>
          <a:p>
            <a:pPr marL="0" indent="0">
              <a:buNone/>
              <a:defRPr/>
            </a:pPr>
            <a:r>
              <a:rPr lang="vi-VN" sz="2400"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Tài khoản 41112 - Cổ phiếu ưu đãi</a:t>
            </a:r>
            <a:endParaRPr lang="en-US" sz="2400" dirty="0">
              <a:latin typeface="Times New Roman" panose="02020603050405020304" pitchFamily="18" charset="0"/>
              <a:cs typeface="Times New Roman" panose="02020603050405020304" pitchFamily="18" charset="0"/>
            </a:endParaRPr>
          </a:p>
          <a:p>
            <a:pPr marL="0" indent="0">
              <a:buNone/>
              <a:defRPr/>
            </a:pPr>
            <a:r>
              <a:rPr lang="vi-VN" sz="2400" i="1" dirty="0">
                <a:latin typeface="Times New Roman" panose="02020603050405020304" pitchFamily="18" charset="0"/>
                <a:cs typeface="Times New Roman" panose="02020603050405020304" pitchFamily="18" charset="0"/>
              </a:rPr>
              <a:t>- TK 4112</a:t>
            </a:r>
            <a:r>
              <a:rPr lang="en-US" sz="2400" i="1"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 Thặng dư vốn cổ phần</a:t>
            </a:r>
            <a:endParaRPr lang="en-US" sz="2400" dirty="0">
              <a:latin typeface="Times New Roman" panose="02020603050405020304" pitchFamily="18" charset="0"/>
              <a:cs typeface="Times New Roman" panose="02020603050405020304" pitchFamily="18" charset="0"/>
            </a:endParaRPr>
          </a:p>
          <a:p>
            <a:pPr marL="0" indent="0">
              <a:buNone/>
              <a:defRPr/>
            </a:pPr>
            <a:r>
              <a:rPr lang="vi-VN" sz="2400" i="1" dirty="0">
                <a:latin typeface="Times New Roman" panose="02020603050405020304" pitchFamily="18" charset="0"/>
                <a:cs typeface="Times New Roman" panose="02020603050405020304" pitchFamily="18" charset="0"/>
              </a:rPr>
              <a:t>- TK 4113</a:t>
            </a:r>
            <a:r>
              <a:rPr lang="en-US" sz="2400" i="1"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 Quyền chọn chuyển đổi trái phiếu</a:t>
            </a:r>
            <a:endParaRPr lang="en-US" sz="2400" dirty="0">
              <a:latin typeface="Times New Roman" panose="02020603050405020304" pitchFamily="18" charset="0"/>
              <a:cs typeface="Times New Roman" panose="02020603050405020304" pitchFamily="18" charset="0"/>
            </a:endParaRPr>
          </a:p>
        </p:txBody>
      </p:sp>
      <p:sp>
        <p:nvSpPr>
          <p:cNvPr id="153607" name="AutoShape 7">
            <a:extLst>
              <a:ext uri="{FF2B5EF4-FFF2-40B4-BE49-F238E27FC236}">
                <a16:creationId xmlns:a16="http://schemas.microsoft.com/office/drawing/2014/main" id="{B64058C1-E525-569E-E50C-77D673474CFF}"/>
              </a:ext>
            </a:extLst>
          </p:cNvPr>
          <p:cNvSpPr>
            <a:spLocks noChangeArrowheads="1"/>
          </p:cNvSpPr>
          <p:nvPr/>
        </p:nvSpPr>
        <p:spPr bwMode="auto">
          <a:xfrm>
            <a:off x="2286000" y="3810000"/>
            <a:ext cx="7924800" cy="2590800"/>
          </a:xfrm>
          <a:prstGeom prst="roundRect">
            <a:avLst>
              <a:gd name="adj" fmla="val 12329"/>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53602"/>
                                        </p:tgtEl>
                                        <p:attrNameLst>
                                          <p:attrName>style.visibility</p:attrName>
                                        </p:attrNameLst>
                                      </p:cBhvr>
                                      <p:to>
                                        <p:strVal val="visible"/>
                                      </p:to>
                                    </p:set>
                                    <p:anim calcmode="lin" valueType="num">
                                      <p:cBhvr>
                                        <p:cTn id="7" dur="500" fill="hold"/>
                                        <p:tgtEl>
                                          <p:spTgt spid="153602"/>
                                        </p:tgtEl>
                                        <p:attrNameLst>
                                          <p:attrName>ppt_w</p:attrName>
                                        </p:attrNameLst>
                                      </p:cBhvr>
                                      <p:tavLst>
                                        <p:tav tm="0">
                                          <p:val>
                                            <p:fltVal val="0"/>
                                          </p:val>
                                        </p:tav>
                                        <p:tav tm="100000">
                                          <p:val>
                                            <p:strVal val="#ppt_w"/>
                                          </p:val>
                                        </p:tav>
                                      </p:tavLst>
                                    </p:anim>
                                    <p:anim calcmode="lin" valueType="num">
                                      <p:cBhvr>
                                        <p:cTn id="8" dur="500" fill="hold"/>
                                        <p:tgtEl>
                                          <p:spTgt spid="153602"/>
                                        </p:tgtEl>
                                        <p:attrNameLst>
                                          <p:attrName>ppt_h</p:attrName>
                                        </p:attrNameLst>
                                      </p:cBhvr>
                                      <p:tavLst>
                                        <p:tav tm="0">
                                          <p:val>
                                            <p:fltVal val="0"/>
                                          </p:val>
                                        </p:tav>
                                        <p:tav tm="100000">
                                          <p:val>
                                            <p:strVal val="#ppt_h"/>
                                          </p:val>
                                        </p:tav>
                                      </p:tavLst>
                                    </p:anim>
                                    <p:anim calcmode="lin" valueType="num">
                                      <p:cBhvr>
                                        <p:cTn id="9" dur="500" fill="hold"/>
                                        <p:tgtEl>
                                          <p:spTgt spid="153602"/>
                                        </p:tgtEl>
                                        <p:attrNameLst>
                                          <p:attrName>style.rotation</p:attrName>
                                        </p:attrNameLst>
                                      </p:cBhvr>
                                      <p:tavLst>
                                        <p:tav tm="0">
                                          <p:val>
                                            <p:fltVal val="360"/>
                                          </p:val>
                                        </p:tav>
                                        <p:tav tm="100000">
                                          <p:val>
                                            <p:fltVal val="0"/>
                                          </p:val>
                                        </p:tav>
                                      </p:tavLst>
                                    </p:anim>
                                    <p:animEffect transition="in" filter="fade">
                                      <p:cBhvr>
                                        <p:cTn id="10" dur="500"/>
                                        <p:tgtEl>
                                          <p:spTgt spid="15360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153604"/>
                                        </p:tgtEl>
                                        <p:attrNameLst>
                                          <p:attrName>style.visibility</p:attrName>
                                        </p:attrNameLst>
                                      </p:cBhvr>
                                      <p:to>
                                        <p:strVal val="visible"/>
                                      </p:to>
                                    </p:set>
                                    <p:anim calcmode="lin" valueType="num">
                                      <p:cBhvr additive="base">
                                        <p:cTn id="15" dur="500" fill="hold"/>
                                        <p:tgtEl>
                                          <p:spTgt spid="153604"/>
                                        </p:tgtEl>
                                        <p:attrNameLst>
                                          <p:attrName>ppt_x</p:attrName>
                                        </p:attrNameLst>
                                      </p:cBhvr>
                                      <p:tavLst>
                                        <p:tav tm="0">
                                          <p:val>
                                            <p:strVal val="1+#ppt_w/2"/>
                                          </p:val>
                                        </p:tav>
                                        <p:tav tm="100000">
                                          <p:val>
                                            <p:strVal val="#ppt_x"/>
                                          </p:val>
                                        </p:tav>
                                      </p:tavLst>
                                    </p:anim>
                                    <p:anim calcmode="lin" valueType="num">
                                      <p:cBhvr additive="base">
                                        <p:cTn id="16" dur="500" fill="hold"/>
                                        <p:tgtEl>
                                          <p:spTgt spid="153604"/>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53603">
                                            <p:txEl>
                                              <p:pRg st="0" end="0"/>
                                            </p:txEl>
                                          </p:spTgt>
                                        </p:tgtEl>
                                        <p:attrNameLst>
                                          <p:attrName>style.visibility</p:attrName>
                                        </p:attrNameLst>
                                      </p:cBhvr>
                                      <p:to>
                                        <p:strVal val="visible"/>
                                      </p:to>
                                    </p:set>
                                    <p:anim calcmode="lin" valueType="num">
                                      <p:cBhvr>
                                        <p:cTn id="21" dur="1000" fill="hold"/>
                                        <p:tgtEl>
                                          <p:spTgt spid="153603">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53603">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53603">
                                            <p:txEl>
                                              <p:pRg st="0" end="0"/>
                                            </p:txEl>
                                          </p:spTgt>
                                        </p:tgtEl>
                                      </p:cBhvr>
                                    </p:animEffect>
                                  </p:childTnLst>
                                </p:cTn>
                              </p:par>
                              <p:par>
                                <p:cTn id="24" presetID="55" presetClass="entr" presetSubtype="0" fill="hold" nodeType="withEffect">
                                  <p:stCondLst>
                                    <p:cond delay="0"/>
                                  </p:stCondLst>
                                  <p:childTnLst>
                                    <p:set>
                                      <p:cBhvr>
                                        <p:cTn id="25" dur="1" fill="hold">
                                          <p:stCondLst>
                                            <p:cond delay="0"/>
                                          </p:stCondLst>
                                        </p:cTn>
                                        <p:tgtEl>
                                          <p:spTgt spid="153605"/>
                                        </p:tgtEl>
                                        <p:attrNameLst>
                                          <p:attrName>style.visibility</p:attrName>
                                        </p:attrNameLst>
                                      </p:cBhvr>
                                      <p:to>
                                        <p:strVal val="visible"/>
                                      </p:to>
                                    </p:set>
                                    <p:anim calcmode="lin" valueType="num">
                                      <p:cBhvr>
                                        <p:cTn id="26" dur="1000" fill="hold"/>
                                        <p:tgtEl>
                                          <p:spTgt spid="153605"/>
                                        </p:tgtEl>
                                        <p:attrNameLst>
                                          <p:attrName>ppt_w</p:attrName>
                                        </p:attrNameLst>
                                      </p:cBhvr>
                                      <p:tavLst>
                                        <p:tav tm="0">
                                          <p:val>
                                            <p:strVal val="#ppt_w*0.70"/>
                                          </p:val>
                                        </p:tav>
                                        <p:tav tm="100000">
                                          <p:val>
                                            <p:strVal val="#ppt_w"/>
                                          </p:val>
                                        </p:tav>
                                      </p:tavLst>
                                    </p:anim>
                                    <p:anim calcmode="lin" valueType="num">
                                      <p:cBhvr>
                                        <p:cTn id="27" dur="1000" fill="hold"/>
                                        <p:tgtEl>
                                          <p:spTgt spid="153605"/>
                                        </p:tgtEl>
                                        <p:attrNameLst>
                                          <p:attrName>ppt_h</p:attrName>
                                        </p:attrNameLst>
                                      </p:cBhvr>
                                      <p:tavLst>
                                        <p:tav tm="0">
                                          <p:val>
                                            <p:strVal val="#ppt_h"/>
                                          </p:val>
                                        </p:tav>
                                        <p:tav tm="100000">
                                          <p:val>
                                            <p:strVal val="#ppt_h"/>
                                          </p:val>
                                        </p:tav>
                                      </p:tavLst>
                                    </p:anim>
                                    <p:animEffect transition="in" filter="fade">
                                      <p:cBhvr>
                                        <p:cTn id="28" dur="1000"/>
                                        <p:tgtEl>
                                          <p:spTgt spid="15360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5" presetClass="entr" presetSubtype="0" fill="hold" nodeType="clickEffect">
                                  <p:stCondLst>
                                    <p:cond delay="0"/>
                                  </p:stCondLst>
                                  <p:childTnLst>
                                    <p:set>
                                      <p:cBhvr>
                                        <p:cTn id="32" dur="1" fill="hold">
                                          <p:stCondLst>
                                            <p:cond delay="0"/>
                                          </p:stCondLst>
                                        </p:cTn>
                                        <p:tgtEl>
                                          <p:spTgt spid="153607"/>
                                        </p:tgtEl>
                                        <p:attrNameLst>
                                          <p:attrName>style.visibility</p:attrName>
                                        </p:attrNameLst>
                                      </p:cBhvr>
                                      <p:to>
                                        <p:strVal val="visible"/>
                                      </p:to>
                                    </p:set>
                                    <p:anim calcmode="lin" valueType="num">
                                      <p:cBhvr>
                                        <p:cTn id="33" dur="1000" fill="hold"/>
                                        <p:tgtEl>
                                          <p:spTgt spid="153607"/>
                                        </p:tgtEl>
                                        <p:attrNameLst>
                                          <p:attrName>ppt_w</p:attrName>
                                        </p:attrNameLst>
                                      </p:cBhvr>
                                      <p:tavLst>
                                        <p:tav tm="0">
                                          <p:val>
                                            <p:strVal val="#ppt_w*0.70"/>
                                          </p:val>
                                        </p:tav>
                                        <p:tav tm="100000">
                                          <p:val>
                                            <p:strVal val="#ppt_w"/>
                                          </p:val>
                                        </p:tav>
                                      </p:tavLst>
                                    </p:anim>
                                    <p:anim calcmode="lin" valueType="num">
                                      <p:cBhvr>
                                        <p:cTn id="34" dur="1000" fill="hold"/>
                                        <p:tgtEl>
                                          <p:spTgt spid="153607"/>
                                        </p:tgtEl>
                                        <p:attrNameLst>
                                          <p:attrName>ppt_h</p:attrName>
                                        </p:attrNameLst>
                                      </p:cBhvr>
                                      <p:tavLst>
                                        <p:tav tm="0">
                                          <p:val>
                                            <p:strVal val="#ppt_h"/>
                                          </p:val>
                                        </p:tav>
                                        <p:tav tm="100000">
                                          <p:val>
                                            <p:strVal val="#ppt_h"/>
                                          </p:val>
                                        </p:tav>
                                      </p:tavLst>
                                    </p:anim>
                                    <p:animEffect transition="in" filter="fade">
                                      <p:cBhvr>
                                        <p:cTn id="35" dur="1000"/>
                                        <p:tgtEl>
                                          <p:spTgt spid="153607"/>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53606"/>
                                        </p:tgtEl>
                                        <p:attrNameLst>
                                          <p:attrName>style.visibility</p:attrName>
                                        </p:attrNameLst>
                                      </p:cBhvr>
                                      <p:to>
                                        <p:strVal val="visible"/>
                                      </p:to>
                                    </p:set>
                                    <p:animEffect transition="in" filter="box(in)">
                                      <p:cBhvr>
                                        <p:cTn id="38" dur="500"/>
                                        <p:tgtEl>
                                          <p:spTgt spid="153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P spid="153604" grpId="0" animBg="1"/>
      <p:bldP spid="15360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11083DCC-5643-DFDB-1A11-B6291CADB090}"/>
              </a:ext>
            </a:extLst>
          </p:cNvPr>
          <p:cNvSpPr>
            <a:spLocks noGrp="1" noChangeArrowheads="1"/>
          </p:cNvSpPr>
          <p:nvPr>
            <p:ph type="title"/>
          </p:nvPr>
        </p:nvSpPr>
        <p:spPr>
          <a:xfrm>
            <a:off x="2286000" y="152400"/>
            <a:ext cx="7924800" cy="762000"/>
          </a:xfrm>
        </p:spPr>
        <p:txBody>
          <a:bodyPr/>
          <a:lstStyle/>
          <a:p>
            <a:pPr algn="ctr" eaLnBrk="1" hangingPunct="1"/>
            <a:r>
              <a:rPr lang="en-US" altLang="en-US" sz="2000" dirty="0" err="1">
                <a:latin typeface="Times New Roman" panose="02020603050405020304" pitchFamily="18" charset="0"/>
                <a:cs typeface="Times New Roman" panose="02020603050405020304" pitchFamily="18" charset="0"/>
              </a:rPr>
              <a:t>KẾT</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CẤU</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VÀ</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NỘI</a:t>
            </a:r>
            <a:r>
              <a:rPr lang="en-US" altLang="en-US" sz="2000" dirty="0">
                <a:latin typeface="Times New Roman" panose="02020603050405020304" pitchFamily="18" charset="0"/>
                <a:cs typeface="Times New Roman" panose="02020603050405020304" pitchFamily="18" charset="0"/>
              </a:rPr>
              <a:t> DUNG </a:t>
            </a:r>
            <a:r>
              <a:rPr lang="en-US" altLang="en-US" sz="2000" dirty="0" err="1">
                <a:latin typeface="Times New Roman" panose="02020603050405020304" pitchFamily="18" charset="0"/>
                <a:cs typeface="Times New Roman" panose="02020603050405020304" pitchFamily="18" charset="0"/>
              </a:rPr>
              <a:t>PHẢN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ẢNH</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CỦA</a:t>
            </a:r>
            <a:br>
              <a:rPr lang="en-US" altLang="en-US" sz="2000" dirty="0">
                <a:latin typeface="Times New Roman" panose="02020603050405020304" pitchFamily="18" charset="0"/>
                <a:cs typeface="Times New Roman" panose="02020603050405020304" pitchFamily="18" charset="0"/>
              </a:rPr>
            </a:br>
            <a:r>
              <a:rPr lang="en-US" altLang="en-US" sz="2000" dirty="0">
                <a:latin typeface="Times New Roman" panose="02020603050405020304" pitchFamily="18" charset="0"/>
                <a:cs typeface="Times New Roman" panose="02020603050405020304" pitchFamily="18" charset="0"/>
              </a:rPr>
              <a:t>TK </a:t>
            </a:r>
            <a:r>
              <a:rPr lang="pt-PT" altLang="en-US" sz="2000" dirty="0">
                <a:latin typeface="Times New Roman" panose="02020603050405020304" pitchFamily="18" charset="0"/>
                <a:cs typeface="Times New Roman" panose="02020603050405020304" pitchFamily="18" charset="0"/>
              </a:rPr>
              <a:t>411- VỐN ĐẦU TƯ CỦA CHỦ SỞ HỮU</a:t>
            </a:r>
            <a:endParaRPr lang="en-US" altLang="en-US" sz="2000" dirty="0">
              <a:latin typeface="Times New Roman" panose="02020603050405020304" pitchFamily="18" charset="0"/>
              <a:cs typeface="Times New Roman" panose="02020603050405020304" pitchFamily="18" charset="0"/>
            </a:endParaRPr>
          </a:p>
        </p:txBody>
      </p:sp>
      <p:sp>
        <p:nvSpPr>
          <p:cNvPr id="154627" name="Rectangle 3">
            <a:extLst>
              <a:ext uri="{FF2B5EF4-FFF2-40B4-BE49-F238E27FC236}">
                <a16:creationId xmlns:a16="http://schemas.microsoft.com/office/drawing/2014/main" id="{5ED8735F-AD3F-8E6E-BD18-57FF68E1F390}"/>
              </a:ext>
            </a:extLst>
          </p:cNvPr>
          <p:cNvSpPr>
            <a:spLocks noGrp="1" noChangeArrowheads="1"/>
          </p:cNvSpPr>
          <p:nvPr>
            <p:ph type="body" idx="1"/>
          </p:nvPr>
        </p:nvSpPr>
        <p:spPr>
          <a:xfrm>
            <a:off x="2209800" y="914400"/>
            <a:ext cx="7924800" cy="5486400"/>
          </a:xfrm>
        </p:spPr>
        <p:txBody>
          <a:bodyPr>
            <a:normAutofit fontScale="92500" lnSpcReduction="20000"/>
          </a:bodyPr>
          <a:lstStyle/>
          <a:p>
            <a:pPr marL="0" indent="0" algn="just">
              <a:lnSpc>
                <a:spcPct val="80000"/>
              </a:lnSpc>
              <a:buNone/>
            </a:pPr>
            <a:r>
              <a:rPr lang="en-US" altLang="en-US" sz="2000" b="1" dirty="0" err="1">
                <a:latin typeface="Times New Roman" panose="02020603050405020304" pitchFamily="18" charset="0"/>
                <a:cs typeface="Times New Roman" panose="02020603050405020304" pitchFamily="18" charset="0"/>
              </a:rPr>
              <a:t>Bên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Nợ</a:t>
            </a:r>
            <a:r>
              <a:rPr lang="en-US" altLang="en-US" sz="2000" b="1" dirty="0">
                <a:latin typeface="Times New Roman" panose="02020603050405020304" pitchFamily="18" charset="0"/>
                <a:cs typeface="Times New Roman" panose="02020603050405020304" pitchFamily="18" charset="0"/>
              </a:rPr>
              <a:t>: </a:t>
            </a:r>
            <a:r>
              <a:rPr lang="vi-VN" altLang="en-US" sz="2000" dirty="0">
                <a:latin typeface="Times New Roman" panose="02020603050405020304" pitchFamily="18" charset="0"/>
                <a:cs typeface="Times New Roman" panose="02020603050405020304" pitchFamily="18" charset="0"/>
              </a:rPr>
              <a:t>Vốn đầu tư của chủ sở hữu giảm do:</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Hoàn trả vốn góp cho các chủ sở hữu vốn; </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Điều chuyển vốn cho đơn vị khác;</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Phát hành cổ phiếu thấp hơn mệnh giá;</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Giải thể, chấm dứt hoạt động doanh nghiệp; </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Bù lỗ kinh doanh theo quyết định của cơ quan có thẩm quyền; </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Huỷ bỏ cổ phiếu quỹ (đối với công ty cổ phần).</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en-US" altLang="en-US" sz="2000" b="1" dirty="0" err="1">
                <a:latin typeface="Times New Roman" panose="02020603050405020304" pitchFamily="18" charset="0"/>
                <a:cs typeface="Times New Roman" panose="02020603050405020304" pitchFamily="18" charset="0"/>
              </a:rPr>
              <a:t>Bên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Có</a:t>
            </a:r>
            <a:r>
              <a:rPr lang="en-US" altLang="en-US" sz="2000" b="1" dirty="0">
                <a:latin typeface="Times New Roman" panose="02020603050405020304" pitchFamily="18" charset="0"/>
                <a:cs typeface="Times New Roman" panose="02020603050405020304" pitchFamily="18" charset="0"/>
              </a:rPr>
              <a:t>:</a:t>
            </a:r>
            <a:r>
              <a:rPr lang="vi-VN" altLang="en-US" sz="2000" dirty="0">
                <a:latin typeface="Times New Roman" panose="02020603050405020304" pitchFamily="18" charset="0"/>
                <a:cs typeface="Times New Roman" panose="02020603050405020304" pitchFamily="18" charset="0"/>
              </a:rPr>
              <a:t>Vốn đầu tư của chủ sở hữu tăng do:</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Các chủ sở hữu góp vốn;</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Bổ sung vốn từ lợi nhuận kinh doanh, từ các quỹ thuộc vốn chủ sở hữu;</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Phát hành cổ phiếu cao hơn mệnh giá;</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Phát sinh quyền chọn chuyển đổi trái phiếu thành cổ phiếu;</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vi-VN" altLang="en-US" sz="2000" dirty="0">
                <a:latin typeface="Times New Roman" panose="02020603050405020304" pitchFamily="18" charset="0"/>
                <a:cs typeface="Times New Roman" panose="02020603050405020304" pitchFamily="18" charset="0"/>
              </a:rPr>
              <a:t>- Giá trị quà tặng, biếu, tài trợ (sau khi trừ các khoản thuế phải nộp) được ghi tăng Vốn đầu tư của chủ sở hữu theo quyết định của cơ quan có thẩm quyền.</a:t>
            </a:r>
            <a:endParaRPr lang="en-US" altLang="en-US" sz="2000" dirty="0">
              <a:latin typeface="Times New Roman" panose="02020603050405020304" pitchFamily="18" charset="0"/>
              <a:cs typeface="Times New Roman" panose="02020603050405020304" pitchFamily="18" charset="0"/>
            </a:endParaRPr>
          </a:p>
          <a:p>
            <a:pPr marL="0" indent="0" algn="just">
              <a:buNone/>
            </a:pPr>
            <a:r>
              <a:rPr lang="en-US" altLang="en-US" sz="2000" b="1" dirty="0" err="1">
                <a:latin typeface="Times New Roman" panose="02020603050405020304" pitchFamily="18" charset="0"/>
                <a:cs typeface="Times New Roman" panose="02020603050405020304" pitchFamily="18" charset="0"/>
              </a:rPr>
              <a:t>Số</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dư</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bên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Có</a:t>
            </a:r>
            <a:r>
              <a:rPr lang="en-US" altLang="en-US" sz="2000" b="1" dirty="0">
                <a:latin typeface="Times New Roman" panose="02020603050405020304" pitchFamily="18" charset="0"/>
                <a:cs typeface="Times New Roman" panose="02020603050405020304" pitchFamily="18" charset="0"/>
              </a:rPr>
              <a:t>: </a:t>
            </a:r>
            <a:r>
              <a:rPr lang="vi-VN" altLang="en-US" sz="2000" dirty="0">
                <a:latin typeface="Times New Roman" panose="02020603050405020304" pitchFamily="18" charset="0"/>
                <a:cs typeface="Times New Roman" panose="02020603050405020304" pitchFamily="18" charset="0"/>
              </a:rPr>
              <a:t>Vốn đầu tư của chủ sở hữu hiện có của doanh nghiệp.</a:t>
            </a:r>
            <a:endParaRPr lang="en-US" altLang="en-US" sz="2000" dirty="0">
              <a:latin typeface="Times New Roman" panose="02020603050405020304" pitchFamily="18" charset="0"/>
              <a:cs typeface="Times New Roman" panose="02020603050405020304" pitchFamily="18" charset="0"/>
            </a:endParaRPr>
          </a:p>
        </p:txBody>
      </p:sp>
      <p:sp>
        <p:nvSpPr>
          <p:cNvPr id="154628" name="AutoShape 4">
            <a:extLst>
              <a:ext uri="{FF2B5EF4-FFF2-40B4-BE49-F238E27FC236}">
                <a16:creationId xmlns:a16="http://schemas.microsoft.com/office/drawing/2014/main" id="{9A58D44B-3825-AABD-2E2C-5606C0D59138}"/>
              </a:ext>
            </a:extLst>
          </p:cNvPr>
          <p:cNvSpPr>
            <a:spLocks noChangeArrowheads="1"/>
          </p:cNvSpPr>
          <p:nvPr/>
        </p:nvSpPr>
        <p:spPr bwMode="auto">
          <a:xfrm>
            <a:off x="1879600" y="863600"/>
            <a:ext cx="8534400" cy="5562600"/>
          </a:xfrm>
          <a:prstGeom prst="roundRect">
            <a:avLst>
              <a:gd name="adj" fmla="val 6412"/>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4626"/>
                                        </p:tgtEl>
                                        <p:attrNameLst>
                                          <p:attrName>style.visibility</p:attrName>
                                        </p:attrNameLst>
                                      </p:cBhvr>
                                      <p:to>
                                        <p:strVal val="visible"/>
                                      </p:to>
                                    </p:set>
                                    <p:anim calcmode="discrete" valueType="clr">
                                      <p:cBhvr override="childStyle">
                                        <p:cTn id="7" dur="80"/>
                                        <p:tgtEl>
                                          <p:spTgt spid="1546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4626"/>
                                        </p:tgtEl>
                                        <p:attrNameLst>
                                          <p:attrName>fillcolor</p:attrName>
                                        </p:attrNameLst>
                                      </p:cBhvr>
                                      <p:tavLst>
                                        <p:tav tm="0">
                                          <p:val>
                                            <p:clrVal>
                                              <a:schemeClr val="accent2"/>
                                            </p:clrVal>
                                          </p:val>
                                        </p:tav>
                                        <p:tav tm="50000">
                                          <p:val>
                                            <p:clrVal>
                                              <a:schemeClr val="hlink"/>
                                            </p:clrVal>
                                          </p:val>
                                        </p:tav>
                                      </p:tavLst>
                                    </p:anim>
                                    <p:set>
                                      <p:cBhvr>
                                        <p:cTn id="9" dur="80"/>
                                        <p:tgtEl>
                                          <p:spTgt spid="1546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154627">
                                            <p:txEl>
                                              <p:pRg st="0" end="0"/>
                                            </p:txEl>
                                          </p:spTgt>
                                        </p:tgtEl>
                                        <p:attrNameLst>
                                          <p:attrName>style.visibility</p:attrName>
                                        </p:attrNameLst>
                                      </p:cBhvr>
                                      <p:to>
                                        <p:strVal val="visible"/>
                                      </p:to>
                                    </p:set>
                                    <p:anim calcmode="lin" valueType="num">
                                      <p:cBhvr>
                                        <p:cTn id="14" dur="1000" fill="hold"/>
                                        <p:tgtEl>
                                          <p:spTgt spid="154627">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15462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54627">
                                            <p:txEl>
                                              <p:pRg st="0" end="0"/>
                                            </p:txEl>
                                          </p:spTgt>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54628"/>
                                        </p:tgtEl>
                                        <p:attrNameLst>
                                          <p:attrName>style.visibility</p:attrName>
                                        </p:attrNameLst>
                                      </p:cBhvr>
                                      <p:to>
                                        <p:strVal val="visible"/>
                                      </p:to>
                                    </p:set>
                                    <p:anim calcmode="lin" valueType="num">
                                      <p:cBhvr>
                                        <p:cTn id="19" dur="1000" fill="hold"/>
                                        <p:tgtEl>
                                          <p:spTgt spid="154628"/>
                                        </p:tgtEl>
                                        <p:attrNameLst>
                                          <p:attrName>ppt_w</p:attrName>
                                        </p:attrNameLst>
                                      </p:cBhvr>
                                      <p:tavLst>
                                        <p:tav tm="0">
                                          <p:val>
                                            <p:strVal val="#ppt_w*0.70"/>
                                          </p:val>
                                        </p:tav>
                                        <p:tav tm="100000">
                                          <p:val>
                                            <p:strVal val="#ppt_w"/>
                                          </p:val>
                                        </p:tav>
                                      </p:tavLst>
                                    </p:anim>
                                    <p:anim calcmode="lin" valueType="num">
                                      <p:cBhvr>
                                        <p:cTn id="20" dur="1000" fill="hold"/>
                                        <p:tgtEl>
                                          <p:spTgt spid="154628"/>
                                        </p:tgtEl>
                                        <p:attrNameLst>
                                          <p:attrName>ppt_h</p:attrName>
                                        </p:attrNameLst>
                                      </p:cBhvr>
                                      <p:tavLst>
                                        <p:tav tm="0">
                                          <p:val>
                                            <p:strVal val="#ppt_h"/>
                                          </p:val>
                                        </p:tav>
                                        <p:tav tm="100000">
                                          <p:val>
                                            <p:strVal val="#ppt_h"/>
                                          </p:val>
                                        </p:tav>
                                      </p:tavLst>
                                    </p:anim>
                                    <p:animEffect transition="in" filter="fade">
                                      <p:cBhvr>
                                        <p:cTn id="21" dur="1000"/>
                                        <p:tgtEl>
                                          <p:spTgt spid="15462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5" presetClass="entr" presetSubtype="0" fill="hold" nodeType="clickEffect">
                                  <p:stCondLst>
                                    <p:cond delay="0"/>
                                  </p:stCondLst>
                                  <p:childTnLst>
                                    <p:set>
                                      <p:cBhvr>
                                        <p:cTn id="25" dur="1" fill="hold">
                                          <p:stCondLst>
                                            <p:cond delay="0"/>
                                          </p:stCondLst>
                                        </p:cTn>
                                        <p:tgtEl>
                                          <p:spTgt spid="154627">
                                            <p:txEl>
                                              <p:pRg st="7" end="7"/>
                                            </p:txEl>
                                          </p:spTgt>
                                        </p:tgtEl>
                                        <p:attrNameLst>
                                          <p:attrName>style.visibility</p:attrName>
                                        </p:attrNameLst>
                                      </p:cBhvr>
                                      <p:to>
                                        <p:strVal val="visible"/>
                                      </p:to>
                                    </p:set>
                                    <p:anim calcmode="lin" valueType="num">
                                      <p:cBhvr>
                                        <p:cTn id="26" dur="1000" fill="hold"/>
                                        <p:tgtEl>
                                          <p:spTgt spid="154627">
                                            <p:txEl>
                                              <p:pRg st="7" end="7"/>
                                            </p:txEl>
                                          </p:spTgt>
                                        </p:tgtEl>
                                        <p:attrNameLst>
                                          <p:attrName>ppt_w</p:attrName>
                                        </p:attrNameLst>
                                      </p:cBhvr>
                                      <p:tavLst>
                                        <p:tav tm="0">
                                          <p:val>
                                            <p:strVal val="#ppt_w*0.70"/>
                                          </p:val>
                                        </p:tav>
                                        <p:tav tm="100000">
                                          <p:val>
                                            <p:strVal val="#ppt_w"/>
                                          </p:val>
                                        </p:tav>
                                      </p:tavLst>
                                    </p:anim>
                                    <p:anim calcmode="lin" valueType="num">
                                      <p:cBhvr>
                                        <p:cTn id="27" dur="1000" fill="hold"/>
                                        <p:tgtEl>
                                          <p:spTgt spid="154627">
                                            <p:txEl>
                                              <p:pRg st="7" end="7"/>
                                            </p:txEl>
                                          </p:spTgt>
                                        </p:tgtEl>
                                        <p:attrNameLst>
                                          <p:attrName>ppt_h</p:attrName>
                                        </p:attrNameLst>
                                      </p:cBhvr>
                                      <p:tavLst>
                                        <p:tav tm="0">
                                          <p:val>
                                            <p:strVal val="#ppt_h"/>
                                          </p:val>
                                        </p:tav>
                                        <p:tav tm="100000">
                                          <p:val>
                                            <p:strVal val="#ppt_h"/>
                                          </p:val>
                                        </p:tav>
                                      </p:tavLst>
                                    </p:anim>
                                    <p:animEffect transition="in" filter="fade">
                                      <p:cBhvr>
                                        <p:cTn id="28" dur="1000"/>
                                        <p:tgtEl>
                                          <p:spTgt spid="154627">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5" presetClass="entr" presetSubtype="0" fill="hold" nodeType="clickEffect">
                                  <p:stCondLst>
                                    <p:cond delay="0"/>
                                  </p:stCondLst>
                                  <p:childTnLst>
                                    <p:set>
                                      <p:cBhvr>
                                        <p:cTn id="32" dur="1" fill="hold">
                                          <p:stCondLst>
                                            <p:cond delay="0"/>
                                          </p:stCondLst>
                                        </p:cTn>
                                        <p:tgtEl>
                                          <p:spTgt spid="154627">
                                            <p:txEl>
                                              <p:pRg st="8" end="8"/>
                                            </p:txEl>
                                          </p:spTgt>
                                        </p:tgtEl>
                                        <p:attrNameLst>
                                          <p:attrName>style.visibility</p:attrName>
                                        </p:attrNameLst>
                                      </p:cBhvr>
                                      <p:to>
                                        <p:strVal val="visible"/>
                                      </p:to>
                                    </p:set>
                                    <p:anim calcmode="lin" valueType="num">
                                      <p:cBhvr>
                                        <p:cTn id="33" dur="1000" fill="hold"/>
                                        <p:tgtEl>
                                          <p:spTgt spid="154627">
                                            <p:txEl>
                                              <p:pRg st="8" end="8"/>
                                            </p:txEl>
                                          </p:spTgt>
                                        </p:tgtEl>
                                        <p:attrNameLst>
                                          <p:attrName>ppt_w</p:attrName>
                                        </p:attrNameLst>
                                      </p:cBhvr>
                                      <p:tavLst>
                                        <p:tav tm="0">
                                          <p:val>
                                            <p:strVal val="#ppt_w*0.70"/>
                                          </p:val>
                                        </p:tav>
                                        <p:tav tm="100000">
                                          <p:val>
                                            <p:strVal val="#ppt_w"/>
                                          </p:val>
                                        </p:tav>
                                      </p:tavLst>
                                    </p:anim>
                                    <p:anim calcmode="lin" valueType="num">
                                      <p:cBhvr>
                                        <p:cTn id="34" dur="1000" fill="hold"/>
                                        <p:tgtEl>
                                          <p:spTgt spid="154627">
                                            <p:txEl>
                                              <p:pRg st="8" end="8"/>
                                            </p:txEl>
                                          </p:spTgt>
                                        </p:tgtEl>
                                        <p:attrNameLst>
                                          <p:attrName>ppt_h</p:attrName>
                                        </p:attrNameLst>
                                      </p:cBhvr>
                                      <p:tavLst>
                                        <p:tav tm="0">
                                          <p:val>
                                            <p:strVal val="#ppt_h"/>
                                          </p:val>
                                        </p:tav>
                                        <p:tav tm="100000">
                                          <p:val>
                                            <p:strVal val="#ppt_h"/>
                                          </p:val>
                                        </p:tav>
                                      </p:tavLst>
                                    </p:anim>
                                    <p:animEffect transition="in" filter="fade">
                                      <p:cBhvr>
                                        <p:cTn id="35" dur="1000"/>
                                        <p:tgtEl>
                                          <p:spTgt spid="154627">
                                            <p:txEl>
                                              <p:pRg st="8" end="8"/>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5" presetClass="entr" presetSubtype="0" fill="hold" nodeType="clickEffect">
                                  <p:stCondLst>
                                    <p:cond delay="0"/>
                                  </p:stCondLst>
                                  <p:childTnLst>
                                    <p:set>
                                      <p:cBhvr>
                                        <p:cTn id="39" dur="1" fill="hold">
                                          <p:stCondLst>
                                            <p:cond delay="0"/>
                                          </p:stCondLst>
                                        </p:cTn>
                                        <p:tgtEl>
                                          <p:spTgt spid="154627">
                                            <p:txEl>
                                              <p:pRg st="9" end="9"/>
                                            </p:txEl>
                                          </p:spTgt>
                                        </p:tgtEl>
                                        <p:attrNameLst>
                                          <p:attrName>style.visibility</p:attrName>
                                        </p:attrNameLst>
                                      </p:cBhvr>
                                      <p:to>
                                        <p:strVal val="visible"/>
                                      </p:to>
                                    </p:set>
                                    <p:anim calcmode="lin" valueType="num">
                                      <p:cBhvr>
                                        <p:cTn id="40" dur="1000" fill="hold"/>
                                        <p:tgtEl>
                                          <p:spTgt spid="154627">
                                            <p:txEl>
                                              <p:pRg st="9" end="9"/>
                                            </p:txEl>
                                          </p:spTgt>
                                        </p:tgtEl>
                                        <p:attrNameLst>
                                          <p:attrName>ppt_w</p:attrName>
                                        </p:attrNameLst>
                                      </p:cBhvr>
                                      <p:tavLst>
                                        <p:tav tm="0">
                                          <p:val>
                                            <p:strVal val="#ppt_w*0.70"/>
                                          </p:val>
                                        </p:tav>
                                        <p:tav tm="100000">
                                          <p:val>
                                            <p:strVal val="#ppt_w"/>
                                          </p:val>
                                        </p:tav>
                                      </p:tavLst>
                                    </p:anim>
                                    <p:anim calcmode="lin" valueType="num">
                                      <p:cBhvr>
                                        <p:cTn id="41" dur="1000" fill="hold"/>
                                        <p:tgtEl>
                                          <p:spTgt spid="154627">
                                            <p:txEl>
                                              <p:pRg st="9" end="9"/>
                                            </p:txEl>
                                          </p:spTgt>
                                        </p:tgtEl>
                                        <p:attrNameLst>
                                          <p:attrName>ppt_h</p:attrName>
                                        </p:attrNameLst>
                                      </p:cBhvr>
                                      <p:tavLst>
                                        <p:tav tm="0">
                                          <p:val>
                                            <p:strVal val="#ppt_h"/>
                                          </p:val>
                                        </p:tav>
                                        <p:tav tm="100000">
                                          <p:val>
                                            <p:strVal val="#ppt_h"/>
                                          </p:val>
                                        </p:tav>
                                      </p:tavLst>
                                    </p:anim>
                                    <p:animEffect transition="in" filter="fade">
                                      <p:cBhvr>
                                        <p:cTn id="42" dur="1000"/>
                                        <p:tgtEl>
                                          <p:spTgt spid="154627">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5" presetClass="entr" presetSubtype="0" fill="hold" nodeType="clickEffect">
                                  <p:stCondLst>
                                    <p:cond delay="0"/>
                                  </p:stCondLst>
                                  <p:childTnLst>
                                    <p:set>
                                      <p:cBhvr>
                                        <p:cTn id="46" dur="1" fill="hold">
                                          <p:stCondLst>
                                            <p:cond delay="0"/>
                                          </p:stCondLst>
                                        </p:cTn>
                                        <p:tgtEl>
                                          <p:spTgt spid="154627">
                                            <p:txEl>
                                              <p:pRg st="10" end="10"/>
                                            </p:txEl>
                                          </p:spTgt>
                                        </p:tgtEl>
                                        <p:attrNameLst>
                                          <p:attrName>style.visibility</p:attrName>
                                        </p:attrNameLst>
                                      </p:cBhvr>
                                      <p:to>
                                        <p:strVal val="visible"/>
                                      </p:to>
                                    </p:set>
                                    <p:anim calcmode="lin" valueType="num">
                                      <p:cBhvr>
                                        <p:cTn id="47" dur="1000" fill="hold"/>
                                        <p:tgtEl>
                                          <p:spTgt spid="154627">
                                            <p:txEl>
                                              <p:pRg st="10" end="10"/>
                                            </p:txEl>
                                          </p:spTgt>
                                        </p:tgtEl>
                                        <p:attrNameLst>
                                          <p:attrName>ppt_w</p:attrName>
                                        </p:attrNameLst>
                                      </p:cBhvr>
                                      <p:tavLst>
                                        <p:tav tm="0">
                                          <p:val>
                                            <p:strVal val="#ppt_w*0.70"/>
                                          </p:val>
                                        </p:tav>
                                        <p:tav tm="100000">
                                          <p:val>
                                            <p:strVal val="#ppt_w"/>
                                          </p:val>
                                        </p:tav>
                                      </p:tavLst>
                                    </p:anim>
                                    <p:anim calcmode="lin" valueType="num">
                                      <p:cBhvr>
                                        <p:cTn id="48" dur="1000" fill="hold"/>
                                        <p:tgtEl>
                                          <p:spTgt spid="154627">
                                            <p:txEl>
                                              <p:pRg st="10" end="10"/>
                                            </p:txEl>
                                          </p:spTgt>
                                        </p:tgtEl>
                                        <p:attrNameLst>
                                          <p:attrName>ppt_h</p:attrName>
                                        </p:attrNameLst>
                                      </p:cBhvr>
                                      <p:tavLst>
                                        <p:tav tm="0">
                                          <p:val>
                                            <p:strVal val="#ppt_h"/>
                                          </p:val>
                                        </p:tav>
                                        <p:tav tm="100000">
                                          <p:val>
                                            <p:strVal val="#ppt_h"/>
                                          </p:val>
                                        </p:tav>
                                      </p:tavLst>
                                    </p:anim>
                                    <p:animEffect transition="in" filter="fade">
                                      <p:cBhvr>
                                        <p:cTn id="49" dur="1000"/>
                                        <p:tgtEl>
                                          <p:spTgt spid="154627">
                                            <p:txEl>
                                              <p:pRg st="10" end="10"/>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5" presetClass="entr" presetSubtype="0" fill="hold" nodeType="clickEffect">
                                  <p:stCondLst>
                                    <p:cond delay="0"/>
                                  </p:stCondLst>
                                  <p:childTnLst>
                                    <p:set>
                                      <p:cBhvr>
                                        <p:cTn id="53" dur="1" fill="hold">
                                          <p:stCondLst>
                                            <p:cond delay="0"/>
                                          </p:stCondLst>
                                        </p:cTn>
                                        <p:tgtEl>
                                          <p:spTgt spid="154627">
                                            <p:txEl>
                                              <p:pRg st="11" end="11"/>
                                            </p:txEl>
                                          </p:spTgt>
                                        </p:tgtEl>
                                        <p:attrNameLst>
                                          <p:attrName>style.visibility</p:attrName>
                                        </p:attrNameLst>
                                      </p:cBhvr>
                                      <p:to>
                                        <p:strVal val="visible"/>
                                      </p:to>
                                    </p:set>
                                    <p:anim calcmode="lin" valueType="num">
                                      <p:cBhvr>
                                        <p:cTn id="54" dur="1000" fill="hold"/>
                                        <p:tgtEl>
                                          <p:spTgt spid="154627">
                                            <p:txEl>
                                              <p:pRg st="11" end="11"/>
                                            </p:txEl>
                                          </p:spTgt>
                                        </p:tgtEl>
                                        <p:attrNameLst>
                                          <p:attrName>ppt_w</p:attrName>
                                        </p:attrNameLst>
                                      </p:cBhvr>
                                      <p:tavLst>
                                        <p:tav tm="0">
                                          <p:val>
                                            <p:strVal val="#ppt_w*0.70"/>
                                          </p:val>
                                        </p:tav>
                                        <p:tav tm="100000">
                                          <p:val>
                                            <p:strVal val="#ppt_w"/>
                                          </p:val>
                                        </p:tav>
                                      </p:tavLst>
                                    </p:anim>
                                    <p:anim calcmode="lin" valueType="num">
                                      <p:cBhvr>
                                        <p:cTn id="55" dur="1000" fill="hold"/>
                                        <p:tgtEl>
                                          <p:spTgt spid="154627">
                                            <p:txEl>
                                              <p:pRg st="11" end="11"/>
                                            </p:txEl>
                                          </p:spTgt>
                                        </p:tgtEl>
                                        <p:attrNameLst>
                                          <p:attrName>ppt_h</p:attrName>
                                        </p:attrNameLst>
                                      </p:cBhvr>
                                      <p:tavLst>
                                        <p:tav tm="0">
                                          <p:val>
                                            <p:strVal val="#ppt_h"/>
                                          </p:val>
                                        </p:tav>
                                        <p:tav tm="100000">
                                          <p:val>
                                            <p:strVal val="#ppt_h"/>
                                          </p:val>
                                        </p:tav>
                                      </p:tavLst>
                                    </p:anim>
                                    <p:animEffect transition="in" filter="fade">
                                      <p:cBhvr>
                                        <p:cTn id="56" dur="1000"/>
                                        <p:tgtEl>
                                          <p:spTgt spid="154627">
                                            <p:txEl>
                                              <p:pRg st="11" end="11"/>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5" presetClass="entr" presetSubtype="0" fill="hold" nodeType="clickEffect">
                                  <p:stCondLst>
                                    <p:cond delay="0"/>
                                  </p:stCondLst>
                                  <p:childTnLst>
                                    <p:set>
                                      <p:cBhvr>
                                        <p:cTn id="60" dur="1" fill="hold">
                                          <p:stCondLst>
                                            <p:cond delay="0"/>
                                          </p:stCondLst>
                                        </p:cTn>
                                        <p:tgtEl>
                                          <p:spTgt spid="154627">
                                            <p:txEl>
                                              <p:pRg st="12" end="12"/>
                                            </p:txEl>
                                          </p:spTgt>
                                        </p:tgtEl>
                                        <p:attrNameLst>
                                          <p:attrName>style.visibility</p:attrName>
                                        </p:attrNameLst>
                                      </p:cBhvr>
                                      <p:to>
                                        <p:strVal val="visible"/>
                                      </p:to>
                                    </p:set>
                                    <p:anim calcmode="lin" valueType="num">
                                      <p:cBhvr>
                                        <p:cTn id="61" dur="1000" fill="hold"/>
                                        <p:tgtEl>
                                          <p:spTgt spid="154627">
                                            <p:txEl>
                                              <p:pRg st="12" end="12"/>
                                            </p:txEl>
                                          </p:spTgt>
                                        </p:tgtEl>
                                        <p:attrNameLst>
                                          <p:attrName>ppt_w</p:attrName>
                                        </p:attrNameLst>
                                      </p:cBhvr>
                                      <p:tavLst>
                                        <p:tav tm="0">
                                          <p:val>
                                            <p:strVal val="#ppt_w*0.70"/>
                                          </p:val>
                                        </p:tav>
                                        <p:tav tm="100000">
                                          <p:val>
                                            <p:strVal val="#ppt_w"/>
                                          </p:val>
                                        </p:tav>
                                      </p:tavLst>
                                    </p:anim>
                                    <p:anim calcmode="lin" valueType="num">
                                      <p:cBhvr>
                                        <p:cTn id="62" dur="1000" fill="hold"/>
                                        <p:tgtEl>
                                          <p:spTgt spid="154627">
                                            <p:txEl>
                                              <p:pRg st="12" end="12"/>
                                            </p:txEl>
                                          </p:spTgt>
                                        </p:tgtEl>
                                        <p:attrNameLst>
                                          <p:attrName>ppt_h</p:attrName>
                                        </p:attrNameLst>
                                      </p:cBhvr>
                                      <p:tavLst>
                                        <p:tav tm="0">
                                          <p:val>
                                            <p:strVal val="#ppt_h"/>
                                          </p:val>
                                        </p:tav>
                                        <p:tav tm="100000">
                                          <p:val>
                                            <p:strVal val="#ppt_h"/>
                                          </p:val>
                                        </p:tav>
                                      </p:tavLst>
                                    </p:anim>
                                    <p:animEffect transition="in" filter="fade">
                                      <p:cBhvr>
                                        <p:cTn id="63" dur="1000"/>
                                        <p:tgtEl>
                                          <p:spTgt spid="154627">
                                            <p:txEl>
                                              <p:pRg st="12" end="12"/>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5" presetClass="entr" presetSubtype="0" fill="hold" nodeType="clickEffect">
                                  <p:stCondLst>
                                    <p:cond delay="0"/>
                                  </p:stCondLst>
                                  <p:childTnLst>
                                    <p:set>
                                      <p:cBhvr>
                                        <p:cTn id="67" dur="1" fill="hold">
                                          <p:stCondLst>
                                            <p:cond delay="0"/>
                                          </p:stCondLst>
                                        </p:cTn>
                                        <p:tgtEl>
                                          <p:spTgt spid="154627">
                                            <p:txEl>
                                              <p:pRg st="13" end="13"/>
                                            </p:txEl>
                                          </p:spTgt>
                                        </p:tgtEl>
                                        <p:attrNameLst>
                                          <p:attrName>style.visibility</p:attrName>
                                        </p:attrNameLst>
                                      </p:cBhvr>
                                      <p:to>
                                        <p:strVal val="visible"/>
                                      </p:to>
                                    </p:set>
                                    <p:anim calcmode="lin" valueType="num">
                                      <p:cBhvr>
                                        <p:cTn id="68" dur="1000" fill="hold"/>
                                        <p:tgtEl>
                                          <p:spTgt spid="154627">
                                            <p:txEl>
                                              <p:pRg st="13" end="13"/>
                                            </p:txEl>
                                          </p:spTgt>
                                        </p:tgtEl>
                                        <p:attrNameLst>
                                          <p:attrName>ppt_w</p:attrName>
                                        </p:attrNameLst>
                                      </p:cBhvr>
                                      <p:tavLst>
                                        <p:tav tm="0">
                                          <p:val>
                                            <p:strVal val="#ppt_w*0.70"/>
                                          </p:val>
                                        </p:tav>
                                        <p:tav tm="100000">
                                          <p:val>
                                            <p:strVal val="#ppt_w"/>
                                          </p:val>
                                        </p:tav>
                                      </p:tavLst>
                                    </p:anim>
                                    <p:anim calcmode="lin" valueType="num">
                                      <p:cBhvr>
                                        <p:cTn id="69" dur="1000" fill="hold"/>
                                        <p:tgtEl>
                                          <p:spTgt spid="154627">
                                            <p:txEl>
                                              <p:pRg st="13" end="13"/>
                                            </p:txEl>
                                          </p:spTgt>
                                        </p:tgtEl>
                                        <p:attrNameLst>
                                          <p:attrName>ppt_h</p:attrName>
                                        </p:attrNameLst>
                                      </p:cBhvr>
                                      <p:tavLst>
                                        <p:tav tm="0">
                                          <p:val>
                                            <p:strVal val="#ppt_h"/>
                                          </p:val>
                                        </p:tav>
                                        <p:tav tm="100000">
                                          <p:val>
                                            <p:strVal val="#ppt_h"/>
                                          </p:val>
                                        </p:tav>
                                      </p:tavLst>
                                    </p:anim>
                                    <p:animEffect transition="in" filter="fade">
                                      <p:cBhvr>
                                        <p:cTn id="70" dur="1000"/>
                                        <p:tgtEl>
                                          <p:spTgt spid="154627">
                                            <p:txEl>
                                              <p:pRg st="13" end="13"/>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5" presetClass="entr" presetSubtype="0" fill="hold" nodeType="clickEffect">
                                  <p:stCondLst>
                                    <p:cond delay="0"/>
                                  </p:stCondLst>
                                  <p:childTnLst>
                                    <p:set>
                                      <p:cBhvr>
                                        <p:cTn id="74" dur="1" fill="hold">
                                          <p:stCondLst>
                                            <p:cond delay="0"/>
                                          </p:stCondLst>
                                        </p:cTn>
                                        <p:tgtEl>
                                          <p:spTgt spid="154627">
                                            <p:txEl>
                                              <p:pRg st="1" end="1"/>
                                            </p:txEl>
                                          </p:spTgt>
                                        </p:tgtEl>
                                        <p:attrNameLst>
                                          <p:attrName>style.visibility</p:attrName>
                                        </p:attrNameLst>
                                      </p:cBhvr>
                                      <p:to>
                                        <p:strVal val="visible"/>
                                      </p:to>
                                    </p:set>
                                    <p:anim calcmode="lin" valueType="num">
                                      <p:cBhvr>
                                        <p:cTn id="75" dur="1000" fill="hold"/>
                                        <p:tgtEl>
                                          <p:spTgt spid="154627">
                                            <p:txEl>
                                              <p:pRg st="1" end="1"/>
                                            </p:txEl>
                                          </p:spTgt>
                                        </p:tgtEl>
                                        <p:attrNameLst>
                                          <p:attrName>ppt_w</p:attrName>
                                        </p:attrNameLst>
                                      </p:cBhvr>
                                      <p:tavLst>
                                        <p:tav tm="0">
                                          <p:val>
                                            <p:strVal val="#ppt_w*0.70"/>
                                          </p:val>
                                        </p:tav>
                                        <p:tav tm="100000">
                                          <p:val>
                                            <p:strVal val="#ppt_w"/>
                                          </p:val>
                                        </p:tav>
                                      </p:tavLst>
                                    </p:anim>
                                    <p:anim calcmode="lin" valueType="num">
                                      <p:cBhvr>
                                        <p:cTn id="76" dur="1000" fill="hold"/>
                                        <p:tgtEl>
                                          <p:spTgt spid="154627">
                                            <p:txEl>
                                              <p:pRg st="1" end="1"/>
                                            </p:txEl>
                                          </p:spTgt>
                                        </p:tgtEl>
                                        <p:attrNameLst>
                                          <p:attrName>ppt_h</p:attrName>
                                        </p:attrNameLst>
                                      </p:cBhvr>
                                      <p:tavLst>
                                        <p:tav tm="0">
                                          <p:val>
                                            <p:strVal val="#ppt_h"/>
                                          </p:val>
                                        </p:tav>
                                        <p:tav tm="100000">
                                          <p:val>
                                            <p:strVal val="#ppt_h"/>
                                          </p:val>
                                        </p:tav>
                                      </p:tavLst>
                                    </p:anim>
                                    <p:animEffect transition="in" filter="fade">
                                      <p:cBhvr>
                                        <p:cTn id="77" dur="1000"/>
                                        <p:tgtEl>
                                          <p:spTgt spid="154627">
                                            <p:txEl>
                                              <p:pRg st="1" end="1"/>
                                            </p:txEl>
                                          </p:spTgt>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55" presetClass="entr" presetSubtype="0" fill="hold" nodeType="clickEffect">
                                  <p:stCondLst>
                                    <p:cond delay="0"/>
                                  </p:stCondLst>
                                  <p:childTnLst>
                                    <p:set>
                                      <p:cBhvr>
                                        <p:cTn id="81" dur="1" fill="hold">
                                          <p:stCondLst>
                                            <p:cond delay="0"/>
                                          </p:stCondLst>
                                        </p:cTn>
                                        <p:tgtEl>
                                          <p:spTgt spid="154627">
                                            <p:txEl>
                                              <p:pRg st="2" end="2"/>
                                            </p:txEl>
                                          </p:spTgt>
                                        </p:tgtEl>
                                        <p:attrNameLst>
                                          <p:attrName>style.visibility</p:attrName>
                                        </p:attrNameLst>
                                      </p:cBhvr>
                                      <p:to>
                                        <p:strVal val="visible"/>
                                      </p:to>
                                    </p:set>
                                    <p:anim calcmode="lin" valueType="num">
                                      <p:cBhvr>
                                        <p:cTn id="82" dur="1000" fill="hold"/>
                                        <p:tgtEl>
                                          <p:spTgt spid="154627">
                                            <p:txEl>
                                              <p:pRg st="2" end="2"/>
                                            </p:txEl>
                                          </p:spTgt>
                                        </p:tgtEl>
                                        <p:attrNameLst>
                                          <p:attrName>ppt_w</p:attrName>
                                        </p:attrNameLst>
                                      </p:cBhvr>
                                      <p:tavLst>
                                        <p:tav tm="0">
                                          <p:val>
                                            <p:strVal val="#ppt_w*0.70"/>
                                          </p:val>
                                        </p:tav>
                                        <p:tav tm="100000">
                                          <p:val>
                                            <p:strVal val="#ppt_w"/>
                                          </p:val>
                                        </p:tav>
                                      </p:tavLst>
                                    </p:anim>
                                    <p:anim calcmode="lin" valueType="num">
                                      <p:cBhvr>
                                        <p:cTn id="83" dur="1000" fill="hold"/>
                                        <p:tgtEl>
                                          <p:spTgt spid="154627">
                                            <p:txEl>
                                              <p:pRg st="2" end="2"/>
                                            </p:txEl>
                                          </p:spTgt>
                                        </p:tgtEl>
                                        <p:attrNameLst>
                                          <p:attrName>ppt_h</p:attrName>
                                        </p:attrNameLst>
                                      </p:cBhvr>
                                      <p:tavLst>
                                        <p:tav tm="0">
                                          <p:val>
                                            <p:strVal val="#ppt_h"/>
                                          </p:val>
                                        </p:tav>
                                        <p:tav tm="100000">
                                          <p:val>
                                            <p:strVal val="#ppt_h"/>
                                          </p:val>
                                        </p:tav>
                                      </p:tavLst>
                                    </p:anim>
                                    <p:animEffect transition="in" filter="fade">
                                      <p:cBhvr>
                                        <p:cTn id="84" dur="1000"/>
                                        <p:tgtEl>
                                          <p:spTgt spid="154627">
                                            <p:txEl>
                                              <p:pRg st="2" end="2"/>
                                            </p:txEl>
                                          </p:spTgt>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55" presetClass="entr" presetSubtype="0" fill="hold" nodeType="clickEffect">
                                  <p:stCondLst>
                                    <p:cond delay="0"/>
                                  </p:stCondLst>
                                  <p:childTnLst>
                                    <p:set>
                                      <p:cBhvr>
                                        <p:cTn id="88" dur="1" fill="hold">
                                          <p:stCondLst>
                                            <p:cond delay="0"/>
                                          </p:stCondLst>
                                        </p:cTn>
                                        <p:tgtEl>
                                          <p:spTgt spid="154627">
                                            <p:txEl>
                                              <p:pRg st="3" end="3"/>
                                            </p:txEl>
                                          </p:spTgt>
                                        </p:tgtEl>
                                        <p:attrNameLst>
                                          <p:attrName>style.visibility</p:attrName>
                                        </p:attrNameLst>
                                      </p:cBhvr>
                                      <p:to>
                                        <p:strVal val="visible"/>
                                      </p:to>
                                    </p:set>
                                    <p:anim calcmode="lin" valueType="num">
                                      <p:cBhvr>
                                        <p:cTn id="89" dur="1000" fill="hold"/>
                                        <p:tgtEl>
                                          <p:spTgt spid="154627">
                                            <p:txEl>
                                              <p:pRg st="3" end="3"/>
                                            </p:txEl>
                                          </p:spTgt>
                                        </p:tgtEl>
                                        <p:attrNameLst>
                                          <p:attrName>ppt_w</p:attrName>
                                        </p:attrNameLst>
                                      </p:cBhvr>
                                      <p:tavLst>
                                        <p:tav tm="0">
                                          <p:val>
                                            <p:strVal val="#ppt_w*0.70"/>
                                          </p:val>
                                        </p:tav>
                                        <p:tav tm="100000">
                                          <p:val>
                                            <p:strVal val="#ppt_w"/>
                                          </p:val>
                                        </p:tav>
                                      </p:tavLst>
                                    </p:anim>
                                    <p:anim calcmode="lin" valueType="num">
                                      <p:cBhvr>
                                        <p:cTn id="90" dur="1000" fill="hold"/>
                                        <p:tgtEl>
                                          <p:spTgt spid="154627">
                                            <p:txEl>
                                              <p:pRg st="3" end="3"/>
                                            </p:txEl>
                                          </p:spTgt>
                                        </p:tgtEl>
                                        <p:attrNameLst>
                                          <p:attrName>ppt_h</p:attrName>
                                        </p:attrNameLst>
                                      </p:cBhvr>
                                      <p:tavLst>
                                        <p:tav tm="0">
                                          <p:val>
                                            <p:strVal val="#ppt_h"/>
                                          </p:val>
                                        </p:tav>
                                        <p:tav tm="100000">
                                          <p:val>
                                            <p:strVal val="#ppt_h"/>
                                          </p:val>
                                        </p:tav>
                                      </p:tavLst>
                                    </p:anim>
                                    <p:animEffect transition="in" filter="fade">
                                      <p:cBhvr>
                                        <p:cTn id="91" dur="1000"/>
                                        <p:tgtEl>
                                          <p:spTgt spid="154627">
                                            <p:txEl>
                                              <p:pRg st="3" end="3"/>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55" presetClass="entr" presetSubtype="0" fill="hold" nodeType="clickEffect">
                                  <p:stCondLst>
                                    <p:cond delay="0"/>
                                  </p:stCondLst>
                                  <p:childTnLst>
                                    <p:set>
                                      <p:cBhvr>
                                        <p:cTn id="95" dur="1" fill="hold">
                                          <p:stCondLst>
                                            <p:cond delay="0"/>
                                          </p:stCondLst>
                                        </p:cTn>
                                        <p:tgtEl>
                                          <p:spTgt spid="154627">
                                            <p:txEl>
                                              <p:pRg st="4" end="4"/>
                                            </p:txEl>
                                          </p:spTgt>
                                        </p:tgtEl>
                                        <p:attrNameLst>
                                          <p:attrName>style.visibility</p:attrName>
                                        </p:attrNameLst>
                                      </p:cBhvr>
                                      <p:to>
                                        <p:strVal val="visible"/>
                                      </p:to>
                                    </p:set>
                                    <p:anim calcmode="lin" valueType="num">
                                      <p:cBhvr>
                                        <p:cTn id="96" dur="1000" fill="hold"/>
                                        <p:tgtEl>
                                          <p:spTgt spid="154627">
                                            <p:txEl>
                                              <p:pRg st="4" end="4"/>
                                            </p:txEl>
                                          </p:spTgt>
                                        </p:tgtEl>
                                        <p:attrNameLst>
                                          <p:attrName>ppt_w</p:attrName>
                                        </p:attrNameLst>
                                      </p:cBhvr>
                                      <p:tavLst>
                                        <p:tav tm="0">
                                          <p:val>
                                            <p:strVal val="#ppt_w*0.70"/>
                                          </p:val>
                                        </p:tav>
                                        <p:tav tm="100000">
                                          <p:val>
                                            <p:strVal val="#ppt_w"/>
                                          </p:val>
                                        </p:tav>
                                      </p:tavLst>
                                    </p:anim>
                                    <p:anim calcmode="lin" valueType="num">
                                      <p:cBhvr>
                                        <p:cTn id="97" dur="1000" fill="hold"/>
                                        <p:tgtEl>
                                          <p:spTgt spid="154627">
                                            <p:txEl>
                                              <p:pRg st="4" end="4"/>
                                            </p:txEl>
                                          </p:spTgt>
                                        </p:tgtEl>
                                        <p:attrNameLst>
                                          <p:attrName>ppt_h</p:attrName>
                                        </p:attrNameLst>
                                      </p:cBhvr>
                                      <p:tavLst>
                                        <p:tav tm="0">
                                          <p:val>
                                            <p:strVal val="#ppt_h"/>
                                          </p:val>
                                        </p:tav>
                                        <p:tav tm="100000">
                                          <p:val>
                                            <p:strVal val="#ppt_h"/>
                                          </p:val>
                                        </p:tav>
                                      </p:tavLst>
                                    </p:anim>
                                    <p:animEffect transition="in" filter="fade">
                                      <p:cBhvr>
                                        <p:cTn id="98" dur="1000"/>
                                        <p:tgtEl>
                                          <p:spTgt spid="154627">
                                            <p:txEl>
                                              <p:pRg st="4" end="4"/>
                                            </p:txEl>
                                          </p:spTgt>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55" presetClass="entr" presetSubtype="0" fill="hold" nodeType="clickEffect">
                                  <p:stCondLst>
                                    <p:cond delay="0"/>
                                  </p:stCondLst>
                                  <p:childTnLst>
                                    <p:set>
                                      <p:cBhvr>
                                        <p:cTn id="102" dur="1" fill="hold">
                                          <p:stCondLst>
                                            <p:cond delay="0"/>
                                          </p:stCondLst>
                                        </p:cTn>
                                        <p:tgtEl>
                                          <p:spTgt spid="154627">
                                            <p:txEl>
                                              <p:pRg st="5" end="5"/>
                                            </p:txEl>
                                          </p:spTgt>
                                        </p:tgtEl>
                                        <p:attrNameLst>
                                          <p:attrName>style.visibility</p:attrName>
                                        </p:attrNameLst>
                                      </p:cBhvr>
                                      <p:to>
                                        <p:strVal val="visible"/>
                                      </p:to>
                                    </p:set>
                                    <p:anim calcmode="lin" valueType="num">
                                      <p:cBhvr>
                                        <p:cTn id="103" dur="1000" fill="hold"/>
                                        <p:tgtEl>
                                          <p:spTgt spid="154627">
                                            <p:txEl>
                                              <p:pRg st="5" end="5"/>
                                            </p:txEl>
                                          </p:spTgt>
                                        </p:tgtEl>
                                        <p:attrNameLst>
                                          <p:attrName>ppt_w</p:attrName>
                                        </p:attrNameLst>
                                      </p:cBhvr>
                                      <p:tavLst>
                                        <p:tav tm="0">
                                          <p:val>
                                            <p:strVal val="#ppt_w*0.70"/>
                                          </p:val>
                                        </p:tav>
                                        <p:tav tm="100000">
                                          <p:val>
                                            <p:strVal val="#ppt_w"/>
                                          </p:val>
                                        </p:tav>
                                      </p:tavLst>
                                    </p:anim>
                                    <p:anim calcmode="lin" valueType="num">
                                      <p:cBhvr>
                                        <p:cTn id="104" dur="1000" fill="hold"/>
                                        <p:tgtEl>
                                          <p:spTgt spid="154627">
                                            <p:txEl>
                                              <p:pRg st="5" end="5"/>
                                            </p:txEl>
                                          </p:spTgt>
                                        </p:tgtEl>
                                        <p:attrNameLst>
                                          <p:attrName>ppt_h</p:attrName>
                                        </p:attrNameLst>
                                      </p:cBhvr>
                                      <p:tavLst>
                                        <p:tav tm="0">
                                          <p:val>
                                            <p:strVal val="#ppt_h"/>
                                          </p:val>
                                        </p:tav>
                                        <p:tav tm="100000">
                                          <p:val>
                                            <p:strVal val="#ppt_h"/>
                                          </p:val>
                                        </p:tav>
                                      </p:tavLst>
                                    </p:anim>
                                    <p:animEffect transition="in" filter="fade">
                                      <p:cBhvr>
                                        <p:cTn id="105" dur="1000"/>
                                        <p:tgtEl>
                                          <p:spTgt spid="154627">
                                            <p:txEl>
                                              <p:pRg st="5" end="5"/>
                                            </p:txEl>
                                          </p:spTgt>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5" presetClass="entr" presetSubtype="0" fill="hold" nodeType="clickEffect">
                                  <p:stCondLst>
                                    <p:cond delay="0"/>
                                  </p:stCondLst>
                                  <p:childTnLst>
                                    <p:set>
                                      <p:cBhvr>
                                        <p:cTn id="109" dur="1" fill="hold">
                                          <p:stCondLst>
                                            <p:cond delay="0"/>
                                          </p:stCondLst>
                                        </p:cTn>
                                        <p:tgtEl>
                                          <p:spTgt spid="154627">
                                            <p:txEl>
                                              <p:pRg st="6" end="6"/>
                                            </p:txEl>
                                          </p:spTgt>
                                        </p:tgtEl>
                                        <p:attrNameLst>
                                          <p:attrName>style.visibility</p:attrName>
                                        </p:attrNameLst>
                                      </p:cBhvr>
                                      <p:to>
                                        <p:strVal val="visible"/>
                                      </p:to>
                                    </p:set>
                                    <p:anim calcmode="lin" valueType="num">
                                      <p:cBhvr>
                                        <p:cTn id="110" dur="1000" fill="hold"/>
                                        <p:tgtEl>
                                          <p:spTgt spid="154627">
                                            <p:txEl>
                                              <p:pRg st="6" end="6"/>
                                            </p:txEl>
                                          </p:spTgt>
                                        </p:tgtEl>
                                        <p:attrNameLst>
                                          <p:attrName>ppt_w</p:attrName>
                                        </p:attrNameLst>
                                      </p:cBhvr>
                                      <p:tavLst>
                                        <p:tav tm="0">
                                          <p:val>
                                            <p:strVal val="#ppt_w*0.70"/>
                                          </p:val>
                                        </p:tav>
                                        <p:tav tm="100000">
                                          <p:val>
                                            <p:strVal val="#ppt_w"/>
                                          </p:val>
                                        </p:tav>
                                      </p:tavLst>
                                    </p:anim>
                                    <p:anim calcmode="lin" valueType="num">
                                      <p:cBhvr>
                                        <p:cTn id="111" dur="1000" fill="hold"/>
                                        <p:tgtEl>
                                          <p:spTgt spid="154627">
                                            <p:txEl>
                                              <p:pRg st="6" end="6"/>
                                            </p:txEl>
                                          </p:spTgt>
                                        </p:tgtEl>
                                        <p:attrNameLst>
                                          <p:attrName>ppt_h</p:attrName>
                                        </p:attrNameLst>
                                      </p:cBhvr>
                                      <p:tavLst>
                                        <p:tav tm="0">
                                          <p:val>
                                            <p:strVal val="#ppt_h"/>
                                          </p:val>
                                        </p:tav>
                                        <p:tav tm="100000">
                                          <p:val>
                                            <p:strVal val="#ppt_h"/>
                                          </p:val>
                                        </p:tav>
                                      </p:tavLst>
                                    </p:anim>
                                    <p:animEffect transition="in" filter="fade">
                                      <p:cBhvr>
                                        <p:cTn id="112" dur="1000"/>
                                        <p:tgtEl>
                                          <p:spTgt spid="15462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0"/>
      <p:bldP spid="15462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4">
            <a:extLst>
              <a:ext uri="{FF2B5EF4-FFF2-40B4-BE49-F238E27FC236}">
                <a16:creationId xmlns:a16="http://schemas.microsoft.com/office/drawing/2014/main" id="{23B1D2A8-CEFB-2E28-437F-D80FE165180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58724" name="Rectangle 4">
            <a:extLst>
              <a:ext uri="{FF2B5EF4-FFF2-40B4-BE49-F238E27FC236}">
                <a16:creationId xmlns:a16="http://schemas.microsoft.com/office/drawing/2014/main" id="{E6F5076D-8B3D-F48C-4B8D-D41E8A27325D}"/>
              </a:ext>
            </a:extLst>
          </p:cNvPr>
          <p:cNvSpPr>
            <a:spLocks noChangeArrowheads="1"/>
          </p:cNvSpPr>
          <p:nvPr/>
        </p:nvSpPr>
        <p:spPr bwMode="auto">
          <a:xfrm>
            <a:off x="2998270" y="195264"/>
            <a:ext cx="650557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sz="3200" i="1" dirty="0">
                <a:latin typeface="Times New Roman" panose="02020603050405020304" pitchFamily="18" charset="0"/>
                <a:cs typeface="Times New Roman" panose="02020603050405020304" pitchFamily="18" charset="0"/>
              </a:rPr>
              <a:t>1.2.3. Kế toán các trường hợp chủ yếu</a:t>
            </a:r>
          </a:p>
        </p:txBody>
      </p:sp>
      <p:sp>
        <p:nvSpPr>
          <p:cNvPr id="158725" name="AutoShape 5">
            <a:extLst>
              <a:ext uri="{FF2B5EF4-FFF2-40B4-BE49-F238E27FC236}">
                <a16:creationId xmlns:a16="http://schemas.microsoft.com/office/drawing/2014/main" id="{6191DE9B-D655-9FDB-096F-A655335D8999}"/>
              </a:ext>
            </a:extLst>
          </p:cNvPr>
          <p:cNvSpPr>
            <a:spLocks noChangeArrowheads="1"/>
          </p:cNvSpPr>
          <p:nvPr/>
        </p:nvSpPr>
        <p:spPr bwMode="auto">
          <a:xfrm>
            <a:off x="1828800" y="914401"/>
            <a:ext cx="8610600" cy="2538413"/>
          </a:xfrm>
          <a:prstGeom prst="roundRect">
            <a:avLst>
              <a:gd name="adj" fmla="val 12069"/>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58726" name="Rectangle 6">
            <a:extLst>
              <a:ext uri="{FF2B5EF4-FFF2-40B4-BE49-F238E27FC236}">
                <a16:creationId xmlns:a16="http://schemas.microsoft.com/office/drawing/2014/main" id="{CD326447-98E7-032C-D5EB-0FA72F340A45}"/>
              </a:ext>
            </a:extLst>
          </p:cNvPr>
          <p:cNvSpPr>
            <a:spLocks noChangeArrowheads="1"/>
          </p:cNvSpPr>
          <p:nvPr/>
        </p:nvSpPr>
        <p:spPr bwMode="auto">
          <a:xfrm>
            <a:off x="1828800" y="990601"/>
            <a:ext cx="8534400"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b="1" i="1" u="sng">
                <a:latin typeface="Times New Roman" panose="02020603050405020304" pitchFamily="18" charset="0"/>
                <a:cs typeface="Times New Roman" panose="02020603050405020304" pitchFamily="18" charset="0"/>
              </a:rPr>
              <a:t>Ví dụ 1</a:t>
            </a:r>
            <a:r>
              <a:rPr lang="vi-VN" altLang="en-US" sz="2200" b="1" u="sng">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Doanh nghiệp mua một TSCĐ (phương tiện vận tải) giá thanh toán trên hóa đơn 275.000.000đ (thuế GTGT 10%). Tiền mua tài sản đã thanh toán 60% bằng tiền vay ngắn hạn ngân hàng, còn lại chưa thanh toán. Thuế trước bạ phải nộp 3% trên giá thanh toán, Doanh nghiệp đã xuất quỹ tiền mặt nộp vào kho bạc Nhà nước. Thời gian sau doanh nghiệp xuất quỹ tiền mặt thanh toán nốt số nợ còn lại cho người bán. Biết tài sản được hình thành từ quỹ đầu tư phát triển</a:t>
            </a:r>
            <a:r>
              <a:rPr lang="en-US" altLang="en-US" sz="2200">
                <a:latin typeface="Times New Roman" panose="02020603050405020304" pitchFamily="18" charset="0"/>
                <a:cs typeface="Times New Roman" panose="02020603050405020304" pitchFamily="18" charset="0"/>
              </a:rPr>
              <a:t>.</a:t>
            </a:r>
            <a:endParaRPr lang="vi-VN" altLang="en-US" sz="2200">
              <a:latin typeface="Times New Roman" panose="02020603050405020304" pitchFamily="18" charset="0"/>
              <a:cs typeface="Times New Roman" panose="02020603050405020304" pitchFamily="18" charset="0"/>
            </a:endParaRPr>
          </a:p>
        </p:txBody>
      </p:sp>
      <p:sp>
        <p:nvSpPr>
          <p:cNvPr id="158727" name="AutoShape 7">
            <a:extLst>
              <a:ext uri="{FF2B5EF4-FFF2-40B4-BE49-F238E27FC236}">
                <a16:creationId xmlns:a16="http://schemas.microsoft.com/office/drawing/2014/main" id="{11D543BC-83E3-DC4A-D1F3-024B84BE04EB}"/>
              </a:ext>
            </a:extLst>
          </p:cNvPr>
          <p:cNvSpPr>
            <a:spLocks noChangeArrowheads="1"/>
          </p:cNvSpPr>
          <p:nvPr/>
        </p:nvSpPr>
        <p:spPr bwMode="auto">
          <a:xfrm>
            <a:off x="1828800" y="3581401"/>
            <a:ext cx="8610600" cy="2651125"/>
          </a:xfrm>
          <a:prstGeom prst="roundRect">
            <a:avLst>
              <a:gd name="adj" fmla="val 12069"/>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58728" name="Rectangle 8">
            <a:extLst>
              <a:ext uri="{FF2B5EF4-FFF2-40B4-BE49-F238E27FC236}">
                <a16:creationId xmlns:a16="http://schemas.microsoft.com/office/drawing/2014/main" id="{061A8D7D-6F0B-CBBE-678D-414A25A68038}"/>
              </a:ext>
            </a:extLst>
          </p:cNvPr>
          <p:cNvSpPr>
            <a:spLocks noChangeArrowheads="1"/>
          </p:cNvSpPr>
          <p:nvPr/>
        </p:nvSpPr>
        <p:spPr bwMode="auto">
          <a:xfrm>
            <a:off x="1905000" y="3581400"/>
            <a:ext cx="8382000" cy="259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b="1" i="1" u="sng">
                <a:latin typeface="Times New Roman" panose="02020603050405020304" pitchFamily="18" charset="0"/>
                <a:cs typeface="Times New Roman" panose="02020603050405020304" pitchFamily="18" charset="0"/>
              </a:rPr>
              <a:t>Ví dụ 2</a:t>
            </a:r>
            <a:r>
              <a:rPr lang="vi-VN" altLang="en-US" sz="2200" b="1" u="sng">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Công ty A xin rút khỏi liên doanh với doanh nghiệp và đã được chấp thuận. Tổng số vốn mà công ty A tham gia liên doanh là 500.000.000đ, được xử lý như sau:</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Phạt vi phạm hợp đồng liên doanh 3% trên tổng số vốn góp</a:t>
            </a: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Trả lại bằng TSCĐ hữu hình (Phương tiện vận tải). Nguyên giá ghi sổ 450.000.000đ, đã hao mòn 80.000.000đ. Số còn lại đã trả bằng chuyển khoản qua ngân hàng (Ngân hàng đã báo)</a:t>
            </a:r>
            <a:endParaRPr lang="en-US" altLang="en-US" sz="22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58724"/>
                                        </p:tgtEl>
                                        <p:attrNameLst>
                                          <p:attrName>style.visibility</p:attrName>
                                        </p:attrNameLst>
                                      </p:cBhvr>
                                      <p:to>
                                        <p:strVal val="visible"/>
                                      </p:to>
                                    </p:set>
                                    <p:anim calcmode="lin" valueType="num">
                                      <p:cBhvr>
                                        <p:cTn id="7" dur="500" fill="hold"/>
                                        <p:tgtEl>
                                          <p:spTgt spid="158724"/>
                                        </p:tgtEl>
                                        <p:attrNameLst>
                                          <p:attrName>ppt_w</p:attrName>
                                        </p:attrNameLst>
                                      </p:cBhvr>
                                      <p:tavLst>
                                        <p:tav tm="0">
                                          <p:val>
                                            <p:fltVal val="0"/>
                                          </p:val>
                                        </p:tav>
                                        <p:tav tm="100000">
                                          <p:val>
                                            <p:strVal val="#ppt_w"/>
                                          </p:val>
                                        </p:tav>
                                      </p:tavLst>
                                    </p:anim>
                                    <p:anim calcmode="lin" valueType="num">
                                      <p:cBhvr>
                                        <p:cTn id="8" dur="500" fill="hold"/>
                                        <p:tgtEl>
                                          <p:spTgt spid="158724"/>
                                        </p:tgtEl>
                                        <p:attrNameLst>
                                          <p:attrName>ppt_h</p:attrName>
                                        </p:attrNameLst>
                                      </p:cBhvr>
                                      <p:tavLst>
                                        <p:tav tm="0">
                                          <p:val>
                                            <p:fltVal val="0"/>
                                          </p:val>
                                        </p:tav>
                                        <p:tav tm="100000">
                                          <p:val>
                                            <p:strVal val="#ppt_h"/>
                                          </p:val>
                                        </p:tav>
                                      </p:tavLst>
                                    </p:anim>
                                    <p:anim calcmode="lin" valueType="num">
                                      <p:cBhvr>
                                        <p:cTn id="9" dur="500" fill="hold"/>
                                        <p:tgtEl>
                                          <p:spTgt spid="158724"/>
                                        </p:tgtEl>
                                        <p:attrNameLst>
                                          <p:attrName>style.rotation</p:attrName>
                                        </p:attrNameLst>
                                      </p:cBhvr>
                                      <p:tavLst>
                                        <p:tav tm="0">
                                          <p:val>
                                            <p:fltVal val="360"/>
                                          </p:val>
                                        </p:tav>
                                        <p:tav tm="100000">
                                          <p:val>
                                            <p:fltVal val="0"/>
                                          </p:val>
                                        </p:tav>
                                      </p:tavLst>
                                    </p:anim>
                                    <p:animEffect transition="in" filter="fade">
                                      <p:cBhvr>
                                        <p:cTn id="10" dur="500"/>
                                        <p:tgtEl>
                                          <p:spTgt spid="15872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nodeType="clickEffect">
                                  <p:stCondLst>
                                    <p:cond delay="0"/>
                                  </p:stCondLst>
                                  <p:childTnLst>
                                    <p:set>
                                      <p:cBhvr>
                                        <p:cTn id="14" dur="1" fill="hold">
                                          <p:stCondLst>
                                            <p:cond delay="0"/>
                                          </p:stCondLst>
                                        </p:cTn>
                                        <p:tgtEl>
                                          <p:spTgt spid="158725"/>
                                        </p:tgtEl>
                                        <p:attrNameLst>
                                          <p:attrName>style.visibility</p:attrName>
                                        </p:attrNameLst>
                                      </p:cBhvr>
                                      <p:to>
                                        <p:strVal val="visible"/>
                                      </p:to>
                                    </p:set>
                                    <p:anim calcmode="lin" valueType="num">
                                      <p:cBhvr>
                                        <p:cTn id="15" dur="1000" fill="hold"/>
                                        <p:tgtEl>
                                          <p:spTgt spid="158725"/>
                                        </p:tgtEl>
                                        <p:attrNameLst>
                                          <p:attrName>ppt_w</p:attrName>
                                        </p:attrNameLst>
                                      </p:cBhvr>
                                      <p:tavLst>
                                        <p:tav tm="0">
                                          <p:val>
                                            <p:strVal val="#ppt_w*0.70"/>
                                          </p:val>
                                        </p:tav>
                                        <p:tav tm="100000">
                                          <p:val>
                                            <p:strVal val="#ppt_w"/>
                                          </p:val>
                                        </p:tav>
                                      </p:tavLst>
                                    </p:anim>
                                    <p:anim calcmode="lin" valueType="num">
                                      <p:cBhvr>
                                        <p:cTn id="16" dur="1000" fill="hold"/>
                                        <p:tgtEl>
                                          <p:spTgt spid="158725"/>
                                        </p:tgtEl>
                                        <p:attrNameLst>
                                          <p:attrName>ppt_h</p:attrName>
                                        </p:attrNameLst>
                                      </p:cBhvr>
                                      <p:tavLst>
                                        <p:tav tm="0">
                                          <p:val>
                                            <p:strVal val="#ppt_h"/>
                                          </p:val>
                                        </p:tav>
                                        <p:tav tm="100000">
                                          <p:val>
                                            <p:strVal val="#ppt_h"/>
                                          </p:val>
                                        </p:tav>
                                      </p:tavLst>
                                    </p:anim>
                                    <p:animEffect transition="in" filter="fade">
                                      <p:cBhvr>
                                        <p:cTn id="17" dur="1000"/>
                                        <p:tgtEl>
                                          <p:spTgt spid="158725"/>
                                        </p:tgtEl>
                                      </p:cBhvr>
                                    </p:animEffect>
                                  </p:childTnLst>
                                </p:cTn>
                              </p:par>
                              <p:par>
                                <p:cTn id="18" presetID="55" presetClass="entr" presetSubtype="0" fill="hold" nodeType="withEffect">
                                  <p:stCondLst>
                                    <p:cond delay="0"/>
                                  </p:stCondLst>
                                  <p:childTnLst>
                                    <p:set>
                                      <p:cBhvr>
                                        <p:cTn id="19" dur="1" fill="hold">
                                          <p:stCondLst>
                                            <p:cond delay="0"/>
                                          </p:stCondLst>
                                        </p:cTn>
                                        <p:tgtEl>
                                          <p:spTgt spid="158726">
                                            <p:txEl>
                                              <p:pRg st="0" end="0"/>
                                            </p:txEl>
                                          </p:spTgt>
                                        </p:tgtEl>
                                        <p:attrNameLst>
                                          <p:attrName>style.visibility</p:attrName>
                                        </p:attrNameLst>
                                      </p:cBhvr>
                                      <p:to>
                                        <p:strVal val="visible"/>
                                      </p:to>
                                    </p:set>
                                    <p:anim calcmode="lin" valueType="num">
                                      <p:cBhvr>
                                        <p:cTn id="20" dur="1000" fill="hold"/>
                                        <p:tgtEl>
                                          <p:spTgt spid="158726">
                                            <p:txEl>
                                              <p:pRg st="0" end="0"/>
                                            </p:txEl>
                                          </p:spTgt>
                                        </p:tgtEl>
                                        <p:attrNameLst>
                                          <p:attrName>ppt_w</p:attrName>
                                        </p:attrNameLst>
                                      </p:cBhvr>
                                      <p:tavLst>
                                        <p:tav tm="0">
                                          <p:val>
                                            <p:strVal val="#ppt_w*0.70"/>
                                          </p:val>
                                        </p:tav>
                                        <p:tav tm="100000">
                                          <p:val>
                                            <p:strVal val="#ppt_w"/>
                                          </p:val>
                                        </p:tav>
                                      </p:tavLst>
                                    </p:anim>
                                    <p:anim calcmode="lin" valueType="num">
                                      <p:cBhvr>
                                        <p:cTn id="21" dur="1000" fill="hold"/>
                                        <p:tgtEl>
                                          <p:spTgt spid="158726">
                                            <p:txEl>
                                              <p:pRg st="0" end="0"/>
                                            </p:txEl>
                                          </p:spTgt>
                                        </p:tgtEl>
                                        <p:attrNameLst>
                                          <p:attrName>ppt_h</p:attrName>
                                        </p:attrNameLst>
                                      </p:cBhvr>
                                      <p:tavLst>
                                        <p:tav tm="0">
                                          <p:val>
                                            <p:strVal val="#ppt_h"/>
                                          </p:val>
                                        </p:tav>
                                        <p:tav tm="100000">
                                          <p:val>
                                            <p:strVal val="#ppt_h"/>
                                          </p:val>
                                        </p:tav>
                                      </p:tavLst>
                                    </p:anim>
                                    <p:animEffect transition="in" filter="fade">
                                      <p:cBhvr>
                                        <p:cTn id="22" dur="1000"/>
                                        <p:tgtEl>
                                          <p:spTgt spid="158726">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158728"/>
                                        </p:tgtEl>
                                        <p:attrNameLst>
                                          <p:attrName>style.visibility</p:attrName>
                                        </p:attrNameLst>
                                      </p:cBhvr>
                                      <p:to>
                                        <p:strVal val="visible"/>
                                      </p:to>
                                    </p:set>
                                    <p:anim calcmode="lin" valueType="num">
                                      <p:cBhvr>
                                        <p:cTn id="27" dur="1000" fill="hold"/>
                                        <p:tgtEl>
                                          <p:spTgt spid="158728"/>
                                        </p:tgtEl>
                                        <p:attrNameLst>
                                          <p:attrName>ppt_w</p:attrName>
                                        </p:attrNameLst>
                                      </p:cBhvr>
                                      <p:tavLst>
                                        <p:tav tm="0">
                                          <p:val>
                                            <p:strVal val="#ppt_w*0.70"/>
                                          </p:val>
                                        </p:tav>
                                        <p:tav tm="100000">
                                          <p:val>
                                            <p:strVal val="#ppt_w"/>
                                          </p:val>
                                        </p:tav>
                                      </p:tavLst>
                                    </p:anim>
                                    <p:anim calcmode="lin" valueType="num">
                                      <p:cBhvr>
                                        <p:cTn id="28" dur="1000" fill="hold"/>
                                        <p:tgtEl>
                                          <p:spTgt spid="158728"/>
                                        </p:tgtEl>
                                        <p:attrNameLst>
                                          <p:attrName>ppt_h</p:attrName>
                                        </p:attrNameLst>
                                      </p:cBhvr>
                                      <p:tavLst>
                                        <p:tav tm="0">
                                          <p:val>
                                            <p:strVal val="#ppt_h"/>
                                          </p:val>
                                        </p:tav>
                                        <p:tav tm="100000">
                                          <p:val>
                                            <p:strVal val="#ppt_h"/>
                                          </p:val>
                                        </p:tav>
                                      </p:tavLst>
                                    </p:anim>
                                    <p:animEffect transition="in" filter="fade">
                                      <p:cBhvr>
                                        <p:cTn id="29" dur="1000"/>
                                        <p:tgtEl>
                                          <p:spTgt spid="158728"/>
                                        </p:tgtEl>
                                      </p:cBhvr>
                                    </p:animEffect>
                                  </p:childTnLst>
                                </p:cTn>
                              </p:par>
                              <p:par>
                                <p:cTn id="30" presetID="55" presetClass="entr" presetSubtype="0" fill="hold" nodeType="withEffect">
                                  <p:stCondLst>
                                    <p:cond delay="0"/>
                                  </p:stCondLst>
                                  <p:childTnLst>
                                    <p:set>
                                      <p:cBhvr>
                                        <p:cTn id="31" dur="1" fill="hold">
                                          <p:stCondLst>
                                            <p:cond delay="0"/>
                                          </p:stCondLst>
                                        </p:cTn>
                                        <p:tgtEl>
                                          <p:spTgt spid="158727"/>
                                        </p:tgtEl>
                                        <p:attrNameLst>
                                          <p:attrName>style.visibility</p:attrName>
                                        </p:attrNameLst>
                                      </p:cBhvr>
                                      <p:to>
                                        <p:strVal val="visible"/>
                                      </p:to>
                                    </p:set>
                                    <p:anim calcmode="lin" valueType="num">
                                      <p:cBhvr>
                                        <p:cTn id="32" dur="1000" fill="hold"/>
                                        <p:tgtEl>
                                          <p:spTgt spid="158727"/>
                                        </p:tgtEl>
                                        <p:attrNameLst>
                                          <p:attrName>ppt_w</p:attrName>
                                        </p:attrNameLst>
                                      </p:cBhvr>
                                      <p:tavLst>
                                        <p:tav tm="0">
                                          <p:val>
                                            <p:strVal val="#ppt_w*0.70"/>
                                          </p:val>
                                        </p:tav>
                                        <p:tav tm="100000">
                                          <p:val>
                                            <p:strVal val="#ppt_w"/>
                                          </p:val>
                                        </p:tav>
                                      </p:tavLst>
                                    </p:anim>
                                    <p:anim calcmode="lin" valueType="num">
                                      <p:cBhvr>
                                        <p:cTn id="33" dur="1000" fill="hold"/>
                                        <p:tgtEl>
                                          <p:spTgt spid="158727"/>
                                        </p:tgtEl>
                                        <p:attrNameLst>
                                          <p:attrName>ppt_h</p:attrName>
                                        </p:attrNameLst>
                                      </p:cBhvr>
                                      <p:tavLst>
                                        <p:tav tm="0">
                                          <p:val>
                                            <p:strVal val="#ppt_h"/>
                                          </p:val>
                                        </p:tav>
                                        <p:tav tm="100000">
                                          <p:val>
                                            <p:strVal val="#ppt_h"/>
                                          </p:val>
                                        </p:tav>
                                      </p:tavLst>
                                    </p:anim>
                                    <p:animEffect transition="in" filter="fade">
                                      <p:cBhvr>
                                        <p:cTn id="34" dur="1000"/>
                                        <p:tgtEl>
                                          <p:spTgt spid="158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4" grpId="0"/>
      <p:bldP spid="15872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5" name="AutoShape 5">
            <a:extLst>
              <a:ext uri="{FF2B5EF4-FFF2-40B4-BE49-F238E27FC236}">
                <a16:creationId xmlns:a16="http://schemas.microsoft.com/office/drawing/2014/main" id="{A1937243-EE2D-6689-E9C4-1E2C2ED148BE}"/>
              </a:ext>
            </a:extLst>
          </p:cNvPr>
          <p:cNvSpPr>
            <a:spLocks noChangeArrowheads="1"/>
          </p:cNvSpPr>
          <p:nvPr/>
        </p:nvSpPr>
        <p:spPr bwMode="auto">
          <a:xfrm>
            <a:off x="1828800" y="762001"/>
            <a:ext cx="8610600" cy="3444875"/>
          </a:xfrm>
          <a:prstGeom prst="roundRect">
            <a:avLst>
              <a:gd name="adj" fmla="val 12069"/>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2200">
              <a:latin typeface="Times New Roman" panose="02020603050405020304" pitchFamily="18" charset="0"/>
              <a:cs typeface="Times New Roman" panose="02020603050405020304" pitchFamily="18" charset="0"/>
            </a:endParaRPr>
          </a:p>
        </p:txBody>
      </p:sp>
      <p:sp>
        <p:nvSpPr>
          <p:cNvPr id="158727" name="AutoShape 7">
            <a:extLst>
              <a:ext uri="{FF2B5EF4-FFF2-40B4-BE49-F238E27FC236}">
                <a16:creationId xmlns:a16="http://schemas.microsoft.com/office/drawing/2014/main" id="{DC14BCEF-3068-3C34-6E36-246C2B7B5C59}"/>
              </a:ext>
            </a:extLst>
          </p:cNvPr>
          <p:cNvSpPr>
            <a:spLocks noChangeArrowheads="1"/>
          </p:cNvSpPr>
          <p:nvPr/>
        </p:nvSpPr>
        <p:spPr bwMode="auto">
          <a:xfrm>
            <a:off x="1828800" y="4206876"/>
            <a:ext cx="8610600" cy="2270125"/>
          </a:xfrm>
          <a:prstGeom prst="roundRect">
            <a:avLst>
              <a:gd name="adj" fmla="val 12069"/>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2200">
              <a:latin typeface="Times New Roman" panose="02020603050405020304" pitchFamily="18" charset="0"/>
              <a:cs typeface="Times New Roman" panose="02020603050405020304" pitchFamily="18" charset="0"/>
            </a:endParaRPr>
          </a:p>
        </p:txBody>
      </p:sp>
      <p:sp>
        <p:nvSpPr>
          <p:cNvPr id="158729" name="Rectangle 9">
            <a:extLst>
              <a:ext uri="{FF2B5EF4-FFF2-40B4-BE49-F238E27FC236}">
                <a16:creationId xmlns:a16="http://schemas.microsoft.com/office/drawing/2014/main" id="{B54CF547-DEAF-DAF1-F889-7AC69CE48E08}"/>
              </a:ext>
            </a:extLst>
          </p:cNvPr>
          <p:cNvSpPr>
            <a:spLocks noChangeArrowheads="1"/>
          </p:cNvSpPr>
          <p:nvPr/>
        </p:nvSpPr>
        <p:spPr bwMode="auto">
          <a:xfrm>
            <a:off x="1981200" y="762001"/>
            <a:ext cx="8458200" cy="347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b="1" i="1" u="sng">
                <a:latin typeface="Times New Roman" panose="02020603050405020304" pitchFamily="18" charset="0"/>
                <a:cs typeface="Times New Roman" panose="02020603050405020304" pitchFamily="18" charset="0"/>
              </a:rPr>
              <a:t>Ví dụ 3</a:t>
            </a:r>
            <a:r>
              <a:rPr lang="vi-VN" altLang="en-US" sz="2200" b="1" u="sng">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Doanh nghiệp nhận vốn góp liên doanh của công ty B, cụ thể như sau:</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200">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TSCĐ hữu hình (máy móc, thiết bị) giá thỏa thuận ghi trên biên bản góp vốn 280.000.000đ.</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200">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Tiền mặt: 30.000.000đ</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200">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Công cụ dụng cụ thỏa thuận: 25.000.000đ</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200">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Hàng hóa thỏa thuận: 80.000.000đ</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TSCĐ đã đưa vào sử dụng, tiền mặt đã nhập quỹ, CCDC, hàng hóa đã nhập kho.</a:t>
            </a:r>
            <a:endParaRPr lang="en-US" altLang="en-US" sz="2200">
              <a:latin typeface="Times New Roman" panose="02020603050405020304" pitchFamily="18" charset="0"/>
              <a:cs typeface="Times New Roman" panose="02020603050405020304" pitchFamily="18" charset="0"/>
            </a:endParaRPr>
          </a:p>
        </p:txBody>
      </p:sp>
      <p:sp>
        <p:nvSpPr>
          <p:cNvPr id="158730" name="Rectangle 10">
            <a:extLst>
              <a:ext uri="{FF2B5EF4-FFF2-40B4-BE49-F238E27FC236}">
                <a16:creationId xmlns:a16="http://schemas.microsoft.com/office/drawing/2014/main" id="{8C708BFD-CA3B-3A78-C820-11081451C424}"/>
              </a:ext>
            </a:extLst>
          </p:cNvPr>
          <p:cNvSpPr>
            <a:spLocks noChangeArrowheads="1"/>
          </p:cNvSpPr>
          <p:nvPr/>
        </p:nvSpPr>
        <p:spPr bwMode="auto">
          <a:xfrm>
            <a:off x="1905000" y="4370388"/>
            <a:ext cx="8458200"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b="1" i="1" u="sng">
                <a:latin typeface="Times New Roman" panose="02020603050405020304" pitchFamily="18" charset="0"/>
                <a:cs typeface="Times New Roman" panose="02020603050405020304" pitchFamily="18" charset="0"/>
              </a:rPr>
              <a:t>Ví dụ 4:</a:t>
            </a:r>
            <a:r>
              <a:rPr lang="vi-VN" altLang="en-US" sz="2200" i="1">
                <a:latin typeface="Times New Roman" panose="02020603050405020304" pitchFamily="18" charset="0"/>
                <a:cs typeface="Times New Roman" panose="02020603050405020304" pitchFamily="18" charset="0"/>
              </a:rPr>
              <a:t> </a:t>
            </a:r>
            <a:r>
              <a:rPr lang="vi-VN" altLang="en-US" sz="2200">
                <a:latin typeface="Times New Roman" panose="02020603050405020304" pitchFamily="18" charset="0"/>
                <a:cs typeface="Times New Roman" panose="02020603050405020304" pitchFamily="18" charset="0"/>
              </a:rPr>
              <a:t>Doanh nghiệp tiến hành kiểm kê đánh gía lại một số hàng hóa công nghệ phẩm như sau:</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Hàng A: trị giá ghi sổ 170.000.000đ, giá đánh giá lại: 171.500.000đ</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 Hàng B: Trị giá ghi sổ 90.000.000đ, giá đánh giá lại 87.500.000đ</a:t>
            </a:r>
            <a:endParaRPr lang="en-US" altLang="en-US" sz="22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a:latin typeface="Times New Roman" panose="02020603050405020304" pitchFamily="18" charset="0"/>
                <a:cs typeface="Times New Roman" panose="02020603050405020304" pitchFamily="18" charset="0"/>
              </a:rPr>
              <a:t>Khoản chênh lệch được phép ghi tăng, giảm nguồn vốn kinh doanh</a:t>
            </a:r>
          </a:p>
        </p:txBody>
      </p:sp>
      <p:sp>
        <p:nvSpPr>
          <p:cNvPr id="17414" name="Rectangle 4">
            <a:extLst>
              <a:ext uri="{FF2B5EF4-FFF2-40B4-BE49-F238E27FC236}">
                <a16:creationId xmlns:a16="http://schemas.microsoft.com/office/drawing/2014/main" id="{E280C3DC-A7FD-72F4-CA8C-417C90021C21}"/>
              </a:ext>
            </a:extLst>
          </p:cNvPr>
          <p:cNvSpPr>
            <a:spLocks noChangeArrowheads="1"/>
          </p:cNvSpPr>
          <p:nvPr/>
        </p:nvSpPr>
        <p:spPr bwMode="auto">
          <a:xfrm>
            <a:off x="3190776" y="137514"/>
            <a:ext cx="650557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sz="3200" i="1" dirty="0">
                <a:latin typeface="Times New Roman" panose="02020603050405020304" pitchFamily="18" charset="0"/>
                <a:cs typeface="Times New Roman" panose="02020603050405020304" pitchFamily="18" charset="0"/>
              </a:rPr>
              <a:t>1.2.3. 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58725"/>
                                        </p:tgtEl>
                                        <p:attrNameLst>
                                          <p:attrName>style.visibility</p:attrName>
                                        </p:attrNameLst>
                                      </p:cBhvr>
                                      <p:to>
                                        <p:strVal val="visible"/>
                                      </p:to>
                                    </p:set>
                                    <p:anim calcmode="lin" valueType="num">
                                      <p:cBhvr>
                                        <p:cTn id="7" dur="1000" fill="hold"/>
                                        <p:tgtEl>
                                          <p:spTgt spid="158725"/>
                                        </p:tgtEl>
                                        <p:attrNameLst>
                                          <p:attrName>ppt_w</p:attrName>
                                        </p:attrNameLst>
                                      </p:cBhvr>
                                      <p:tavLst>
                                        <p:tav tm="0">
                                          <p:val>
                                            <p:strVal val="#ppt_w*0.70"/>
                                          </p:val>
                                        </p:tav>
                                        <p:tav tm="100000">
                                          <p:val>
                                            <p:strVal val="#ppt_w"/>
                                          </p:val>
                                        </p:tav>
                                      </p:tavLst>
                                    </p:anim>
                                    <p:anim calcmode="lin" valueType="num">
                                      <p:cBhvr>
                                        <p:cTn id="8" dur="1000" fill="hold"/>
                                        <p:tgtEl>
                                          <p:spTgt spid="158725"/>
                                        </p:tgtEl>
                                        <p:attrNameLst>
                                          <p:attrName>ppt_h</p:attrName>
                                        </p:attrNameLst>
                                      </p:cBhvr>
                                      <p:tavLst>
                                        <p:tav tm="0">
                                          <p:val>
                                            <p:strVal val="#ppt_h"/>
                                          </p:val>
                                        </p:tav>
                                        <p:tav tm="100000">
                                          <p:val>
                                            <p:strVal val="#ppt_h"/>
                                          </p:val>
                                        </p:tav>
                                      </p:tavLst>
                                    </p:anim>
                                    <p:animEffect transition="in" filter="fade">
                                      <p:cBhvr>
                                        <p:cTn id="9" dur="1000"/>
                                        <p:tgtEl>
                                          <p:spTgt spid="158725"/>
                                        </p:tgtEl>
                                      </p:cBhvr>
                                    </p:animEffect>
                                  </p:childTnLst>
                                </p:cTn>
                              </p:par>
                              <p:par>
                                <p:cTn id="10" presetID="55" presetClass="entr" presetSubtype="0" fill="hold" nodeType="withEffect">
                                  <p:stCondLst>
                                    <p:cond delay="0"/>
                                  </p:stCondLst>
                                  <p:childTnLst>
                                    <p:set>
                                      <p:cBhvr>
                                        <p:cTn id="11" dur="1" fill="hold">
                                          <p:stCondLst>
                                            <p:cond delay="0"/>
                                          </p:stCondLst>
                                        </p:cTn>
                                        <p:tgtEl>
                                          <p:spTgt spid="158727"/>
                                        </p:tgtEl>
                                        <p:attrNameLst>
                                          <p:attrName>style.visibility</p:attrName>
                                        </p:attrNameLst>
                                      </p:cBhvr>
                                      <p:to>
                                        <p:strVal val="visible"/>
                                      </p:to>
                                    </p:set>
                                    <p:anim calcmode="lin" valueType="num">
                                      <p:cBhvr>
                                        <p:cTn id="12" dur="1000" fill="hold"/>
                                        <p:tgtEl>
                                          <p:spTgt spid="158727"/>
                                        </p:tgtEl>
                                        <p:attrNameLst>
                                          <p:attrName>ppt_w</p:attrName>
                                        </p:attrNameLst>
                                      </p:cBhvr>
                                      <p:tavLst>
                                        <p:tav tm="0">
                                          <p:val>
                                            <p:strVal val="#ppt_w*0.70"/>
                                          </p:val>
                                        </p:tav>
                                        <p:tav tm="100000">
                                          <p:val>
                                            <p:strVal val="#ppt_w"/>
                                          </p:val>
                                        </p:tav>
                                      </p:tavLst>
                                    </p:anim>
                                    <p:anim calcmode="lin" valueType="num">
                                      <p:cBhvr>
                                        <p:cTn id="13" dur="1000" fill="hold"/>
                                        <p:tgtEl>
                                          <p:spTgt spid="158727"/>
                                        </p:tgtEl>
                                        <p:attrNameLst>
                                          <p:attrName>ppt_h</p:attrName>
                                        </p:attrNameLst>
                                      </p:cBhvr>
                                      <p:tavLst>
                                        <p:tav tm="0">
                                          <p:val>
                                            <p:strVal val="#ppt_h"/>
                                          </p:val>
                                        </p:tav>
                                        <p:tav tm="100000">
                                          <p:val>
                                            <p:strVal val="#ppt_h"/>
                                          </p:val>
                                        </p:tav>
                                      </p:tavLst>
                                    </p:anim>
                                    <p:animEffect transition="in" filter="fade">
                                      <p:cBhvr>
                                        <p:cTn id="14" dur="1000"/>
                                        <p:tgtEl>
                                          <p:spTgt spid="158727"/>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58729">
                                            <p:txEl>
                                              <p:pRg st="0" end="0"/>
                                            </p:txEl>
                                          </p:spTgt>
                                        </p:tgtEl>
                                        <p:attrNameLst>
                                          <p:attrName>style.visibility</p:attrName>
                                        </p:attrNameLst>
                                      </p:cBhvr>
                                      <p:to>
                                        <p:strVal val="visible"/>
                                      </p:to>
                                    </p:set>
                                    <p:anim calcmode="lin" valueType="num">
                                      <p:cBhvr>
                                        <p:cTn id="17" dur="1000" fill="hold"/>
                                        <p:tgtEl>
                                          <p:spTgt spid="158729">
                                            <p:txEl>
                                              <p:pRg st="0" end="0"/>
                                            </p:txEl>
                                          </p:spTgt>
                                        </p:tgtEl>
                                        <p:attrNameLst>
                                          <p:attrName>ppt_w</p:attrName>
                                        </p:attrNameLst>
                                      </p:cBhvr>
                                      <p:tavLst>
                                        <p:tav tm="0">
                                          <p:val>
                                            <p:strVal val="#ppt_w*0.70"/>
                                          </p:val>
                                        </p:tav>
                                        <p:tav tm="100000">
                                          <p:val>
                                            <p:strVal val="#ppt_w"/>
                                          </p:val>
                                        </p:tav>
                                      </p:tavLst>
                                    </p:anim>
                                    <p:anim calcmode="lin" valueType="num">
                                      <p:cBhvr>
                                        <p:cTn id="18" dur="1000" fill="hold"/>
                                        <p:tgtEl>
                                          <p:spTgt spid="158729">
                                            <p:txEl>
                                              <p:pRg st="0" end="0"/>
                                            </p:txEl>
                                          </p:spTgt>
                                        </p:tgtEl>
                                        <p:attrNameLst>
                                          <p:attrName>ppt_h</p:attrName>
                                        </p:attrNameLst>
                                      </p:cBhvr>
                                      <p:tavLst>
                                        <p:tav tm="0">
                                          <p:val>
                                            <p:strVal val="#ppt_h"/>
                                          </p:val>
                                        </p:tav>
                                        <p:tav tm="100000">
                                          <p:val>
                                            <p:strVal val="#ppt_h"/>
                                          </p:val>
                                        </p:tav>
                                      </p:tavLst>
                                    </p:anim>
                                    <p:animEffect transition="in" filter="fade">
                                      <p:cBhvr>
                                        <p:cTn id="19" dur="1000"/>
                                        <p:tgtEl>
                                          <p:spTgt spid="158729">
                                            <p:txEl>
                                              <p:pRg st="0" end="0"/>
                                            </p:txEl>
                                          </p:spTgt>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58729">
                                            <p:txEl>
                                              <p:pRg st="1" end="1"/>
                                            </p:txEl>
                                          </p:spTgt>
                                        </p:tgtEl>
                                        <p:attrNameLst>
                                          <p:attrName>style.visibility</p:attrName>
                                        </p:attrNameLst>
                                      </p:cBhvr>
                                      <p:to>
                                        <p:strVal val="visible"/>
                                      </p:to>
                                    </p:set>
                                    <p:anim calcmode="lin" valueType="num">
                                      <p:cBhvr>
                                        <p:cTn id="22" dur="1000" fill="hold"/>
                                        <p:tgtEl>
                                          <p:spTgt spid="158729">
                                            <p:txEl>
                                              <p:pRg st="1" end="1"/>
                                            </p:txEl>
                                          </p:spTgt>
                                        </p:tgtEl>
                                        <p:attrNameLst>
                                          <p:attrName>ppt_w</p:attrName>
                                        </p:attrNameLst>
                                      </p:cBhvr>
                                      <p:tavLst>
                                        <p:tav tm="0">
                                          <p:val>
                                            <p:strVal val="#ppt_w*0.70"/>
                                          </p:val>
                                        </p:tav>
                                        <p:tav tm="100000">
                                          <p:val>
                                            <p:strVal val="#ppt_w"/>
                                          </p:val>
                                        </p:tav>
                                      </p:tavLst>
                                    </p:anim>
                                    <p:anim calcmode="lin" valueType="num">
                                      <p:cBhvr>
                                        <p:cTn id="23" dur="1000" fill="hold"/>
                                        <p:tgtEl>
                                          <p:spTgt spid="158729">
                                            <p:txEl>
                                              <p:pRg st="1" end="1"/>
                                            </p:txEl>
                                          </p:spTgt>
                                        </p:tgtEl>
                                        <p:attrNameLst>
                                          <p:attrName>ppt_h</p:attrName>
                                        </p:attrNameLst>
                                      </p:cBhvr>
                                      <p:tavLst>
                                        <p:tav tm="0">
                                          <p:val>
                                            <p:strVal val="#ppt_h"/>
                                          </p:val>
                                        </p:tav>
                                        <p:tav tm="100000">
                                          <p:val>
                                            <p:strVal val="#ppt_h"/>
                                          </p:val>
                                        </p:tav>
                                      </p:tavLst>
                                    </p:anim>
                                    <p:animEffect transition="in" filter="fade">
                                      <p:cBhvr>
                                        <p:cTn id="24" dur="1000"/>
                                        <p:tgtEl>
                                          <p:spTgt spid="158729">
                                            <p:txEl>
                                              <p:pRg st="1" end="1"/>
                                            </p:txEl>
                                          </p:spTgt>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158729">
                                            <p:txEl>
                                              <p:pRg st="2" end="2"/>
                                            </p:txEl>
                                          </p:spTgt>
                                        </p:tgtEl>
                                        <p:attrNameLst>
                                          <p:attrName>style.visibility</p:attrName>
                                        </p:attrNameLst>
                                      </p:cBhvr>
                                      <p:to>
                                        <p:strVal val="visible"/>
                                      </p:to>
                                    </p:set>
                                    <p:anim calcmode="lin" valueType="num">
                                      <p:cBhvr>
                                        <p:cTn id="27" dur="1000" fill="hold"/>
                                        <p:tgtEl>
                                          <p:spTgt spid="158729">
                                            <p:txEl>
                                              <p:pRg st="2" end="2"/>
                                            </p:txEl>
                                          </p:spTgt>
                                        </p:tgtEl>
                                        <p:attrNameLst>
                                          <p:attrName>ppt_w</p:attrName>
                                        </p:attrNameLst>
                                      </p:cBhvr>
                                      <p:tavLst>
                                        <p:tav tm="0">
                                          <p:val>
                                            <p:strVal val="#ppt_w*0.70"/>
                                          </p:val>
                                        </p:tav>
                                        <p:tav tm="100000">
                                          <p:val>
                                            <p:strVal val="#ppt_w"/>
                                          </p:val>
                                        </p:tav>
                                      </p:tavLst>
                                    </p:anim>
                                    <p:anim calcmode="lin" valueType="num">
                                      <p:cBhvr>
                                        <p:cTn id="28" dur="1000" fill="hold"/>
                                        <p:tgtEl>
                                          <p:spTgt spid="158729">
                                            <p:txEl>
                                              <p:pRg st="2" end="2"/>
                                            </p:txEl>
                                          </p:spTgt>
                                        </p:tgtEl>
                                        <p:attrNameLst>
                                          <p:attrName>ppt_h</p:attrName>
                                        </p:attrNameLst>
                                      </p:cBhvr>
                                      <p:tavLst>
                                        <p:tav tm="0">
                                          <p:val>
                                            <p:strVal val="#ppt_h"/>
                                          </p:val>
                                        </p:tav>
                                        <p:tav tm="100000">
                                          <p:val>
                                            <p:strVal val="#ppt_h"/>
                                          </p:val>
                                        </p:tav>
                                      </p:tavLst>
                                    </p:anim>
                                    <p:animEffect transition="in" filter="fade">
                                      <p:cBhvr>
                                        <p:cTn id="29" dur="1000"/>
                                        <p:tgtEl>
                                          <p:spTgt spid="158729">
                                            <p:txEl>
                                              <p:pRg st="2" end="2"/>
                                            </p:txEl>
                                          </p:spTgt>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158729">
                                            <p:txEl>
                                              <p:pRg st="3" end="3"/>
                                            </p:txEl>
                                          </p:spTgt>
                                        </p:tgtEl>
                                        <p:attrNameLst>
                                          <p:attrName>style.visibility</p:attrName>
                                        </p:attrNameLst>
                                      </p:cBhvr>
                                      <p:to>
                                        <p:strVal val="visible"/>
                                      </p:to>
                                    </p:set>
                                    <p:anim calcmode="lin" valueType="num">
                                      <p:cBhvr>
                                        <p:cTn id="32" dur="1000" fill="hold"/>
                                        <p:tgtEl>
                                          <p:spTgt spid="158729">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158729">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158729">
                                            <p:txEl>
                                              <p:pRg st="3" end="3"/>
                                            </p:txEl>
                                          </p:spTgt>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158729">
                                            <p:txEl>
                                              <p:pRg st="4" end="4"/>
                                            </p:txEl>
                                          </p:spTgt>
                                        </p:tgtEl>
                                        <p:attrNameLst>
                                          <p:attrName>style.visibility</p:attrName>
                                        </p:attrNameLst>
                                      </p:cBhvr>
                                      <p:to>
                                        <p:strVal val="visible"/>
                                      </p:to>
                                    </p:set>
                                    <p:anim calcmode="lin" valueType="num">
                                      <p:cBhvr>
                                        <p:cTn id="37" dur="1000" fill="hold"/>
                                        <p:tgtEl>
                                          <p:spTgt spid="158729">
                                            <p:txEl>
                                              <p:pRg st="4" end="4"/>
                                            </p:txEl>
                                          </p:spTgt>
                                        </p:tgtEl>
                                        <p:attrNameLst>
                                          <p:attrName>ppt_w</p:attrName>
                                        </p:attrNameLst>
                                      </p:cBhvr>
                                      <p:tavLst>
                                        <p:tav tm="0">
                                          <p:val>
                                            <p:strVal val="#ppt_w*0.70"/>
                                          </p:val>
                                        </p:tav>
                                        <p:tav tm="100000">
                                          <p:val>
                                            <p:strVal val="#ppt_w"/>
                                          </p:val>
                                        </p:tav>
                                      </p:tavLst>
                                    </p:anim>
                                    <p:anim calcmode="lin" valueType="num">
                                      <p:cBhvr>
                                        <p:cTn id="38" dur="1000" fill="hold"/>
                                        <p:tgtEl>
                                          <p:spTgt spid="158729">
                                            <p:txEl>
                                              <p:pRg st="4" end="4"/>
                                            </p:txEl>
                                          </p:spTgt>
                                        </p:tgtEl>
                                        <p:attrNameLst>
                                          <p:attrName>ppt_h</p:attrName>
                                        </p:attrNameLst>
                                      </p:cBhvr>
                                      <p:tavLst>
                                        <p:tav tm="0">
                                          <p:val>
                                            <p:strVal val="#ppt_h"/>
                                          </p:val>
                                        </p:tav>
                                        <p:tav tm="100000">
                                          <p:val>
                                            <p:strVal val="#ppt_h"/>
                                          </p:val>
                                        </p:tav>
                                      </p:tavLst>
                                    </p:anim>
                                    <p:animEffect transition="in" filter="fade">
                                      <p:cBhvr>
                                        <p:cTn id="39" dur="1000"/>
                                        <p:tgtEl>
                                          <p:spTgt spid="158729">
                                            <p:txEl>
                                              <p:pRg st="4" end="4"/>
                                            </p:txEl>
                                          </p:spTgt>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158729">
                                            <p:txEl>
                                              <p:pRg st="5" end="5"/>
                                            </p:txEl>
                                          </p:spTgt>
                                        </p:tgtEl>
                                        <p:attrNameLst>
                                          <p:attrName>style.visibility</p:attrName>
                                        </p:attrNameLst>
                                      </p:cBhvr>
                                      <p:to>
                                        <p:strVal val="visible"/>
                                      </p:to>
                                    </p:set>
                                    <p:anim calcmode="lin" valueType="num">
                                      <p:cBhvr>
                                        <p:cTn id="42" dur="1000" fill="hold"/>
                                        <p:tgtEl>
                                          <p:spTgt spid="158729">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158729">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158729">
                                            <p:txEl>
                                              <p:pRg st="5" end="5"/>
                                            </p:txEl>
                                          </p:spTgt>
                                        </p:tgtEl>
                                      </p:cBhvr>
                                    </p:animEffect>
                                  </p:childTnLst>
                                </p:cTn>
                              </p:par>
                              <p:par>
                                <p:cTn id="45" presetID="55" presetClass="entr" presetSubtype="0" fill="hold" grpId="0" nodeType="withEffect">
                                  <p:stCondLst>
                                    <p:cond delay="0"/>
                                  </p:stCondLst>
                                  <p:childTnLst>
                                    <p:set>
                                      <p:cBhvr>
                                        <p:cTn id="46" dur="1" fill="hold">
                                          <p:stCondLst>
                                            <p:cond delay="0"/>
                                          </p:stCondLst>
                                        </p:cTn>
                                        <p:tgtEl>
                                          <p:spTgt spid="158730"/>
                                        </p:tgtEl>
                                        <p:attrNameLst>
                                          <p:attrName>style.visibility</p:attrName>
                                        </p:attrNameLst>
                                      </p:cBhvr>
                                      <p:to>
                                        <p:strVal val="visible"/>
                                      </p:to>
                                    </p:set>
                                    <p:anim calcmode="lin" valueType="num">
                                      <p:cBhvr>
                                        <p:cTn id="47" dur="1000" fill="hold"/>
                                        <p:tgtEl>
                                          <p:spTgt spid="158730"/>
                                        </p:tgtEl>
                                        <p:attrNameLst>
                                          <p:attrName>ppt_w</p:attrName>
                                        </p:attrNameLst>
                                      </p:cBhvr>
                                      <p:tavLst>
                                        <p:tav tm="0">
                                          <p:val>
                                            <p:strVal val="#ppt_w*0.70"/>
                                          </p:val>
                                        </p:tav>
                                        <p:tav tm="100000">
                                          <p:val>
                                            <p:strVal val="#ppt_w"/>
                                          </p:val>
                                        </p:tav>
                                      </p:tavLst>
                                    </p:anim>
                                    <p:anim calcmode="lin" valueType="num">
                                      <p:cBhvr>
                                        <p:cTn id="48" dur="1000" fill="hold"/>
                                        <p:tgtEl>
                                          <p:spTgt spid="158730"/>
                                        </p:tgtEl>
                                        <p:attrNameLst>
                                          <p:attrName>ppt_h</p:attrName>
                                        </p:attrNameLst>
                                      </p:cBhvr>
                                      <p:tavLst>
                                        <p:tav tm="0">
                                          <p:val>
                                            <p:strVal val="#ppt_h"/>
                                          </p:val>
                                        </p:tav>
                                        <p:tav tm="100000">
                                          <p:val>
                                            <p:strVal val="#ppt_h"/>
                                          </p:val>
                                        </p:tav>
                                      </p:tavLst>
                                    </p:anim>
                                    <p:animEffect transition="in" filter="fade">
                                      <p:cBhvr>
                                        <p:cTn id="49" dur="1000"/>
                                        <p:tgtEl>
                                          <p:spTgt spid="158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9" grpId="0" build="allAtOnce"/>
      <p:bldP spid="1587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0"/>
            <a:ext cx="7620000" cy="685800"/>
          </a:xfrm>
        </p:spPr>
        <p:txBody>
          <a:bodyPr>
            <a:normAutofit/>
          </a:bodyPr>
          <a:lstStyle/>
          <a:p>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2266084" y="762000"/>
            <a:ext cx="7504257"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35" name="Rectangle 2"/>
          <p:cNvSpPr txBox="1">
            <a:spLocks noChangeArrowheads="1"/>
          </p:cNvSpPr>
          <p:nvPr/>
        </p:nvSpPr>
        <p:spPr bwMode="auto">
          <a:xfrm>
            <a:off x="2805114" y="762000"/>
            <a:ext cx="69484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2.3.1. </a:t>
            </a:r>
            <a:r>
              <a:rPr lang="en-US" sz="2800" b="1" i="1" dirty="0" err="1">
                <a:latin typeface="Times New Roman" pitchFamily="18" charset="0"/>
                <a:cs typeface="Times New Roman" pitchFamily="18" charset="0"/>
              </a:rPr>
              <a:t>Kế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toán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thành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phẩm</a:t>
            </a:r>
            <a:r>
              <a:rPr lang="en-US" sz="2800" b="1" i="1" dirty="0">
                <a:latin typeface="Times New Roman" pitchFamily="18" charset="0"/>
                <a:cs typeface="Times New Roman" pitchFamily="18" charset="0"/>
              </a:rPr>
              <a:t> chi </a:t>
            </a:r>
            <a:r>
              <a:rPr lang="en-US" sz="2800" b="1" i="1" dirty="0" err="1">
                <a:latin typeface="Times New Roman" pitchFamily="18" charset="0"/>
                <a:cs typeface="Times New Roman" pitchFamily="18" charset="0"/>
              </a:rPr>
              <a:t>tiết</a:t>
            </a:r>
            <a:endParaRPr lang="en-US" sz="2800" b="1" i="1" dirty="0">
              <a:latin typeface="Times New Roman" pitchFamily="18" charset="0"/>
              <a:cs typeface="Times New Roman" pitchFamily="18" charset="0"/>
            </a:endParaRPr>
          </a:p>
        </p:txBody>
      </p:sp>
      <p:sp>
        <p:nvSpPr>
          <p:cNvPr id="41" name="AutoShape 55"/>
          <p:cNvSpPr>
            <a:spLocks noChangeArrowheads="1"/>
          </p:cNvSpPr>
          <p:nvPr/>
        </p:nvSpPr>
        <p:spPr bwMode="auto">
          <a:xfrm>
            <a:off x="1524000" y="1641764"/>
            <a:ext cx="8991600" cy="5063836"/>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42" name="Rectangle 2"/>
          <p:cNvSpPr txBox="1">
            <a:spLocks noChangeArrowheads="1"/>
          </p:cNvSpPr>
          <p:nvPr/>
        </p:nvSpPr>
        <p:spPr bwMode="auto">
          <a:xfrm>
            <a:off x="2438400" y="17526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nSpc>
                <a:spcPct val="150000"/>
              </a:lnSpc>
            </a:pPr>
            <a:r>
              <a:rPr lang="en-US" sz="1200" dirty="0">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Phiếu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nhập</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01 - VT)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Phiếu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xuất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02 - VT)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Biên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bản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kiểm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nghiệm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vật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tư</a:t>
            </a:r>
            <a:r>
              <a:rPr lang="en-US" sz="2000" dirty="0">
                <a:solidFill>
                  <a:schemeClr val="tx1"/>
                </a:solidFill>
                <a:latin typeface="Times New Roman" pitchFamily="18" charset="0"/>
                <a:cs typeface="Times New Roman" pitchFamily="18" charset="0"/>
              </a:rPr>
              <a:t>, SP,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hóa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03 - VT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Biên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bản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kiểm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kê</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vật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tư</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cụ</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sản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phẩm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05 - VT)</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Phiếu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xuất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kiêm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vận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chuyển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nội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bộ</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03 PXK - 3LL)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Phiếu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xuất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gửi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lý</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04 HDL - 3LL)</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đơn</a:t>
            </a:r>
            <a:r>
              <a:rPr lang="en-US" sz="2000" dirty="0">
                <a:solidFill>
                  <a:schemeClr val="tx1"/>
                </a:solidFill>
                <a:latin typeface="Times New Roman" pitchFamily="18" charset="0"/>
                <a:cs typeface="Times New Roman" pitchFamily="18" charset="0"/>
              </a:rPr>
              <a:t> GTGT                                        	(01GTKT-3LL)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thường</a:t>
            </a:r>
            <a:r>
              <a:rPr lang="en-US" sz="2000" dirty="0">
                <a:solidFill>
                  <a:schemeClr val="tx1"/>
                </a:solidFill>
                <a:latin typeface="Times New Roman" pitchFamily="18" charset="0"/>
                <a:cs typeface="Times New Roman" pitchFamily="18" charset="0"/>
              </a:rPr>
              <a:t>                	(02 GTTT-3LL)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Bảng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kê</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mua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06 - VT</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Bảng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kê</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mua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mua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vào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có</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04/GTGT</a:t>
            </a:r>
            <a:endParaRPr lang="en-US" sz="2000" b="1"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5336858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edge">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2"/>
                                        </p:tgtEl>
                                        <p:attrNameLst>
                                          <p:attrName>style.visibility</p:attrName>
                                        </p:attrNameLst>
                                      </p:cBhvr>
                                      <p:to>
                                        <p:strVal val="visible"/>
                                      </p:to>
                                    </p:set>
                                    <p:anim calcmode="discrete" valueType="clr">
                                      <p:cBhvr override="childStyle">
                                        <p:cTn id="2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2"/>
                                        </p:tgtEl>
                                        <p:attrNameLst>
                                          <p:attrName>fillcolor</p:attrName>
                                        </p:attrNameLst>
                                      </p:cBhvr>
                                      <p:tavLst>
                                        <p:tav tm="0">
                                          <p:val>
                                            <p:clrVal>
                                              <a:schemeClr val="accent2"/>
                                            </p:clrVal>
                                          </p:val>
                                        </p:tav>
                                        <p:tav tm="50000">
                                          <p:val>
                                            <p:clrVal>
                                              <a:schemeClr val="hlink"/>
                                            </p:clrVal>
                                          </p:val>
                                        </p:tav>
                                      </p:tavLst>
                                    </p:anim>
                                    <p:set>
                                      <p:cBhvr>
                                        <p:cTn id="29"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41" grpId="0" animBg="1"/>
      <p:bldP spid="4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4">
            <a:extLst>
              <a:ext uri="{FF2B5EF4-FFF2-40B4-BE49-F238E27FC236}">
                <a16:creationId xmlns:a16="http://schemas.microsoft.com/office/drawing/2014/main" id="{24AD86B8-B8CB-13A8-F15C-0CCC76117E1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2200">
                <a:latin typeface="Times New Roman" panose="02020603050405020304" pitchFamily="18" charset="0"/>
                <a:cs typeface="Times New Roman" panose="02020603050405020304" pitchFamily="18" charset="0"/>
              </a:rPr>
              <a:t>www.themegallery.com</a:t>
            </a:r>
          </a:p>
        </p:txBody>
      </p:sp>
      <p:sp>
        <p:nvSpPr>
          <p:cNvPr id="158732" name="AutoShape 12">
            <a:extLst>
              <a:ext uri="{FF2B5EF4-FFF2-40B4-BE49-F238E27FC236}">
                <a16:creationId xmlns:a16="http://schemas.microsoft.com/office/drawing/2014/main" id="{610F9463-F760-81D0-11D4-1487DD1511FE}"/>
              </a:ext>
            </a:extLst>
          </p:cNvPr>
          <p:cNvSpPr>
            <a:spLocks noChangeArrowheads="1"/>
          </p:cNvSpPr>
          <p:nvPr/>
        </p:nvSpPr>
        <p:spPr bwMode="gray">
          <a:xfrm>
            <a:off x="2438400" y="3200400"/>
            <a:ext cx="7467600" cy="1295400"/>
          </a:xfrm>
          <a:prstGeom prst="roundRect">
            <a:avLst>
              <a:gd name="adj" fmla="val 50000"/>
            </a:avLst>
          </a:prstGeom>
          <a:solidFill>
            <a:srgbClr val="99CC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sz="3200" i="1">
                <a:latin typeface="Times New Roman" panose="02020603050405020304" pitchFamily="18" charset="0"/>
                <a:cs typeface="Times New Roman" panose="02020603050405020304" pitchFamily="18" charset="0"/>
              </a:rPr>
              <a:t>Căn cứ vào tài liệu trên kế toán định khoản</a:t>
            </a:r>
          </a:p>
        </p:txBody>
      </p:sp>
      <p:sp>
        <p:nvSpPr>
          <p:cNvPr id="18436" name="Rectangle 4">
            <a:extLst>
              <a:ext uri="{FF2B5EF4-FFF2-40B4-BE49-F238E27FC236}">
                <a16:creationId xmlns:a16="http://schemas.microsoft.com/office/drawing/2014/main" id="{B12EC65F-86E5-1E1C-0B5A-80B5ADBC6FFF}"/>
              </a:ext>
            </a:extLst>
          </p:cNvPr>
          <p:cNvSpPr>
            <a:spLocks noChangeArrowheads="1"/>
          </p:cNvSpPr>
          <p:nvPr/>
        </p:nvSpPr>
        <p:spPr bwMode="auto">
          <a:xfrm>
            <a:off x="2667000" y="1944688"/>
            <a:ext cx="7291388"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sz="3600" i="1">
                <a:latin typeface="Times New Roman" panose="02020603050405020304" pitchFamily="18" charset="0"/>
                <a:cs typeface="Times New Roman" panose="02020603050405020304" pitchFamily="18" charset="0"/>
              </a:rPr>
              <a:t>1.2.3. 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58732"/>
                                        </p:tgtEl>
                                        <p:attrNameLst>
                                          <p:attrName>style.visibility</p:attrName>
                                        </p:attrNameLst>
                                      </p:cBhvr>
                                      <p:to>
                                        <p:strVal val="visible"/>
                                      </p:to>
                                    </p:set>
                                    <p:animEffect transition="in" filter="slide(fromBottom)">
                                      <p:cBhvr>
                                        <p:cTn id="7" dur="500"/>
                                        <p:tgtEl>
                                          <p:spTgt spid="158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3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3C0B9C2C-C4AB-5AE9-3688-2BE5147FD8E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795F84BB-CA91-193F-BC10-50FEF45DB0D9}"/>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4CA118E1-CE12-9015-90E2-11BD4ED00F43}"/>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6F4AF802-3A57-24B7-4B17-B7D3EA82DA88}"/>
              </a:ext>
            </a:extLst>
          </p:cNvPr>
          <p:cNvSpPr>
            <a:spLocks noChangeArrowheads="1"/>
          </p:cNvSpPr>
          <p:nvPr/>
        </p:nvSpPr>
        <p:spPr bwMode="auto">
          <a:xfrm>
            <a:off x="4662492" y="1021271"/>
            <a:ext cx="292099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3200" i="1" dirty="0">
                <a:latin typeface="Times New Roman" panose="02020603050405020304" pitchFamily="18" charset="0"/>
                <a:cs typeface="Times New Roman" panose="02020603050405020304" pitchFamily="18" charset="0"/>
              </a:rPr>
              <a:t>1.2.4. Sổ kế toán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4">
            <a:extLst>
              <a:ext uri="{FF2B5EF4-FFF2-40B4-BE49-F238E27FC236}">
                <a16:creationId xmlns:a16="http://schemas.microsoft.com/office/drawing/2014/main" id="{7C21D51F-9EC3-96D1-F86F-CCA09A3C50C1}"/>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3845" name="Rectangle 5">
            <a:extLst>
              <a:ext uri="{FF2B5EF4-FFF2-40B4-BE49-F238E27FC236}">
                <a16:creationId xmlns:a16="http://schemas.microsoft.com/office/drawing/2014/main" id="{DFEA5D99-C19B-D47C-6E71-4E0AAD25D14C}"/>
              </a:ext>
            </a:extLst>
          </p:cNvPr>
          <p:cNvSpPr>
            <a:spLocks noChangeArrowheads="1"/>
          </p:cNvSpPr>
          <p:nvPr/>
        </p:nvSpPr>
        <p:spPr bwMode="auto">
          <a:xfrm>
            <a:off x="2057400" y="228600"/>
            <a:ext cx="811953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t-BR" b="1" i="1" dirty="0">
                <a:latin typeface="Times New Roman" panose="02020603050405020304" pitchFamily="18" charset="0"/>
                <a:cs typeface="Times New Roman" panose="02020603050405020304" pitchFamily="18" charset="0"/>
              </a:rPr>
              <a:t>2.2. Kế toán các quỹ chuyên dùng của doanh nghiệp</a:t>
            </a:r>
            <a:endParaRPr lang="en-US" b="1" i="1" dirty="0">
              <a:latin typeface="Times New Roman" panose="02020603050405020304" pitchFamily="18" charset="0"/>
              <a:cs typeface="Times New Roman" panose="02020603050405020304" pitchFamily="18" charset="0"/>
            </a:endParaRPr>
          </a:p>
        </p:txBody>
      </p:sp>
      <p:sp>
        <p:nvSpPr>
          <p:cNvPr id="163846" name="Rectangle 6">
            <a:extLst>
              <a:ext uri="{FF2B5EF4-FFF2-40B4-BE49-F238E27FC236}">
                <a16:creationId xmlns:a16="http://schemas.microsoft.com/office/drawing/2014/main" id="{E8E1FC28-EF86-7FE7-85A7-34954B98FC6D}"/>
              </a:ext>
            </a:extLst>
          </p:cNvPr>
          <p:cNvSpPr>
            <a:spLocks noChangeArrowheads="1"/>
          </p:cNvSpPr>
          <p:nvPr/>
        </p:nvSpPr>
        <p:spPr bwMode="auto">
          <a:xfrm>
            <a:off x="1752600" y="1133476"/>
            <a:ext cx="8686800" cy="511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2600" i="1" dirty="0">
                <a:latin typeface=".VnTime" pitchFamily="34" charset="0"/>
                <a:cs typeface="Times New Roman" panose="02020603050405020304" pitchFamily="18" charset="0"/>
              </a:rPr>
              <a:t>   </a:t>
            </a:r>
            <a:r>
              <a:rPr lang="pt-BR" altLang="en-US" sz="2600" i="1" dirty="0">
                <a:latin typeface="Times New Roman" panose="02020603050405020304" pitchFamily="18" charset="0"/>
                <a:cs typeface="Times New Roman" panose="02020603050405020304" pitchFamily="18" charset="0"/>
              </a:rPr>
              <a:t>2.2.1. Nội dung các quỹ chuyên dùng của doanh nghiệp	</a:t>
            </a:r>
            <a:endParaRPr lang="en-US" altLang="en-US" sz="2600" i="1"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a:t>
            </a:r>
            <a:r>
              <a:rPr lang="vi-VN" altLang="en-US" sz="2400" dirty="0">
                <a:latin typeface="Times New Roman" panose="02020603050405020304" pitchFamily="18" charset="0"/>
                <a:cs typeface="Times New Roman" panose="02020603050405020304" pitchFamily="18" charset="0"/>
              </a:rPr>
              <a:t>Quỹ doanh nghiệp là số tiền được trích ra từ khoản lãi để lại cho doanh nghiệp theo tỷ lệ nhất định nhằm mục đích và phạm vi riêng biệt</a:t>
            </a:r>
            <a:r>
              <a:rPr lang="en-US" altLang="en-US" sz="24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None/>
            </a:pPr>
            <a:r>
              <a:rPr lang="pt-BR" altLang="en-US" sz="2400" dirty="0"/>
              <a:t>	</a:t>
            </a:r>
            <a:r>
              <a:rPr lang="pt-BR" altLang="en-US" sz="2400" dirty="0">
                <a:latin typeface="Times New Roman" panose="02020603050405020304" pitchFamily="18" charset="0"/>
                <a:cs typeface="Times New Roman" panose="02020603050405020304" pitchFamily="18" charset="0"/>
              </a:rPr>
              <a:t>Trong doanh nghiệp theo chế độ hiện hành bao gồm các quỹ như sau:</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đầu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phát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triển</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khen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thưởng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phúc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lợi</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phát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triển</a:t>
            </a:r>
            <a:r>
              <a:rPr lang="en-US" altLang="en-US" sz="2400" dirty="0">
                <a:latin typeface="Times New Roman" panose="02020603050405020304" pitchFamily="18" charset="0"/>
                <a:cs typeface="Times New Roman" panose="02020603050405020304" pitchFamily="18" charset="0"/>
              </a:rPr>
              <a:t> khoa </a:t>
            </a:r>
            <a:r>
              <a:rPr lang="en-US" altLang="en-US" sz="2400" dirty="0" err="1">
                <a:latin typeface="Times New Roman" panose="02020603050405020304" pitchFamily="18" charset="0"/>
                <a:cs typeface="Times New Roman" panose="02020603050405020304" pitchFamily="18" charset="0"/>
              </a:rPr>
              <a:t>học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nghệ</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bình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ổn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giá</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hỗ</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sắp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xếp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doanh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nghiệp</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en-US" altLang="en-US" sz="2400" dirty="0">
                <a:latin typeface="Times New Roman" panose="02020603050405020304" pitchFamily="18" charset="0"/>
                <a:cs typeface="Times New Roman" panose="02020603050405020304" pitchFamily="18" charset="0"/>
              </a:rPr>
              <a:t>- Các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thuộc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vốn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chủ</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sở</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hữu</a:t>
            </a:r>
            <a:endParaRPr lang="en-US" altLang="en-US" sz="2400" dirty="0">
              <a:latin typeface="Times New Roman" panose="02020603050405020304" pitchFamily="18" charset="0"/>
              <a:cs typeface="Times New Roman" panose="02020603050405020304" pitchFamily="18" charset="0"/>
            </a:endParaRPr>
          </a:p>
        </p:txBody>
      </p:sp>
      <p:sp>
        <p:nvSpPr>
          <p:cNvPr id="163847" name="AutoShape 7">
            <a:extLst>
              <a:ext uri="{FF2B5EF4-FFF2-40B4-BE49-F238E27FC236}">
                <a16:creationId xmlns:a16="http://schemas.microsoft.com/office/drawing/2014/main" id="{6B3569D7-5DE1-F965-6A95-70760419A988}"/>
              </a:ext>
            </a:extLst>
          </p:cNvPr>
          <p:cNvSpPr>
            <a:spLocks noChangeArrowheads="1"/>
          </p:cNvSpPr>
          <p:nvPr/>
        </p:nvSpPr>
        <p:spPr bwMode="auto">
          <a:xfrm>
            <a:off x="1676400" y="1133475"/>
            <a:ext cx="8763000" cy="5105400"/>
          </a:xfrm>
          <a:prstGeom prst="roundRect">
            <a:avLst>
              <a:gd name="adj" fmla="val 9083"/>
            </a:avLst>
          </a:prstGeom>
          <a:noFill/>
          <a:ln w="38100">
            <a:solidFill>
              <a:srgbClr val="FF0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63845"/>
                                        </p:tgtEl>
                                        <p:attrNameLst>
                                          <p:attrName>style.visibility</p:attrName>
                                        </p:attrNameLst>
                                      </p:cBhvr>
                                      <p:to>
                                        <p:strVal val="visible"/>
                                      </p:to>
                                    </p:set>
                                    <p:anim calcmode="lin" valueType="num">
                                      <p:cBhvr>
                                        <p:cTn id="7" dur="500" fill="hold"/>
                                        <p:tgtEl>
                                          <p:spTgt spid="163845"/>
                                        </p:tgtEl>
                                        <p:attrNameLst>
                                          <p:attrName>ppt_w</p:attrName>
                                        </p:attrNameLst>
                                      </p:cBhvr>
                                      <p:tavLst>
                                        <p:tav tm="0">
                                          <p:val>
                                            <p:fltVal val="0"/>
                                          </p:val>
                                        </p:tav>
                                        <p:tav tm="100000">
                                          <p:val>
                                            <p:strVal val="#ppt_w"/>
                                          </p:val>
                                        </p:tav>
                                      </p:tavLst>
                                    </p:anim>
                                    <p:anim calcmode="lin" valueType="num">
                                      <p:cBhvr>
                                        <p:cTn id="8" dur="500" fill="hold"/>
                                        <p:tgtEl>
                                          <p:spTgt spid="163845"/>
                                        </p:tgtEl>
                                        <p:attrNameLst>
                                          <p:attrName>ppt_h</p:attrName>
                                        </p:attrNameLst>
                                      </p:cBhvr>
                                      <p:tavLst>
                                        <p:tav tm="0">
                                          <p:val>
                                            <p:fltVal val="0"/>
                                          </p:val>
                                        </p:tav>
                                        <p:tav tm="100000">
                                          <p:val>
                                            <p:strVal val="#ppt_h"/>
                                          </p:val>
                                        </p:tav>
                                      </p:tavLst>
                                    </p:anim>
                                    <p:anim calcmode="lin" valueType="num">
                                      <p:cBhvr>
                                        <p:cTn id="9" dur="500" fill="hold"/>
                                        <p:tgtEl>
                                          <p:spTgt spid="163845"/>
                                        </p:tgtEl>
                                        <p:attrNameLst>
                                          <p:attrName>style.rotation</p:attrName>
                                        </p:attrNameLst>
                                      </p:cBhvr>
                                      <p:tavLst>
                                        <p:tav tm="0">
                                          <p:val>
                                            <p:fltVal val="360"/>
                                          </p:val>
                                        </p:tav>
                                        <p:tav tm="100000">
                                          <p:val>
                                            <p:fltVal val="0"/>
                                          </p:val>
                                        </p:tav>
                                      </p:tavLst>
                                    </p:anim>
                                    <p:animEffect transition="in" filter="fade">
                                      <p:cBhvr>
                                        <p:cTn id="10" dur="500"/>
                                        <p:tgtEl>
                                          <p:spTgt spid="16384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63846"/>
                                        </p:tgtEl>
                                        <p:attrNameLst>
                                          <p:attrName>style.visibility</p:attrName>
                                        </p:attrNameLst>
                                      </p:cBhvr>
                                      <p:to>
                                        <p:strVal val="visible"/>
                                      </p:to>
                                    </p:set>
                                    <p:animEffect transition="in" filter="diamond(in)">
                                      <p:cBhvr>
                                        <p:cTn id="15" dur="2000"/>
                                        <p:tgtEl>
                                          <p:spTgt spid="163846"/>
                                        </p:tgtEl>
                                      </p:cBhvr>
                                    </p:animEffect>
                                  </p:childTnLst>
                                </p:cTn>
                              </p:par>
                              <p:par>
                                <p:cTn id="16" presetID="55" presetClass="entr" presetSubtype="0" fill="hold" nodeType="withEffect">
                                  <p:stCondLst>
                                    <p:cond delay="0"/>
                                  </p:stCondLst>
                                  <p:childTnLst>
                                    <p:set>
                                      <p:cBhvr>
                                        <p:cTn id="17" dur="1" fill="hold">
                                          <p:stCondLst>
                                            <p:cond delay="0"/>
                                          </p:stCondLst>
                                        </p:cTn>
                                        <p:tgtEl>
                                          <p:spTgt spid="163847"/>
                                        </p:tgtEl>
                                        <p:attrNameLst>
                                          <p:attrName>style.visibility</p:attrName>
                                        </p:attrNameLst>
                                      </p:cBhvr>
                                      <p:to>
                                        <p:strVal val="visible"/>
                                      </p:to>
                                    </p:set>
                                    <p:anim calcmode="lin" valueType="num">
                                      <p:cBhvr>
                                        <p:cTn id="18" dur="1000" fill="hold"/>
                                        <p:tgtEl>
                                          <p:spTgt spid="163847"/>
                                        </p:tgtEl>
                                        <p:attrNameLst>
                                          <p:attrName>ppt_w</p:attrName>
                                        </p:attrNameLst>
                                      </p:cBhvr>
                                      <p:tavLst>
                                        <p:tav tm="0">
                                          <p:val>
                                            <p:strVal val="#ppt_w*0.70"/>
                                          </p:val>
                                        </p:tav>
                                        <p:tav tm="100000">
                                          <p:val>
                                            <p:strVal val="#ppt_w"/>
                                          </p:val>
                                        </p:tav>
                                      </p:tavLst>
                                    </p:anim>
                                    <p:anim calcmode="lin" valueType="num">
                                      <p:cBhvr>
                                        <p:cTn id="19" dur="1000" fill="hold"/>
                                        <p:tgtEl>
                                          <p:spTgt spid="163847"/>
                                        </p:tgtEl>
                                        <p:attrNameLst>
                                          <p:attrName>ppt_h</p:attrName>
                                        </p:attrNameLst>
                                      </p:cBhvr>
                                      <p:tavLst>
                                        <p:tav tm="0">
                                          <p:val>
                                            <p:strVal val="#ppt_h"/>
                                          </p:val>
                                        </p:tav>
                                        <p:tav tm="100000">
                                          <p:val>
                                            <p:strVal val="#ppt_h"/>
                                          </p:val>
                                        </p:tav>
                                      </p:tavLst>
                                    </p:anim>
                                    <p:animEffect transition="in" filter="fade">
                                      <p:cBhvr>
                                        <p:cTn id="20" dur="1000"/>
                                        <p:tgtEl>
                                          <p:spTgt spid="163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p:bldP spid="163846"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4">
            <a:extLst>
              <a:ext uri="{FF2B5EF4-FFF2-40B4-BE49-F238E27FC236}">
                <a16:creationId xmlns:a16="http://schemas.microsoft.com/office/drawing/2014/main" id="{E1007EE9-D052-35EE-C4C8-09B9F0AE252A}"/>
              </a:ext>
            </a:extLst>
          </p:cNvPr>
          <p:cNvSpPr>
            <a:spLocks noGrp="1"/>
          </p:cNvSpPr>
          <p:nvPr>
            <p:ph type="ftr" sz="quarter" idx="11"/>
          </p:nvPr>
        </p:nvSpPr>
        <p:spPr>
          <a:xfrm>
            <a:off x="8382000" y="6591300"/>
            <a:ext cx="1905000" cy="228600"/>
          </a:xfrm>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latin typeface="Times New Roman" panose="02020603050405020304" pitchFamily="18" charset="0"/>
                <a:cs typeface="Times New Roman" panose="02020603050405020304" pitchFamily="18" charset="0"/>
              </a:rPr>
              <a:t>www.themegallery.com</a:t>
            </a:r>
          </a:p>
        </p:txBody>
      </p:sp>
      <p:sp>
        <p:nvSpPr>
          <p:cNvPr id="166918" name="AutoShape 6">
            <a:extLst>
              <a:ext uri="{FF2B5EF4-FFF2-40B4-BE49-F238E27FC236}">
                <a16:creationId xmlns:a16="http://schemas.microsoft.com/office/drawing/2014/main" id="{26330C99-A457-D26C-CB0C-01A2EF52F6C0}"/>
              </a:ext>
            </a:extLst>
          </p:cNvPr>
          <p:cNvSpPr>
            <a:spLocks noChangeArrowheads="1"/>
          </p:cNvSpPr>
          <p:nvPr/>
        </p:nvSpPr>
        <p:spPr bwMode="gray">
          <a:xfrm>
            <a:off x="4876800" y="1905000"/>
            <a:ext cx="2362200" cy="2895600"/>
          </a:xfrm>
          <a:prstGeom prst="can">
            <a:avLst>
              <a:gd name="adj" fmla="val 16151"/>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en-US" altLang="en-US" sz="2600" b="1">
                <a:solidFill>
                  <a:schemeClr val="bg1"/>
                </a:solidFill>
                <a:latin typeface="Times New Roman" panose="02020603050405020304" pitchFamily="18" charset="0"/>
                <a:cs typeface="Times New Roman" panose="02020603050405020304" pitchFamily="18" charset="0"/>
              </a:rPr>
              <a:t>Nguồn trích lập,</a:t>
            </a:r>
          </a:p>
          <a:p>
            <a:pPr algn="ctr">
              <a:buFont typeface="Wingdings" panose="05000000000000000000" pitchFamily="2" charset="2"/>
              <a:buNone/>
            </a:pPr>
            <a:r>
              <a:rPr lang="vi-VN" altLang="en-US" sz="2600" b="1">
                <a:solidFill>
                  <a:schemeClr val="bg1"/>
                </a:solidFill>
                <a:latin typeface="Times New Roman" panose="02020603050405020304" pitchFamily="18" charset="0"/>
                <a:cs typeface="Times New Roman" panose="02020603050405020304" pitchFamily="18" charset="0"/>
              </a:rPr>
              <a:t> mục đích </a:t>
            </a:r>
            <a:endParaRPr lang="en-US" altLang="en-US" sz="2600" b="1">
              <a:solidFill>
                <a:schemeClr val="bg1"/>
              </a:solidFill>
              <a:latin typeface="Times New Roman" panose="02020603050405020304" pitchFamily="18" charset="0"/>
              <a:cs typeface="Times New Roman" panose="02020603050405020304" pitchFamily="18" charset="0"/>
            </a:endParaRPr>
          </a:p>
          <a:p>
            <a:pPr algn="ctr">
              <a:buFont typeface="Wingdings" panose="05000000000000000000" pitchFamily="2" charset="2"/>
              <a:buNone/>
            </a:pPr>
            <a:r>
              <a:rPr lang="en-US" altLang="en-US" sz="2600" b="1">
                <a:solidFill>
                  <a:schemeClr val="bg1"/>
                </a:solidFill>
                <a:latin typeface="Times New Roman" panose="02020603050405020304" pitchFamily="18" charset="0"/>
                <a:cs typeface="Times New Roman" panose="02020603050405020304" pitchFamily="18" charset="0"/>
              </a:rPr>
              <a:t>sử dụng</a:t>
            </a:r>
          </a:p>
          <a:p>
            <a:pPr algn="ctr">
              <a:buFont typeface="Wingdings" panose="05000000000000000000" pitchFamily="2" charset="2"/>
              <a:buNone/>
            </a:pPr>
            <a:r>
              <a:rPr lang="vi-VN" altLang="en-US" sz="2600" b="1">
                <a:solidFill>
                  <a:schemeClr val="bg1"/>
                </a:solidFill>
                <a:latin typeface="Times New Roman" panose="02020603050405020304" pitchFamily="18" charset="0"/>
                <a:cs typeface="Times New Roman" panose="02020603050405020304" pitchFamily="18" charset="0"/>
              </a:rPr>
              <a:t> quỹ đầu tư </a:t>
            </a:r>
            <a:endParaRPr lang="en-US" altLang="en-US" sz="2600" b="1">
              <a:solidFill>
                <a:schemeClr val="bg1"/>
              </a:solidFill>
              <a:latin typeface="Times New Roman" panose="02020603050405020304" pitchFamily="18" charset="0"/>
              <a:cs typeface="Times New Roman" panose="02020603050405020304" pitchFamily="18" charset="0"/>
            </a:endParaRPr>
          </a:p>
          <a:p>
            <a:pPr algn="ctr">
              <a:buFont typeface="Wingdings" panose="05000000000000000000" pitchFamily="2" charset="2"/>
              <a:buNone/>
            </a:pPr>
            <a:r>
              <a:rPr lang="en-US" altLang="en-US" sz="2600" b="1">
                <a:solidFill>
                  <a:schemeClr val="bg1"/>
                </a:solidFill>
                <a:latin typeface="Times New Roman" panose="02020603050405020304" pitchFamily="18" charset="0"/>
                <a:cs typeface="Times New Roman" panose="02020603050405020304" pitchFamily="18" charset="0"/>
              </a:rPr>
              <a:t>phát triển</a:t>
            </a:r>
          </a:p>
        </p:txBody>
      </p:sp>
      <p:sp>
        <p:nvSpPr>
          <p:cNvPr id="166922" name="AutoShape 10">
            <a:extLst>
              <a:ext uri="{FF2B5EF4-FFF2-40B4-BE49-F238E27FC236}">
                <a16:creationId xmlns:a16="http://schemas.microsoft.com/office/drawing/2014/main" id="{44F24C03-5F75-BF4F-0449-989742677FA9}"/>
              </a:ext>
            </a:extLst>
          </p:cNvPr>
          <p:cNvSpPr>
            <a:spLocks noChangeArrowheads="1"/>
          </p:cNvSpPr>
          <p:nvPr/>
        </p:nvSpPr>
        <p:spPr bwMode="gray">
          <a:xfrm>
            <a:off x="4384676" y="2293938"/>
            <a:ext cx="492125" cy="1954212"/>
          </a:xfrm>
          <a:prstGeom prst="leftArrow">
            <a:avLst>
              <a:gd name="adj1" fmla="val 65583"/>
              <a:gd name="adj2" fmla="val 65181"/>
            </a:avLst>
          </a:prstGeom>
          <a:gradFill rotWithShape="1">
            <a:gsLst>
              <a:gs pos="0">
                <a:schemeClr val="bg2"/>
              </a:gs>
              <a:gs pos="100000">
                <a:schemeClr val="bg2">
                  <a:gamma/>
                  <a:shade val="46275"/>
                  <a:invGamma/>
                  <a:alpha val="12000"/>
                </a:schemeClr>
              </a:gs>
            </a:gsLst>
            <a:lin ang="0" scaled="1"/>
          </a:gradFill>
          <a:ln>
            <a:noFill/>
          </a:ln>
          <a:effectLst/>
        </p:spPr>
        <p:txBody>
          <a:bodyPr wrap="none" anchor="ctr"/>
          <a:lstStyle/>
          <a:p>
            <a:pPr algn="ctr" eaLnBrk="1" hangingPunct="1">
              <a:defRPr/>
            </a:pPr>
            <a:endParaRPr lang="en-US">
              <a:latin typeface="Times New Roman" panose="02020603050405020304" pitchFamily="18" charset="0"/>
              <a:cs typeface="Times New Roman" panose="02020603050405020304" pitchFamily="18" charset="0"/>
            </a:endParaRPr>
          </a:p>
        </p:txBody>
      </p:sp>
      <p:sp>
        <p:nvSpPr>
          <p:cNvPr id="166923" name="AutoShape 11">
            <a:extLst>
              <a:ext uri="{FF2B5EF4-FFF2-40B4-BE49-F238E27FC236}">
                <a16:creationId xmlns:a16="http://schemas.microsoft.com/office/drawing/2014/main" id="{D3B04AED-34B3-116E-2066-C3E3DD83E91F}"/>
              </a:ext>
            </a:extLst>
          </p:cNvPr>
          <p:cNvSpPr>
            <a:spLocks noChangeArrowheads="1"/>
          </p:cNvSpPr>
          <p:nvPr/>
        </p:nvSpPr>
        <p:spPr bwMode="auto">
          <a:xfrm>
            <a:off x="1600200" y="2362200"/>
            <a:ext cx="2743200" cy="2057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Times New Roman" panose="02020603050405020304" pitchFamily="18" charset="0"/>
              <a:cs typeface="Times New Roman" panose="02020603050405020304" pitchFamily="18" charset="0"/>
            </a:endParaRPr>
          </a:p>
        </p:txBody>
      </p:sp>
      <p:sp>
        <p:nvSpPr>
          <p:cNvPr id="166925" name="AutoShape 13">
            <a:extLst>
              <a:ext uri="{FF2B5EF4-FFF2-40B4-BE49-F238E27FC236}">
                <a16:creationId xmlns:a16="http://schemas.microsoft.com/office/drawing/2014/main" id="{23C4956A-3BF1-A59C-B479-2A95DC340329}"/>
              </a:ext>
            </a:extLst>
          </p:cNvPr>
          <p:cNvSpPr>
            <a:spLocks noChangeArrowheads="1"/>
          </p:cNvSpPr>
          <p:nvPr/>
        </p:nvSpPr>
        <p:spPr bwMode="auto">
          <a:xfrm>
            <a:off x="7772400" y="2286000"/>
            <a:ext cx="2743200" cy="2057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Times New Roman" panose="02020603050405020304" pitchFamily="18" charset="0"/>
              <a:cs typeface="Times New Roman" panose="02020603050405020304" pitchFamily="18" charset="0"/>
            </a:endParaRPr>
          </a:p>
        </p:txBody>
      </p:sp>
      <p:sp>
        <p:nvSpPr>
          <p:cNvPr id="166927" name="AutoShape 15">
            <a:extLst>
              <a:ext uri="{FF2B5EF4-FFF2-40B4-BE49-F238E27FC236}">
                <a16:creationId xmlns:a16="http://schemas.microsoft.com/office/drawing/2014/main" id="{795A6256-3338-84B0-9089-2078F403FAD2}"/>
              </a:ext>
            </a:extLst>
          </p:cNvPr>
          <p:cNvSpPr>
            <a:spLocks noChangeArrowheads="1"/>
          </p:cNvSpPr>
          <p:nvPr/>
        </p:nvSpPr>
        <p:spPr bwMode="gray">
          <a:xfrm>
            <a:off x="7239000" y="2293938"/>
            <a:ext cx="490538" cy="1954212"/>
          </a:xfrm>
          <a:prstGeom prst="rightArrow">
            <a:avLst>
              <a:gd name="adj1" fmla="val 67750"/>
              <a:gd name="adj2" fmla="val 66167"/>
            </a:avLst>
          </a:prstGeom>
          <a:gradFill rotWithShape="1">
            <a:gsLst>
              <a:gs pos="0">
                <a:schemeClr val="bg2">
                  <a:gamma/>
                  <a:shade val="46275"/>
                  <a:invGamma/>
                  <a:alpha val="12000"/>
                </a:schemeClr>
              </a:gs>
              <a:gs pos="100000">
                <a:schemeClr val="bg2"/>
              </a:gs>
            </a:gsLst>
            <a:lin ang="0" scaled="1"/>
          </a:gradFill>
          <a:ln>
            <a:noFill/>
          </a:ln>
          <a:effectLst/>
        </p:spPr>
        <p:txBody>
          <a:bodyPr wrap="none" anchor="ctr"/>
          <a:lstStyle/>
          <a:p>
            <a:pPr algn="ctr" eaLnBrk="1" hangingPunct="1">
              <a:defRPr/>
            </a:pPr>
            <a:endParaRPr lang="en-US">
              <a:latin typeface="Times New Roman" panose="02020603050405020304" pitchFamily="18" charset="0"/>
              <a:cs typeface="Times New Roman" panose="02020603050405020304" pitchFamily="18" charset="0"/>
            </a:endParaRPr>
          </a:p>
        </p:txBody>
      </p:sp>
      <p:sp>
        <p:nvSpPr>
          <p:cNvPr id="166935" name="Rectangle 23">
            <a:extLst>
              <a:ext uri="{FF2B5EF4-FFF2-40B4-BE49-F238E27FC236}">
                <a16:creationId xmlns:a16="http://schemas.microsoft.com/office/drawing/2014/main" id="{43E26BCB-FFB0-E222-A23B-3FDC0E1F2925}"/>
              </a:ext>
            </a:extLst>
          </p:cNvPr>
          <p:cNvSpPr>
            <a:spLocks noChangeArrowheads="1"/>
          </p:cNvSpPr>
          <p:nvPr/>
        </p:nvSpPr>
        <p:spPr bwMode="auto">
          <a:xfrm>
            <a:off x="3598864" y="862282"/>
            <a:ext cx="532288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i="1" dirty="0">
                <a:latin typeface="Times New Roman" panose="02020603050405020304" pitchFamily="18" charset="0"/>
                <a:cs typeface="Times New Roman" panose="02020603050405020304" pitchFamily="18" charset="0"/>
              </a:rPr>
              <a:t>2.2.2. Kế toán quỹ đầu tư phát triển</a:t>
            </a:r>
          </a:p>
        </p:txBody>
      </p:sp>
      <p:sp>
        <p:nvSpPr>
          <p:cNvPr id="166936" name="Rectangle 24">
            <a:extLst>
              <a:ext uri="{FF2B5EF4-FFF2-40B4-BE49-F238E27FC236}">
                <a16:creationId xmlns:a16="http://schemas.microsoft.com/office/drawing/2014/main" id="{0F9394FF-C489-855F-00FA-6F945C0343EB}"/>
              </a:ext>
            </a:extLst>
          </p:cNvPr>
          <p:cNvSpPr>
            <a:spLocks noChangeArrowheads="1"/>
          </p:cNvSpPr>
          <p:nvPr/>
        </p:nvSpPr>
        <p:spPr bwMode="auto">
          <a:xfrm>
            <a:off x="1676400" y="2540000"/>
            <a:ext cx="2514600"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22352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22352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2235200">
              <a:spcBef>
                <a:spcPct val="20000"/>
              </a:spcBef>
              <a:buClr>
                <a:schemeClr val="tx1"/>
              </a:buClr>
              <a:buChar char="•"/>
              <a:defRPr sz="2000">
                <a:solidFill>
                  <a:schemeClr val="tx1"/>
                </a:solidFill>
                <a:latin typeface="Arial" panose="020B0604020202020204" pitchFamily="34" charset="0"/>
              </a:defRPr>
            </a:lvl3pPr>
            <a:lvl4pPr marL="1600200" indent="-228600" defTabSz="2235200">
              <a:spcBef>
                <a:spcPct val="20000"/>
              </a:spcBef>
              <a:buChar char="–"/>
              <a:defRPr>
                <a:solidFill>
                  <a:schemeClr val="tx1"/>
                </a:solidFill>
                <a:latin typeface="Arial" panose="020B0604020202020204" pitchFamily="34" charset="0"/>
              </a:defRPr>
            </a:lvl4pPr>
            <a:lvl5pPr marL="2057400" indent="-228600" defTabSz="2235200">
              <a:spcBef>
                <a:spcPct val="20000"/>
              </a:spcBef>
              <a:buChar char="»"/>
              <a:defRPr>
                <a:solidFill>
                  <a:schemeClr val="tx1"/>
                </a:solidFill>
                <a:latin typeface="Arial" panose="020B0604020202020204" pitchFamily="34" charset="0"/>
              </a:defRPr>
            </a:lvl5pPr>
            <a:lvl6pPr marL="2514600" indent="-228600" defTabSz="22352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22352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22352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22352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Nguồn trích lập:</a:t>
            </a:r>
            <a:r>
              <a:rPr lang="vi-VN" altLang="en-US" sz="2400">
                <a:latin typeface="Times New Roman" panose="02020603050405020304" pitchFamily="18" charset="0"/>
                <a:cs typeface="Times New Roman" panose="02020603050405020304" pitchFamily="18" charset="0"/>
              </a:rPr>
              <a:t> Được trích lập từ lợi nhuận sau thuế TNDN</a:t>
            </a:r>
          </a:p>
        </p:txBody>
      </p:sp>
      <p:sp>
        <p:nvSpPr>
          <p:cNvPr id="166937" name="Rectangle 25">
            <a:extLst>
              <a:ext uri="{FF2B5EF4-FFF2-40B4-BE49-F238E27FC236}">
                <a16:creationId xmlns:a16="http://schemas.microsoft.com/office/drawing/2014/main" id="{8C0A501C-5DEF-70C6-F5B9-79D197AA0D39}"/>
              </a:ext>
            </a:extLst>
          </p:cNvPr>
          <p:cNvSpPr>
            <a:spLocks noChangeArrowheads="1"/>
          </p:cNvSpPr>
          <p:nvPr/>
        </p:nvSpPr>
        <p:spPr bwMode="auto">
          <a:xfrm>
            <a:off x="7772400" y="2352675"/>
            <a:ext cx="274320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Mục đích sử dụng: </a:t>
            </a:r>
            <a:r>
              <a:rPr lang="vi-VN" altLang="en-US" sz="2400">
                <a:latin typeface="Times New Roman" panose="02020603050405020304" pitchFamily="18" charset="0"/>
                <a:cs typeface="Times New Roman" panose="02020603050405020304" pitchFamily="18" charset="0"/>
              </a:rPr>
              <a:t>Sử dụng vào việc đầu tư mở rộng quy mô SXKD hoặc đầu tư chiều sâu của DN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66935"/>
                                        </p:tgtEl>
                                        <p:attrNameLst>
                                          <p:attrName>style.visibility</p:attrName>
                                        </p:attrNameLst>
                                      </p:cBhvr>
                                      <p:to>
                                        <p:strVal val="visible"/>
                                      </p:to>
                                    </p:set>
                                    <p:anim calcmode="lin" valueType="num">
                                      <p:cBhvr>
                                        <p:cTn id="7" dur="500" fill="hold"/>
                                        <p:tgtEl>
                                          <p:spTgt spid="166935"/>
                                        </p:tgtEl>
                                        <p:attrNameLst>
                                          <p:attrName>ppt_w</p:attrName>
                                        </p:attrNameLst>
                                      </p:cBhvr>
                                      <p:tavLst>
                                        <p:tav tm="0">
                                          <p:val>
                                            <p:fltVal val="0"/>
                                          </p:val>
                                        </p:tav>
                                        <p:tav tm="100000">
                                          <p:val>
                                            <p:strVal val="#ppt_w"/>
                                          </p:val>
                                        </p:tav>
                                      </p:tavLst>
                                    </p:anim>
                                    <p:anim calcmode="lin" valueType="num">
                                      <p:cBhvr>
                                        <p:cTn id="8" dur="500" fill="hold"/>
                                        <p:tgtEl>
                                          <p:spTgt spid="166935"/>
                                        </p:tgtEl>
                                        <p:attrNameLst>
                                          <p:attrName>ppt_h</p:attrName>
                                        </p:attrNameLst>
                                      </p:cBhvr>
                                      <p:tavLst>
                                        <p:tav tm="0">
                                          <p:val>
                                            <p:fltVal val="0"/>
                                          </p:val>
                                        </p:tav>
                                        <p:tav tm="100000">
                                          <p:val>
                                            <p:strVal val="#ppt_h"/>
                                          </p:val>
                                        </p:tav>
                                      </p:tavLst>
                                    </p:anim>
                                    <p:anim calcmode="lin" valueType="num">
                                      <p:cBhvr>
                                        <p:cTn id="9" dur="500" fill="hold"/>
                                        <p:tgtEl>
                                          <p:spTgt spid="166935"/>
                                        </p:tgtEl>
                                        <p:attrNameLst>
                                          <p:attrName>style.rotation</p:attrName>
                                        </p:attrNameLst>
                                      </p:cBhvr>
                                      <p:tavLst>
                                        <p:tav tm="0">
                                          <p:val>
                                            <p:fltVal val="360"/>
                                          </p:val>
                                        </p:tav>
                                        <p:tav tm="100000">
                                          <p:val>
                                            <p:fltVal val="0"/>
                                          </p:val>
                                        </p:tav>
                                      </p:tavLst>
                                    </p:anim>
                                    <p:animEffect transition="in" filter="fade">
                                      <p:cBhvr>
                                        <p:cTn id="10" dur="500"/>
                                        <p:tgtEl>
                                          <p:spTgt spid="16693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166918"/>
                                        </p:tgtEl>
                                        <p:attrNameLst>
                                          <p:attrName>style.visibility</p:attrName>
                                        </p:attrNameLst>
                                      </p:cBhvr>
                                      <p:to>
                                        <p:strVal val="visible"/>
                                      </p:to>
                                    </p:set>
                                    <p:anim calcmode="lin" valueType="num">
                                      <p:cBhvr>
                                        <p:cTn id="15" dur="1000" fill="hold"/>
                                        <p:tgtEl>
                                          <p:spTgt spid="166918"/>
                                        </p:tgtEl>
                                        <p:attrNameLst>
                                          <p:attrName>ppt_w</p:attrName>
                                        </p:attrNameLst>
                                      </p:cBhvr>
                                      <p:tavLst>
                                        <p:tav tm="0">
                                          <p:val>
                                            <p:strVal val="#ppt_w*0.70"/>
                                          </p:val>
                                        </p:tav>
                                        <p:tav tm="100000">
                                          <p:val>
                                            <p:strVal val="#ppt_w"/>
                                          </p:val>
                                        </p:tav>
                                      </p:tavLst>
                                    </p:anim>
                                    <p:anim calcmode="lin" valueType="num">
                                      <p:cBhvr>
                                        <p:cTn id="16" dur="1000" fill="hold"/>
                                        <p:tgtEl>
                                          <p:spTgt spid="166918"/>
                                        </p:tgtEl>
                                        <p:attrNameLst>
                                          <p:attrName>ppt_h</p:attrName>
                                        </p:attrNameLst>
                                      </p:cBhvr>
                                      <p:tavLst>
                                        <p:tav tm="0">
                                          <p:val>
                                            <p:strVal val="#ppt_h"/>
                                          </p:val>
                                        </p:tav>
                                        <p:tav tm="100000">
                                          <p:val>
                                            <p:strVal val="#ppt_h"/>
                                          </p:val>
                                        </p:tav>
                                      </p:tavLst>
                                    </p:anim>
                                    <p:animEffect transition="in" filter="fade">
                                      <p:cBhvr>
                                        <p:cTn id="17" dur="1000"/>
                                        <p:tgtEl>
                                          <p:spTgt spid="1669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66922"/>
                                        </p:tgtEl>
                                        <p:attrNameLst>
                                          <p:attrName>style.visibility</p:attrName>
                                        </p:attrNameLst>
                                      </p:cBhvr>
                                      <p:to>
                                        <p:strVal val="visible"/>
                                      </p:to>
                                    </p:set>
                                    <p:animEffect transition="in" filter="slide(fromBottom)">
                                      <p:cBhvr>
                                        <p:cTn id="22" dur="500"/>
                                        <p:tgtEl>
                                          <p:spTgt spid="166922"/>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66936"/>
                                        </p:tgtEl>
                                        <p:attrNameLst>
                                          <p:attrName>style.visibility</p:attrName>
                                        </p:attrNameLst>
                                      </p:cBhvr>
                                      <p:to>
                                        <p:strVal val="visible"/>
                                      </p:to>
                                    </p:set>
                                    <p:animEffect transition="in" filter="slide(fromBottom)">
                                      <p:cBhvr>
                                        <p:cTn id="25" dur="500"/>
                                        <p:tgtEl>
                                          <p:spTgt spid="166936"/>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66923"/>
                                        </p:tgtEl>
                                        <p:attrNameLst>
                                          <p:attrName>style.visibility</p:attrName>
                                        </p:attrNameLst>
                                      </p:cBhvr>
                                      <p:to>
                                        <p:strVal val="visible"/>
                                      </p:to>
                                    </p:set>
                                    <p:animEffect transition="in" filter="slide(fromBottom)">
                                      <p:cBhvr>
                                        <p:cTn id="28" dur="500"/>
                                        <p:tgtEl>
                                          <p:spTgt spid="16692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66927"/>
                                        </p:tgtEl>
                                        <p:attrNameLst>
                                          <p:attrName>style.visibility</p:attrName>
                                        </p:attrNameLst>
                                      </p:cBhvr>
                                      <p:to>
                                        <p:strVal val="visible"/>
                                      </p:to>
                                    </p:set>
                                    <p:animEffect transition="in" filter="slide(fromBottom)">
                                      <p:cBhvr>
                                        <p:cTn id="33" dur="500"/>
                                        <p:tgtEl>
                                          <p:spTgt spid="166927"/>
                                        </p:tgtEl>
                                      </p:cBhvr>
                                    </p:animEffect>
                                  </p:childTnLst>
                                </p:cTn>
                              </p:par>
                              <p:par>
                                <p:cTn id="34" presetID="12" presetClass="entr" presetSubtype="4" fill="hold" grpId="0" nodeType="withEffect">
                                  <p:stCondLst>
                                    <p:cond delay="0"/>
                                  </p:stCondLst>
                                  <p:childTnLst>
                                    <p:set>
                                      <p:cBhvr>
                                        <p:cTn id="35" dur="1" fill="hold">
                                          <p:stCondLst>
                                            <p:cond delay="0"/>
                                          </p:stCondLst>
                                        </p:cTn>
                                        <p:tgtEl>
                                          <p:spTgt spid="166937"/>
                                        </p:tgtEl>
                                        <p:attrNameLst>
                                          <p:attrName>style.visibility</p:attrName>
                                        </p:attrNameLst>
                                      </p:cBhvr>
                                      <p:to>
                                        <p:strVal val="visible"/>
                                      </p:to>
                                    </p:set>
                                    <p:animEffect transition="in" filter="slide(fromBottom)">
                                      <p:cBhvr>
                                        <p:cTn id="36" dur="500"/>
                                        <p:tgtEl>
                                          <p:spTgt spid="166937"/>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166925"/>
                                        </p:tgtEl>
                                        <p:attrNameLst>
                                          <p:attrName>style.visibility</p:attrName>
                                        </p:attrNameLst>
                                      </p:cBhvr>
                                      <p:to>
                                        <p:strVal val="visible"/>
                                      </p:to>
                                    </p:set>
                                    <p:animEffect transition="in" filter="slide(fromBottom)">
                                      <p:cBhvr>
                                        <p:cTn id="39" dur="500"/>
                                        <p:tgtEl>
                                          <p:spTgt spid="166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8" grpId="0" animBg="1"/>
      <p:bldP spid="166922" grpId="0" animBg="1"/>
      <p:bldP spid="166923" grpId="0" animBg="1"/>
      <p:bldP spid="166925" grpId="0" animBg="1"/>
      <p:bldP spid="166927" grpId="0" animBg="1"/>
      <p:bldP spid="166935" grpId="0"/>
      <p:bldP spid="166936" grpId="0"/>
      <p:bldP spid="16693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4">
            <a:extLst>
              <a:ext uri="{FF2B5EF4-FFF2-40B4-BE49-F238E27FC236}">
                <a16:creationId xmlns:a16="http://schemas.microsoft.com/office/drawing/2014/main" id="{8AEB1B73-B3DE-FEC7-EFFF-66E0803EE1E3}"/>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latin typeface="Times New Roman" panose="02020603050405020304" pitchFamily="18" charset="0"/>
                <a:cs typeface="Times New Roman" panose="02020603050405020304" pitchFamily="18" charset="0"/>
              </a:rPr>
              <a:t>www.themegallery.com</a:t>
            </a:r>
          </a:p>
        </p:txBody>
      </p:sp>
      <p:grpSp>
        <p:nvGrpSpPr>
          <p:cNvPr id="167938" name="Group 2">
            <a:extLst>
              <a:ext uri="{FF2B5EF4-FFF2-40B4-BE49-F238E27FC236}">
                <a16:creationId xmlns:a16="http://schemas.microsoft.com/office/drawing/2014/main" id="{779E6711-DF14-CC73-D7BA-D4DAEA011618}"/>
              </a:ext>
            </a:extLst>
          </p:cNvPr>
          <p:cNvGrpSpPr>
            <a:grpSpLocks/>
          </p:cNvGrpSpPr>
          <p:nvPr/>
        </p:nvGrpSpPr>
        <p:grpSpPr bwMode="auto">
          <a:xfrm>
            <a:off x="2209800" y="2490788"/>
            <a:ext cx="2590800" cy="2386012"/>
            <a:chOff x="720" y="2016"/>
            <a:chExt cx="1632" cy="1503"/>
          </a:xfrm>
        </p:grpSpPr>
        <p:sp>
          <p:nvSpPr>
            <p:cNvPr id="167939" name="AutoShape 3">
              <a:extLst>
                <a:ext uri="{FF2B5EF4-FFF2-40B4-BE49-F238E27FC236}">
                  <a16:creationId xmlns:a16="http://schemas.microsoft.com/office/drawing/2014/main" id="{C8C06986-B89D-38EF-CED9-5112C7D8124C}"/>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latin typeface="Times New Roman" panose="02020603050405020304" pitchFamily="18" charset="0"/>
                <a:cs typeface="Times New Roman" panose="02020603050405020304" pitchFamily="18" charset="0"/>
              </a:endParaRPr>
            </a:p>
          </p:txBody>
        </p:sp>
        <p:sp>
          <p:nvSpPr>
            <p:cNvPr id="167940" name="Oval 4">
              <a:extLst>
                <a:ext uri="{FF2B5EF4-FFF2-40B4-BE49-F238E27FC236}">
                  <a16:creationId xmlns:a16="http://schemas.microsoft.com/office/drawing/2014/main" id="{04D40DD9-57B1-8B20-92F8-5D463AA38A7A}"/>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eaLnBrk="1" hangingPunct="1">
                <a:defRPr/>
              </a:pPr>
              <a:r>
                <a:rPr lang="en-US" altLang="en-US" sz="2600" b="1" dirty="0" err="1">
                  <a:latin typeface="Times New Roman" panose="02020603050405020304" pitchFamily="18" charset="0"/>
                  <a:cs typeface="Times New Roman" panose="02020603050405020304" pitchFamily="18" charset="0"/>
                </a:rPr>
                <a:t>Chứng</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từ</a:t>
              </a:r>
              <a:r>
                <a:rPr lang="en-US" altLang="en-US" sz="2600" b="1" dirty="0">
                  <a:latin typeface="Times New Roman" panose="02020603050405020304" pitchFamily="18" charset="0"/>
                  <a:cs typeface="Times New Roman" panose="02020603050405020304" pitchFamily="18" charset="0"/>
                </a:rPr>
                <a:t> </a:t>
              </a:r>
            </a:p>
            <a:p>
              <a:pPr algn="ctr" eaLnBrk="1" hangingPunct="1">
                <a:defRPr/>
              </a:pPr>
              <a:r>
                <a:rPr lang="en-US" altLang="en-US" sz="2600" b="1" dirty="0" err="1">
                  <a:latin typeface="Times New Roman" panose="02020603050405020304" pitchFamily="18" charset="0"/>
                  <a:cs typeface="Times New Roman" panose="02020603050405020304" pitchFamily="18" charset="0"/>
                </a:rPr>
                <a:t>kế</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toán</a:t>
              </a:r>
              <a:r>
                <a:rPr lang="en-US" altLang="en-US" sz="2600" b="1" dirty="0">
                  <a:latin typeface="Times New Roman" panose="02020603050405020304" pitchFamily="18" charset="0"/>
                  <a:cs typeface="Times New Roman" panose="02020603050405020304" pitchFamily="18" charset="0"/>
                </a:rPr>
                <a:t> </a:t>
              </a:r>
            </a:p>
          </p:txBody>
        </p:sp>
      </p:grpSp>
      <p:sp>
        <p:nvSpPr>
          <p:cNvPr id="167941" name="AutoShape 5">
            <a:extLst>
              <a:ext uri="{FF2B5EF4-FFF2-40B4-BE49-F238E27FC236}">
                <a16:creationId xmlns:a16="http://schemas.microsoft.com/office/drawing/2014/main" id="{81E9E7FE-C102-AF9F-A5CC-165809B3C421}"/>
              </a:ext>
            </a:extLst>
          </p:cNvPr>
          <p:cNvSpPr>
            <a:spLocks noChangeArrowheads="1"/>
          </p:cNvSpPr>
          <p:nvPr/>
        </p:nvSpPr>
        <p:spPr bwMode="gray">
          <a:xfrm>
            <a:off x="4800600" y="2338388"/>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altLang="en-US" sz="2400" b="1" dirty="0">
                <a:solidFill>
                  <a:schemeClr val="tx2"/>
                </a:solidFill>
                <a:latin typeface="Times New Roman" panose="02020603050405020304" pitchFamily="18" charset="0"/>
                <a:cs typeface="Times New Roman" panose="02020603050405020304" pitchFamily="18" charset="0"/>
              </a:rPr>
              <a:t>Phiếu thu, Phiếu chi</a:t>
            </a:r>
          </a:p>
        </p:txBody>
      </p:sp>
      <p:sp>
        <p:nvSpPr>
          <p:cNvPr id="167942" name="AutoShape 6">
            <a:extLst>
              <a:ext uri="{FF2B5EF4-FFF2-40B4-BE49-F238E27FC236}">
                <a16:creationId xmlns:a16="http://schemas.microsoft.com/office/drawing/2014/main" id="{8E9BAE05-D7A7-FBB7-6C1A-C8C0C1BF20BE}"/>
              </a:ext>
            </a:extLst>
          </p:cNvPr>
          <p:cNvSpPr>
            <a:spLocks noChangeArrowheads="1"/>
          </p:cNvSpPr>
          <p:nvPr/>
        </p:nvSpPr>
        <p:spPr bwMode="gray">
          <a:xfrm>
            <a:off x="4876800" y="3328988"/>
            <a:ext cx="49164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pt-BR" altLang="en-US" sz="2400" b="1" dirty="0">
                <a:solidFill>
                  <a:schemeClr val="tx2"/>
                </a:solidFill>
                <a:latin typeface="Times New Roman" panose="02020603050405020304" pitchFamily="18" charset="0"/>
                <a:cs typeface="Times New Roman" panose="02020603050405020304" pitchFamily="18" charset="0"/>
              </a:rPr>
              <a:t>Giấy báo Nợ, Có của NH</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167943" name="AutoShape 7">
            <a:extLst>
              <a:ext uri="{FF2B5EF4-FFF2-40B4-BE49-F238E27FC236}">
                <a16:creationId xmlns:a16="http://schemas.microsoft.com/office/drawing/2014/main" id="{43EE53AB-368B-FEBA-FCD2-3E4B3393FE4B}"/>
              </a:ext>
            </a:extLst>
          </p:cNvPr>
          <p:cNvSpPr>
            <a:spLocks noChangeArrowheads="1"/>
          </p:cNvSpPr>
          <p:nvPr/>
        </p:nvSpPr>
        <p:spPr bwMode="gray">
          <a:xfrm>
            <a:off x="4800600" y="4243388"/>
            <a:ext cx="50292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PT" altLang="en-US" sz="2400" b="1" dirty="0">
                <a:solidFill>
                  <a:schemeClr val="tx2"/>
                </a:solidFill>
                <a:latin typeface="Times New Roman" panose="02020603050405020304" pitchFamily="18" charset="0"/>
                <a:cs typeface="Times New Roman" panose="02020603050405020304" pitchFamily="18" charset="0"/>
              </a:rPr>
              <a:t>Biên bản trích lập các quỹ</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3559" name="Rectangle 23">
            <a:extLst>
              <a:ext uri="{FF2B5EF4-FFF2-40B4-BE49-F238E27FC236}">
                <a16:creationId xmlns:a16="http://schemas.microsoft.com/office/drawing/2014/main" id="{3F81248D-A2CB-6B46-6597-8C74A1CC4E16}"/>
              </a:ext>
            </a:extLst>
          </p:cNvPr>
          <p:cNvSpPr>
            <a:spLocks noChangeArrowheads="1"/>
          </p:cNvSpPr>
          <p:nvPr/>
        </p:nvSpPr>
        <p:spPr bwMode="auto">
          <a:xfrm>
            <a:off x="3598864" y="920034"/>
            <a:ext cx="532288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i="1" dirty="0">
                <a:latin typeface="Times New Roman" panose="02020603050405020304" pitchFamily="18" charset="0"/>
                <a:cs typeface="Times New Roman" panose="02020603050405020304" pitchFamily="18" charset="0"/>
              </a:rPr>
              <a:t>2.2.2. Kế toán quỹ đầu tư phát triển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7938"/>
                                        </p:tgtEl>
                                        <p:attrNameLst>
                                          <p:attrName>style.visibility</p:attrName>
                                        </p:attrNameLst>
                                      </p:cBhvr>
                                      <p:to>
                                        <p:strVal val="visible"/>
                                      </p:to>
                                    </p:set>
                                    <p:anim calcmode="lin" valueType="num">
                                      <p:cBhvr additive="base">
                                        <p:cTn id="7" dur="500" fill="hold"/>
                                        <p:tgtEl>
                                          <p:spTgt spid="167938"/>
                                        </p:tgtEl>
                                        <p:attrNameLst>
                                          <p:attrName>ppt_x</p:attrName>
                                        </p:attrNameLst>
                                      </p:cBhvr>
                                      <p:tavLst>
                                        <p:tav tm="0">
                                          <p:val>
                                            <p:strVal val="0-#ppt_w/2"/>
                                          </p:val>
                                        </p:tav>
                                        <p:tav tm="100000">
                                          <p:val>
                                            <p:strVal val="#ppt_x"/>
                                          </p:val>
                                        </p:tav>
                                      </p:tavLst>
                                    </p:anim>
                                    <p:anim calcmode="lin" valueType="num">
                                      <p:cBhvr additive="base">
                                        <p:cTn id="8" dur="500" fill="hold"/>
                                        <p:tgtEl>
                                          <p:spTgt spid="16793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67941"/>
                                        </p:tgtEl>
                                        <p:attrNameLst>
                                          <p:attrName>style.visibility</p:attrName>
                                        </p:attrNameLst>
                                      </p:cBhvr>
                                      <p:to>
                                        <p:strVal val="visible"/>
                                      </p:to>
                                    </p:set>
                                    <p:anim calcmode="lin" valueType="num">
                                      <p:cBhvr additive="base">
                                        <p:cTn id="13" dur="500" fill="hold"/>
                                        <p:tgtEl>
                                          <p:spTgt spid="167941"/>
                                        </p:tgtEl>
                                        <p:attrNameLst>
                                          <p:attrName>ppt_x</p:attrName>
                                        </p:attrNameLst>
                                      </p:cBhvr>
                                      <p:tavLst>
                                        <p:tav tm="0">
                                          <p:val>
                                            <p:strVal val="1+#ppt_w/2"/>
                                          </p:val>
                                        </p:tav>
                                        <p:tav tm="100000">
                                          <p:val>
                                            <p:strVal val="#ppt_x"/>
                                          </p:val>
                                        </p:tav>
                                      </p:tavLst>
                                    </p:anim>
                                    <p:anim calcmode="lin" valueType="num">
                                      <p:cBhvr additive="base">
                                        <p:cTn id="14" dur="500" fill="hold"/>
                                        <p:tgtEl>
                                          <p:spTgt spid="167941"/>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67942"/>
                                        </p:tgtEl>
                                        <p:attrNameLst>
                                          <p:attrName>style.visibility</p:attrName>
                                        </p:attrNameLst>
                                      </p:cBhvr>
                                      <p:to>
                                        <p:strVal val="visible"/>
                                      </p:to>
                                    </p:set>
                                    <p:anim calcmode="lin" valueType="num">
                                      <p:cBhvr additive="base">
                                        <p:cTn id="17" dur="500" fill="hold"/>
                                        <p:tgtEl>
                                          <p:spTgt spid="167942"/>
                                        </p:tgtEl>
                                        <p:attrNameLst>
                                          <p:attrName>ppt_x</p:attrName>
                                        </p:attrNameLst>
                                      </p:cBhvr>
                                      <p:tavLst>
                                        <p:tav tm="0">
                                          <p:val>
                                            <p:strVal val="1+#ppt_w/2"/>
                                          </p:val>
                                        </p:tav>
                                        <p:tav tm="100000">
                                          <p:val>
                                            <p:strVal val="#ppt_x"/>
                                          </p:val>
                                        </p:tav>
                                      </p:tavLst>
                                    </p:anim>
                                    <p:anim calcmode="lin" valueType="num">
                                      <p:cBhvr additive="base">
                                        <p:cTn id="18" dur="500" fill="hold"/>
                                        <p:tgtEl>
                                          <p:spTgt spid="167942"/>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67943"/>
                                        </p:tgtEl>
                                        <p:attrNameLst>
                                          <p:attrName>style.visibility</p:attrName>
                                        </p:attrNameLst>
                                      </p:cBhvr>
                                      <p:to>
                                        <p:strVal val="visible"/>
                                      </p:to>
                                    </p:set>
                                    <p:anim calcmode="lin" valueType="num">
                                      <p:cBhvr additive="base">
                                        <p:cTn id="21" dur="500" fill="hold"/>
                                        <p:tgtEl>
                                          <p:spTgt spid="167943"/>
                                        </p:tgtEl>
                                        <p:attrNameLst>
                                          <p:attrName>ppt_x</p:attrName>
                                        </p:attrNameLst>
                                      </p:cBhvr>
                                      <p:tavLst>
                                        <p:tav tm="0">
                                          <p:val>
                                            <p:strVal val="1+#ppt_w/2"/>
                                          </p:val>
                                        </p:tav>
                                        <p:tav tm="100000">
                                          <p:val>
                                            <p:strVal val="#ppt_x"/>
                                          </p:val>
                                        </p:tav>
                                      </p:tavLst>
                                    </p:anim>
                                    <p:anim calcmode="lin" valueType="num">
                                      <p:cBhvr additive="base">
                                        <p:cTn id="22" dur="500" fill="hold"/>
                                        <p:tgtEl>
                                          <p:spTgt spid="1679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1" grpId="0" animBg="1"/>
      <p:bldP spid="167942" grpId="0" animBg="1"/>
      <p:bldP spid="16794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a:extLst>
              <a:ext uri="{FF2B5EF4-FFF2-40B4-BE49-F238E27FC236}">
                <a16:creationId xmlns:a16="http://schemas.microsoft.com/office/drawing/2014/main" id="{24E31679-EF9D-F42F-174C-7D7D016212AF}"/>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8962" name="Rectangle 2">
            <a:extLst>
              <a:ext uri="{FF2B5EF4-FFF2-40B4-BE49-F238E27FC236}">
                <a16:creationId xmlns:a16="http://schemas.microsoft.com/office/drawing/2014/main" id="{C31424D3-8EBD-E8EF-251B-C6FE59883219}"/>
              </a:ext>
            </a:extLst>
          </p:cNvPr>
          <p:cNvSpPr>
            <a:spLocks noGrp="1" noChangeArrowheads="1"/>
          </p:cNvSpPr>
          <p:nvPr>
            <p:ph type="title"/>
          </p:nvPr>
        </p:nvSpPr>
        <p:spPr>
          <a:xfrm>
            <a:off x="3581400" y="228601"/>
            <a:ext cx="5257800" cy="563563"/>
          </a:xfrm>
        </p:spPr>
        <p:txBody>
          <a:bodyPr>
            <a:normAutofit fontScale="90000"/>
          </a:bodyPr>
          <a:lstStyle/>
          <a:p>
            <a:pPr algn="ctr" eaLnBrk="1" hangingPunct="1"/>
            <a:r>
              <a:rPr lang="en-US" altLang="en-US" sz="3200" dirty="0">
                <a:latin typeface="Times New Roman" panose="02020603050405020304" pitchFamily="18" charset="0"/>
                <a:cs typeface="Times New Roman" panose="02020603050405020304" pitchFamily="18" charset="0"/>
              </a:rPr>
              <a:t>Tài </a:t>
            </a:r>
            <a:r>
              <a:rPr lang="en-US" altLang="en-US" sz="3200" dirty="0" err="1">
                <a:latin typeface="Times New Roman" panose="02020603050405020304" pitchFamily="18" charset="0"/>
                <a:cs typeface="Times New Roman" panose="02020603050405020304" pitchFamily="18" charset="0"/>
              </a:rPr>
              <a:t>khoản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chuyên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dùng</a:t>
            </a:r>
            <a:endParaRPr lang="en-US" altLang="en-US" sz="3200" dirty="0">
              <a:latin typeface="Times New Roman" panose="02020603050405020304" pitchFamily="18" charset="0"/>
              <a:cs typeface="Times New Roman" panose="02020603050405020304" pitchFamily="18" charset="0"/>
            </a:endParaRPr>
          </a:p>
        </p:txBody>
      </p:sp>
      <p:sp>
        <p:nvSpPr>
          <p:cNvPr id="168963" name="Rectangle 3">
            <a:extLst>
              <a:ext uri="{FF2B5EF4-FFF2-40B4-BE49-F238E27FC236}">
                <a16:creationId xmlns:a16="http://schemas.microsoft.com/office/drawing/2014/main" id="{66DDEC30-2966-8281-C1AD-DC6909BBFA32}"/>
              </a:ext>
            </a:extLst>
          </p:cNvPr>
          <p:cNvSpPr>
            <a:spLocks noGrp="1" noChangeArrowheads="1"/>
          </p:cNvSpPr>
          <p:nvPr>
            <p:ph type="body" idx="1"/>
          </p:nvPr>
        </p:nvSpPr>
        <p:spPr>
          <a:xfrm>
            <a:off x="1981200" y="1981200"/>
            <a:ext cx="8382000" cy="914400"/>
          </a:xfrm>
        </p:spPr>
        <p:txBody>
          <a:bodyPr/>
          <a:lstStyle/>
          <a:p>
            <a:pPr marL="0" indent="0" algn="ctr">
              <a:lnSpc>
                <a:spcPct val="80000"/>
              </a:lnSpc>
              <a:buNone/>
            </a:pPr>
            <a:r>
              <a:rPr lang="nl-NL" altLang="en-US">
                <a:latin typeface="Times New Roman" panose="02020603050405020304" pitchFamily="18" charset="0"/>
                <a:cs typeface="Times New Roman" panose="02020603050405020304" pitchFamily="18" charset="0"/>
              </a:rPr>
              <a:t>Tài khoản này dùng để phản ánh số hiện có và tình hình tăng, giảm quỹ đầu tư phát triển của doanh nghiệp.</a:t>
            </a:r>
            <a:endParaRPr lang="en-US" altLang="en-US">
              <a:latin typeface="Times New Roman" panose="02020603050405020304" pitchFamily="18" charset="0"/>
              <a:cs typeface="Times New Roman" panose="02020603050405020304" pitchFamily="18" charset="0"/>
            </a:endParaRPr>
          </a:p>
        </p:txBody>
      </p:sp>
      <p:sp>
        <p:nvSpPr>
          <p:cNvPr id="168964" name="AutoShape 4">
            <a:extLst>
              <a:ext uri="{FF2B5EF4-FFF2-40B4-BE49-F238E27FC236}">
                <a16:creationId xmlns:a16="http://schemas.microsoft.com/office/drawing/2014/main" id="{100D0B5C-3EE2-913F-492E-763BA4F155DC}"/>
              </a:ext>
            </a:extLst>
          </p:cNvPr>
          <p:cNvSpPr>
            <a:spLocks noChangeArrowheads="1"/>
          </p:cNvSpPr>
          <p:nvPr/>
        </p:nvSpPr>
        <p:spPr bwMode="gray">
          <a:xfrm>
            <a:off x="3429000" y="1066800"/>
            <a:ext cx="57912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b="1">
                <a:latin typeface="Times New Roman" panose="02020603050405020304" pitchFamily="18" charset="0"/>
                <a:cs typeface="Times New Roman" panose="02020603050405020304" pitchFamily="18" charset="0"/>
              </a:rPr>
              <a:t>TK 414 – Quỹ đầu tư phát triển</a:t>
            </a:r>
          </a:p>
        </p:txBody>
      </p:sp>
      <p:sp>
        <p:nvSpPr>
          <p:cNvPr id="168965" name="AutoShape 5">
            <a:extLst>
              <a:ext uri="{FF2B5EF4-FFF2-40B4-BE49-F238E27FC236}">
                <a16:creationId xmlns:a16="http://schemas.microsoft.com/office/drawing/2014/main" id="{11ED9677-750B-1FEE-1797-4B088ADFD38F}"/>
              </a:ext>
            </a:extLst>
          </p:cNvPr>
          <p:cNvSpPr>
            <a:spLocks noChangeArrowheads="1"/>
          </p:cNvSpPr>
          <p:nvPr/>
        </p:nvSpPr>
        <p:spPr bwMode="auto">
          <a:xfrm>
            <a:off x="1905000" y="1905000"/>
            <a:ext cx="8534400" cy="990600"/>
          </a:xfrm>
          <a:prstGeom prst="roundRect">
            <a:avLst>
              <a:gd name="adj" fmla="val 15463"/>
            </a:avLst>
          </a:prstGeom>
          <a:noFill/>
          <a:ln w="38100">
            <a:solidFill>
              <a:srgbClr val="0033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grpSp>
        <p:nvGrpSpPr>
          <p:cNvPr id="168978" name="Group 18">
            <a:extLst>
              <a:ext uri="{FF2B5EF4-FFF2-40B4-BE49-F238E27FC236}">
                <a16:creationId xmlns:a16="http://schemas.microsoft.com/office/drawing/2014/main" id="{99692D0E-F2C0-5F4F-5D64-B5D1AED8E021}"/>
              </a:ext>
            </a:extLst>
          </p:cNvPr>
          <p:cNvGrpSpPr>
            <a:grpSpLocks/>
          </p:cNvGrpSpPr>
          <p:nvPr/>
        </p:nvGrpSpPr>
        <p:grpSpPr bwMode="auto">
          <a:xfrm>
            <a:off x="3581400" y="2968626"/>
            <a:ext cx="5334000" cy="2974975"/>
            <a:chOff x="1392" y="2060"/>
            <a:chExt cx="3360" cy="1828"/>
          </a:xfrm>
        </p:grpSpPr>
        <p:sp>
          <p:nvSpPr>
            <p:cNvPr id="25611" name="Text Box 7">
              <a:extLst>
                <a:ext uri="{FF2B5EF4-FFF2-40B4-BE49-F238E27FC236}">
                  <a16:creationId xmlns:a16="http://schemas.microsoft.com/office/drawing/2014/main" id="{ACB2DFE7-6319-61AC-0044-E9BE02814C56}"/>
                </a:ext>
              </a:extLst>
            </p:cNvPr>
            <p:cNvSpPr txBox="1">
              <a:spLocks noChangeArrowheads="1"/>
            </p:cNvSpPr>
            <p:nvPr/>
          </p:nvSpPr>
          <p:spPr bwMode="auto">
            <a:xfrm>
              <a:off x="2544" y="2060"/>
              <a:ext cx="912"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a:latin typeface="Times New Roman" panose="02020603050405020304" pitchFamily="18" charset="0"/>
                </a:rPr>
                <a:t>TK 414</a:t>
              </a:r>
            </a:p>
          </p:txBody>
        </p:sp>
        <p:grpSp>
          <p:nvGrpSpPr>
            <p:cNvPr id="25612" name="Group 8">
              <a:extLst>
                <a:ext uri="{FF2B5EF4-FFF2-40B4-BE49-F238E27FC236}">
                  <a16:creationId xmlns:a16="http://schemas.microsoft.com/office/drawing/2014/main" id="{15686741-4E67-78D3-3D03-FBA5DDCBBFF1}"/>
                </a:ext>
              </a:extLst>
            </p:cNvPr>
            <p:cNvGrpSpPr>
              <a:grpSpLocks/>
            </p:cNvGrpSpPr>
            <p:nvPr/>
          </p:nvGrpSpPr>
          <p:grpSpPr bwMode="auto">
            <a:xfrm>
              <a:off x="1392" y="2317"/>
              <a:ext cx="3360" cy="1571"/>
              <a:chOff x="1392" y="2880"/>
              <a:chExt cx="3360" cy="1296"/>
            </a:xfrm>
          </p:grpSpPr>
          <p:grpSp>
            <p:nvGrpSpPr>
              <p:cNvPr id="25613" name="Group 6">
                <a:extLst>
                  <a:ext uri="{FF2B5EF4-FFF2-40B4-BE49-F238E27FC236}">
                    <a16:creationId xmlns:a16="http://schemas.microsoft.com/office/drawing/2014/main" id="{03659C32-AF14-3C97-B918-D549D6A7300A}"/>
                  </a:ext>
                </a:extLst>
              </p:cNvPr>
              <p:cNvGrpSpPr>
                <a:grpSpLocks/>
              </p:cNvGrpSpPr>
              <p:nvPr/>
            </p:nvGrpSpPr>
            <p:grpSpPr bwMode="auto">
              <a:xfrm>
                <a:off x="1392" y="2880"/>
                <a:ext cx="3264" cy="1296"/>
                <a:chOff x="1440" y="2352"/>
                <a:chExt cx="3456" cy="1536"/>
              </a:xfrm>
            </p:grpSpPr>
            <p:sp>
              <p:nvSpPr>
                <p:cNvPr id="25615" name="Line 4">
                  <a:extLst>
                    <a:ext uri="{FF2B5EF4-FFF2-40B4-BE49-F238E27FC236}">
                      <a16:creationId xmlns:a16="http://schemas.microsoft.com/office/drawing/2014/main" id="{E5E56F47-AB92-B9CA-3580-9B3A79906FE3}"/>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25616" name="Line 5">
                  <a:extLst>
                    <a:ext uri="{FF2B5EF4-FFF2-40B4-BE49-F238E27FC236}">
                      <a16:creationId xmlns:a16="http://schemas.microsoft.com/office/drawing/2014/main" id="{050F7939-5F72-6355-5CB0-DF5383C7631A}"/>
                    </a:ext>
                  </a:extLst>
                </p:cNvPr>
                <p:cNvSpPr>
                  <a:spLocks noChangeShapeType="1"/>
                </p:cNvSpPr>
                <p:nvPr/>
              </p:nvSpPr>
              <p:spPr bwMode="auto">
                <a:xfrm>
                  <a:off x="3168"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25614" name="Line 8">
                <a:extLst>
                  <a:ext uri="{FF2B5EF4-FFF2-40B4-BE49-F238E27FC236}">
                    <a16:creationId xmlns:a16="http://schemas.microsoft.com/office/drawing/2014/main" id="{8F5B9545-6345-3C0D-D07F-505C78130CC3}"/>
                  </a:ext>
                </a:extLst>
              </p:cNvPr>
              <p:cNvSpPr>
                <a:spLocks noChangeShapeType="1"/>
              </p:cNvSpPr>
              <p:nvPr/>
            </p:nvSpPr>
            <p:spPr bwMode="auto">
              <a:xfrm>
                <a:off x="1440" y="3712"/>
                <a:ext cx="33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sp>
        <p:nvSpPr>
          <p:cNvPr id="3" name="Rectangle 2">
            <a:extLst>
              <a:ext uri="{FF2B5EF4-FFF2-40B4-BE49-F238E27FC236}">
                <a16:creationId xmlns:a16="http://schemas.microsoft.com/office/drawing/2014/main" id="{2A626395-3664-A523-CD7A-519E5BC96C72}"/>
              </a:ext>
            </a:extLst>
          </p:cNvPr>
          <p:cNvSpPr>
            <a:spLocks noChangeArrowheads="1"/>
          </p:cNvSpPr>
          <p:nvPr/>
        </p:nvSpPr>
        <p:spPr bwMode="auto">
          <a:xfrm>
            <a:off x="3421064" y="3810000"/>
            <a:ext cx="28273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nl-NL" altLang="en-US" sz="2000">
                <a:latin typeface="Times New Roman" panose="02020603050405020304" pitchFamily="18" charset="0"/>
                <a:cs typeface="Times New Roman" panose="02020603050405020304" pitchFamily="18" charset="0"/>
              </a:rPr>
              <a:t>Tình hình chi tiêu, sử dụng quỹ đầu tư phát triển của doanh nghiệp.</a:t>
            </a:r>
            <a:endParaRPr lang="en-US" altLang="en-US" sz="200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6FA5DD65-588E-0D00-91E3-D5339577CED0}"/>
              </a:ext>
            </a:extLst>
          </p:cNvPr>
          <p:cNvSpPr>
            <a:spLocks noChangeArrowheads="1"/>
          </p:cNvSpPr>
          <p:nvPr/>
        </p:nvSpPr>
        <p:spPr bwMode="auto">
          <a:xfrm>
            <a:off x="6172200" y="3810000"/>
            <a:ext cx="2743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nl-NL" altLang="en-US" sz="2000">
                <a:latin typeface="Times New Roman" panose="02020603050405020304" pitchFamily="18" charset="0"/>
                <a:cs typeface="Times New Roman" panose="02020603050405020304" pitchFamily="18" charset="0"/>
              </a:rPr>
              <a:t>Quỹ đầu tư phát triển tăng do được trích lập từ lợi nhuận sau thuế.</a:t>
            </a:r>
            <a:endParaRPr lang="en-US" altLang="en-US" sz="200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17EF2F9-3DDE-D4BB-D488-79E909C6464E}"/>
              </a:ext>
            </a:extLst>
          </p:cNvPr>
          <p:cNvSpPr>
            <a:spLocks noChangeArrowheads="1"/>
          </p:cNvSpPr>
          <p:nvPr/>
        </p:nvSpPr>
        <p:spPr bwMode="auto">
          <a:xfrm>
            <a:off x="6172200" y="5105401"/>
            <a:ext cx="2895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nl-NL" altLang="en-US" sz="2000" b="1" u="sng">
                <a:latin typeface="Times New Roman" panose="02020603050405020304" pitchFamily="18" charset="0"/>
                <a:cs typeface="Times New Roman" panose="02020603050405020304" pitchFamily="18" charset="0"/>
              </a:rPr>
              <a:t>Số dư:</a:t>
            </a:r>
            <a:r>
              <a:rPr lang="nl-NL" altLang="en-US" sz="2000" b="1">
                <a:latin typeface="Times New Roman" panose="02020603050405020304" pitchFamily="18" charset="0"/>
                <a:cs typeface="Times New Roman" panose="02020603050405020304" pitchFamily="18" charset="0"/>
              </a:rPr>
              <a:t> </a:t>
            </a:r>
            <a:r>
              <a:rPr lang="nl-NL" altLang="en-US" sz="2000">
                <a:latin typeface="Times New Roman" panose="02020603050405020304" pitchFamily="18" charset="0"/>
                <a:cs typeface="Times New Roman" panose="02020603050405020304" pitchFamily="18" charset="0"/>
              </a:rPr>
              <a:t>Số quỹ đầu tư </a:t>
            </a:r>
          </a:p>
          <a:p>
            <a:pPr algn="ctr" eaLnBrk="1" hangingPunct="1">
              <a:spcBef>
                <a:spcPct val="0"/>
              </a:spcBef>
              <a:buClrTx/>
              <a:buFontTx/>
              <a:buNone/>
            </a:pPr>
            <a:r>
              <a:rPr lang="nl-NL" altLang="en-US" sz="2000">
                <a:latin typeface="Times New Roman" panose="02020603050405020304" pitchFamily="18" charset="0"/>
                <a:cs typeface="Times New Roman" panose="02020603050405020304" pitchFamily="18" charset="0"/>
              </a:rPr>
              <a:t>            phát triển hiện có.</a:t>
            </a:r>
            <a:endParaRPr lang="en-US" altLang="en-US" sz="2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68962"/>
                                        </p:tgtEl>
                                        <p:attrNameLst>
                                          <p:attrName>style.visibility</p:attrName>
                                        </p:attrNameLst>
                                      </p:cBhvr>
                                      <p:to>
                                        <p:strVal val="visible"/>
                                      </p:to>
                                    </p:set>
                                    <p:anim calcmode="lin" valueType="num">
                                      <p:cBhvr>
                                        <p:cTn id="7" dur="500" fill="hold"/>
                                        <p:tgtEl>
                                          <p:spTgt spid="168962"/>
                                        </p:tgtEl>
                                        <p:attrNameLst>
                                          <p:attrName>ppt_w</p:attrName>
                                        </p:attrNameLst>
                                      </p:cBhvr>
                                      <p:tavLst>
                                        <p:tav tm="0">
                                          <p:val>
                                            <p:fltVal val="0"/>
                                          </p:val>
                                        </p:tav>
                                        <p:tav tm="100000">
                                          <p:val>
                                            <p:strVal val="#ppt_w"/>
                                          </p:val>
                                        </p:tav>
                                      </p:tavLst>
                                    </p:anim>
                                    <p:anim calcmode="lin" valueType="num">
                                      <p:cBhvr>
                                        <p:cTn id="8" dur="500" fill="hold"/>
                                        <p:tgtEl>
                                          <p:spTgt spid="168962"/>
                                        </p:tgtEl>
                                        <p:attrNameLst>
                                          <p:attrName>ppt_h</p:attrName>
                                        </p:attrNameLst>
                                      </p:cBhvr>
                                      <p:tavLst>
                                        <p:tav tm="0">
                                          <p:val>
                                            <p:fltVal val="0"/>
                                          </p:val>
                                        </p:tav>
                                        <p:tav tm="100000">
                                          <p:val>
                                            <p:strVal val="#ppt_h"/>
                                          </p:val>
                                        </p:tav>
                                      </p:tavLst>
                                    </p:anim>
                                    <p:anim calcmode="lin" valueType="num">
                                      <p:cBhvr>
                                        <p:cTn id="9" dur="500" fill="hold"/>
                                        <p:tgtEl>
                                          <p:spTgt spid="168962"/>
                                        </p:tgtEl>
                                        <p:attrNameLst>
                                          <p:attrName>style.rotation</p:attrName>
                                        </p:attrNameLst>
                                      </p:cBhvr>
                                      <p:tavLst>
                                        <p:tav tm="0">
                                          <p:val>
                                            <p:fltVal val="360"/>
                                          </p:val>
                                        </p:tav>
                                        <p:tav tm="100000">
                                          <p:val>
                                            <p:fltVal val="0"/>
                                          </p:val>
                                        </p:tav>
                                      </p:tavLst>
                                    </p:anim>
                                    <p:animEffect transition="in" filter="fade">
                                      <p:cBhvr>
                                        <p:cTn id="10" dur="500"/>
                                        <p:tgtEl>
                                          <p:spTgt spid="16896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68964"/>
                                        </p:tgtEl>
                                        <p:attrNameLst>
                                          <p:attrName>style.visibility</p:attrName>
                                        </p:attrNameLst>
                                      </p:cBhvr>
                                      <p:to>
                                        <p:strVal val="visible"/>
                                      </p:to>
                                    </p:set>
                                    <p:anim calcmode="lin" valueType="num">
                                      <p:cBhvr additive="base">
                                        <p:cTn id="15" dur="500" fill="hold"/>
                                        <p:tgtEl>
                                          <p:spTgt spid="168964"/>
                                        </p:tgtEl>
                                        <p:attrNameLst>
                                          <p:attrName>ppt_x</p:attrName>
                                        </p:attrNameLst>
                                      </p:cBhvr>
                                      <p:tavLst>
                                        <p:tav tm="0">
                                          <p:val>
                                            <p:strVal val="0-#ppt_w/2"/>
                                          </p:val>
                                        </p:tav>
                                        <p:tav tm="100000">
                                          <p:val>
                                            <p:strVal val="#ppt_x"/>
                                          </p:val>
                                        </p:tav>
                                      </p:tavLst>
                                    </p:anim>
                                    <p:anim calcmode="lin" valueType="num">
                                      <p:cBhvr additive="base">
                                        <p:cTn id="16" dur="500" fill="hold"/>
                                        <p:tgtEl>
                                          <p:spTgt spid="168964"/>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68963">
                                            <p:txEl>
                                              <p:pRg st="0" end="0"/>
                                            </p:txEl>
                                          </p:spTgt>
                                        </p:tgtEl>
                                        <p:attrNameLst>
                                          <p:attrName>style.visibility</p:attrName>
                                        </p:attrNameLst>
                                      </p:cBhvr>
                                      <p:to>
                                        <p:strVal val="visible"/>
                                      </p:to>
                                    </p:set>
                                    <p:anim calcmode="lin" valueType="num">
                                      <p:cBhvr>
                                        <p:cTn id="21" dur="1000" fill="hold"/>
                                        <p:tgtEl>
                                          <p:spTgt spid="168963">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68963">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68963">
                                            <p:txEl>
                                              <p:pRg st="0" end="0"/>
                                            </p:txEl>
                                          </p:spTgt>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168965"/>
                                        </p:tgtEl>
                                        <p:attrNameLst>
                                          <p:attrName>style.visibility</p:attrName>
                                        </p:attrNameLst>
                                      </p:cBhvr>
                                      <p:to>
                                        <p:strVal val="visible"/>
                                      </p:to>
                                    </p:set>
                                    <p:animEffect transition="in" filter="diamond(in)">
                                      <p:cBhvr>
                                        <p:cTn id="26" dur="2000"/>
                                        <p:tgtEl>
                                          <p:spTgt spid="16896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16" fill="hold" nodeType="clickEffect">
                                  <p:stCondLst>
                                    <p:cond delay="0"/>
                                  </p:stCondLst>
                                  <p:childTnLst>
                                    <p:set>
                                      <p:cBhvr>
                                        <p:cTn id="30" dur="1" fill="hold">
                                          <p:stCondLst>
                                            <p:cond delay="0"/>
                                          </p:stCondLst>
                                        </p:cTn>
                                        <p:tgtEl>
                                          <p:spTgt spid="168978"/>
                                        </p:tgtEl>
                                        <p:attrNameLst>
                                          <p:attrName>style.visibility</p:attrName>
                                        </p:attrNameLst>
                                      </p:cBhvr>
                                      <p:to>
                                        <p:strVal val="visible"/>
                                      </p:to>
                                    </p:set>
                                    <p:animEffect transition="in" filter="box(in)">
                                      <p:cBhvr>
                                        <p:cTn id="31" dur="500"/>
                                        <p:tgtEl>
                                          <p:spTgt spid="16897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heel(1)">
                                      <p:cBhvr>
                                        <p:cTn id="36" dur="2000"/>
                                        <p:tgtEl>
                                          <p:spTgt spid="4"/>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wheel(1)">
                                      <p:cBhvr>
                                        <p:cTn id="41" dur="2000"/>
                                        <p:tgtEl>
                                          <p:spTgt spid="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1" presetClass="entr" presetSubtype="1"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heel(1)">
                                      <p:cBhvr>
                                        <p:cTn id="4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2" grpId="0"/>
      <p:bldP spid="168963" grpId="0" build="p"/>
      <p:bldP spid="168964" grpId="0" animBg="1"/>
      <p:bldP spid="168965" grpId="0" animBg="1"/>
      <p:bldP spid="3" grpId="0"/>
      <p:bldP spid="4" grpId="0"/>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4">
            <a:extLst>
              <a:ext uri="{FF2B5EF4-FFF2-40B4-BE49-F238E27FC236}">
                <a16:creationId xmlns:a16="http://schemas.microsoft.com/office/drawing/2014/main" id="{0D4E1442-C2C2-3F51-5089-A57823E5693B}"/>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5893" name="Rectangle 5">
            <a:extLst>
              <a:ext uri="{FF2B5EF4-FFF2-40B4-BE49-F238E27FC236}">
                <a16:creationId xmlns:a16="http://schemas.microsoft.com/office/drawing/2014/main" id="{2CB3E141-CE71-E59E-9BA9-2E68918A9972}"/>
              </a:ext>
            </a:extLst>
          </p:cNvPr>
          <p:cNvSpPr>
            <a:spLocks noChangeArrowheads="1"/>
          </p:cNvSpPr>
          <p:nvPr/>
        </p:nvSpPr>
        <p:spPr bwMode="auto">
          <a:xfrm>
            <a:off x="3505200" y="342514"/>
            <a:ext cx="5106988"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b="1" dirty="0">
                <a:latin typeface="Times New Roman" panose="02020603050405020304" pitchFamily="18" charset="0"/>
                <a:cs typeface="Times New Roman" panose="02020603050405020304" pitchFamily="18" charset="0"/>
              </a:rPr>
              <a:t>Kế toán các trường hợp chủ yếu</a:t>
            </a:r>
          </a:p>
        </p:txBody>
      </p:sp>
      <p:sp>
        <p:nvSpPr>
          <p:cNvPr id="165894" name="Rectangle 6">
            <a:extLst>
              <a:ext uri="{FF2B5EF4-FFF2-40B4-BE49-F238E27FC236}">
                <a16:creationId xmlns:a16="http://schemas.microsoft.com/office/drawing/2014/main" id="{6598F1F6-C428-CE47-C03C-8EBB6C753C2A}"/>
              </a:ext>
            </a:extLst>
          </p:cNvPr>
          <p:cNvSpPr>
            <a:spLocks noChangeArrowheads="1"/>
          </p:cNvSpPr>
          <p:nvPr/>
        </p:nvSpPr>
        <p:spPr bwMode="auto">
          <a:xfrm>
            <a:off x="1828800" y="1357314"/>
            <a:ext cx="845820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79438"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400" b="1" i="1" u="sng">
                <a:latin typeface="Times New Roman" panose="02020603050405020304" pitchFamily="18" charset="0"/>
                <a:cs typeface="Times New Roman" panose="02020603050405020304" pitchFamily="18" charset="0"/>
              </a:rPr>
              <a:t>V</a:t>
            </a:r>
            <a:r>
              <a:rPr lang="en-US" altLang="en-US" sz="2400" b="1" i="1" u="sng">
                <a:latin typeface="Times New Roman" panose="02020603050405020304" pitchFamily="18" charset="0"/>
                <a:cs typeface="Times New Roman" panose="02020603050405020304" pitchFamily="18" charset="0"/>
              </a:rPr>
              <a:t>í</a:t>
            </a:r>
            <a:r>
              <a:rPr lang="vi-VN" altLang="en-US" sz="2400" b="1" i="1" u="sng">
                <a:latin typeface="Times New Roman" panose="02020603050405020304" pitchFamily="18" charset="0"/>
                <a:cs typeface="Times New Roman" panose="02020603050405020304" pitchFamily="18" charset="0"/>
              </a:rPr>
              <a:t> dụ 1</a:t>
            </a:r>
            <a:r>
              <a:rPr lang="vi-VN" altLang="en-US" sz="2400" b="1" u="sng">
                <a:latin typeface="Times New Roman" panose="02020603050405020304" pitchFamily="18" charset="0"/>
                <a:cs typeface="Times New Roman" panose="02020603050405020304" pitchFamily="18" charset="0"/>
              </a:rPr>
              <a:t>:</a:t>
            </a:r>
            <a:r>
              <a:rPr lang="vi-VN" altLang="en-US" sz="2400">
                <a:latin typeface="Times New Roman" panose="02020603050405020304" pitchFamily="18" charset="0"/>
                <a:cs typeface="Times New Roman" panose="02020603050405020304" pitchFamily="18" charset="0"/>
              </a:rPr>
              <a:t> Doanh nghiệp mua một TSCĐ (D</a:t>
            </a:r>
            <a:r>
              <a:rPr lang="en-US" altLang="en-US" sz="2400">
                <a:latin typeface="Times New Roman" panose="02020603050405020304" pitchFamily="18" charset="0"/>
                <a:cs typeface="Times New Roman" panose="02020603050405020304" pitchFamily="18" charset="0"/>
              </a:rPr>
              <a:t>ây</a:t>
            </a:r>
            <a:r>
              <a:rPr lang="vi-VN" altLang="en-US" sz="2400">
                <a:latin typeface="Times New Roman" panose="02020603050405020304" pitchFamily="18" charset="0"/>
                <a:cs typeface="Times New Roman" panose="02020603050405020304" pitchFamily="18" charset="0"/>
              </a:rPr>
              <a:t> truyền sản xuất) </a:t>
            </a:r>
            <a:r>
              <a:rPr lang="en-US" altLang="en-US" sz="2400">
                <a:latin typeface="Times New Roman" panose="02020603050405020304" pitchFamily="18" charset="0"/>
                <a:cs typeface="Times New Roman" panose="02020603050405020304" pitchFamily="18" charset="0"/>
              </a:rPr>
              <a:t>giá</a:t>
            </a:r>
            <a:r>
              <a:rPr lang="vi-VN" altLang="en-US" sz="2400">
                <a:latin typeface="Times New Roman" panose="02020603050405020304" pitchFamily="18" charset="0"/>
                <a:cs typeface="Times New Roman" panose="02020603050405020304" pitchFamily="18" charset="0"/>
              </a:rPr>
              <a:t> mua tr</a:t>
            </a:r>
            <a:r>
              <a:rPr lang="en-US" altLang="en-US" sz="2400">
                <a:latin typeface="Times New Roman" panose="02020603050405020304" pitchFamily="18" charset="0"/>
                <a:cs typeface="Times New Roman" panose="02020603050405020304" pitchFamily="18" charset="0"/>
              </a:rPr>
              <a:t>ê</a:t>
            </a:r>
            <a:r>
              <a:rPr lang="vi-VN" altLang="en-US" sz="2400">
                <a:latin typeface="Times New Roman" panose="02020603050405020304" pitchFamily="18" charset="0"/>
                <a:cs typeface="Times New Roman" panose="02020603050405020304" pitchFamily="18" charset="0"/>
              </a:rPr>
              <a:t>n h</a:t>
            </a:r>
            <a:r>
              <a:rPr lang="en-US" altLang="en-US" sz="2400">
                <a:latin typeface="Times New Roman" panose="02020603050405020304" pitchFamily="18" charset="0"/>
                <a:cs typeface="Times New Roman" panose="02020603050405020304" pitchFamily="18" charset="0"/>
              </a:rPr>
              <a:t>ó</a:t>
            </a:r>
            <a:r>
              <a:rPr lang="vi-VN" altLang="en-US" sz="2400">
                <a:latin typeface="Times New Roman" panose="02020603050405020304" pitchFamily="18" charset="0"/>
                <a:cs typeface="Times New Roman" panose="02020603050405020304" pitchFamily="18" charset="0"/>
              </a:rPr>
              <a:t>a đơn: 225.000.000đ, Thuế GTGT 10%. Tiền mua TSCĐ chưa thanh to</a:t>
            </a:r>
            <a:r>
              <a:rPr lang="en-US" altLang="en-US" sz="2400">
                <a:latin typeface="Times New Roman" panose="02020603050405020304" pitchFamily="18" charset="0"/>
                <a:cs typeface="Times New Roman" panose="02020603050405020304" pitchFamily="18" charset="0"/>
              </a:rPr>
              <a:t>á</a:t>
            </a:r>
            <a:r>
              <a:rPr lang="vi-VN" altLang="en-US" sz="2400">
                <a:latin typeface="Times New Roman" panose="02020603050405020304" pitchFamily="18" charset="0"/>
                <a:cs typeface="Times New Roman" panose="02020603050405020304" pitchFamily="18" charset="0"/>
              </a:rPr>
              <a:t>n. TSCĐ mua về phải th</a:t>
            </a:r>
            <a:r>
              <a:rPr lang="en-US" altLang="en-US" sz="2400">
                <a:latin typeface="Times New Roman" panose="02020603050405020304" pitchFamily="18" charset="0"/>
                <a:cs typeface="Times New Roman" panose="02020603050405020304" pitchFamily="18" charset="0"/>
              </a:rPr>
              <a:t>ô</a:t>
            </a:r>
            <a:r>
              <a:rPr lang="vi-VN" altLang="en-US" sz="2400">
                <a:latin typeface="Times New Roman" panose="02020603050405020304" pitchFamily="18" charset="0"/>
                <a:cs typeface="Times New Roman" panose="02020603050405020304" pitchFamily="18" charset="0"/>
              </a:rPr>
              <a:t>ng qua lắp đặt chạy thử, chi ph</a:t>
            </a:r>
            <a:r>
              <a:rPr lang="en-US" altLang="en-US" sz="2400">
                <a:latin typeface="Times New Roman" panose="02020603050405020304" pitchFamily="18" charset="0"/>
                <a:cs typeface="Times New Roman" panose="02020603050405020304" pitchFamily="18" charset="0"/>
              </a:rPr>
              <a:t>í</a:t>
            </a:r>
            <a:r>
              <a:rPr lang="vi-VN" altLang="en-US" sz="2400">
                <a:latin typeface="Times New Roman" panose="02020603050405020304" pitchFamily="18" charset="0"/>
                <a:cs typeface="Times New Roman" panose="02020603050405020304" pitchFamily="18" charset="0"/>
              </a:rPr>
              <a:t> lắp đặt chạy thử: 7.700.000đ (Trong đ</a:t>
            </a:r>
            <a:r>
              <a:rPr lang="en-US" altLang="en-US" sz="2400">
                <a:latin typeface="Times New Roman" panose="02020603050405020304" pitchFamily="18" charset="0"/>
                <a:cs typeface="Times New Roman" panose="02020603050405020304" pitchFamily="18" charset="0"/>
              </a:rPr>
              <a:t>ó</a:t>
            </a:r>
            <a:r>
              <a:rPr lang="vi-VN" altLang="en-US" sz="2400">
                <a:latin typeface="Times New Roman" panose="02020603050405020304" pitchFamily="18" charset="0"/>
                <a:cs typeface="Times New Roman" panose="02020603050405020304" pitchFamily="18" charset="0"/>
              </a:rPr>
              <a:t> thuế GTGT 10%). TSCĐ lắp đặt xong đó đi vào sử dụng. Thời gian sau vay ngắn hạn ng</a:t>
            </a:r>
            <a:r>
              <a:rPr lang="en-US" altLang="en-US" sz="2400">
                <a:latin typeface="Times New Roman" panose="02020603050405020304" pitchFamily="18" charset="0"/>
                <a:cs typeface="Times New Roman" panose="02020603050405020304" pitchFamily="18" charset="0"/>
              </a:rPr>
              <a:t>â</a:t>
            </a:r>
            <a:r>
              <a:rPr lang="vi-VN" altLang="en-US" sz="2400">
                <a:latin typeface="Times New Roman" panose="02020603050405020304" pitchFamily="18" charset="0"/>
                <a:cs typeface="Times New Roman" panose="02020603050405020304" pitchFamily="18" charset="0"/>
              </a:rPr>
              <a:t>n hàng thanh to</a:t>
            </a:r>
            <a:r>
              <a:rPr lang="en-US" altLang="en-US" sz="2400">
                <a:latin typeface="Times New Roman" panose="02020603050405020304" pitchFamily="18" charset="0"/>
                <a:cs typeface="Times New Roman" panose="02020603050405020304" pitchFamily="18" charset="0"/>
              </a:rPr>
              <a:t>á</a:t>
            </a:r>
            <a:r>
              <a:rPr lang="vi-VN" altLang="en-US" sz="2400">
                <a:latin typeface="Times New Roman" panose="02020603050405020304" pitchFamily="18" charset="0"/>
                <a:cs typeface="Times New Roman" panose="02020603050405020304" pitchFamily="18" charset="0"/>
              </a:rPr>
              <a:t>n cho người b</a:t>
            </a:r>
            <a:r>
              <a:rPr lang="en-US" altLang="en-US" sz="2400">
                <a:latin typeface="Times New Roman" panose="02020603050405020304" pitchFamily="18" charset="0"/>
                <a:cs typeface="Times New Roman" panose="02020603050405020304" pitchFamily="18" charset="0"/>
              </a:rPr>
              <a:t>á</a:t>
            </a:r>
            <a:r>
              <a:rPr lang="vi-VN" altLang="en-US" sz="2400">
                <a:latin typeface="Times New Roman" panose="02020603050405020304" pitchFamily="18" charset="0"/>
                <a:cs typeface="Times New Roman" panose="02020603050405020304" pitchFamily="18" charset="0"/>
              </a:rPr>
              <a:t>n (Ng</a:t>
            </a:r>
            <a:r>
              <a:rPr lang="en-US" altLang="en-US" sz="2400">
                <a:latin typeface="Times New Roman" panose="02020603050405020304" pitchFamily="18" charset="0"/>
                <a:cs typeface="Times New Roman" panose="02020603050405020304" pitchFamily="18" charset="0"/>
              </a:rPr>
              <a:t>â</a:t>
            </a:r>
            <a:r>
              <a:rPr lang="vi-VN" altLang="en-US" sz="2400">
                <a:latin typeface="Times New Roman" panose="02020603050405020304" pitchFamily="18" charset="0"/>
                <a:cs typeface="Times New Roman" panose="02020603050405020304" pitchFamily="18" charset="0"/>
              </a:rPr>
              <a:t>n hàng đ</a:t>
            </a:r>
            <a:r>
              <a:rPr lang="en-US" altLang="en-US" sz="2400">
                <a:latin typeface="Times New Roman" panose="02020603050405020304" pitchFamily="18" charset="0"/>
                <a:cs typeface="Times New Roman" panose="02020603050405020304" pitchFamily="18" charset="0"/>
              </a:rPr>
              <a:t>ã</a:t>
            </a:r>
            <a:r>
              <a:rPr lang="vi-VN" altLang="en-US" sz="2400">
                <a:latin typeface="Times New Roman" panose="02020603050405020304" pitchFamily="18" charset="0"/>
                <a:cs typeface="Times New Roman" panose="02020603050405020304" pitchFamily="18" charset="0"/>
              </a:rPr>
              <a:t> b</a:t>
            </a:r>
            <a:r>
              <a:rPr lang="en-US" altLang="en-US" sz="2400">
                <a:latin typeface="Times New Roman" panose="02020603050405020304" pitchFamily="18" charset="0"/>
                <a:cs typeface="Times New Roman" panose="02020603050405020304" pitchFamily="18" charset="0"/>
              </a:rPr>
              <a:t>á</a:t>
            </a:r>
            <a:r>
              <a:rPr lang="vi-VN" altLang="en-US" sz="2400">
                <a:latin typeface="Times New Roman" panose="02020603050405020304" pitchFamily="18" charset="0"/>
                <a:cs typeface="Times New Roman" panose="02020603050405020304" pitchFamily="18" charset="0"/>
              </a:rPr>
              <a:t>o). TS được h</a:t>
            </a:r>
            <a:r>
              <a:rPr lang="en-US" altLang="en-US" sz="2400">
                <a:latin typeface="Times New Roman" panose="02020603050405020304" pitchFamily="18" charset="0"/>
                <a:cs typeface="Times New Roman" panose="02020603050405020304" pitchFamily="18" charset="0"/>
              </a:rPr>
              <a:t>ì</a:t>
            </a:r>
            <a:r>
              <a:rPr lang="vi-VN" altLang="en-US" sz="2400">
                <a:latin typeface="Times New Roman" panose="02020603050405020304" pitchFamily="18" charset="0"/>
                <a:cs typeface="Times New Roman" panose="02020603050405020304" pitchFamily="18" charset="0"/>
              </a:rPr>
              <a:t>nh thành từ quỹ đầu tư ph</a:t>
            </a:r>
            <a:r>
              <a:rPr lang="en-US" altLang="en-US" sz="2400">
                <a:latin typeface="Times New Roman" panose="02020603050405020304" pitchFamily="18" charset="0"/>
                <a:cs typeface="Times New Roman" panose="02020603050405020304" pitchFamily="18" charset="0"/>
              </a:rPr>
              <a:t>á</a:t>
            </a:r>
            <a:r>
              <a:rPr lang="vi-VN" altLang="en-US" sz="2400">
                <a:latin typeface="Times New Roman" panose="02020603050405020304" pitchFamily="18" charset="0"/>
                <a:cs typeface="Times New Roman" panose="02020603050405020304" pitchFamily="18" charset="0"/>
              </a:rPr>
              <a:t>t triển</a:t>
            </a:r>
            <a:endParaRPr lang="vi-VN" altLang="en-US" sz="2400" b="1" i="1" u="sng">
              <a:latin typeface="Times New Roman" panose="02020603050405020304" pitchFamily="18" charset="0"/>
              <a:cs typeface="Times New Roman" panose="02020603050405020304" pitchFamily="18" charset="0"/>
            </a:endParaRPr>
          </a:p>
        </p:txBody>
      </p:sp>
      <p:sp>
        <p:nvSpPr>
          <p:cNvPr id="165896" name="AutoShape 8">
            <a:extLst>
              <a:ext uri="{FF2B5EF4-FFF2-40B4-BE49-F238E27FC236}">
                <a16:creationId xmlns:a16="http://schemas.microsoft.com/office/drawing/2014/main" id="{B011C253-78D7-C842-47AF-D8C1A59AA93F}"/>
              </a:ext>
            </a:extLst>
          </p:cNvPr>
          <p:cNvSpPr>
            <a:spLocks noChangeArrowheads="1"/>
          </p:cNvSpPr>
          <p:nvPr/>
        </p:nvSpPr>
        <p:spPr bwMode="gray">
          <a:xfrm>
            <a:off x="2743200" y="5638800"/>
            <a:ext cx="7086600" cy="762000"/>
          </a:xfrm>
          <a:prstGeom prst="roundRect">
            <a:avLst>
              <a:gd name="adj" fmla="val 50000"/>
            </a:avLst>
          </a:prstGeom>
          <a:solidFill>
            <a:srgbClr val="FF66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t-BR" b="1" i="1" dirty="0">
                <a:latin typeface="Times New Roman" panose="02020603050405020304" pitchFamily="18" charset="0"/>
                <a:cs typeface="Times New Roman" panose="02020603050405020304" pitchFamily="18" charset="0"/>
              </a:rPr>
              <a:t>Căn cứ vào tài liệu trên kế toán định khoản</a:t>
            </a:r>
          </a:p>
        </p:txBody>
      </p:sp>
      <p:sp>
        <p:nvSpPr>
          <p:cNvPr id="165897" name="AutoShape 9">
            <a:extLst>
              <a:ext uri="{FF2B5EF4-FFF2-40B4-BE49-F238E27FC236}">
                <a16:creationId xmlns:a16="http://schemas.microsoft.com/office/drawing/2014/main" id="{082A8D6A-F5AB-9EDF-1284-3B05B89CF60C}"/>
              </a:ext>
            </a:extLst>
          </p:cNvPr>
          <p:cNvSpPr>
            <a:spLocks noChangeArrowheads="1"/>
          </p:cNvSpPr>
          <p:nvPr/>
        </p:nvSpPr>
        <p:spPr bwMode="auto">
          <a:xfrm>
            <a:off x="1752600" y="1365250"/>
            <a:ext cx="8610600" cy="2667000"/>
          </a:xfrm>
          <a:prstGeom prst="roundRect">
            <a:avLst>
              <a:gd name="adj" fmla="val 6310"/>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65898" name="AutoShape 10">
            <a:extLst>
              <a:ext uri="{FF2B5EF4-FFF2-40B4-BE49-F238E27FC236}">
                <a16:creationId xmlns:a16="http://schemas.microsoft.com/office/drawing/2014/main" id="{04950C3A-DDD5-A329-2050-1E0B0DC9C685}"/>
              </a:ext>
            </a:extLst>
          </p:cNvPr>
          <p:cNvSpPr>
            <a:spLocks noChangeArrowheads="1"/>
          </p:cNvSpPr>
          <p:nvPr/>
        </p:nvSpPr>
        <p:spPr bwMode="auto">
          <a:xfrm>
            <a:off x="1752600" y="4108450"/>
            <a:ext cx="8686800" cy="1295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65899" name="Rectangle 11">
            <a:extLst>
              <a:ext uri="{FF2B5EF4-FFF2-40B4-BE49-F238E27FC236}">
                <a16:creationId xmlns:a16="http://schemas.microsoft.com/office/drawing/2014/main" id="{E16AAA23-22B7-10FC-3C96-49A66981A1CE}"/>
              </a:ext>
            </a:extLst>
          </p:cNvPr>
          <p:cNvSpPr>
            <a:spLocks noChangeArrowheads="1"/>
          </p:cNvSpPr>
          <p:nvPr/>
        </p:nvSpPr>
        <p:spPr bwMode="auto">
          <a:xfrm>
            <a:off x="1828800" y="4191000"/>
            <a:ext cx="83820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400" b="1" i="1" u="sng">
                <a:latin typeface="Times New Roman" panose="02020603050405020304" pitchFamily="18" charset="0"/>
                <a:cs typeface="Times New Roman" panose="02020603050405020304" pitchFamily="18" charset="0"/>
              </a:rPr>
              <a:t>Ví dụ 2</a:t>
            </a:r>
            <a:r>
              <a:rPr lang="vi-VN" altLang="en-US" sz="2400" b="1" u="sng">
                <a:latin typeface="Times New Roman" panose="02020603050405020304" pitchFamily="18" charset="0"/>
                <a:cs typeface="Times New Roman" panose="02020603050405020304" pitchFamily="18" charset="0"/>
              </a:rPr>
              <a:t>:</a:t>
            </a:r>
            <a:r>
              <a:rPr lang="vi-VN" altLang="en-US" sz="2400">
                <a:latin typeface="Times New Roman" panose="02020603050405020304" pitchFamily="18" charset="0"/>
                <a:cs typeface="Times New Roman" panose="02020603050405020304" pitchFamily="18" charset="0"/>
              </a:rPr>
              <a:t> Doanh nghiệp tạm trích quỹ đầu tư phát triển từ kết quả hoạt động kinh doanh 45.000.000đ. Khi báo cáo quyết toán năm được duyệt, quỹ đầu tư phát triển được trích thêm: 1.500.000đ.</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65893"/>
                                        </p:tgtEl>
                                        <p:attrNameLst>
                                          <p:attrName>style.visibility</p:attrName>
                                        </p:attrNameLst>
                                      </p:cBhvr>
                                      <p:to>
                                        <p:strVal val="visible"/>
                                      </p:to>
                                    </p:set>
                                    <p:anim calcmode="lin" valueType="num">
                                      <p:cBhvr>
                                        <p:cTn id="7" dur="500" fill="hold"/>
                                        <p:tgtEl>
                                          <p:spTgt spid="165893"/>
                                        </p:tgtEl>
                                        <p:attrNameLst>
                                          <p:attrName>ppt_w</p:attrName>
                                        </p:attrNameLst>
                                      </p:cBhvr>
                                      <p:tavLst>
                                        <p:tav tm="0">
                                          <p:val>
                                            <p:fltVal val="0"/>
                                          </p:val>
                                        </p:tav>
                                        <p:tav tm="100000">
                                          <p:val>
                                            <p:strVal val="#ppt_w"/>
                                          </p:val>
                                        </p:tav>
                                      </p:tavLst>
                                    </p:anim>
                                    <p:anim calcmode="lin" valueType="num">
                                      <p:cBhvr>
                                        <p:cTn id="8" dur="500" fill="hold"/>
                                        <p:tgtEl>
                                          <p:spTgt spid="165893"/>
                                        </p:tgtEl>
                                        <p:attrNameLst>
                                          <p:attrName>ppt_h</p:attrName>
                                        </p:attrNameLst>
                                      </p:cBhvr>
                                      <p:tavLst>
                                        <p:tav tm="0">
                                          <p:val>
                                            <p:fltVal val="0"/>
                                          </p:val>
                                        </p:tav>
                                        <p:tav tm="100000">
                                          <p:val>
                                            <p:strVal val="#ppt_h"/>
                                          </p:val>
                                        </p:tav>
                                      </p:tavLst>
                                    </p:anim>
                                    <p:anim calcmode="lin" valueType="num">
                                      <p:cBhvr>
                                        <p:cTn id="9" dur="500" fill="hold"/>
                                        <p:tgtEl>
                                          <p:spTgt spid="165893"/>
                                        </p:tgtEl>
                                        <p:attrNameLst>
                                          <p:attrName>style.rotation</p:attrName>
                                        </p:attrNameLst>
                                      </p:cBhvr>
                                      <p:tavLst>
                                        <p:tav tm="0">
                                          <p:val>
                                            <p:fltVal val="360"/>
                                          </p:val>
                                        </p:tav>
                                        <p:tav tm="100000">
                                          <p:val>
                                            <p:fltVal val="0"/>
                                          </p:val>
                                        </p:tav>
                                      </p:tavLst>
                                    </p:anim>
                                    <p:animEffect transition="in" filter="fade">
                                      <p:cBhvr>
                                        <p:cTn id="10" dur="500"/>
                                        <p:tgtEl>
                                          <p:spTgt spid="16589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165894"/>
                                        </p:tgtEl>
                                        <p:attrNameLst>
                                          <p:attrName>style.visibility</p:attrName>
                                        </p:attrNameLst>
                                      </p:cBhvr>
                                      <p:to>
                                        <p:strVal val="visible"/>
                                      </p:to>
                                    </p:set>
                                    <p:animEffect transition="in" filter="wedge">
                                      <p:cBhvr>
                                        <p:cTn id="15" dur="2000"/>
                                        <p:tgtEl>
                                          <p:spTgt spid="165894"/>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65897"/>
                                        </p:tgtEl>
                                        <p:attrNameLst>
                                          <p:attrName>style.visibility</p:attrName>
                                        </p:attrNameLst>
                                      </p:cBhvr>
                                      <p:to>
                                        <p:strVal val="visible"/>
                                      </p:to>
                                    </p:set>
                                    <p:animEffect transition="in" filter="slide(fromBottom)">
                                      <p:cBhvr>
                                        <p:cTn id="18" dur="500"/>
                                        <p:tgtEl>
                                          <p:spTgt spid="16589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65898"/>
                                        </p:tgtEl>
                                        <p:attrNameLst>
                                          <p:attrName>style.visibility</p:attrName>
                                        </p:attrNameLst>
                                      </p:cBhvr>
                                      <p:to>
                                        <p:strVal val="visible"/>
                                      </p:to>
                                    </p:set>
                                    <p:animEffect transition="in" filter="slide(fromBottom)">
                                      <p:cBhvr>
                                        <p:cTn id="23" dur="500"/>
                                        <p:tgtEl>
                                          <p:spTgt spid="165898"/>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165899"/>
                                        </p:tgtEl>
                                        <p:attrNameLst>
                                          <p:attrName>style.visibility</p:attrName>
                                        </p:attrNameLst>
                                      </p:cBhvr>
                                      <p:to>
                                        <p:strVal val="visible"/>
                                      </p:to>
                                    </p:set>
                                    <p:animEffect transition="in" filter="wedge">
                                      <p:cBhvr>
                                        <p:cTn id="26" dur="2000"/>
                                        <p:tgtEl>
                                          <p:spTgt spid="16589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5896"/>
                                        </p:tgtEl>
                                        <p:attrNameLst>
                                          <p:attrName>style.visibility</p:attrName>
                                        </p:attrNameLst>
                                      </p:cBhvr>
                                      <p:to>
                                        <p:strVal val="visible"/>
                                      </p:to>
                                    </p:set>
                                    <p:anim calcmode="lin" valueType="num">
                                      <p:cBhvr additive="base">
                                        <p:cTn id="31" dur="500" fill="hold"/>
                                        <p:tgtEl>
                                          <p:spTgt spid="165896"/>
                                        </p:tgtEl>
                                        <p:attrNameLst>
                                          <p:attrName>ppt_x</p:attrName>
                                        </p:attrNameLst>
                                      </p:cBhvr>
                                      <p:tavLst>
                                        <p:tav tm="0">
                                          <p:val>
                                            <p:strVal val="#ppt_x"/>
                                          </p:val>
                                        </p:tav>
                                        <p:tav tm="100000">
                                          <p:val>
                                            <p:strVal val="#ppt_x"/>
                                          </p:val>
                                        </p:tav>
                                      </p:tavLst>
                                    </p:anim>
                                    <p:anim calcmode="lin" valueType="num">
                                      <p:cBhvr additive="base">
                                        <p:cTn id="32" dur="500" fill="hold"/>
                                        <p:tgtEl>
                                          <p:spTgt spid="1658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p:bldP spid="165894" grpId="0"/>
      <p:bldP spid="165896" grpId="0" animBg="1"/>
      <p:bldP spid="165897" grpId="0" animBg="1"/>
      <p:bldP spid="165898" grpId="0" animBg="1"/>
      <p:bldP spid="16589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6BF42-EC50-7EFC-4114-B841EC628453}"/>
            </a:ext>
          </a:extLst>
        </p:cNvPr>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EC46FF85-F5E8-8205-AFFF-A60F7158D278}"/>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30C45759-1B47-A552-21CE-31D6DE769552}"/>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F7ADAAD5-F2B3-1009-98F0-59AD7DBD6ED4}"/>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5A6832D7-2A0B-18A5-21DE-9CE17A2C3D18}"/>
              </a:ext>
            </a:extLst>
          </p:cNvPr>
          <p:cNvSpPr>
            <a:spLocks noChangeArrowheads="1"/>
          </p:cNvSpPr>
          <p:nvPr/>
        </p:nvSpPr>
        <p:spPr bwMode="auto">
          <a:xfrm>
            <a:off x="4216400" y="1338771"/>
            <a:ext cx="2887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3200" b="1" i="1" dirty="0">
                <a:latin typeface="Times New Roman" panose="02020603050405020304" pitchFamily="18" charset="0"/>
                <a:cs typeface="Times New Roman" panose="02020603050405020304" pitchFamily="18" charset="0"/>
              </a:rPr>
              <a:t>Sổ kế toán</a:t>
            </a:r>
          </a:p>
        </p:txBody>
      </p:sp>
    </p:spTree>
    <p:extLst>
      <p:ext uri="{BB962C8B-B14F-4D97-AF65-F5344CB8AC3E}">
        <p14:creationId xmlns:p14="http://schemas.microsoft.com/office/powerpoint/2010/main" val="18905809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4">
            <a:extLst>
              <a:ext uri="{FF2B5EF4-FFF2-40B4-BE49-F238E27FC236}">
                <a16:creationId xmlns:a16="http://schemas.microsoft.com/office/drawing/2014/main" id="{FC918100-BE53-1D15-B246-A0F721D3F56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1250" name="AutoShape 2">
            <a:extLst>
              <a:ext uri="{FF2B5EF4-FFF2-40B4-BE49-F238E27FC236}">
                <a16:creationId xmlns:a16="http://schemas.microsoft.com/office/drawing/2014/main" id="{32CD669C-2547-2985-3C26-A6DE9757F205}"/>
              </a:ext>
            </a:extLst>
          </p:cNvPr>
          <p:cNvSpPr>
            <a:spLocks noChangeArrowheads="1"/>
          </p:cNvSpPr>
          <p:nvPr/>
        </p:nvSpPr>
        <p:spPr bwMode="gray">
          <a:xfrm>
            <a:off x="1981200" y="990600"/>
            <a:ext cx="8382000" cy="838200"/>
          </a:xfrm>
          <a:prstGeom prst="can">
            <a:avLst>
              <a:gd name="adj" fmla="val 20644"/>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sz="2400" b="1">
                <a:solidFill>
                  <a:schemeClr val="bg1"/>
                </a:solidFill>
                <a:latin typeface="Times New Roman" panose="02020603050405020304" pitchFamily="18" charset="0"/>
                <a:cs typeface="Times New Roman" panose="02020603050405020304" pitchFamily="18" charset="0"/>
              </a:rPr>
              <a:t>Nguồn trích lập, mục đích sử dụng quỹ khen thưởng, phúc lợi</a:t>
            </a:r>
          </a:p>
        </p:txBody>
      </p:sp>
      <p:sp>
        <p:nvSpPr>
          <p:cNvPr id="181252" name="AutoShape 4">
            <a:extLst>
              <a:ext uri="{FF2B5EF4-FFF2-40B4-BE49-F238E27FC236}">
                <a16:creationId xmlns:a16="http://schemas.microsoft.com/office/drawing/2014/main" id="{D5C1F5A9-DF62-1550-B2CE-FF455CEA5BCC}"/>
              </a:ext>
            </a:extLst>
          </p:cNvPr>
          <p:cNvSpPr>
            <a:spLocks noChangeArrowheads="1"/>
          </p:cNvSpPr>
          <p:nvPr/>
        </p:nvSpPr>
        <p:spPr bwMode="auto">
          <a:xfrm>
            <a:off x="2133600" y="2819400"/>
            <a:ext cx="2286000" cy="1600200"/>
          </a:xfrm>
          <a:prstGeom prst="roundRect">
            <a:avLst>
              <a:gd name="adj" fmla="val 16667"/>
            </a:avLst>
          </a:prstGeom>
          <a:noFill/>
          <a:ln w="38100">
            <a:solidFill>
              <a:srgbClr val="008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1254" name="AutoShape 6">
            <a:extLst>
              <a:ext uri="{FF2B5EF4-FFF2-40B4-BE49-F238E27FC236}">
                <a16:creationId xmlns:a16="http://schemas.microsoft.com/office/drawing/2014/main" id="{C06ED98C-FA5B-8135-7A54-381FAB113F47}"/>
              </a:ext>
            </a:extLst>
          </p:cNvPr>
          <p:cNvSpPr>
            <a:spLocks noChangeArrowheads="1"/>
          </p:cNvSpPr>
          <p:nvPr/>
        </p:nvSpPr>
        <p:spPr bwMode="gray">
          <a:xfrm>
            <a:off x="1524000" y="2617788"/>
            <a:ext cx="490538" cy="1725612"/>
          </a:xfrm>
          <a:prstGeom prst="rightArrow">
            <a:avLst>
              <a:gd name="adj1" fmla="val 67750"/>
              <a:gd name="adj2" fmla="val 66167"/>
            </a:avLst>
          </a:prstGeom>
          <a:solidFill>
            <a:srgbClr val="CC99FF"/>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181255" name="Rectangle 7">
            <a:extLst>
              <a:ext uri="{FF2B5EF4-FFF2-40B4-BE49-F238E27FC236}">
                <a16:creationId xmlns:a16="http://schemas.microsoft.com/office/drawing/2014/main" id="{4D8940B4-8594-4988-30C6-DEDA0EEFA3DC}"/>
              </a:ext>
            </a:extLst>
          </p:cNvPr>
          <p:cNvSpPr>
            <a:spLocks noChangeArrowheads="1"/>
          </p:cNvSpPr>
          <p:nvPr/>
        </p:nvSpPr>
        <p:spPr bwMode="auto">
          <a:xfrm>
            <a:off x="2881314" y="227014"/>
            <a:ext cx="6054725"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i="1" dirty="0">
                <a:latin typeface="Times New Roman" panose="02020603050405020304" pitchFamily="18" charset="0"/>
                <a:cs typeface="Times New Roman" panose="02020603050405020304" pitchFamily="18" charset="0"/>
              </a:rPr>
              <a:t>2.2.3. Kế toán quỹ khen thưởng, phúc lợi</a:t>
            </a:r>
          </a:p>
        </p:txBody>
      </p:sp>
      <p:sp>
        <p:nvSpPr>
          <p:cNvPr id="181256" name="Rectangle 8">
            <a:extLst>
              <a:ext uri="{FF2B5EF4-FFF2-40B4-BE49-F238E27FC236}">
                <a16:creationId xmlns:a16="http://schemas.microsoft.com/office/drawing/2014/main" id="{AB07F535-55E7-10EC-CA78-84234137546F}"/>
              </a:ext>
            </a:extLst>
          </p:cNvPr>
          <p:cNvSpPr>
            <a:spLocks noChangeArrowheads="1"/>
          </p:cNvSpPr>
          <p:nvPr/>
        </p:nvSpPr>
        <p:spPr bwMode="auto">
          <a:xfrm>
            <a:off x="2133600" y="2897188"/>
            <a:ext cx="2362200"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22352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22352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2235200">
              <a:spcBef>
                <a:spcPct val="20000"/>
              </a:spcBef>
              <a:buClr>
                <a:schemeClr val="tx1"/>
              </a:buClr>
              <a:buChar char="•"/>
              <a:defRPr sz="2000">
                <a:solidFill>
                  <a:schemeClr val="tx1"/>
                </a:solidFill>
                <a:latin typeface="Arial" panose="020B0604020202020204" pitchFamily="34" charset="0"/>
              </a:defRPr>
            </a:lvl3pPr>
            <a:lvl4pPr marL="1600200" indent="-228600" defTabSz="2235200">
              <a:spcBef>
                <a:spcPct val="20000"/>
              </a:spcBef>
              <a:buChar char="–"/>
              <a:defRPr>
                <a:solidFill>
                  <a:schemeClr val="tx1"/>
                </a:solidFill>
                <a:latin typeface="Arial" panose="020B0604020202020204" pitchFamily="34" charset="0"/>
              </a:defRPr>
            </a:lvl4pPr>
            <a:lvl5pPr marL="2057400" indent="-228600" defTabSz="2235200">
              <a:spcBef>
                <a:spcPct val="20000"/>
              </a:spcBef>
              <a:buChar char="»"/>
              <a:defRPr>
                <a:solidFill>
                  <a:schemeClr val="tx1"/>
                </a:solidFill>
                <a:latin typeface="Arial" panose="020B0604020202020204" pitchFamily="34" charset="0"/>
              </a:defRPr>
            </a:lvl5pPr>
            <a:lvl6pPr marL="2514600" indent="-228600" defTabSz="22352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22352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22352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22352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200" b="1" dirty="0" err="1">
                <a:latin typeface=".VnTime" pitchFamily="34" charset="0"/>
              </a:rPr>
              <a:t>Nguån</a:t>
            </a:r>
            <a:r>
              <a:rPr lang="en-US" altLang="en-US" sz="2200" b="1" dirty="0">
                <a:latin typeface=".VnTime" pitchFamily="34" charset="0"/>
              </a:rPr>
              <a:t> </a:t>
            </a:r>
            <a:r>
              <a:rPr lang="en-US" altLang="en-US" sz="2200" b="1" dirty="0" err="1">
                <a:latin typeface=".VnTime" pitchFamily="34" charset="0"/>
              </a:rPr>
              <a:t>trÝch</a:t>
            </a:r>
            <a:r>
              <a:rPr lang="en-US" altLang="en-US" sz="2200" b="1" dirty="0">
                <a:latin typeface=".VnTime" pitchFamily="34" charset="0"/>
              </a:rPr>
              <a:t> </a:t>
            </a:r>
            <a:r>
              <a:rPr lang="en-US" altLang="en-US" sz="2200" b="1" dirty="0" err="1">
                <a:latin typeface=".VnTime" pitchFamily="34" charset="0"/>
              </a:rPr>
              <a:t>lËp</a:t>
            </a:r>
            <a:r>
              <a:rPr lang="en-US" altLang="en-US" sz="2200" b="1" dirty="0">
                <a:latin typeface=".VnTime" pitchFamily="34" charset="0"/>
              </a:rPr>
              <a:t>:</a:t>
            </a:r>
            <a:r>
              <a:rPr lang="en-US" altLang="en-US" sz="2200" dirty="0">
                <a:latin typeface=".VnTime" pitchFamily="34" charset="0"/>
              </a:rPr>
              <a:t> </a:t>
            </a:r>
            <a:r>
              <a:rPr lang="pt-BR" altLang="en-US" sz="2200" dirty="0">
                <a:latin typeface="Times New Roman" panose="02020603050405020304" pitchFamily="18" charset="0"/>
                <a:cs typeface="Times New Roman" panose="02020603050405020304" pitchFamily="18" charset="0"/>
              </a:rPr>
              <a:t>được trích lập từ lợi nhuận sau thuế thu nhập DN</a:t>
            </a:r>
            <a:endParaRPr lang="en-US" altLang="en-US" sz="2200" dirty="0">
              <a:latin typeface="Times New Roman" panose="02020603050405020304" pitchFamily="18" charset="0"/>
              <a:cs typeface="Times New Roman" panose="02020603050405020304" pitchFamily="18" charset="0"/>
            </a:endParaRPr>
          </a:p>
        </p:txBody>
      </p:sp>
      <p:sp>
        <p:nvSpPr>
          <p:cNvPr id="28680" name="AutoShape 16" descr="Tài khoản 353 theo Thông tư 200/2014/TT-BTC">
            <a:extLst>
              <a:ext uri="{FF2B5EF4-FFF2-40B4-BE49-F238E27FC236}">
                <a16:creationId xmlns:a16="http://schemas.microsoft.com/office/drawing/2014/main" id="{FAFA0B5A-328B-86B6-40A0-D49568EBE3B8}"/>
              </a:ext>
            </a:extLst>
          </p:cNvPr>
          <p:cNvSpPr>
            <a:spLocks noChangeAspect="1" noChangeArrowheads="1"/>
          </p:cNvSpPr>
          <p:nvPr/>
        </p:nvSpPr>
        <p:spPr bwMode="auto">
          <a:xfrm>
            <a:off x="60626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28681" name="AutoShape 18" descr="Tài khoản 353 theo Thông tư 200/2014/TT-BTC">
            <a:extLst>
              <a:ext uri="{FF2B5EF4-FFF2-40B4-BE49-F238E27FC236}">
                <a16:creationId xmlns:a16="http://schemas.microsoft.com/office/drawing/2014/main" id="{36E1F7E6-2205-A3FD-51FF-91984C3B4D5F}"/>
              </a:ext>
            </a:extLst>
          </p:cNvPr>
          <p:cNvSpPr>
            <a:spLocks noChangeAspect="1" noChangeArrowheads="1"/>
          </p:cNvSpPr>
          <p:nvPr/>
        </p:nvSpPr>
        <p:spPr bwMode="auto">
          <a:xfrm>
            <a:off x="62150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28682" name="AutoShape 20" descr="Tài khoản 353 theo Thông tư 200/2014/TT-BTC">
            <a:extLst>
              <a:ext uri="{FF2B5EF4-FFF2-40B4-BE49-F238E27FC236}">
                <a16:creationId xmlns:a16="http://schemas.microsoft.com/office/drawing/2014/main" id="{91EF8139-CF75-698A-623E-C3B326723997}"/>
              </a:ext>
            </a:extLst>
          </p:cNvPr>
          <p:cNvSpPr>
            <a:spLocks noChangeAspect="1" noChangeArrowheads="1"/>
          </p:cNvSpPr>
          <p:nvPr/>
        </p:nvSpPr>
        <p:spPr bwMode="auto">
          <a:xfrm>
            <a:off x="63674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28683" name="AutoShape 22" descr="Tài khoản 353 theo Thông tư 200/2014/TT-BTC">
            <a:extLst>
              <a:ext uri="{FF2B5EF4-FFF2-40B4-BE49-F238E27FC236}">
                <a16:creationId xmlns:a16="http://schemas.microsoft.com/office/drawing/2014/main" id="{E01CCF32-9BDD-9C11-B01A-BEBE2D94FD0F}"/>
              </a:ext>
            </a:extLst>
          </p:cNvPr>
          <p:cNvSpPr>
            <a:spLocks noChangeAspect="1" noChangeArrowheads="1"/>
          </p:cNvSpPr>
          <p:nvPr/>
        </p:nvSpPr>
        <p:spPr bwMode="auto">
          <a:xfrm>
            <a:off x="65198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pic>
        <p:nvPicPr>
          <p:cNvPr id="35864" name="Picture 24" descr="Quỹ khen thưởng, phúc lợi trong mắt kế toán? – KTĐM">
            <a:extLst>
              <a:ext uri="{FF2B5EF4-FFF2-40B4-BE49-F238E27FC236}">
                <a16:creationId xmlns:a16="http://schemas.microsoft.com/office/drawing/2014/main" id="{DAD4225C-BBA7-DB1F-A27A-914240876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133600"/>
            <a:ext cx="57912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12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1250"/>
                                        </p:tgtEl>
                                        <p:attrNameLst>
                                          <p:attrName>style.visibility</p:attrName>
                                        </p:attrNameLst>
                                      </p:cBhvr>
                                      <p:to>
                                        <p:strVal val="visible"/>
                                      </p:to>
                                    </p:set>
                                  </p:childTnLst>
                                </p:cTn>
                              </p:par>
                              <p:par>
                                <p:cTn id="11" presetID="21" presetClass="entr" presetSubtype="1" fill="hold" nodeType="withEffect">
                                  <p:stCondLst>
                                    <p:cond delay="0"/>
                                  </p:stCondLst>
                                  <p:childTnLst>
                                    <p:set>
                                      <p:cBhvr>
                                        <p:cTn id="12" dur="1" fill="hold">
                                          <p:stCondLst>
                                            <p:cond delay="0"/>
                                          </p:stCondLst>
                                        </p:cTn>
                                        <p:tgtEl>
                                          <p:spTgt spid="35864"/>
                                        </p:tgtEl>
                                        <p:attrNameLst>
                                          <p:attrName>style.visibility</p:attrName>
                                        </p:attrNameLst>
                                      </p:cBhvr>
                                      <p:to>
                                        <p:strVal val="visible"/>
                                      </p:to>
                                    </p:set>
                                    <p:animEffect transition="in" filter="wheel(1)">
                                      <p:cBhvr>
                                        <p:cTn id="13" dur="2000"/>
                                        <p:tgtEl>
                                          <p:spTgt spid="3586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8" fill="hold" grpId="0" nodeType="clickEffect">
                                  <p:stCondLst>
                                    <p:cond delay="0"/>
                                  </p:stCondLst>
                                  <p:childTnLst>
                                    <p:set>
                                      <p:cBhvr>
                                        <p:cTn id="17" dur="1" fill="hold">
                                          <p:stCondLst>
                                            <p:cond delay="0"/>
                                          </p:stCondLst>
                                        </p:cTn>
                                        <p:tgtEl>
                                          <p:spTgt spid="181254"/>
                                        </p:tgtEl>
                                        <p:attrNameLst>
                                          <p:attrName>style.visibility</p:attrName>
                                        </p:attrNameLst>
                                      </p:cBhvr>
                                      <p:to>
                                        <p:strVal val="visible"/>
                                      </p:to>
                                    </p:set>
                                    <p:anim calcmode="lin" valueType="num">
                                      <p:cBhvr additive="base">
                                        <p:cTn id="18" dur="500"/>
                                        <p:tgtEl>
                                          <p:spTgt spid="181254"/>
                                        </p:tgtEl>
                                        <p:attrNameLst>
                                          <p:attrName>ppt_x</p:attrName>
                                        </p:attrNameLst>
                                      </p:cBhvr>
                                      <p:tavLst>
                                        <p:tav tm="0">
                                          <p:val>
                                            <p:strVal val="#ppt_x-#ppt_w*1.125000"/>
                                          </p:val>
                                        </p:tav>
                                        <p:tav tm="100000">
                                          <p:val>
                                            <p:strVal val="#ppt_x"/>
                                          </p:val>
                                        </p:tav>
                                      </p:tavLst>
                                    </p:anim>
                                    <p:animEffect transition="in" filter="wipe(right)">
                                      <p:cBhvr>
                                        <p:cTn id="19" dur="500"/>
                                        <p:tgtEl>
                                          <p:spTgt spid="181254"/>
                                        </p:tgtEl>
                                      </p:cBhvr>
                                    </p:animEffect>
                                  </p:childTnLst>
                                </p:cTn>
                              </p:par>
                            </p:childTnLst>
                          </p:cTn>
                        </p:par>
                        <p:par>
                          <p:cTn id="20" fill="hold" nodeType="afterGroup">
                            <p:stCondLst>
                              <p:cond delay="500"/>
                            </p:stCondLst>
                            <p:childTnLst>
                              <p:par>
                                <p:cTn id="21" presetID="12" presetClass="entr" presetSubtype="4" fill="hold" grpId="0" nodeType="afterEffect">
                                  <p:stCondLst>
                                    <p:cond delay="0"/>
                                  </p:stCondLst>
                                  <p:childTnLst>
                                    <p:set>
                                      <p:cBhvr>
                                        <p:cTn id="22" dur="1" fill="hold">
                                          <p:stCondLst>
                                            <p:cond delay="0"/>
                                          </p:stCondLst>
                                        </p:cTn>
                                        <p:tgtEl>
                                          <p:spTgt spid="181256"/>
                                        </p:tgtEl>
                                        <p:attrNameLst>
                                          <p:attrName>style.visibility</p:attrName>
                                        </p:attrNameLst>
                                      </p:cBhvr>
                                      <p:to>
                                        <p:strVal val="visible"/>
                                      </p:to>
                                    </p:set>
                                    <p:anim calcmode="lin" valueType="num">
                                      <p:cBhvr additive="base">
                                        <p:cTn id="23" dur="500"/>
                                        <p:tgtEl>
                                          <p:spTgt spid="181256"/>
                                        </p:tgtEl>
                                        <p:attrNameLst>
                                          <p:attrName>ppt_y</p:attrName>
                                        </p:attrNameLst>
                                      </p:cBhvr>
                                      <p:tavLst>
                                        <p:tav tm="0">
                                          <p:val>
                                            <p:strVal val="#ppt_y+#ppt_h*1.125000"/>
                                          </p:val>
                                        </p:tav>
                                        <p:tav tm="100000">
                                          <p:val>
                                            <p:strVal val="#ppt_y"/>
                                          </p:val>
                                        </p:tav>
                                      </p:tavLst>
                                    </p:anim>
                                    <p:animEffect transition="in" filter="wipe(up)">
                                      <p:cBhvr>
                                        <p:cTn id="24" dur="500"/>
                                        <p:tgtEl>
                                          <p:spTgt spid="181256"/>
                                        </p:tgtEl>
                                      </p:cBhvr>
                                    </p:animEffect>
                                  </p:childTnLst>
                                </p:cTn>
                              </p:par>
                            </p:childTnLst>
                          </p:cTn>
                        </p:par>
                        <p:par>
                          <p:cTn id="25" fill="hold" nodeType="afterGroup">
                            <p:stCondLst>
                              <p:cond delay="1000"/>
                            </p:stCondLst>
                            <p:childTnLst>
                              <p:par>
                                <p:cTn id="26" presetID="1" presetClass="entr" presetSubtype="0" fill="hold" grpId="0" nodeType="afterEffect">
                                  <p:stCondLst>
                                    <p:cond delay="0"/>
                                  </p:stCondLst>
                                  <p:childTnLst>
                                    <p:set>
                                      <p:cBhvr>
                                        <p:cTn id="27" dur="1" fill="hold">
                                          <p:stCondLst>
                                            <p:cond delay="499"/>
                                          </p:stCondLst>
                                        </p:cTn>
                                        <p:tgtEl>
                                          <p:spTgt spid="1812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0" grpId="0" animBg="1" autoUpdateAnimBg="0"/>
      <p:bldP spid="181252" grpId="0" animBg="1" autoUpdateAnimBg="0"/>
      <p:bldP spid="181254" grpId="0" animBg="1" autoUpdateAnimBg="0"/>
      <p:bldP spid="181255" grpId="0" autoUpdateAnimBg="0"/>
      <p:bldP spid="181256" grpId="0"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a:extLst>
              <a:ext uri="{FF2B5EF4-FFF2-40B4-BE49-F238E27FC236}">
                <a16:creationId xmlns:a16="http://schemas.microsoft.com/office/drawing/2014/main" id="{E3075F35-CD5A-5AAA-593B-D0036E342C0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29699" name="AutoShape 2">
            <a:extLst>
              <a:ext uri="{FF2B5EF4-FFF2-40B4-BE49-F238E27FC236}">
                <a16:creationId xmlns:a16="http://schemas.microsoft.com/office/drawing/2014/main" id="{C65B2B1C-F0ED-DBCC-B244-4785172CA77E}"/>
              </a:ext>
            </a:extLst>
          </p:cNvPr>
          <p:cNvSpPr>
            <a:spLocks noChangeArrowheads="1"/>
          </p:cNvSpPr>
          <p:nvPr/>
        </p:nvSpPr>
        <p:spPr bwMode="gray">
          <a:xfrm>
            <a:off x="1981200" y="1066800"/>
            <a:ext cx="8382000" cy="838200"/>
          </a:xfrm>
          <a:prstGeom prst="can">
            <a:avLst>
              <a:gd name="adj" fmla="val 20644"/>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sz="2400" b="1">
                <a:solidFill>
                  <a:schemeClr val="bg1"/>
                </a:solidFill>
                <a:latin typeface="Times New Roman" panose="02020603050405020304" pitchFamily="18" charset="0"/>
                <a:cs typeface="Times New Roman" panose="02020603050405020304" pitchFamily="18" charset="0"/>
              </a:rPr>
              <a:t>Nguồn trích lập, mục đích sử dụng quỹ khen thưởng, phúc lợi</a:t>
            </a:r>
          </a:p>
        </p:txBody>
      </p:sp>
      <p:sp>
        <p:nvSpPr>
          <p:cNvPr id="181253" name="AutoShape 5">
            <a:extLst>
              <a:ext uri="{FF2B5EF4-FFF2-40B4-BE49-F238E27FC236}">
                <a16:creationId xmlns:a16="http://schemas.microsoft.com/office/drawing/2014/main" id="{6739E843-A7B6-8AC2-5F53-27246247B359}"/>
              </a:ext>
            </a:extLst>
          </p:cNvPr>
          <p:cNvSpPr>
            <a:spLocks noChangeArrowheads="1"/>
          </p:cNvSpPr>
          <p:nvPr/>
        </p:nvSpPr>
        <p:spPr bwMode="auto">
          <a:xfrm>
            <a:off x="2057400" y="3379788"/>
            <a:ext cx="1066800" cy="1676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29701" name="Rectangle 7">
            <a:extLst>
              <a:ext uri="{FF2B5EF4-FFF2-40B4-BE49-F238E27FC236}">
                <a16:creationId xmlns:a16="http://schemas.microsoft.com/office/drawing/2014/main" id="{E61DEF6F-B2EA-780D-DF49-7E191C5E7D25}"/>
              </a:ext>
            </a:extLst>
          </p:cNvPr>
          <p:cNvSpPr>
            <a:spLocks noChangeArrowheads="1"/>
          </p:cNvSpPr>
          <p:nvPr/>
        </p:nvSpPr>
        <p:spPr bwMode="auto">
          <a:xfrm>
            <a:off x="2881313" y="226548"/>
            <a:ext cx="60548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i="1" dirty="0">
                <a:latin typeface="Times New Roman" panose="02020603050405020304" pitchFamily="18" charset="0"/>
                <a:cs typeface="Times New Roman" panose="02020603050405020304" pitchFamily="18" charset="0"/>
              </a:rPr>
              <a:t>2.2.3. Kế toán quỹ khen thưởng, phúc lợi</a:t>
            </a:r>
          </a:p>
        </p:txBody>
      </p:sp>
      <p:sp>
        <p:nvSpPr>
          <p:cNvPr id="181257" name="Rectangle 9">
            <a:extLst>
              <a:ext uri="{FF2B5EF4-FFF2-40B4-BE49-F238E27FC236}">
                <a16:creationId xmlns:a16="http://schemas.microsoft.com/office/drawing/2014/main" id="{79C66C13-04D3-8E9C-E55B-1BBA164D4C93}"/>
              </a:ext>
            </a:extLst>
          </p:cNvPr>
          <p:cNvSpPr>
            <a:spLocks noChangeArrowheads="1"/>
          </p:cNvSpPr>
          <p:nvPr/>
        </p:nvSpPr>
        <p:spPr bwMode="auto">
          <a:xfrm>
            <a:off x="2057400" y="3602872"/>
            <a:ext cx="10668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None/>
            </a:pPr>
            <a:r>
              <a:rPr lang="en-US" sz="2200" b="1" dirty="0" err="1">
                <a:latin typeface="Times New Roman" panose="02020603050405020304" pitchFamily="18" charset="0"/>
                <a:cs typeface="Times New Roman" panose="02020603050405020304" pitchFamily="18" charset="0"/>
              </a:rPr>
              <a:t>Mục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đích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sử</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dụng</a:t>
            </a:r>
            <a:endParaRPr lang="en-US" sz="2200" dirty="0">
              <a:latin typeface="Times New Roman" panose="02020603050405020304" pitchFamily="18" charset="0"/>
              <a:cs typeface="Times New Roman" panose="02020603050405020304" pitchFamily="18" charset="0"/>
            </a:endParaRPr>
          </a:p>
        </p:txBody>
      </p:sp>
      <p:sp>
        <p:nvSpPr>
          <p:cNvPr id="181258" name="AutoShape 10">
            <a:extLst>
              <a:ext uri="{FF2B5EF4-FFF2-40B4-BE49-F238E27FC236}">
                <a16:creationId xmlns:a16="http://schemas.microsoft.com/office/drawing/2014/main" id="{BE9F3419-5427-D524-6404-FAE6E58CE58F}"/>
              </a:ext>
            </a:extLst>
          </p:cNvPr>
          <p:cNvSpPr>
            <a:spLocks noChangeArrowheads="1"/>
          </p:cNvSpPr>
          <p:nvPr/>
        </p:nvSpPr>
        <p:spPr bwMode="gray">
          <a:xfrm>
            <a:off x="1524000" y="3227388"/>
            <a:ext cx="490538" cy="1954212"/>
          </a:xfrm>
          <a:prstGeom prst="rightArrow">
            <a:avLst>
              <a:gd name="adj1" fmla="val 67750"/>
              <a:gd name="adj2" fmla="val 66167"/>
            </a:avLst>
          </a:prstGeom>
          <a:solidFill>
            <a:srgbClr val="CC99FF"/>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181259" name="AutoShape 11">
            <a:extLst>
              <a:ext uri="{FF2B5EF4-FFF2-40B4-BE49-F238E27FC236}">
                <a16:creationId xmlns:a16="http://schemas.microsoft.com/office/drawing/2014/main" id="{DF5A567F-86A3-84A9-A49D-4D89995FFBAC}"/>
              </a:ext>
            </a:extLst>
          </p:cNvPr>
          <p:cNvSpPr>
            <a:spLocks noChangeArrowheads="1"/>
          </p:cNvSpPr>
          <p:nvPr/>
        </p:nvSpPr>
        <p:spPr bwMode="auto">
          <a:xfrm>
            <a:off x="3200400" y="2133600"/>
            <a:ext cx="7315200" cy="4235450"/>
          </a:xfrm>
          <a:prstGeom prst="roundRect">
            <a:avLst>
              <a:gd name="adj" fmla="val 9042"/>
            </a:avLst>
          </a:prstGeom>
          <a:noFill/>
          <a:ln w="38100">
            <a:solidFill>
              <a:srgbClr val="008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1261" name="Rectangle 13">
            <a:extLst>
              <a:ext uri="{FF2B5EF4-FFF2-40B4-BE49-F238E27FC236}">
                <a16:creationId xmlns:a16="http://schemas.microsoft.com/office/drawing/2014/main" id="{0C512D90-420B-9E7B-0BC7-AB41ECEA3956}"/>
              </a:ext>
            </a:extLst>
          </p:cNvPr>
          <p:cNvSpPr>
            <a:spLocks noChangeArrowheads="1"/>
          </p:cNvSpPr>
          <p:nvPr/>
        </p:nvSpPr>
        <p:spPr bwMode="auto">
          <a:xfrm>
            <a:off x="3352800" y="2165350"/>
            <a:ext cx="7162800" cy="400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pt-BR" altLang="en-US" sz="2400" b="1" dirty="0">
                <a:latin typeface="Times New Roman" panose="02020603050405020304" pitchFamily="18" charset="0"/>
                <a:cs typeface="Times New Roman" panose="02020603050405020304" pitchFamily="18" charset="0"/>
              </a:rPr>
              <a:t>Quỹ khen thưởng:</a:t>
            </a:r>
            <a:endParaRPr lang="en-US" altLang="en-US"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dirty="0">
                <a:latin typeface="Times New Roman" panose="02020603050405020304" pitchFamily="18" charset="0"/>
                <a:cs typeface="Times New Roman" panose="02020603050405020304" pitchFamily="18" charset="0"/>
              </a:rPr>
              <a:t>+ Dùng để thưởng cuối năm hoặc thưởng thường kỳ cho công nhân viên trong doanh nghiệp</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dirty="0">
                <a:latin typeface="Times New Roman" panose="02020603050405020304" pitchFamily="18" charset="0"/>
                <a:cs typeface="Times New Roman" panose="02020603050405020304" pitchFamily="18" charset="0"/>
              </a:rPr>
              <a:t>+ Thưởng đột xuất cho các cá nhân, tập thể trong doanh nghiệp có sáng kiến, cải tiến kỹ thuật mang lại hiệu quả cho kinh doanh</a:t>
            </a:r>
            <a:endParaRPr lang="en-US" alt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dirty="0">
                <a:latin typeface="Times New Roman" panose="02020603050405020304" pitchFamily="18" charset="0"/>
                <a:cs typeface="Times New Roman" panose="02020603050405020304" pitchFamily="18" charset="0"/>
              </a:rPr>
              <a:t>+ Thưởng cho các đơn vị cá nhân ngoài doanh nghiệp có quan hệ hợp đồng kinh tế với doanh nghiệp đã hoàn thành tốt những điều kiện của hợp đồng mang lại lợi ích cho doanh nghiệp</a:t>
            </a:r>
            <a:endParaRPr lang="en-US" alt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81258"/>
                                        </p:tgtEl>
                                        <p:attrNameLst>
                                          <p:attrName>style.visibility</p:attrName>
                                        </p:attrNameLst>
                                      </p:cBhvr>
                                      <p:to>
                                        <p:strVal val="visible"/>
                                      </p:to>
                                    </p:set>
                                    <p:animEffect transition="in" filter="slide(fromLeft)">
                                      <p:cBhvr>
                                        <p:cTn id="7" dur="500"/>
                                        <p:tgtEl>
                                          <p:spTgt spid="181258"/>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81257"/>
                                        </p:tgtEl>
                                        <p:attrNameLst>
                                          <p:attrName>style.visibility</p:attrName>
                                        </p:attrNameLst>
                                      </p:cBhvr>
                                      <p:to>
                                        <p:strVal val="visible"/>
                                      </p:to>
                                    </p:set>
                                    <p:animEffect transition="in" filter="slide(fromLeft)">
                                      <p:cBhvr>
                                        <p:cTn id="10" dur="500"/>
                                        <p:tgtEl>
                                          <p:spTgt spid="181257"/>
                                        </p:tgtEl>
                                      </p:cBhvr>
                                    </p:animEffect>
                                  </p:childTnLst>
                                </p:cTn>
                              </p:par>
                              <p:par>
                                <p:cTn id="11" presetID="12" presetClass="entr" presetSubtype="8" fill="hold" grpId="0" nodeType="withEffect">
                                  <p:stCondLst>
                                    <p:cond delay="0"/>
                                  </p:stCondLst>
                                  <p:childTnLst>
                                    <p:set>
                                      <p:cBhvr>
                                        <p:cTn id="12" dur="1" fill="hold">
                                          <p:stCondLst>
                                            <p:cond delay="0"/>
                                          </p:stCondLst>
                                        </p:cTn>
                                        <p:tgtEl>
                                          <p:spTgt spid="181253"/>
                                        </p:tgtEl>
                                        <p:attrNameLst>
                                          <p:attrName>style.visibility</p:attrName>
                                        </p:attrNameLst>
                                      </p:cBhvr>
                                      <p:to>
                                        <p:strVal val="visible"/>
                                      </p:to>
                                    </p:set>
                                    <p:animEffect transition="in" filter="slide(fromLeft)">
                                      <p:cBhvr>
                                        <p:cTn id="13" dur="500"/>
                                        <p:tgtEl>
                                          <p:spTgt spid="18125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0" presetClass="entr" presetSubtype="0" fill="hold" grpId="0" nodeType="clickEffect">
                                  <p:stCondLst>
                                    <p:cond delay="0"/>
                                  </p:stCondLst>
                                  <p:childTnLst>
                                    <p:set>
                                      <p:cBhvr>
                                        <p:cTn id="17" dur="1" fill="hold">
                                          <p:stCondLst>
                                            <p:cond delay="0"/>
                                          </p:stCondLst>
                                        </p:cTn>
                                        <p:tgtEl>
                                          <p:spTgt spid="181261"/>
                                        </p:tgtEl>
                                        <p:attrNameLst>
                                          <p:attrName>style.visibility</p:attrName>
                                        </p:attrNameLst>
                                      </p:cBhvr>
                                      <p:to>
                                        <p:strVal val="visible"/>
                                      </p:to>
                                    </p:set>
                                    <p:animEffect transition="in" filter="wedge">
                                      <p:cBhvr>
                                        <p:cTn id="18" dur="2000"/>
                                        <p:tgtEl>
                                          <p:spTgt spid="181261"/>
                                        </p:tgtEl>
                                      </p:cBhvr>
                                    </p:animEffect>
                                  </p:childTnLst>
                                </p:cTn>
                              </p:par>
                              <p:par>
                                <p:cTn id="19" presetID="8" presetClass="entr" presetSubtype="16" fill="hold" grpId="0" nodeType="withEffect">
                                  <p:stCondLst>
                                    <p:cond delay="0"/>
                                  </p:stCondLst>
                                  <p:childTnLst>
                                    <p:set>
                                      <p:cBhvr>
                                        <p:cTn id="20" dur="1" fill="hold">
                                          <p:stCondLst>
                                            <p:cond delay="0"/>
                                          </p:stCondLst>
                                        </p:cTn>
                                        <p:tgtEl>
                                          <p:spTgt spid="181259"/>
                                        </p:tgtEl>
                                        <p:attrNameLst>
                                          <p:attrName>style.visibility</p:attrName>
                                        </p:attrNameLst>
                                      </p:cBhvr>
                                      <p:to>
                                        <p:strVal val="visible"/>
                                      </p:to>
                                    </p:set>
                                    <p:animEffect transition="in" filter="diamond(in)">
                                      <p:cBhvr>
                                        <p:cTn id="21" dur="2000"/>
                                        <p:tgtEl>
                                          <p:spTgt spid="181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3" grpId="0" animBg="1"/>
      <p:bldP spid="181257" grpId="0"/>
      <p:bldP spid="181258" grpId="0" animBg="1"/>
      <p:bldP spid="181259" grpId="0" animBg="1"/>
      <p:bldP spid="1812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057400" y="381000"/>
            <a:ext cx="7620000" cy="685800"/>
          </a:xfrm>
        </p:spPr>
        <p:txBody>
          <a:bodyPr>
            <a:normAutofit fontScale="90000"/>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1752601" y="1600200"/>
            <a:ext cx="8762999"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35" name="Rectangle 2"/>
          <p:cNvSpPr txBox="1">
            <a:spLocks noChangeArrowheads="1"/>
          </p:cNvSpPr>
          <p:nvPr/>
        </p:nvSpPr>
        <p:spPr bwMode="auto">
          <a:xfrm>
            <a:off x="1981201" y="1524000"/>
            <a:ext cx="83057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500" b="1" i="1" dirty="0">
                <a:latin typeface="Times New Roman" pitchFamily="18" charset="0"/>
                <a:cs typeface="Times New Roman" pitchFamily="18" charset="0"/>
              </a:rPr>
              <a:t>2.3.2. </a:t>
            </a:r>
            <a:r>
              <a:rPr lang="en-US" sz="2500" b="1" i="1" dirty="0" err="1">
                <a:latin typeface="Times New Roman" pitchFamily="18" charset="0"/>
                <a:cs typeface="Times New Roman" pitchFamily="18" charset="0"/>
              </a:rPr>
              <a:t>Kế</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toán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tổng</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hợp</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nhập</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kho</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thành</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phẩm</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hàng</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hóa</a:t>
            </a:r>
            <a:endParaRPr lang="en-US" sz="2500" b="1" i="1" dirty="0">
              <a:latin typeface="Times New Roman" pitchFamily="18" charset="0"/>
              <a:cs typeface="Times New Roman" pitchFamily="18" charset="0"/>
            </a:endParaRPr>
          </a:p>
        </p:txBody>
      </p:sp>
      <p:sp>
        <p:nvSpPr>
          <p:cNvPr id="41" name="AutoShape 55"/>
          <p:cNvSpPr>
            <a:spLocks noChangeArrowheads="1"/>
          </p:cNvSpPr>
          <p:nvPr/>
        </p:nvSpPr>
        <p:spPr bwMode="auto">
          <a:xfrm>
            <a:off x="1524000" y="2895600"/>
            <a:ext cx="8991600" cy="27432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dirty="0">
              <a:latin typeface="Verdana" pitchFamily="34" charset="0"/>
            </a:endParaRPr>
          </a:p>
        </p:txBody>
      </p:sp>
      <p:sp>
        <p:nvSpPr>
          <p:cNvPr id="42" name="Rectangle 2"/>
          <p:cNvSpPr txBox="1">
            <a:spLocks noChangeArrowheads="1"/>
          </p:cNvSpPr>
          <p:nvPr/>
        </p:nvSpPr>
        <p:spPr bwMode="auto">
          <a:xfrm>
            <a:off x="2286000" y="2286001"/>
            <a:ext cx="7848600" cy="318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just">
              <a:lnSpc>
                <a:spcPct val="150000"/>
              </a:lnSpc>
            </a:pPr>
            <a:r>
              <a:rPr lang="en-US" sz="2800" dirty="0" err="1">
                <a:solidFill>
                  <a:schemeClr val="tx1"/>
                </a:solidFill>
                <a:latin typeface="Times New Roman" pitchFamily="18" charset="0"/>
                <a:cs typeface="Times New Roman" pitchFamily="18" charset="0"/>
              </a:rPr>
              <a:t>Để</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phản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ánh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số</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hiện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có</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biến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của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thành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phẩm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hóa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kế</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toán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các</a:t>
            </a:r>
            <a:r>
              <a:rPr lang="en-US" sz="2800" dirty="0">
                <a:solidFill>
                  <a:schemeClr val="tx1"/>
                </a:solidFill>
                <a:latin typeface="Times New Roman" pitchFamily="18" charset="0"/>
                <a:cs typeface="Times New Roman" pitchFamily="18" charset="0"/>
              </a:rPr>
              <a:t> TK </a:t>
            </a:r>
            <a:r>
              <a:rPr lang="en-US" sz="2800" dirty="0" err="1">
                <a:solidFill>
                  <a:schemeClr val="tx1"/>
                </a:solidFill>
                <a:latin typeface="Times New Roman" pitchFamily="18" charset="0"/>
                <a:cs typeface="Times New Roman" pitchFamily="18" charset="0"/>
              </a:rPr>
              <a:t>sau</a:t>
            </a:r>
            <a:r>
              <a:rPr lang="en-US" sz="2800" dirty="0">
                <a:solidFill>
                  <a:schemeClr val="tx1"/>
                </a:solidFill>
                <a:latin typeface="Times New Roman" pitchFamily="18" charset="0"/>
                <a:cs typeface="Times New Roman" pitchFamily="18" charset="0"/>
              </a:rPr>
              <a:t>                     * </a:t>
            </a:r>
            <a:r>
              <a:rPr lang="en-US" sz="2800" dirty="0" err="1">
                <a:solidFill>
                  <a:schemeClr val="tx1"/>
                </a:solidFill>
                <a:latin typeface="Times New Roman" pitchFamily="18" charset="0"/>
                <a:cs typeface="Times New Roman" pitchFamily="18" charset="0"/>
              </a:rPr>
              <a:t>Tài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khoản</a:t>
            </a:r>
            <a:r>
              <a:rPr lang="en-US" sz="2800" dirty="0">
                <a:solidFill>
                  <a:schemeClr val="tx1"/>
                </a:solidFill>
                <a:latin typeface="Times New Roman" pitchFamily="18" charset="0"/>
                <a:cs typeface="Times New Roman" pitchFamily="18" charset="0"/>
              </a:rPr>
              <a:t>  155 “ </a:t>
            </a:r>
            <a:r>
              <a:rPr lang="en-US" sz="2800" dirty="0" err="1">
                <a:solidFill>
                  <a:schemeClr val="tx1"/>
                </a:solidFill>
                <a:latin typeface="Times New Roman" pitchFamily="18" charset="0"/>
                <a:cs typeface="Times New Roman" pitchFamily="18" charset="0"/>
              </a:rPr>
              <a:t>Thành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phẩm</a:t>
            </a:r>
            <a:r>
              <a:rPr lang="en-US" sz="2800" dirty="0">
                <a:solidFill>
                  <a:schemeClr val="tx1"/>
                </a:solidFill>
                <a:latin typeface="Times New Roman" pitchFamily="18" charset="0"/>
                <a:cs typeface="Times New Roman" pitchFamily="18" charset="0"/>
              </a:rPr>
              <a:t>”; </a:t>
            </a:r>
          </a:p>
          <a:p>
            <a:pPr algn="just">
              <a:lnSpc>
                <a:spcPct val="150000"/>
              </a:lnSpc>
            </a:pPr>
            <a:r>
              <a:rPr lang="en-US" sz="2800" dirty="0">
                <a:solidFill>
                  <a:schemeClr val="tx1"/>
                </a:solidFill>
                <a:latin typeface="Times New Roman" pitchFamily="18" charset="0"/>
                <a:cs typeface="Times New Roman" pitchFamily="18" charset="0"/>
              </a:rPr>
              <a:t> * TK 156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hoá</a:t>
            </a:r>
            <a:r>
              <a:rPr lang="en-US" sz="2800" dirty="0">
                <a:solidFill>
                  <a:schemeClr val="tx1"/>
                </a:solidFill>
                <a:latin typeface="Times New Roman" pitchFamily="18" charset="0"/>
                <a:cs typeface="Times New Roman" pitchFamily="18" charset="0"/>
              </a:rPr>
              <a:t>”. </a:t>
            </a:r>
          </a:p>
        </p:txBody>
      </p:sp>
    </p:spTree>
    <p:extLst>
      <p:ext uri="{BB962C8B-B14F-4D97-AF65-F5344CB8AC3E}">
        <p14:creationId xmlns:p14="http://schemas.microsoft.com/office/powerpoint/2010/main" val="3591876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edge">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2"/>
                                        </p:tgtEl>
                                        <p:attrNameLst>
                                          <p:attrName>style.visibility</p:attrName>
                                        </p:attrNameLst>
                                      </p:cBhvr>
                                      <p:to>
                                        <p:strVal val="visible"/>
                                      </p:to>
                                    </p:set>
                                    <p:anim calcmode="discrete" valueType="clr">
                                      <p:cBhvr override="childStyle">
                                        <p:cTn id="2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2"/>
                                        </p:tgtEl>
                                        <p:attrNameLst>
                                          <p:attrName>fillcolor</p:attrName>
                                        </p:attrNameLst>
                                      </p:cBhvr>
                                      <p:tavLst>
                                        <p:tav tm="0">
                                          <p:val>
                                            <p:clrVal>
                                              <a:schemeClr val="accent2"/>
                                            </p:clrVal>
                                          </p:val>
                                        </p:tav>
                                        <p:tav tm="50000">
                                          <p:val>
                                            <p:clrVal>
                                              <a:schemeClr val="hlink"/>
                                            </p:clrVal>
                                          </p:val>
                                        </p:tav>
                                      </p:tavLst>
                                    </p:anim>
                                    <p:set>
                                      <p:cBhvr>
                                        <p:cTn id="29"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41" grpId="0" animBg="1"/>
      <p:bldP spid="4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AutoShape 2">
            <a:extLst>
              <a:ext uri="{FF2B5EF4-FFF2-40B4-BE49-F238E27FC236}">
                <a16:creationId xmlns:a16="http://schemas.microsoft.com/office/drawing/2014/main" id="{5D748D13-0203-4FE7-FBB9-D13CEDC4DA0F}"/>
              </a:ext>
            </a:extLst>
          </p:cNvPr>
          <p:cNvSpPr>
            <a:spLocks noChangeArrowheads="1"/>
          </p:cNvSpPr>
          <p:nvPr/>
        </p:nvSpPr>
        <p:spPr bwMode="gray">
          <a:xfrm>
            <a:off x="1981200" y="838200"/>
            <a:ext cx="8382000" cy="838200"/>
          </a:xfrm>
          <a:prstGeom prst="can">
            <a:avLst>
              <a:gd name="adj" fmla="val 20644"/>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sz="2400" b="1">
                <a:solidFill>
                  <a:schemeClr val="bg1"/>
                </a:solidFill>
                <a:latin typeface="Times New Roman" panose="02020603050405020304" pitchFamily="18" charset="0"/>
                <a:cs typeface="Times New Roman" panose="02020603050405020304" pitchFamily="18" charset="0"/>
              </a:rPr>
              <a:t>Nguồn trích lập, mục đích sử dụng quỹ khen thưởng, phúc lợi</a:t>
            </a:r>
          </a:p>
        </p:txBody>
      </p:sp>
      <p:sp>
        <p:nvSpPr>
          <p:cNvPr id="30724" name="AutoShape 5">
            <a:extLst>
              <a:ext uri="{FF2B5EF4-FFF2-40B4-BE49-F238E27FC236}">
                <a16:creationId xmlns:a16="http://schemas.microsoft.com/office/drawing/2014/main" id="{B8144C2D-56E9-C239-BADF-A8FE80E0FB26}"/>
              </a:ext>
            </a:extLst>
          </p:cNvPr>
          <p:cNvSpPr>
            <a:spLocks noChangeArrowheads="1"/>
          </p:cNvSpPr>
          <p:nvPr/>
        </p:nvSpPr>
        <p:spPr bwMode="auto">
          <a:xfrm>
            <a:off x="2057400" y="3200400"/>
            <a:ext cx="1066800" cy="1676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30725" name="Rectangle 7">
            <a:extLst>
              <a:ext uri="{FF2B5EF4-FFF2-40B4-BE49-F238E27FC236}">
                <a16:creationId xmlns:a16="http://schemas.microsoft.com/office/drawing/2014/main" id="{A3CD588F-C588-F964-4F2F-27922BF87004}"/>
              </a:ext>
            </a:extLst>
          </p:cNvPr>
          <p:cNvSpPr>
            <a:spLocks noChangeArrowheads="1"/>
          </p:cNvSpPr>
          <p:nvPr/>
        </p:nvSpPr>
        <p:spPr bwMode="auto">
          <a:xfrm>
            <a:off x="2881313" y="226548"/>
            <a:ext cx="60548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i="1" dirty="0">
                <a:latin typeface="Times New Roman" panose="02020603050405020304" pitchFamily="18" charset="0"/>
                <a:cs typeface="Times New Roman" panose="02020603050405020304" pitchFamily="18" charset="0"/>
              </a:rPr>
              <a:t>2.2.3. Kế toán quỹ khen thưởng, phúc lợi</a:t>
            </a:r>
          </a:p>
        </p:txBody>
      </p:sp>
      <p:sp>
        <p:nvSpPr>
          <p:cNvPr id="30726" name="Rectangle 9">
            <a:extLst>
              <a:ext uri="{FF2B5EF4-FFF2-40B4-BE49-F238E27FC236}">
                <a16:creationId xmlns:a16="http://schemas.microsoft.com/office/drawing/2014/main" id="{681CF03D-74E4-6A55-EC9A-0B040461821C}"/>
              </a:ext>
            </a:extLst>
          </p:cNvPr>
          <p:cNvSpPr>
            <a:spLocks noChangeArrowheads="1"/>
          </p:cNvSpPr>
          <p:nvPr/>
        </p:nvSpPr>
        <p:spPr bwMode="auto">
          <a:xfrm>
            <a:off x="2057400" y="3423484"/>
            <a:ext cx="10668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None/>
            </a:pPr>
            <a:r>
              <a:rPr lang="en-US" sz="2200" b="1" dirty="0" err="1">
                <a:latin typeface="Times New Roman" panose="02020603050405020304" pitchFamily="18" charset="0"/>
                <a:cs typeface="Times New Roman" panose="02020603050405020304" pitchFamily="18" charset="0"/>
              </a:rPr>
              <a:t>Mục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đích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sử</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dụng</a:t>
            </a:r>
            <a:endParaRPr lang="en-US" sz="2200" dirty="0">
              <a:latin typeface="Times New Roman" panose="02020603050405020304" pitchFamily="18" charset="0"/>
              <a:cs typeface="Times New Roman" panose="02020603050405020304" pitchFamily="18" charset="0"/>
            </a:endParaRPr>
          </a:p>
        </p:txBody>
      </p:sp>
      <p:sp>
        <p:nvSpPr>
          <p:cNvPr id="30727" name="AutoShape 10">
            <a:extLst>
              <a:ext uri="{FF2B5EF4-FFF2-40B4-BE49-F238E27FC236}">
                <a16:creationId xmlns:a16="http://schemas.microsoft.com/office/drawing/2014/main" id="{2DD7F8D5-CAF0-5DBD-2FF8-F8DC7BA8566B}"/>
              </a:ext>
            </a:extLst>
          </p:cNvPr>
          <p:cNvSpPr>
            <a:spLocks noChangeArrowheads="1"/>
          </p:cNvSpPr>
          <p:nvPr/>
        </p:nvSpPr>
        <p:spPr bwMode="gray">
          <a:xfrm>
            <a:off x="1524000" y="3048001"/>
            <a:ext cx="490538" cy="1954213"/>
          </a:xfrm>
          <a:prstGeom prst="rightArrow">
            <a:avLst>
              <a:gd name="adj1" fmla="val 67750"/>
              <a:gd name="adj2" fmla="val 66167"/>
            </a:avLst>
          </a:prstGeom>
          <a:solidFill>
            <a:srgbClr val="CC99FF"/>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endParaRPr lang="en-US" altLang="en-US" sz="1800"/>
          </a:p>
        </p:txBody>
      </p:sp>
      <p:sp>
        <p:nvSpPr>
          <p:cNvPr id="181260" name="AutoShape 12">
            <a:extLst>
              <a:ext uri="{FF2B5EF4-FFF2-40B4-BE49-F238E27FC236}">
                <a16:creationId xmlns:a16="http://schemas.microsoft.com/office/drawing/2014/main" id="{84C2F5F6-774B-DAFB-7321-291040AB9D5C}"/>
              </a:ext>
            </a:extLst>
          </p:cNvPr>
          <p:cNvSpPr>
            <a:spLocks noChangeArrowheads="1"/>
          </p:cNvSpPr>
          <p:nvPr/>
        </p:nvSpPr>
        <p:spPr bwMode="auto">
          <a:xfrm>
            <a:off x="3200400" y="2209800"/>
            <a:ext cx="7162800" cy="4267200"/>
          </a:xfrm>
          <a:prstGeom prst="roundRect">
            <a:avLst>
              <a:gd name="adj" fmla="val 6792"/>
            </a:avLst>
          </a:prstGeom>
          <a:noFill/>
          <a:ln w="38100">
            <a:solidFill>
              <a:srgbClr val="008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1262" name="Rectangle 14">
            <a:extLst>
              <a:ext uri="{FF2B5EF4-FFF2-40B4-BE49-F238E27FC236}">
                <a16:creationId xmlns:a16="http://schemas.microsoft.com/office/drawing/2014/main" id="{8EC739C8-3615-538F-B0B6-EF09107F3651}"/>
              </a:ext>
            </a:extLst>
          </p:cNvPr>
          <p:cNvSpPr>
            <a:spLocks noChangeArrowheads="1"/>
          </p:cNvSpPr>
          <p:nvPr/>
        </p:nvSpPr>
        <p:spPr bwMode="auto">
          <a:xfrm>
            <a:off x="3276600" y="2317750"/>
            <a:ext cx="7010400" cy="400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pt-BR" altLang="en-US" sz="2400" b="1">
                <a:latin typeface="Times New Roman" panose="02020603050405020304" pitchFamily="18" charset="0"/>
                <a:cs typeface="Times New Roman" panose="02020603050405020304" pitchFamily="18" charset="0"/>
              </a:rPr>
              <a:t>Quỹ phúc lợi:</a:t>
            </a:r>
            <a:endParaRPr lang="en-US" altLang="en-US" sz="2400" b="1">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a:latin typeface="Times New Roman" panose="02020603050405020304" pitchFamily="18" charset="0"/>
                <a:cs typeface="Times New Roman" panose="02020603050405020304" pitchFamily="18" charset="0"/>
              </a:rPr>
              <a:t>+ Để đầu tư xây dựng, hoặc sửa chữa bổ sung cho vốn, xây dựng các công trình phúc lợi công cộng của các doanh nghiệp</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a:latin typeface="Times New Roman" panose="02020603050405020304" pitchFamily="18" charset="0"/>
                <a:cs typeface="Times New Roman" panose="02020603050405020304" pitchFamily="18" charset="0"/>
              </a:rPr>
              <a:t>+ Chi cho các hoạt động phúc lợi xã hội, thể thao, văn hóa, phúc lợi công cộng của tập thể công nhân viên trong đơn vị</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a:latin typeface="Times New Roman" panose="02020603050405020304" pitchFamily="18" charset="0"/>
                <a:cs typeface="Times New Roman" panose="02020603050405020304" pitchFamily="18" charset="0"/>
              </a:rPr>
              <a:t>+ Chi trợ cấp khó khăn đột xuất cho cán bộ công nhân viên, cho người lao động của doanh nghiệp  đã về hưu, mất sức</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81260"/>
                                        </p:tgtEl>
                                        <p:attrNameLst>
                                          <p:attrName>style.visibility</p:attrName>
                                        </p:attrNameLst>
                                      </p:cBhvr>
                                      <p:to>
                                        <p:strVal val="visible"/>
                                      </p:to>
                                    </p:set>
                                    <p:animEffect transition="in" filter="diamond(in)">
                                      <p:cBhvr>
                                        <p:cTn id="7" dur="2000"/>
                                        <p:tgtEl>
                                          <p:spTgt spid="181260"/>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81262"/>
                                        </p:tgtEl>
                                        <p:attrNameLst>
                                          <p:attrName>style.visibility</p:attrName>
                                        </p:attrNameLst>
                                      </p:cBhvr>
                                      <p:to>
                                        <p:strVal val="visible"/>
                                      </p:to>
                                    </p:set>
                                    <p:animEffect transition="in" filter="wedge">
                                      <p:cBhvr>
                                        <p:cTn id="10" dur="2000"/>
                                        <p:tgtEl>
                                          <p:spTgt spid="181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60" grpId="0" animBg="1"/>
      <p:bldP spid="18126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EDFB1-B4DA-8B64-933D-FBED89568406}"/>
            </a:ext>
          </a:extLst>
        </p:cNvPr>
        <p:cNvGrpSpPr/>
        <p:nvPr/>
      </p:nvGrpSpPr>
      <p:grpSpPr>
        <a:xfrm>
          <a:off x="0" y="0"/>
          <a:ext cx="0" cy="0"/>
          <a:chOff x="0" y="0"/>
          <a:chExt cx="0" cy="0"/>
        </a:xfrm>
      </p:grpSpPr>
      <p:sp>
        <p:nvSpPr>
          <p:cNvPr id="23554" name="Footer Placeholder 4">
            <a:extLst>
              <a:ext uri="{FF2B5EF4-FFF2-40B4-BE49-F238E27FC236}">
                <a16:creationId xmlns:a16="http://schemas.microsoft.com/office/drawing/2014/main" id="{2674C418-8954-A954-CE53-E01309AD2D33}"/>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latin typeface="Times New Roman" panose="02020603050405020304" pitchFamily="18" charset="0"/>
                <a:cs typeface="Times New Roman" panose="02020603050405020304" pitchFamily="18" charset="0"/>
              </a:rPr>
              <a:t>www.themegallery.com</a:t>
            </a:r>
          </a:p>
        </p:txBody>
      </p:sp>
      <p:grpSp>
        <p:nvGrpSpPr>
          <p:cNvPr id="167938" name="Group 2">
            <a:extLst>
              <a:ext uri="{FF2B5EF4-FFF2-40B4-BE49-F238E27FC236}">
                <a16:creationId xmlns:a16="http://schemas.microsoft.com/office/drawing/2014/main" id="{1EED3CFB-4CE6-01D2-6D46-0562001DA237}"/>
              </a:ext>
            </a:extLst>
          </p:cNvPr>
          <p:cNvGrpSpPr>
            <a:grpSpLocks/>
          </p:cNvGrpSpPr>
          <p:nvPr/>
        </p:nvGrpSpPr>
        <p:grpSpPr bwMode="auto">
          <a:xfrm>
            <a:off x="2209800" y="2490788"/>
            <a:ext cx="2590800" cy="2386012"/>
            <a:chOff x="720" y="2016"/>
            <a:chExt cx="1632" cy="1503"/>
          </a:xfrm>
        </p:grpSpPr>
        <p:sp>
          <p:nvSpPr>
            <p:cNvPr id="167939" name="AutoShape 3">
              <a:extLst>
                <a:ext uri="{FF2B5EF4-FFF2-40B4-BE49-F238E27FC236}">
                  <a16:creationId xmlns:a16="http://schemas.microsoft.com/office/drawing/2014/main" id="{E7B620B4-5CA1-FA6C-FE74-0F03378967D4}"/>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latin typeface="Times New Roman" panose="02020603050405020304" pitchFamily="18" charset="0"/>
                <a:cs typeface="Times New Roman" panose="02020603050405020304" pitchFamily="18" charset="0"/>
              </a:endParaRPr>
            </a:p>
          </p:txBody>
        </p:sp>
        <p:sp>
          <p:nvSpPr>
            <p:cNvPr id="167940" name="Oval 4">
              <a:extLst>
                <a:ext uri="{FF2B5EF4-FFF2-40B4-BE49-F238E27FC236}">
                  <a16:creationId xmlns:a16="http://schemas.microsoft.com/office/drawing/2014/main" id="{739C9471-47C2-496C-259B-7CB148F1EBF2}"/>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eaLnBrk="1" hangingPunct="1">
                <a:defRPr/>
              </a:pPr>
              <a:r>
                <a:rPr lang="en-US" altLang="en-US" sz="2600" b="1" dirty="0" err="1">
                  <a:latin typeface="Times New Roman" panose="02020603050405020304" pitchFamily="18" charset="0"/>
                  <a:cs typeface="Times New Roman" panose="02020603050405020304" pitchFamily="18" charset="0"/>
                </a:rPr>
                <a:t>Chứng</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từ</a:t>
              </a:r>
              <a:r>
                <a:rPr lang="en-US" altLang="en-US" sz="2600" b="1" dirty="0">
                  <a:latin typeface="Times New Roman" panose="02020603050405020304" pitchFamily="18" charset="0"/>
                  <a:cs typeface="Times New Roman" panose="02020603050405020304" pitchFamily="18" charset="0"/>
                </a:rPr>
                <a:t> </a:t>
              </a:r>
            </a:p>
            <a:p>
              <a:pPr algn="ctr" eaLnBrk="1" hangingPunct="1">
                <a:defRPr/>
              </a:pPr>
              <a:r>
                <a:rPr lang="en-US" altLang="en-US" sz="2600" b="1" dirty="0" err="1">
                  <a:latin typeface="Times New Roman" panose="02020603050405020304" pitchFamily="18" charset="0"/>
                  <a:cs typeface="Times New Roman" panose="02020603050405020304" pitchFamily="18" charset="0"/>
                </a:rPr>
                <a:t>kế</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toán</a:t>
              </a:r>
              <a:r>
                <a:rPr lang="en-US" altLang="en-US" sz="2600" b="1" dirty="0">
                  <a:latin typeface="Times New Roman" panose="02020603050405020304" pitchFamily="18" charset="0"/>
                  <a:cs typeface="Times New Roman" panose="02020603050405020304" pitchFamily="18" charset="0"/>
                </a:rPr>
                <a:t> </a:t>
              </a:r>
            </a:p>
          </p:txBody>
        </p:sp>
      </p:grpSp>
      <p:sp>
        <p:nvSpPr>
          <p:cNvPr id="167941" name="AutoShape 5">
            <a:extLst>
              <a:ext uri="{FF2B5EF4-FFF2-40B4-BE49-F238E27FC236}">
                <a16:creationId xmlns:a16="http://schemas.microsoft.com/office/drawing/2014/main" id="{E2129D3C-6E6F-E09A-C8EA-77B876EC53B2}"/>
              </a:ext>
            </a:extLst>
          </p:cNvPr>
          <p:cNvSpPr>
            <a:spLocks noChangeArrowheads="1"/>
          </p:cNvSpPr>
          <p:nvPr/>
        </p:nvSpPr>
        <p:spPr bwMode="gray">
          <a:xfrm>
            <a:off x="4800600" y="2338388"/>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altLang="en-US" sz="2400" b="1" dirty="0">
                <a:solidFill>
                  <a:schemeClr val="tx2"/>
                </a:solidFill>
                <a:latin typeface="Times New Roman" panose="02020603050405020304" pitchFamily="18" charset="0"/>
                <a:cs typeface="Times New Roman" panose="02020603050405020304" pitchFamily="18" charset="0"/>
              </a:rPr>
              <a:t>Phiếu thu, Phiếu chi</a:t>
            </a:r>
          </a:p>
        </p:txBody>
      </p:sp>
      <p:sp>
        <p:nvSpPr>
          <p:cNvPr id="167942" name="AutoShape 6">
            <a:extLst>
              <a:ext uri="{FF2B5EF4-FFF2-40B4-BE49-F238E27FC236}">
                <a16:creationId xmlns:a16="http://schemas.microsoft.com/office/drawing/2014/main" id="{2673370A-854A-731C-B71A-2E9B3A43EFD3}"/>
              </a:ext>
            </a:extLst>
          </p:cNvPr>
          <p:cNvSpPr>
            <a:spLocks noChangeArrowheads="1"/>
          </p:cNvSpPr>
          <p:nvPr/>
        </p:nvSpPr>
        <p:spPr bwMode="gray">
          <a:xfrm>
            <a:off x="4876800" y="3328988"/>
            <a:ext cx="49164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pt-BR" altLang="en-US" sz="2400" b="1" dirty="0">
                <a:solidFill>
                  <a:schemeClr val="tx2"/>
                </a:solidFill>
                <a:latin typeface="Times New Roman" panose="02020603050405020304" pitchFamily="18" charset="0"/>
                <a:cs typeface="Times New Roman" panose="02020603050405020304" pitchFamily="18" charset="0"/>
              </a:rPr>
              <a:t>Giấy báo Nợ, Có của NH</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167943" name="AutoShape 7">
            <a:extLst>
              <a:ext uri="{FF2B5EF4-FFF2-40B4-BE49-F238E27FC236}">
                <a16:creationId xmlns:a16="http://schemas.microsoft.com/office/drawing/2014/main" id="{E77DEBF3-F77D-D36E-1C0D-77756568C9F7}"/>
              </a:ext>
            </a:extLst>
          </p:cNvPr>
          <p:cNvSpPr>
            <a:spLocks noChangeArrowheads="1"/>
          </p:cNvSpPr>
          <p:nvPr/>
        </p:nvSpPr>
        <p:spPr bwMode="gray">
          <a:xfrm>
            <a:off x="4800600" y="4243388"/>
            <a:ext cx="50292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PT" altLang="en-US" sz="2400" b="1" dirty="0">
                <a:solidFill>
                  <a:schemeClr val="tx2"/>
                </a:solidFill>
                <a:latin typeface="Times New Roman" panose="02020603050405020304" pitchFamily="18" charset="0"/>
                <a:cs typeface="Times New Roman" panose="02020603050405020304" pitchFamily="18" charset="0"/>
              </a:rPr>
              <a:t>Biên bản trích lập các quỹ</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3" name="Rectangle 7">
            <a:extLst>
              <a:ext uri="{FF2B5EF4-FFF2-40B4-BE49-F238E27FC236}">
                <a16:creationId xmlns:a16="http://schemas.microsoft.com/office/drawing/2014/main" id="{B984E9BF-3F98-72F6-2577-7960D719F206}"/>
              </a:ext>
            </a:extLst>
          </p:cNvPr>
          <p:cNvSpPr>
            <a:spLocks noChangeArrowheads="1"/>
          </p:cNvSpPr>
          <p:nvPr/>
        </p:nvSpPr>
        <p:spPr bwMode="auto">
          <a:xfrm>
            <a:off x="2881313" y="988548"/>
            <a:ext cx="60548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vi-VN" altLang="en-US" i="1" dirty="0">
                <a:latin typeface="Times New Roman" panose="02020603050405020304" pitchFamily="18" charset="0"/>
                <a:cs typeface="Times New Roman" panose="02020603050405020304" pitchFamily="18" charset="0"/>
              </a:rPr>
              <a:t>2.2.3. Kế toán quỹ khen thưởng, phúc lợi</a:t>
            </a:r>
          </a:p>
        </p:txBody>
      </p:sp>
    </p:spTree>
    <p:extLst>
      <p:ext uri="{BB962C8B-B14F-4D97-AF65-F5344CB8AC3E}">
        <p14:creationId xmlns:p14="http://schemas.microsoft.com/office/powerpoint/2010/main" val="32287157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7938"/>
                                        </p:tgtEl>
                                        <p:attrNameLst>
                                          <p:attrName>style.visibility</p:attrName>
                                        </p:attrNameLst>
                                      </p:cBhvr>
                                      <p:to>
                                        <p:strVal val="visible"/>
                                      </p:to>
                                    </p:set>
                                    <p:anim calcmode="lin" valueType="num">
                                      <p:cBhvr additive="base">
                                        <p:cTn id="7" dur="500" fill="hold"/>
                                        <p:tgtEl>
                                          <p:spTgt spid="167938"/>
                                        </p:tgtEl>
                                        <p:attrNameLst>
                                          <p:attrName>ppt_x</p:attrName>
                                        </p:attrNameLst>
                                      </p:cBhvr>
                                      <p:tavLst>
                                        <p:tav tm="0">
                                          <p:val>
                                            <p:strVal val="0-#ppt_w/2"/>
                                          </p:val>
                                        </p:tav>
                                        <p:tav tm="100000">
                                          <p:val>
                                            <p:strVal val="#ppt_x"/>
                                          </p:val>
                                        </p:tav>
                                      </p:tavLst>
                                    </p:anim>
                                    <p:anim calcmode="lin" valueType="num">
                                      <p:cBhvr additive="base">
                                        <p:cTn id="8" dur="500" fill="hold"/>
                                        <p:tgtEl>
                                          <p:spTgt spid="16793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67941"/>
                                        </p:tgtEl>
                                        <p:attrNameLst>
                                          <p:attrName>style.visibility</p:attrName>
                                        </p:attrNameLst>
                                      </p:cBhvr>
                                      <p:to>
                                        <p:strVal val="visible"/>
                                      </p:to>
                                    </p:set>
                                    <p:anim calcmode="lin" valueType="num">
                                      <p:cBhvr additive="base">
                                        <p:cTn id="13" dur="500" fill="hold"/>
                                        <p:tgtEl>
                                          <p:spTgt spid="167941"/>
                                        </p:tgtEl>
                                        <p:attrNameLst>
                                          <p:attrName>ppt_x</p:attrName>
                                        </p:attrNameLst>
                                      </p:cBhvr>
                                      <p:tavLst>
                                        <p:tav tm="0">
                                          <p:val>
                                            <p:strVal val="1+#ppt_w/2"/>
                                          </p:val>
                                        </p:tav>
                                        <p:tav tm="100000">
                                          <p:val>
                                            <p:strVal val="#ppt_x"/>
                                          </p:val>
                                        </p:tav>
                                      </p:tavLst>
                                    </p:anim>
                                    <p:anim calcmode="lin" valueType="num">
                                      <p:cBhvr additive="base">
                                        <p:cTn id="14" dur="500" fill="hold"/>
                                        <p:tgtEl>
                                          <p:spTgt spid="167941"/>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67942"/>
                                        </p:tgtEl>
                                        <p:attrNameLst>
                                          <p:attrName>style.visibility</p:attrName>
                                        </p:attrNameLst>
                                      </p:cBhvr>
                                      <p:to>
                                        <p:strVal val="visible"/>
                                      </p:to>
                                    </p:set>
                                    <p:anim calcmode="lin" valueType="num">
                                      <p:cBhvr additive="base">
                                        <p:cTn id="17" dur="500" fill="hold"/>
                                        <p:tgtEl>
                                          <p:spTgt spid="167942"/>
                                        </p:tgtEl>
                                        <p:attrNameLst>
                                          <p:attrName>ppt_x</p:attrName>
                                        </p:attrNameLst>
                                      </p:cBhvr>
                                      <p:tavLst>
                                        <p:tav tm="0">
                                          <p:val>
                                            <p:strVal val="1+#ppt_w/2"/>
                                          </p:val>
                                        </p:tav>
                                        <p:tav tm="100000">
                                          <p:val>
                                            <p:strVal val="#ppt_x"/>
                                          </p:val>
                                        </p:tav>
                                      </p:tavLst>
                                    </p:anim>
                                    <p:anim calcmode="lin" valueType="num">
                                      <p:cBhvr additive="base">
                                        <p:cTn id="18" dur="500" fill="hold"/>
                                        <p:tgtEl>
                                          <p:spTgt spid="167942"/>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67943"/>
                                        </p:tgtEl>
                                        <p:attrNameLst>
                                          <p:attrName>style.visibility</p:attrName>
                                        </p:attrNameLst>
                                      </p:cBhvr>
                                      <p:to>
                                        <p:strVal val="visible"/>
                                      </p:to>
                                    </p:set>
                                    <p:anim calcmode="lin" valueType="num">
                                      <p:cBhvr additive="base">
                                        <p:cTn id="21" dur="500" fill="hold"/>
                                        <p:tgtEl>
                                          <p:spTgt spid="167943"/>
                                        </p:tgtEl>
                                        <p:attrNameLst>
                                          <p:attrName>ppt_x</p:attrName>
                                        </p:attrNameLst>
                                      </p:cBhvr>
                                      <p:tavLst>
                                        <p:tav tm="0">
                                          <p:val>
                                            <p:strVal val="1+#ppt_w/2"/>
                                          </p:val>
                                        </p:tav>
                                        <p:tav tm="100000">
                                          <p:val>
                                            <p:strVal val="#ppt_x"/>
                                          </p:val>
                                        </p:tav>
                                      </p:tavLst>
                                    </p:anim>
                                    <p:anim calcmode="lin" valueType="num">
                                      <p:cBhvr additive="base">
                                        <p:cTn id="22" dur="500" fill="hold"/>
                                        <p:tgtEl>
                                          <p:spTgt spid="1679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1" grpId="0" animBg="1"/>
      <p:bldP spid="167942" grpId="0" animBg="1"/>
      <p:bldP spid="16794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4">
            <a:extLst>
              <a:ext uri="{FF2B5EF4-FFF2-40B4-BE49-F238E27FC236}">
                <a16:creationId xmlns:a16="http://schemas.microsoft.com/office/drawing/2014/main" id="{6B87C7A3-0DF3-A67C-934E-40AA27283479}"/>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3298" name="Rectangle 2">
            <a:extLst>
              <a:ext uri="{FF2B5EF4-FFF2-40B4-BE49-F238E27FC236}">
                <a16:creationId xmlns:a16="http://schemas.microsoft.com/office/drawing/2014/main" id="{C0832F23-97CD-2809-DF06-B275484BC19D}"/>
              </a:ext>
            </a:extLst>
          </p:cNvPr>
          <p:cNvSpPr>
            <a:spLocks noGrp="1" noChangeArrowheads="1"/>
          </p:cNvSpPr>
          <p:nvPr>
            <p:ph type="title"/>
          </p:nvPr>
        </p:nvSpPr>
        <p:spPr>
          <a:xfrm>
            <a:off x="3505200" y="228601"/>
            <a:ext cx="5562600" cy="563563"/>
          </a:xfrm>
        </p:spPr>
        <p:txBody>
          <a:bodyPr>
            <a:normAutofit fontScale="90000"/>
          </a:bodyPr>
          <a:lstStyle/>
          <a:p>
            <a:pPr algn="ctr"/>
            <a:r>
              <a:rPr lang="en-US" altLang="en-US" sz="3200" dirty="0">
                <a:latin typeface="Times New Roman" panose="02020603050405020304" pitchFamily="18" charset="0"/>
                <a:cs typeface="Times New Roman" panose="02020603050405020304" pitchFamily="18" charset="0"/>
              </a:rPr>
              <a:t>Tài </a:t>
            </a:r>
            <a:r>
              <a:rPr lang="en-US" altLang="en-US" sz="3200" dirty="0" err="1">
                <a:latin typeface="Times New Roman" panose="02020603050405020304" pitchFamily="18" charset="0"/>
                <a:cs typeface="Times New Roman" panose="02020603050405020304" pitchFamily="18" charset="0"/>
              </a:rPr>
              <a:t>khoản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chuyên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dùng</a:t>
            </a:r>
            <a:endParaRPr lang="en-US" altLang="en-US" sz="3200" dirty="0">
              <a:latin typeface=".VnTime" pitchFamily="34" charset="0"/>
            </a:endParaRPr>
          </a:p>
        </p:txBody>
      </p:sp>
      <p:sp>
        <p:nvSpPr>
          <p:cNvPr id="183299" name="Rectangle 3">
            <a:extLst>
              <a:ext uri="{FF2B5EF4-FFF2-40B4-BE49-F238E27FC236}">
                <a16:creationId xmlns:a16="http://schemas.microsoft.com/office/drawing/2014/main" id="{EC7A9640-B521-8C71-1A6E-00C784BD667F}"/>
              </a:ext>
            </a:extLst>
          </p:cNvPr>
          <p:cNvSpPr>
            <a:spLocks noGrp="1" noChangeArrowheads="1"/>
          </p:cNvSpPr>
          <p:nvPr>
            <p:ph type="body" idx="1"/>
          </p:nvPr>
        </p:nvSpPr>
        <p:spPr>
          <a:xfrm>
            <a:off x="1981200" y="1981200"/>
            <a:ext cx="8382000" cy="685800"/>
          </a:xfrm>
        </p:spPr>
        <p:txBody>
          <a:bodyPr>
            <a:noAutofit/>
          </a:bodyPr>
          <a:lstStyle/>
          <a:p>
            <a:pPr marL="0" indent="0" algn="just">
              <a:lnSpc>
                <a:spcPct val="80000"/>
              </a:lnSpc>
              <a:buNone/>
            </a:pPr>
            <a:r>
              <a:rPr lang="pt-BR" altLang="en-US" sz="2400" dirty="0">
                <a:latin typeface="Times New Roman" panose="02020603050405020304" pitchFamily="18" charset="0"/>
                <a:cs typeface="Times New Roman" panose="02020603050405020304" pitchFamily="18" charset="0"/>
              </a:rPr>
              <a:t>Tài khoản này dùng để phản ánh số hiện có, tình hình tăng, giảm quỹ khen thưởng, quỹ phúc lợi và quỹ thưởng ban quản lý điều hành công ty của doanh nghiệp. Quỹ khen thưởng, quỹ phúc lợi được trích từ lợi nhuận sau thuế TNDN của doanh nghiệp để dùng cho công tác khen thưởng, khuyến khích lợi ích vật chất, phục vụ nhu cầu phúc lợi công cộng, cải thiện và nâng cao đời sống vật chất, tinh thần của người lao động.</a:t>
            </a:r>
            <a:endParaRPr lang="en-US" altLang="en-US" sz="2400" dirty="0">
              <a:latin typeface="Times New Roman" panose="02020603050405020304" pitchFamily="18" charset="0"/>
              <a:cs typeface="Times New Roman" panose="02020603050405020304" pitchFamily="18" charset="0"/>
            </a:endParaRPr>
          </a:p>
        </p:txBody>
      </p:sp>
      <p:sp>
        <p:nvSpPr>
          <p:cNvPr id="183300" name="AutoShape 4">
            <a:extLst>
              <a:ext uri="{FF2B5EF4-FFF2-40B4-BE49-F238E27FC236}">
                <a16:creationId xmlns:a16="http://schemas.microsoft.com/office/drawing/2014/main" id="{EFC77C85-EFB4-01E6-6E2E-6C35D61883A8}"/>
              </a:ext>
            </a:extLst>
          </p:cNvPr>
          <p:cNvSpPr>
            <a:spLocks noChangeArrowheads="1"/>
          </p:cNvSpPr>
          <p:nvPr/>
        </p:nvSpPr>
        <p:spPr bwMode="gray">
          <a:xfrm>
            <a:off x="2743200" y="990600"/>
            <a:ext cx="65532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Font typeface="Wingdings" panose="05000000000000000000" pitchFamily="2" charset="2"/>
              <a:buNone/>
            </a:pPr>
            <a:r>
              <a:rPr lang="vi-VN" altLang="en-US" b="1" dirty="0">
                <a:latin typeface="Times New Roman" panose="02020603050405020304" pitchFamily="18" charset="0"/>
                <a:cs typeface="Times New Roman" panose="02020603050405020304" pitchFamily="18" charset="0"/>
              </a:rPr>
              <a:t>TK 353 – Quỹ khen thưởng, phúc lợi</a:t>
            </a:r>
          </a:p>
        </p:txBody>
      </p:sp>
      <p:sp>
        <p:nvSpPr>
          <p:cNvPr id="183301" name="AutoShape 5">
            <a:extLst>
              <a:ext uri="{FF2B5EF4-FFF2-40B4-BE49-F238E27FC236}">
                <a16:creationId xmlns:a16="http://schemas.microsoft.com/office/drawing/2014/main" id="{B124B228-A1E6-5427-6815-EF8F58A30886}"/>
              </a:ext>
            </a:extLst>
          </p:cNvPr>
          <p:cNvSpPr>
            <a:spLocks noChangeArrowheads="1"/>
          </p:cNvSpPr>
          <p:nvPr/>
        </p:nvSpPr>
        <p:spPr bwMode="auto">
          <a:xfrm>
            <a:off x="1905000" y="1905000"/>
            <a:ext cx="8534400" cy="2209800"/>
          </a:xfrm>
          <a:prstGeom prst="roundRect">
            <a:avLst>
              <a:gd name="adj" fmla="val 15463"/>
            </a:avLst>
          </a:prstGeom>
          <a:noFill/>
          <a:ln w="38100">
            <a:solidFill>
              <a:srgbClr val="FF00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3315" name="Rectangle 19">
            <a:extLst>
              <a:ext uri="{FF2B5EF4-FFF2-40B4-BE49-F238E27FC236}">
                <a16:creationId xmlns:a16="http://schemas.microsoft.com/office/drawing/2014/main" id="{31B0DC02-3E09-A8FA-9632-E2C53553ABF3}"/>
              </a:ext>
            </a:extLst>
          </p:cNvPr>
          <p:cNvSpPr>
            <a:spLocks noChangeArrowheads="1"/>
          </p:cNvSpPr>
          <p:nvPr/>
        </p:nvSpPr>
        <p:spPr bwMode="auto">
          <a:xfrm>
            <a:off x="2239964" y="4171950"/>
            <a:ext cx="7818437" cy="223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BR" altLang="en-US" sz="2400" b="1" i="1">
                <a:latin typeface="Times New Roman" panose="02020603050405020304" pitchFamily="18" charset="0"/>
                <a:cs typeface="Times New Roman" panose="02020603050405020304" pitchFamily="18" charset="0"/>
              </a:rPr>
              <a:t>Tài khoản 353 – Quỹ khen thưởng, phúc lợi, có 4 TK cấp 2:</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i="1">
                <a:latin typeface="Times New Roman" panose="02020603050405020304" pitchFamily="18" charset="0"/>
                <a:cs typeface="Times New Roman" panose="02020603050405020304" pitchFamily="18" charset="0"/>
              </a:rPr>
              <a:t>- Tài khoản 3531 - Quỹ khen thưởng</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i="1">
                <a:latin typeface="Times New Roman" panose="02020603050405020304" pitchFamily="18" charset="0"/>
                <a:cs typeface="Times New Roman" panose="02020603050405020304" pitchFamily="18" charset="0"/>
              </a:rPr>
              <a:t>- Tài khoản 3532 - Quỹ phúc lợi</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i="1">
                <a:latin typeface="Times New Roman" panose="02020603050405020304" pitchFamily="18" charset="0"/>
                <a:cs typeface="Times New Roman" panose="02020603050405020304" pitchFamily="18" charset="0"/>
              </a:rPr>
              <a:t>- Tài khoản 3533 - Quỹ phúc lợi đã hình thành TSCĐ</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pt-BR" altLang="en-US" sz="2400">
                <a:latin typeface="Times New Roman" panose="02020603050405020304" pitchFamily="18" charset="0"/>
                <a:cs typeface="Times New Roman" panose="02020603050405020304" pitchFamily="18" charset="0"/>
              </a:rPr>
              <a:t>- </a:t>
            </a:r>
            <a:r>
              <a:rPr lang="pt-BR" altLang="en-US" sz="2400" i="1">
                <a:latin typeface="Times New Roman" panose="02020603050405020304" pitchFamily="18" charset="0"/>
                <a:cs typeface="Times New Roman" panose="02020603050405020304" pitchFamily="18" charset="0"/>
              </a:rPr>
              <a:t>Tài khoản 3534 - Quỹ thưởng ban quản lý điều hành công ty</a:t>
            </a:r>
            <a:endParaRPr lang="en-US" altLang="en-US" sz="2400">
              <a:latin typeface="Times New Roman" panose="02020603050405020304" pitchFamily="18" charset="0"/>
              <a:cs typeface="Times New Roman" panose="02020603050405020304" pitchFamily="18" charset="0"/>
            </a:endParaRPr>
          </a:p>
        </p:txBody>
      </p:sp>
      <p:sp>
        <p:nvSpPr>
          <p:cNvPr id="183316" name="AutoShape 20">
            <a:extLst>
              <a:ext uri="{FF2B5EF4-FFF2-40B4-BE49-F238E27FC236}">
                <a16:creationId xmlns:a16="http://schemas.microsoft.com/office/drawing/2014/main" id="{C3919338-EEF8-31F4-C833-89420F6B2B15}"/>
              </a:ext>
            </a:extLst>
          </p:cNvPr>
          <p:cNvSpPr>
            <a:spLocks noChangeArrowheads="1"/>
          </p:cNvSpPr>
          <p:nvPr/>
        </p:nvSpPr>
        <p:spPr bwMode="auto">
          <a:xfrm>
            <a:off x="2133600" y="4191000"/>
            <a:ext cx="8153400" cy="2298700"/>
          </a:xfrm>
          <a:prstGeom prst="roundRect">
            <a:avLst>
              <a:gd name="adj" fmla="val 15463"/>
            </a:avLst>
          </a:prstGeom>
          <a:noFill/>
          <a:ln w="38100">
            <a:solidFill>
              <a:srgbClr val="FF990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3298"/>
                                        </p:tgtEl>
                                        <p:attrNameLst>
                                          <p:attrName>style.visibility</p:attrName>
                                        </p:attrNameLst>
                                      </p:cBhvr>
                                      <p:to>
                                        <p:strVal val="visible"/>
                                      </p:to>
                                    </p:set>
                                    <p:anim calcmode="lin" valueType="num">
                                      <p:cBhvr>
                                        <p:cTn id="7" dur="500" fill="hold"/>
                                        <p:tgtEl>
                                          <p:spTgt spid="183298"/>
                                        </p:tgtEl>
                                        <p:attrNameLst>
                                          <p:attrName>ppt_w</p:attrName>
                                        </p:attrNameLst>
                                      </p:cBhvr>
                                      <p:tavLst>
                                        <p:tav tm="0">
                                          <p:val>
                                            <p:fltVal val="0"/>
                                          </p:val>
                                        </p:tav>
                                        <p:tav tm="100000">
                                          <p:val>
                                            <p:strVal val="#ppt_w"/>
                                          </p:val>
                                        </p:tav>
                                      </p:tavLst>
                                    </p:anim>
                                    <p:anim calcmode="lin" valueType="num">
                                      <p:cBhvr>
                                        <p:cTn id="8" dur="500" fill="hold"/>
                                        <p:tgtEl>
                                          <p:spTgt spid="183298"/>
                                        </p:tgtEl>
                                        <p:attrNameLst>
                                          <p:attrName>ppt_h</p:attrName>
                                        </p:attrNameLst>
                                      </p:cBhvr>
                                      <p:tavLst>
                                        <p:tav tm="0">
                                          <p:val>
                                            <p:fltVal val="0"/>
                                          </p:val>
                                        </p:tav>
                                        <p:tav tm="100000">
                                          <p:val>
                                            <p:strVal val="#ppt_h"/>
                                          </p:val>
                                        </p:tav>
                                      </p:tavLst>
                                    </p:anim>
                                    <p:anim calcmode="lin" valueType="num">
                                      <p:cBhvr>
                                        <p:cTn id="9" dur="500" fill="hold"/>
                                        <p:tgtEl>
                                          <p:spTgt spid="183298"/>
                                        </p:tgtEl>
                                        <p:attrNameLst>
                                          <p:attrName>style.rotation</p:attrName>
                                        </p:attrNameLst>
                                      </p:cBhvr>
                                      <p:tavLst>
                                        <p:tav tm="0">
                                          <p:val>
                                            <p:fltVal val="360"/>
                                          </p:val>
                                        </p:tav>
                                        <p:tav tm="100000">
                                          <p:val>
                                            <p:fltVal val="0"/>
                                          </p:val>
                                        </p:tav>
                                      </p:tavLst>
                                    </p:anim>
                                    <p:animEffect transition="in" filter="fade">
                                      <p:cBhvr>
                                        <p:cTn id="10" dur="500"/>
                                        <p:tgtEl>
                                          <p:spTgt spid="18329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83300"/>
                                        </p:tgtEl>
                                        <p:attrNameLst>
                                          <p:attrName>style.visibility</p:attrName>
                                        </p:attrNameLst>
                                      </p:cBhvr>
                                      <p:to>
                                        <p:strVal val="visible"/>
                                      </p:to>
                                    </p:set>
                                    <p:anim calcmode="lin" valueType="num">
                                      <p:cBhvr additive="base">
                                        <p:cTn id="15" dur="500" fill="hold"/>
                                        <p:tgtEl>
                                          <p:spTgt spid="183300"/>
                                        </p:tgtEl>
                                        <p:attrNameLst>
                                          <p:attrName>ppt_x</p:attrName>
                                        </p:attrNameLst>
                                      </p:cBhvr>
                                      <p:tavLst>
                                        <p:tav tm="0">
                                          <p:val>
                                            <p:strVal val="0-#ppt_w/2"/>
                                          </p:val>
                                        </p:tav>
                                        <p:tav tm="100000">
                                          <p:val>
                                            <p:strVal val="#ppt_x"/>
                                          </p:val>
                                        </p:tav>
                                      </p:tavLst>
                                    </p:anim>
                                    <p:anim calcmode="lin" valueType="num">
                                      <p:cBhvr additive="base">
                                        <p:cTn id="16" dur="500" fill="hold"/>
                                        <p:tgtEl>
                                          <p:spTgt spid="183300"/>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83299">
                                            <p:txEl>
                                              <p:pRg st="0" end="0"/>
                                            </p:txEl>
                                          </p:spTgt>
                                        </p:tgtEl>
                                        <p:attrNameLst>
                                          <p:attrName>style.visibility</p:attrName>
                                        </p:attrNameLst>
                                      </p:cBhvr>
                                      <p:to>
                                        <p:strVal val="visible"/>
                                      </p:to>
                                    </p:set>
                                    <p:anim calcmode="lin" valueType="num">
                                      <p:cBhvr>
                                        <p:cTn id="21" dur="1000" fill="hold"/>
                                        <p:tgtEl>
                                          <p:spTgt spid="183299">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83299">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83299">
                                            <p:txEl>
                                              <p:pRg st="0" end="0"/>
                                            </p:txEl>
                                          </p:spTgt>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183301"/>
                                        </p:tgtEl>
                                        <p:attrNameLst>
                                          <p:attrName>style.visibility</p:attrName>
                                        </p:attrNameLst>
                                      </p:cBhvr>
                                      <p:to>
                                        <p:strVal val="visible"/>
                                      </p:to>
                                    </p:set>
                                    <p:animEffect transition="in" filter="diamond(in)">
                                      <p:cBhvr>
                                        <p:cTn id="26" dur="2000"/>
                                        <p:tgtEl>
                                          <p:spTgt spid="18330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0" presetClass="entr" presetSubtype="0" fill="hold" grpId="0" nodeType="clickEffect">
                                  <p:stCondLst>
                                    <p:cond delay="0"/>
                                  </p:stCondLst>
                                  <p:childTnLst>
                                    <p:set>
                                      <p:cBhvr>
                                        <p:cTn id="30" dur="1" fill="hold">
                                          <p:stCondLst>
                                            <p:cond delay="0"/>
                                          </p:stCondLst>
                                        </p:cTn>
                                        <p:tgtEl>
                                          <p:spTgt spid="183315"/>
                                        </p:tgtEl>
                                        <p:attrNameLst>
                                          <p:attrName>style.visibility</p:attrName>
                                        </p:attrNameLst>
                                      </p:cBhvr>
                                      <p:to>
                                        <p:strVal val="visible"/>
                                      </p:to>
                                    </p:set>
                                    <p:animEffect transition="in" filter="wedge">
                                      <p:cBhvr>
                                        <p:cTn id="31" dur="2000"/>
                                        <p:tgtEl>
                                          <p:spTgt spid="183315"/>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183316"/>
                                        </p:tgtEl>
                                        <p:attrNameLst>
                                          <p:attrName>style.visibility</p:attrName>
                                        </p:attrNameLst>
                                      </p:cBhvr>
                                      <p:to>
                                        <p:strVal val="visible"/>
                                      </p:to>
                                    </p:set>
                                    <p:animEffect transition="in" filter="diamond(in)">
                                      <p:cBhvr>
                                        <p:cTn id="34" dur="2000"/>
                                        <p:tgtEl>
                                          <p:spTgt spid="18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p:bldP spid="183299" grpId="0" build="p"/>
      <p:bldP spid="183300" grpId="0" animBg="1"/>
      <p:bldP spid="183301" grpId="0" animBg="1"/>
      <p:bldP spid="183315" grpId="0"/>
      <p:bldP spid="183316"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a:extLst>
              <a:ext uri="{FF2B5EF4-FFF2-40B4-BE49-F238E27FC236}">
                <a16:creationId xmlns:a16="http://schemas.microsoft.com/office/drawing/2014/main" id="{DB540819-C12F-D094-D17B-017D9CA1DB60}"/>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30725" name="Group 5">
            <a:extLst>
              <a:ext uri="{FF2B5EF4-FFF2-40B4-BE49-F238E27FC236}">
                <a16:creationId xmlns:a16="http://schemas.microsoft.com/office/drawing/2014/main" id="{56D6CEF4-A723-4E29-81CE-A2F1B7E33626}"/>
              </a:ext>
            </a:extLst>
          </p:cNvPr>
          <p:cNvGrpSpPr>
            <a:grpSpLocks/>
          </p:cNvGrpSpPr>
          <p:nvPr/>
        </p:nvGrpSpPr>
        <p:grpSpPr bwMode="auto">
          <a:xfrm>
            <a:off x="1905000" y="1219200"/>
            <a:ext cx="8382000" cy="5334000"/>
            <a:chOff x="288" y="1872"/>
            <a:chExt cx="5280" cy="2544"/>
          </a:xfrm>
        </p:grpSpPr>
        <p:sp>
          <p:nvSpPr>
            <p:cNvPr id="33800" name="Text Box 7">
              <a:extLst>
                <a:ext uri="{FF2B5EF4-FFF2-40B4-BE49-F238E27FC236}">
                  <a16:creationId xmlns:a16="http://schemas.microsoft.com/office/drawing/2014/main" id="{1F35BCF5-2B24-5C1F-BDBA-490D4F20C465}"/>
                </a:ext>
              </a:extLst>
            </p:cNvPr>
            <p:cNvSpPr txBox="1">
              <a:spLocks noChangeArrowheads="1"/>
            </p:cNvSpPr>
            <p:nvPr/>
          </p:nvSpPr>
          <p:spPr bwMode="auto">
            <a:xfrm>
              <a:off x="2448" y="1872"/>
              <a:ext cx="912"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a:latin typeface="Times New Roman" panose="02020603050405020304" pitchFamily="18" charset="0"/>
                </a:rPr>
                <a:t>TK 353</a:t>
              </a:r>
            </a:p>
          </p:txBody>
        </p:sp>
        <p:grpSp>
          <p:nvGrpSpPr>
            <p:cNvPr id="33801" name="Group 6">
              <a:extLst>
                <a:ext uri="{FF2B5EF4-FFF2-40B4-BE49-F238E27FC236}">
                  <a16:creationId xmlns:a16="http://schemas.microsoft.com/office/drawing/2014/main" id="{27B1B154-6A9B-9F85-B791-A19337BC7F26}"/>
                </a:ext>
              </a:extLst>
            </p:cNvPr>
            <p:cNvGrpSpPr>
              <a:grpSpLocks/>
            </p:cNvGrpSpPr>
            <p:nvPr/>
          </p:nvGrpSpPr>
          <p:grpSpPr bwMode="auto">
            <a:xfrm>
              <a:off x="288" y="2160"/>
              <a:ext cx="5280" cy="2256"/>
              <a:chOff x="1440" y="2352"/>
              <a:chExt cx="3456" cy="1536"/>
            </a:xfrm>
          </p:grpSpPr>
          <p:sp>
            <p:nvSpPr>
              <p:cNvPr id="33803" name="Line 4">
                <a:extLst>
                  <a:ext uri="{FF2B5EF4-FFF2-40B4-BE49-F238E27FC236}">
                    <a16:creationId xmlns:a16="http://schemas.microsoft.com/office/drawing/2014/main" id="{A849D34A-38F5-5A63-9856-295482C06693}"/>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3804" name="Line 5">
                <a:extLst>
                  <a:ext uri="{FF2B5EF4-FFF2-40B4-BE49-F238E27FC236}">
                    <a16:creationId xmlns:a16="http://schemas.microsoft.com/office/drawing/2014/main" id="{01B6192D-FBD4-3F73-A4FB-392732661E4F}"/>
                  </a:ext>
                </a:extLst>
              </p:cNvPr>
              <p:cNvSpPr>
                <a:spLocks noChangeShapeType="1"/>
              </p:cNvSpPr>
              <p:nvPr/>
            </p:nvSpPr>
            <p:spPr bwMode="auto">
              <a:xfrm>
                <a:off x="3168"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33802" name="Line 8">
              <a:extLst>
                <a:ext uri="{FF2B5EF4-FFF2-40B4-BE49-F238E27FC236}">
                  <a16:creationId xmlns:a16="http://schemas.microsoft.com/office/drawing/2014/main" id="{C80809FD-06BA-7641-FE20-2D2045C93784}"/>
                </a:ext>
              </a:extLst>
            </p:cNvPr>
            <p:cNvSpPr>
              <a:spLocks noChangeShapeType="1"/>
            </p:cNvSpPr>
            <p:nvPr/>
          </p:nvSpPr>
          <p:spPr bwMode="auto">
            <a:xfrm>
              <a:off x="288" y="3980"/>
              <a:ext cx="52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86382" name="Rectangle 14">
            <a:extLst>
              <a:ext uri="{FF2B5EF4-FFF2-40B4-BE49-F238E27FC236}">
                <a16:creationId xmlns:a16="http://schemas.microsoft.com/office/drawing/2014/main" id="{4C086C44-9808-1719-946D-005C85151671}"/>
              </a:ext>
            </a:extLst>
          </p:cNvPr>
          <p:cNvSpPr>
            <a:spLocks noChangeArrowheads="1"/>
          </p:cNvSpPr>
          <p:nvPr/>
        </p:nvSpPr>
        <p:spPr bwMode="auto">
          <a:xfrm>
            <a:off x="2286000" y="317500"/>
            <a:ext cx="792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000" b="1" dirty="0" err="1">
                <a:latin typeface="Times New Roman" panose="02020603050405020304" pitchFamily="18" charset="0"/>
              </a:rPr>
              <a:t>KẾT</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CẤU</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VÀ</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NỘI</a:t>
            </a:r>
            <a:r>
              <a:rPr lang="en-US" altLang="en-US" sz="2000" b="1" dirty="0">
                <a:latin typeface="Times New Roman" panose="02020603050405020304" pitchFamily="18" charset="0"/>
              </a:rPr>
              <a:t> DUNG </a:t>
            </a:r>
            <a:r>
              <a:rPr lang="en-US" altLang="en-US" sz="2000" b="1" dirty="0" err="1">
                <a:latin typeface="Times New Roman" panose="02020603050405020304" pitchFamily="18" charset="0"/>
              </a:rPr>
              <a:t>PHẢN</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ẢNH</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CỦA</a:t>
            </a:r>
            <a:br>
              <a:rPr lang="en-US" altLang="en-US" sz="2000" b="1" dirty="0">
                <a:latin typeface="Times New Roman" panose="02020603050405020304" pitchFamily="18" charset="0"/>
              </a:rPr>
            </a:br>
            <a:r>
              <a:rPr lang="en-US" altLang="en-US" sz="2000" b="1" dirty="0">
                <a:latin typeface="Times New Roman" panose="02020603050405020304" pitchFamily="18" charset="0"/>
              </a:rPr>
              <a:t>TÀI </a:t>
            </a:r>
            <a:r>
              <a:rPr lang="en-US" altLang="en-US" sz="2000" b="1" dirty="0" err="1">
                <a:latin typeface="Times New Roman" panose="02020603050405020304" pitchFamily="18" charset="0"/>
              </a:rPr>
              <a:t>KHOẢN</a:t>
            </a:r>
            <a:r>
              <a:rPr lang="en-US" altLang="en-US" sz="2000" b="1" dirty="0">
                <a:latin typeface="Times New Roman" panose="02020603050405020304" pitchFamily="18" charset="0"/>
              </a:rPr>
              <a:t> 353 – </a:t>
            </a:r>
            <a:r>
              <a:rPr lang="en-US" altLang="en-US" sz="2000" b="1" dirty="0" err="1">
                <a:latin typeface="Times New Roman" panose="02020603050405020304" pitchFamily="18" charset="0"/>
              </a:rPr>
              <a:t>QUỸ</a:t>
            </a:r>
            <a:r>
              <a:rPr lang="en-US" altLang="en-US" sz="2000" b="1" dirty="0">
                <a:latin typeface="Times New Roman" panose="02020603050405020304" pitchFamily="18" charset="0"/>
              </a:rPr>
              <a:t> KHEN </a:t>
            </a:r>
            <a:r>
              <a:rPr lang="en-US" altLang="en-US" sz="2000" b="1" dirty="0" err="1">
                <a:latin typeface="Times New Roman" panose="02020603050405020304" pitchFamily="18" charset="0"/>
              </a:rPr>
              <a:t>THƯỞNG</a:t>
            </a:r>
            <a:r>
              <a:rPr lang="en-US" altLang="en-US" sz="2000" b="1" dirty="0">
                <a:latin typeface="Times New Roman" panose="02020603050405020304" pitchFamily="18" charset="0"/>
              </a:rPr>
              <a:t>, PHÚC LỢI</a:t>
            </a:r>
          </a:p>
        </p:txBody>
      </p:sp>
      <p:sp>
        <p:nvSpPr>
          <p:cNvPr id="2" name="Rectangle 1">
            <a:extLst>
              <a:ext uri="{FF2B5EF4-FFF2-40B4-BE49-F238E27FC236}">
                <a16:creationId xmlns:a16="http://schemas.microsoft.com/office/drawing/2014/main" id="{BCF0FA4A-95F0-8D02-E1F4-1058F8B91E34}"/>
              </a:ext>
            </a:extLst>
          </p:cNvPr>
          <p:cNvSpPr>
            <a:spLocks noChangeArrowheads="1"/>
          </p:cNvSpPr>
          <p:nvPr/>
        </p:nvSpPr>
        <p:spPr bwMode="auto">
          <a:xfrm>
            <a:off x="1981200" y="1828800"/>
            <a:ext cx="40386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2000">
                <a:latin typeface="Times New Roman" panose="02020603050405020304" pitchFamily="18" charset="0"/>
                <a:cs typeface="Times New Roman" panose="02020603050405020304" pitchFamily="18" charset="0"/>
              </a:rPr>
              <a:t>- Các khoản chi tiêu quỹ khen thưởng, quỹ phúc lợi, quỹ thưởng ban quản lý điều hành công ty;</a:t>
            </a:r>
            <a:endParaRPr lang="en-US" altLang="en-US" sz="20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pt-BR" altLang="en-US" sz="2000">
                <a:latin typeface="Times New Roman" panose="02020603050405020304" pitchFamily="18" charset="0"/>
                <a:cs typeface="Times New Roman" panose="02020603050405020304" pitchFamily="18" charset="0"/>
              </a:rPr>
              <a:t>- Giảm quỹ phúc lợi đã hình thành TSCĐ khi tính hao mòn TSCĐ hoặc do nhượng bán, thanh lý, phát hiện thiếu khi kiểm kê TSCĐ;</a:t>
            </a:r>
            <a:endParaRPr lang="en-US" altLang="en-US" sz="20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pt-BR" altLang="en-US" sz="2000">
                <a:latin typeface="Times New Roman" panose="02020603050405020304" pitchFamily="18" charset="0"/>
                <a:cs typeface="Times New Roman" panose="02020603050405020304" pitchFamily="18" charset="0"/>
              </a:rPr>
              <a:t>- Đầu tư, mua sắm TSCĐ bằng quỹ phúc lợi khi hoàn thành phục vụ nhu cầu văn hóa, phúc lợi;</a:t>
            </a:r>
            <a:endParaRPr lang="en-US" altLang="en-US" sz="20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pt-BR" altLang="en-US" sz="2000">
                <a:latin typeface="Times New Roman" panose="02020603050405020304" pitchFamily="18" charset="0"/>
                <a:cs typeface="Times New Roman" panose="02020603050405020304" pitchFamily="18" charset="0"/>
              </a:rPr>
              <a:t>- Cấp quỹ khen thưởng, phúc lợi cho cấp dưới.</a:t>
            </a:r>
            <a:endParaRPr lang="en-US" altLang="en-US" sz="200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3A4FC40-A5CC-5B89-4BD9-1F66EA2FDBDD}"/>
              </a:ext>
            </a:extLst>
          </p:cNvPr>
          <p:cNvSpPr>
            <a:spLocks noChangeArrowheads="1"/>
          </p:cNvSpPr>
          <p:nvPr/>
        </p:nvSpPr>
        <p:spPr bwMode="auto">
          <a:xfrm>
            <a:off x="6172200" y="2163764"/>
            <a:ext cx="4114800"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2000">
                <a:latin typeface="Times New Roman" panose="02020603050405020304" pitchFamily="18" charset="0"/>
                <a:cs typeface="Times New Roman" panose="02020603050405020304" pitchFamily="18" charset="0"/>
              </a:rPr>
              <a:t>- Trích lập quỹ khen thưởng, quỹ phúc lợi, quỹ thưởng ban quản lý điều hành công ty  từ lợi nhuận sau thuế TNDN;</a:t>
            </a:r>
            <a:endParaRPr lang="en-US" altLang="en-US" sz="20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pt-BR" altLang="en-US" sz="2000">
                <a:latin typeface="Times New Roman" panose="02020603050405020304" pitchFamily="18" charset="0"/>
                <a:cs typeface="Times New Roman" panose="02020603050405020304" pitchFamily="18" charset="0"/>
              </a:rPr>
              <a:t>- Quỹ khen thưởng, phúc lợi được cấp trên cấp;</a:t>
            </a:r>
            <a:endParaRPr lang="en-US" altLang="en-US" sz="200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pt-BR" altLang="en-US" sz="2000">
                <a:latin typeface="Times New Roman" panose="02020603050405020304" pitchFamily="18" charset="0"/>
                <a:cs typeface="Times New Roman" panose="02020603050405020304" pitchFamily="18" charset="0"/>
              </a:rPr>
              <a:t>- Quỹ phúc lợi đã hình thành TSCĐ tăng do đầu tư, mua sắm TSCĐ bằng quỹ phúc lợi hoàn thành đưa vào sử dụng cho sản xuất, kinh doanh hoặc hoạt động văn hóa, phúc lợi.</a:t>
            </a:r>
            <a:endParaRPr lang="en-US" altLang="en-US" sz="200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5A25243-EE2B-6DFB-CDD4-A177141B74B0}"/>
              </a:ext>
            </a:extLst>
          </p:cNvPr>
          <p:cNvSpPr>
            <a:spLocks noChangeArrowheads="1"/>
          </p:cNvSpPr>
          <p:nvPr/>
        </p:nvSpPr>
        <p:spPr bwMode="auto">
          <a:xfrm>
            <a:off x="6172200" y="5754689"/>
            <a:ext cx="4114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pt-BR" altLang="en-US" sz="2000" b="1" u="sng">
                <a:latin typeface="Times New Roman" panose="02020603050405020304" pitchFamily="18" charset="0"/>
                <a:cs typeface="Times New Roman" panose="02020603050405020304" pitchFamily="18" charset="0"/>
              </a:rPr>
              <a:t>Số dư bên Có:</a:t>
            </a:r>
            <a:r>
              <a:rPr lang="pt-BR" altLang="en-US" sz="2000" b="1">
                <a:latin typeface="Times New Roman" panose="02020603050405020304" pitchFamily="18" charset="0"/>
                <a:cs typeface="Times New Roman" panose="02020603050405020304" pitchFamily="18" charset="0"/>
              </a:rPr>
              <a:t> </a:t>
            </a:r>
            <a:r>
              <a:rPr lang="pt-BR" altLang="en-US" sz="2000">
                <a:latin typeface="Times New Roman" panose="02020603050405020304" pitchFamily="18" charset="0"/>
                <a:cs typeface="Times New Roman" panose="02020603050405020304" pitchFamily="18" charset="0"/>
              </a:rPr>
              <a:t>Số quỹ khen thưởng, phúc lợi hiện còn của doanh nghiệp</a:t>
            </a:r>
            <a:endParaRPr lang="en-US" altLang="en-US" sz="2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6382"/>
                                        </p:tgtEl>
                                        <p:attrNameLst>
                                          <p:attrName>style.visibility</p:attrName>
                                        </p:attrNameLst>
                                      </p:cBhvr>
                                      <p:to>
                                        <p:strVal val="visible"/>
                                      </p:to>
                                    </p:set>
                                    <p:anim calcmode="lin" valueType="num">
                                      <p:cBhvr>
                                        <p:cTn id="7" dur="500" fill="hold"/>
                                        <p:tgtEl>
                                          <p:spTgt spid="186382"/>
                                        </p:tgtEl>
                                        <p:attrNameLst>
                                          <p:attrName>ppt_w</p:attrName>
                                        </p:attrNameLst>
                                      </p:cBhvr>
                                      <p:tavLst>
                                        <p:tav tm="0">
                                          <p:val>
                                            <p:fltVal val="0"/>
                                          </p:val>
                                        </p:tav>
                                        <p:tav tm="100000">
                                          <p:val>
                                            <p:strVal val="#ppt_w"/>
                                          </p:val>
                                        </p:tav>
                                      </p:tavLst>
                                    </p:anim>
                                    <p:anim calcmode="lin" valueType="num">
                                      <p:cBhvr>
                                        <p:cTn id="8" dur="500" fill="hold"/>
                                        <p:tgtEl>
                                          <p:spTgt spid="186382"/>
                                        </p:tgtEl>
                                        <p:attrNameLst>
                                          <p:attrName>ppt_h</p:attrName>
                                        </p:attrNameLst>
                                      </p:cBhvr>
                                      <p:tavLst>
                                        <p:tav tm="0">
                                          <p:val>
                                            <p:fltVal val="0"/>
                                          </p:val>
                                        </p:tav>
                                        <p:tav tm="100000">
                                          <p:val>
                                            <p:strVal val="#ppt_h"/>
                                          </p:val>
                                        </p:tav>
                                      </p:tavLst>
                                    </p:anim>
                                    <p:anim calcmode="lin" valueType="num">
                                      <p:cBhvr>
                                        <p:cTn id="9" dur="500" fill="hold"/>
                                        <p:tgtEl>
                                          <p:spTgt spid="186382"/>
                                        </p:tgtEl>
                                        <p:attrNameLst>
                                          <p:attrName>style.rotation</p:attrName>
                                        </p:attrNameLst>
                                      </p:cBhvr>
                                      <p:tavLst>
                                        <p:tav tm="0">
                                          <p:val>
                                            <p:fltVal val="360"/>
                                          </p:val>
                                        </p:tav>
                                        <p:tav tm="100000">
                                          <p:val>
                                            <p:fltVal val="0"/>
                                          </p:val>
                                        </p:tav>
                                      </p:tavLst>
                                    </p:anim>
                                    <p:animEffect transition="in" filter="fade">
                                      <p:cBhvr>
                                        <p:cTn id="10" dur="500"/>
                                        <p:tgtEl>
                                          <p:spTgt spid="18638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1" fill="hold" nodeType="clickEffect">
                                  <p:stCondLst>
                                    <p:cond delay="0"/>
                                  </p:stCondLst>
                                  <p:childTnLst>
                                    <p:set>
                                      <p:cBhvr>
                                        <p:cTn id="14" dur="1" fill="hold">
                                          <p:stCondLst>
                                            <p:cond delay="0"/>
                                          </p:stCondLst>
                                        </p:cTn>
                                        <p:tgtEl>
                                          <p:spTgt spid="30725"/>
                                        </p:tgtEl>
                                        <p:attrNameLst>
                                          <p:attrName>style.visibility</p:attrName>
                                        </p:attrNameLst>
                                      </p:cBhvr>
                                      <p:to>
                                        <p:strVal val="visible"/>
                                      </p:to>
                                    </p:set>
                                    <p:animEffect transition="in" filter="wheel(1)">
                                      <p:cBhvr>
                                        <p:cTn id="15" dur="2000"/>
                                        <p:tgtEl>
                                          <p:spTgt spid="3072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heel(1)">
                                      <p:cBhvr>
                                        <p:cTn id="20" dur="2000"/>
                                        <p:tgtEl>
                                          <p:spTgt spid="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heel(1)">
                                      <p:cBhvr>
                                        <p:cTn id="25" dur="2000"/>
                                        <p:tgtEl>
                                          <p:spTgt spid="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heel(1)">
                                      <p:cBhvr>
                                        <p:cTn id="3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82" grpId="0"/>
      <p:bldP spid="2" grpId="0"/>
      <p:bldP spid="3" grpId="0"/>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4">
            <a:extLst>
              <a:ext uri="{FF2B5EF4-FFF2-40B4-BE49-F238E27FC236}">
                <a16:creationId xmlns:a16="http://schemas.microsoft.com/office/drawing/2014/main" id="{2FAB8608-58B6-D5FC-611B-C9401960536F}"/>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dirty="0" err="1"/>
              <a:t>www.themegallery.com</a:t>
            </a:r>
            <a:endParaRPr lang="en-US" altLang="en-US" sz="1000" dirty="0"/>
          </a:p>
        </p:txBody>
      </p:sp>
      <p:sp>
        <p:nvSpPr>
          <p:cNvPr id="184323" name="Rectangle 3">
            <a:extLst>
              <a:ext uri="{FF2B5EF4-FFF2-40B4-BE49-F238E27FC236}">
                <a16:creationId xmlns:a16="http://schemas.microsoft.com/office/drawing/2014/main" id="{CAEA4499-79B5-D9D6-BD15-1B982DFE1614}"/>
              </a:ext>
            </a:extLst>
          </p:cNvPr>
          <p:cNvSpPr>
            <a:spLocks noChangeArrowheads="1"/>
          </p:cNvSpPr>
          <p:nvPr/>
        </p:nvSpPr>
        <p:spPr bwMode="auto">
          <a:xfrm>
            <a:off x="1828800" y="1169989"/>
            <a:ext cx="8534400" cy="428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579438"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200" b="1" i="1" u="sng">
                <a:latin typeface="Times New Roman" panose="02020603050405020304" pitchFamily="18" charset="0"/>
                <a:cs typeface="Times New Roman" panose="02020603050405020304" pitchFamily="18" charset="0"/>
              </a:rPr>
              <a:t>Ví dụ 1</a:t>
            </a:r>
            <a:r>
              <a:rPr lang="vi-VN" altLang="en-US" sz="2200" b="1" u="sng">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Doanh nghiệp mua 1 TSCĐ(ô tô đưa đón cán bộ công nhân viên đi làm)  giá mua trên hóa đơn 125.00.000đ (thuế GTGT 10%). Tiền mua đã được thanh toán bằng chuyển khoản qua ngân hàng (ngân hàng đã báo). TS đã đưa vào sử dụng, biết TS được hình thành từ quỹ phúc lợi.</a:t>
            </a:r>
            <a:endParaRPr lang="vi-VN" altLang="en-US" sz="2200" i="1" u="sng">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b="1" i="1" u="sng">
                <a:latin typeface="Times New Roman" panose="02020603050405020304" pitchFamily="18" charset="0"/>
                <a:cs typeface="Times New Roman" panose="02020603050405020304" pitchFamily="18" charset="0"/>
              </a:rPr>
              <a:t>Ví dụ 2</a:t>
            </a:r>
            <a:r>
              <a:rPr lang="vi-VN" altLang="en-US" sz="2200" b="1" u="sng">
                <a:latin typeface="Times New Roman" panose="02020603050405020304" pitchFamily="18" charset="0"/>
                <a:cs typeface="Times New Roman" panose="02020603050405020304" pitchFamily="18" charset="0"/>
              </a:rPr>
              <a:t>:</a:t>
            </a:r>
            <a:r>
              <a:rPr lang="vi-VN" altLang="en-US" sz="2200">
                <a:latin typeface="Times New Roman" panose="02020603050405020304" pitchFamily="18" charset="0"/>
                <a:cs typeface="Times New Roman" panose="02020603050405020304" pitchFamily="18" charset="0"/>
              </a:rPr>
              <a:t> Doanh nghiệp tạm trích quỹ dự khen thưởng, phúc lợi từ kết quả hoạt động kinh doanh 30.000.000đ (trong đó quỹ khen thưởng 14.500.000đ, Quỹ phúc lợi: 15.000.000đ) Khi báo cáo quyết toán năm được duyệt, quỹ khen thưởng được trích thêm 2.000.000đ, quỹ phúc lợi trích lập thừa 1.000.000đ</a:t>
            </a:r>
            <a:endParaRPr lang="en-US" altLang="en-US" sz="2200" i="1" u="sng">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200" b="1" i="1" u="sng">
                <a:latin typeface="Times New Roman" panose="02020603050405020304" pitchFamily="18" charset="0"/>
                <a:cs typeface="Times New Roman" panose="02020603050405020304" pitchFamily="18" charset="0"/>
              </a:rPr>
              <a:t>Ví dụ 3:</a:t>
            </a:r>
            <a:r>
              <a:rPr lang="vi-VN" altLang="en-US" sz="2200">
                <a:latin typeface="Times New Roman" panose="02020603050405020304" pitchFamily="18" charset="0"/>
                <a:cs typeface="Times New Roman" panose="02020603050405020304" pitchFamily="18" charset="0"/>
              </a:rPr>
              <a:t> Tính tiền thưởng phải trả thường kỳ cho công nhân viên: 5.000.000đ. Đồng thời xuất quỹ tiền mặt 20.000.000đ cho cán bộ công nhân viên đi nghỉ mát</a:t>
            </a:r>
            <a:endParaRPr lang="pt-BR" altLang="en-US" sz="2200">
              <a:latin typeface="Times New Roman" panose="02020603050405020304" pitchFamily="18" charset="0"/>
              <a:cs typeface="Times New Roman" panose="02020603050405020304" pitchFamily="18" charset="0"/>
            </a:endParaRPr>
          </a:p>
        </p:txBody>
      </p:sp>
      <p:sp>
        <p:nvSpPr>
          <p:cNvPr id="184324" name="AutoShape 4">
            <a:extLst>
              <a:ext uri="{FF2B5EF4-FFF2-40B4-BE49-F238E27FC236}">
                <a16:creationId xmlns:a16="http://schemas.microsoft.com/office/drawing/2014/main" id="{8F3E5255-7EC0-E2F5-7C44-5289D018504A}"/>
              </a:ext>
            </a:extLst>
          </p:cNvPr>
          <p:cNvSpPr>
            <a:spLocks noChangeArrowheads="1"/>
          </p:cNvSpPr>
          <p:nvPr/>
        </p:nvSpPr>
        <p:spPr bwMode="gray">
          <a:xfrm>
            <a:off x="2438400" y="5638800"/>
            <a:ext cx="7010400" cy="762000"/>
          </a:xfrm>
          <a:prstGeom prst="roundRect">
            <a:avLst>
              <a:gd name="adj" fmla="val 50000"/>
            </a:avLst>
          </a:prstGeom>
          <a:solidFill>
            <a:srgbClr val="FF6600"/>
          </a:soli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pt-BR" b="1" i="1" dirty="0">
                <a:latin typeface="Times New Roman" panose="02020603050405020304" pitchFamily="18" charset="0"/>
                <a:cs typeface="Times New Roman" panose="02020603050405020304" pitchFamily="18" charset="0"/>
              </a:rPr>
              <a:t>Căn cứ vào tài liệu trên kế toán định khoản</a:t>
            </a:r>
          </a:p>
        </p:txBody>
      </p:sp>
      <p:sp>
        <p:nvSpPr>
          <p:cNvPr id="184325" name="AutoShape 5">
            <a:extLst>
              <a:ext uri="{FF2B5EF4-FFF2-40B4-BE49-F238E27FC236}">
                <a16:creationId xmlns:a16="http://schemas.microsoft.com/office/drawing/2014/main" id="{7228B079-9719-844D-5CCB-158411EC9E69}"/>
              </a:ext>
            </a:extLst>
          </p:cNvPr>
          <p:cNvSpPr>
            <a:spLocks noChangeArrowheads="1"/>
          </p:cNvSpPr>
          <p:nvPr/>
        </p:nvSpPr>
        <p:spPr bwMode="auto">
          <a:xfrm>
            <a:off x="1752600" y="1169989"/>
            <a:ext cx="8686800" cy="4289425"/>
          </a:xfrm>
          <a:prstGeom prst="roundRect">
            <a:avLst>
              <a:gd name="adj" fmla="val 6310"/>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7" name="Rectangle 5">
            <a:extLst>
              <a:ext uri="{FF2B5EF4-FFF2-40B4-BE49-F238E27FC236}">
                <a16:creationId xmlns:a16="http://schemas.microsoft.com/office/drawing/2014/main" id="{D97B0ADD-D422-427C-A9C3-BFC10BCD58DD}"/>
              </a:ext>
            </a:extLst>
          </p:cNvPr>
          <p:cNvSpPr>
            <a:spLocks noChangeArrowheads="1"/>
          </p:cNvSpPr>
          <p:nvPr/>
        </p:nvSpPr>
        <p:spPr bwMode="auto">
          <a:xfrm>
            <a:off x="3505200" y="227014"/>
            <a:ext cx="5106988"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b="1" dirty="0">
                <a:latin typeface="Times New Roman" panose="02020603050405020304" pitchFamily="18" charset="0"/>
                <a:cs typeface="Times New Roman" panose="02020603050405020304" pitchFamily="18" charset="0"/>
              </a:rPr>
              <a:t>Kế toán các trường hợp chủ yếu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184323"/>
                                        </p:tgtEl>
                                        <p:attrNameLst>
                                          <p:attrName>style.visibility</p:attrName>
                                        </p:attrNameLst>
                                      </p:cBhvr>
                                      <p:to>
                                        <p:strVal val="visible"/>
                                      </p:to>
                                    </p:set>
                                    <p:animEffect transition="in" filter="wedge">
                                      <p:cBhvr>
                                        <p:cTn id="15" dur="2000"/>
                                        <p:tgtEl>
                                          <p:spTgt spid="184323"/>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84325"/>
                                        </p:tgtEl>
                                        <p:attrNameLst>
                                          <p:attrName>style.visibility</p:attrName>
                                        </p:attrNameLst>
                                      </p:cBhvr>
                                      <p:to>
                                        <p:strVal val="visible"/>
                                      </p:to>
                                    </p:set>
                                    <p:animEffect transition="in" filter="slide(fromBottom)">
                                      <p:cBhvr>
                                        <p:cTn id="18" dur="500"/>
                                        <p:tgtEl>
                                          <p:spTgt spid="18432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84324"/>
                                        </p:tgtEl>
                                        <p:attrNameLst>
                                          <p:attrName>style.visibility</p:attrName>
                                        </p:attrNameLst>
                                      </p:cBhvr>
                                      <p:to>
                                        <p:strVal val="visible"/>
                                      </p:to>
                                    </p:set>
                                    <p:anim calcmode="lin" valueType="num">
                                      <p:cBhvr additive="base">
                                        <p:cTn id="23" dur="500" fill="hold"/>
                                        <p:tgtEl>
                                          <p:spTgt spid="184324"/>
                                        </p:tgtEl>
                                        <p:attrNameLst>
                                          <p:attrName>ppt_x</p:attrName>
                                        </p:attrNameLst>
                                      </p:cBhvr>
                                      <p:tavLst>
                                        <p:tav tm="0">
                                          <p:val>
                                            <p:strVal val="#ppt_x"/>
                                          </p:val>
                                        </p:tav>
                                        <p:tav tm="100000">
                                          <p:val>
                                            <p:strVal val="#ppt_x"/>
                                          </p:val>
                                        </p:tav>
                                      </p:tavLst>
                                    </p:anim>
                                    <p:anim calcmode="lin" valueType="num">
                                      <p:cBhvr additive="base">
                                        <p:cTn id="24" dur="500" fill="hold"/>
                                        <p:tgtEl>
                                          <p:spTgt spid="1843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p:bldP spid="184324" grpId="0" animBg="1"/>
      <p:bldP spid="184325" grpId="0" animBg="1"/>
      <p:bldP spid="7"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78019-08A3-CEAF-DE10-C296CEC1B739}"/>
            </a:ext>
          </a:extLst>
        </p:cNvPr>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3E98CC8E-CFB3-00CC-14B2-7DD6E57E889D}"/>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AC1E61A0-8E52-1210-1447-2F4657E12CDB}"/>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55C941E6-66AB-2259-E94B-EC827A022813}"/>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9C63D2D0-4447-0647-1CC5-CCD4BE47A573}"/>
              </a:ext>
            </a:extLst>
          </p:cNvPr>
          <p:cNvSpPr>
            <a:spLocks noChangeArrowheads="1"/>
          </p:cNvSpPr>
          <p:nvPr/>
        </p:nvSpPr>
        <p:spPr bwMode="auto">
          <a:xfrm>
            <a:off x="4216400" y="1338771"/>
            <a:ext cx="2887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3200" b="1" i="1" dirty="0">
                <a:latin typeface="Times New Roman" panose="02020603050405020304" pitchFamily="18" charset="0"/>
                <a:cs typeface="Times New Roman" panose="02020603050405020304" pitchFamily="18" charset="0"/>
              </a:rPr>
              <a:t>Sổ kế toán</a:t>
            </a:r>
          </a:p>
        </p:txBody>
      </p:sp>
    </p:spTree>
    <p:extLst>
      <p:ext uri="{BB962C8B-B14F-4D97-AF65-F5344CB8AC3E}">
        <p14:creationId xmlns:p14="http://schemas.microsoft.com/office/powerpoint/2010/main" val="6423344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4">
            <a:extLst>
              <a:ext uri="{FF2B5EF4-FFF2-40B4-BE49-F238E27FC236}">
                <a16:creationId xmlns:a16="http://schemas.microsoft.com/office/drawing/2014/main" id="{5266011B-40F3-738D-76E5-0AA07BDD1042}"/>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7394" name="AutoShape 2">
            <a:extLst>
              <a:ext uri="{FF2B5EF4-FFF2-40B4-BE49-F238E27FC236}">
                <a16:creationId xmlns:a16="http://schemas.microsoft.com/office/drawing/2014/main" id="{40FE0CEE-A864-4CF8-0855-B9CAD7414F04}"/>
              </a:ext>
            </a:extLst>
          </p:cNvPr>
          <p:cNvSpPr>
            <a:spLocks noChangeArrowheads="1"/>
          </p:cNvSpPr>
          <p:nvPr/>
        </p:nvSpPr>
        <p:spPr bwMode="gray">
          <a:xfrm>
            <a:off x="4953000" y="1905000"/>
            <a:ext cx="2336800" cy="3200400"/>
          </a:xfrm>
          <a:prstGeom prst="can">
            <a:avLst>
              <a:gd name="adj" fmla="val 27550"/>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en-US" sz="2600" b="1" dirty="0" err="1">
                <a:solidFill>
                  <a:schemeClr val="bg1"/>
                </a:solidFill>
                <a:latin typeface="Times New Roman" panose="02020603050405020304" pitchFamily="18" charset="0"/>
                <a:cs typeface="Times New Roman" panose="02020603050405020304" pitchFamily="18" charset="0"/>
              </a:rPr>
              <a:t>Nguồn</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trích</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lập</a:t>
            </a:r>
            <a:r>
              <a:rPr lang="en-US" sz="2600" b="1" dirty="0">
                <a:solidFill>
                  <a:schemeClr val="bg1"/>
                </a:solidFill>
                <a:latin typeface="Times New Roman" panose="02020603050405020304" pitchFamily="18" charset="0"/>
                <a:cs typeface="Times New Roman" panose="02020603050405020304" pitchFamily="18" charset="0"/>
              </a:rPr>
              <a:t>,</a:t>
            </a:r>
          </a:p>
          <a:p>
            <a:pPr algn="ctr">
              <a:buNone/>
            </a:pPr>
            <a:r>
              <a:rPr lang="en-US" sz="2600" b="1" dirty="0" err="1">
                <a:solidFill>
                  <a:schemeClr val="bg1"/>
                </a:solidFill>
                <a:latin typeface="Times New Roman" panose="02020603050405020304" pitchFamily="18" charset="0"/>
                <a:cs typeface="Times New Roman" panose="02020603050405020304" pitchFamily="18" charset="0"/>
              </a:rPr>
              <a:t>mục</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đích</a:t>
            </a:r>
            <a:r>
              <a:rPr lang="en-US" sz="2600" b="1" dirty="0">
                <a:solidFill>
                  <a:schemeClr val="bg1"/>
                </a:solidFill>
                <a:latin typeface="Times New Roman" panose="02020603050405020304" pitchFamily="18" charset="0"/>
                <a:cs typeface="Times New Roman" panose="02020603050405020304" pitchFamily="18" charset="0"/>
              </a:rPr>
              <a:t> </a:t>
            </a:r>
          </a:p>
          <a:p>
            <a:pPr algn="ctr">
              <a:buNone/>
            </a:pPr>
            <a:r>
              <a:rPr lang="en-US" sz="2600" b="1" dirty="0" err="1">
                <a:solidFill>
                  <a:schemeClr val="bg1"/>
                </a:solidFill>
                <a:latin typeface="Times New Roman" panose="02020603050405020304" pitchFamily="18" charset="0"/>
                <a:cs typeface="Times New Roman" panose="02020603050405020304" pitchFamily="18" charset="0"/>
              </a:rPr>
              <a:t>sử</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dụng</a:t>
            </a:r>
            <a:endParaRPr lang="en-US" sz="2600" b="1" dirty="0">
              <a:solidFill>
                <a:schemeClr val="bg1"/>
              </a:solidFill>
              <a:latin typeface="Times New Roman" panose="02020603050405020304" pitchFamily="18" charset="0"/>
              <a:cs typeface="Times New Roman" panose="02020603050405020304" pitchFamily="18" charset="0"/>
            </a:endParaRPr>
          </a:p>
          <a:p>
            <a:pPr algn="ctr">
              <a:buNone/>
            </a:pPr>
            <a:r>
              <a:rPr lang="en-US" sz="2600" b="1" dirty="0" err="1">
                <a:solidFill>
                  <a:schemeClr val="bg1"/>
                </a:solidFill>
                <a:latin typeface="Times New Roman" panose="02020603050405020304" pitchFamily="18" charset="0"/>
                <a:cs typeface="Times New Roman" panose="02020603050405020304" pitchFamily="18" charset="0"/>
              </a:rPr>
              <a:t>quỹ</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phát</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triển</a:t>
            </a:r>
            <a:r>
              <a:rPr lang="en-US" sz="2600" b="1" dirty="0">
                <a:solidFill>
                  <a:schemeClr val="bg1"/>
                </a:solidFill>
                <a:latin typeface="Times New Roman" panose="02020603050405020304" pitchFamily="18" charset="0"/>
                <a:cs typeface="Times New Roman" panose="02020603050405020304" pitchFamily="18" charset="0"/>
              </a:rPr>
              <a:t> </a:t>
            </a:r>
          </a:p>
          <a:p>
            <a:pPr algn="ctr">
              <a:buNone/>
            </a:pPr>
            <a:r>
              <a:rPr lang="en-US" sz="2600" b="1" dirty="0">
                <a:solidFill>
                  <a:schemeClr val="bg1"/>
                </a:solidFill>
                <a:latin typeface="Times New Roman" panose="02020603050405020304" pitchFamily="18" charset="0"/>
                <a:cs typeface="Times New Roman" panose="02020603050405020304" pitchFamily="18" charset="0"/>
              </a:rPr>
              <a:t>khoa </a:t>
            </a:r>
            <a:r>
              <a:rPr lang="en-US" sz="2600" b="1" dirty="0" err="1">
                <a:solidFill>
                  <a:schemeClr val="bg1"/>
                </a:solidFill>
                <a:latin typeface="Times New Roman" panose="02020603050405020304" pitchFamily="18" charset="0"/>
                <a:cs typeface="Times New Roman" panose="02020603050405020304" pitchFamily="18" charset="0"/>
              </a:rPr>
              <a:t>học</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và</a:t>
            </a:r>
            <a:r>
              <a:rPr lang="en-US" sz="2600" b="1" dirty="0">
                <a:solidFill>
                  <a:schemeClr val="bg1"/>
                </a:solidFill>
                <a:latin typeface="Times New Roman" panose="02020603050405020304" pitchFamily="18" charset="0"/>
                <a:cs typeface="Times New Roman" panose="02020603050405020304" pitchFamily="18" charset="0"/>
              </a:rPr>
              <a:t> </a:t>
            </a:r>
          </a:p>
          <a:p>
            <a:pPr algn="ctr">
              <a:buNone/>
            </a:pPr>
            <a:r>
              <a:rPr lang="en-US" sz="2600" b="1" dirty="0" err="1">
                <a:solidFill>
                  <a:schemeClr val="bg1"/>
                </a:solidFill>
                <a:latin typeface="Times New Roman" panose="02020603050405020304" pitchFamily="18" charset="0"/>
                <a:cs typeface="Times New Roman" panose="02020603050405020304" pitchFamily="18" charset="0"/>
              </a:rPr>
              <a:t>công</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nghệ</a:t>
            </a:r>
            <a:endParaRPr lang="en-US" sz="2600" b="1" dirty="0">
              <a:solidFill>
                <a:schemeClr val="bg1"/>
              </a:solidFill>
              <a:latin typeface="Times New Roman" panose="02020603050405020304" pitchFamily="18" charset="0"/>
              <a:cs typeface="Times New Roman" panose="02020603050405020304" pitchFamily="18" charset="0"/>
            </a:endParaRPr>
          </a:p>
        </p:txBody>
      </p:sp>
      <p:sp>
        <p:nvSpPr>
          <p:cNvPr id="187395" name="AutoShape 3">
            <a:extLst>
              <a:ext uri="{FF2B5EF4-FFF2-40B4-BE49-F238E27FC236}">
                <a16:creationId xmlns:a16="http://schemas.microsoft.com/office/drawing/2014/main" id="{C8B028A1-8306-7851-193D-23A03B33D0A3}"/>
              </a:ext>
            </a:extLst>
          </p:cNvPr>
          <p:cNvSpPr>
            <a:spLocks noChangeArrowheads="1"/>
          </p:cNvSpPr>
          <p:nvPr/>
        </p:nvSpPr>
        <p:spPr bwMode="gray">
          <a:xfrm>
            <a:off x="4460876" y="2293938"/>
            <a:ext cx="492125" cy="1954212"/>
          </a:xfrm>
          <a:prstGeom prst="leftArrow">
            <a:avLst>
              <a:gd name="adj1" fmla="val 65583"/>
              <a:gd name="adj2" fmla="val 65181"/>
            </a:avLst>
          </a:prstGeom>
          <a:gradFill rotWithShape="1">
            <a:gsLst>
              <a:gs pos="0">
                <a:schemeClr val="bg2"/>
              </a:gs>
              <a:gs pos="100000">
                <a:schemeClr val="bg2">
                  <a:gamma/>
                  <a:shade val="46275"/>
                  <a:invGamma/>
                  <a:alpha val="12000"/>
                </a:schemeClr>
              </a:gs>
            </a:gsLst>
            <a:lin ang="0" scaled="1"/>
          </a:gradFill>
          <a:ln>
            <a:noFill/>
          </a:ln>
          <a:effectLst/>
        </p:spPr>
        <p:txBody>
          <a:bodyPr wrap="none" anchor="ctr"/>
          <a:lstStyle/>
          <a:p>
            <a:pPr algn="ctr" eaLnBrk="1" hangingPunct="1">
              <a:defRPr/>
            </a:pPr>
            <a:endParaRPr lang="en-US"/>
          </a:p>
        </p:txBody>
      </p:sp>
      <p:sp>
        <p:nvSpPr>
          <p:cNvPr id="187396" name="AutoShape 4">
            <a:extLst>
              <a:ext uri="{FF2B5EF4-FFF2-40B4-BE49-F238E27FC236}">
                <a16:creationId xmlns:a16="http://schemas.microsoft.com/office/drawing/2014/main" id="{8EF5200B-D539-955F-7848-B44500B45164}"/>
              </a:ext>
            </a:extLst>
          </p:cNvPr>
          <p:cNvSpPr>
            <a:spLocks noChangeArrowheads="1"/>
          </p:cNvSpPr>
          <p:nvPr/>
        </p:nvSpPr>
        <p:spPr bwMode="auto">
          <a:xfrm>
            <a:off x="1676400" y="2362200"/>
            <a:ext cx="2743200" cy="2057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7397" name="AutoShape 5">
            <a:extLst>
              <a:ext uri="{FF2B5EF4-FFF2-40B4-BE49-F238E27FC236}">
                <a16:creationId xmlns:a16="http://schemas.microsoft.com/office/drawing/2014/main" id="{DD4CD115-0FFF-80CD-7EBE-7DBDB9229812}"/>
              </a:ext>
            </a:extLst>
          </p:cNvPr>
          <p:cNvSpPr>
            <a:spLocks noChangeArrowheads="1"/>
          </p:cNvSpPr>
          <p:nvPr/>
        </p:nvSpPr>
        <p:spPr bwMode="auto">
          <a:xfrm>
            <a:off x="7848600" y="2286000"/>
            <a:ext cx="2743200" cy="2057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7398" name="AutoShape 6">
            <a:extLst>
              <a:ext uri="{FF2B5EF4-FFF2-40B4-BE49-F238E27FC236}">
                <a16:creationId xmlns:a16="http://schemas.microsoft.com/office/drawing/2014/main" id="{33F322C0-B004-49B5-B570-9DC0F5C797B0}"/>
              </a:ext>
            </a:extLst>
          </p:cNvPr>
          <p:cNvSpPr>
            <a:spLocks noChangeArrowheads="1"/>
          </p:cNvSpPr>
          <p:nvPr/>
        </p:nvSpPr>
        <p:spPr bwMode="gray">
          <a:xfrm>
            <a:off x="7315200" y="2293938"/>
            <a:ext cx="490538" cy="1954212"/>
          </a:xfrm>
          <a:prstGeom prst="rightArrow">
            <a:avLst>
              <a:gd name="adj1" fmla="val 67750"/>
              <a:gd name="adj2" fmla="val 66167"/>
            </a:avLst>
          </a:prstGeom>
          <a:gradFill rotWithShape="1">
            <a:gsLst>
              <a:gs pos="0">
                <a:schemeClr val="bg2">
                  <a:gamma/>
                  <a:shade val="46275"/>
                  <a:invGamma/>
                  <a:alpha val="12000"/>
                </a:schemeClr>
              </a:gs>
              <a:gs pos="100000">
                <a:schemeClr val="bg2"/>
              </a:gs>
            </a:gsLst>
            <a:lin ang="0" scaled="1"/>
          </a:gradFill>
          <a:ln>
            <a:noFill/>
          </a:ln>
          <a:effectLst/>
        </p:spPr>
        <p:txBody>
          <a:bodyPr wrap="none" anchor="ctr"/>
          <a:lstStyle/>
          <a:p>
            <a:pPr algn="ctr" eaLnBrk="1" hangingPunct="1">
              <a:defRPr/>
            </a:pPr>
            <a:endParaRPr lang="en-US"/>
          </a:p>
        </p:txBody>
      </p:sp>
      <p:sp>
        <p:nvSpPr>
          <p:cNvPr id="187399" name="Rectangle 7">
            <a:extLst>
              <a:ext uri="{FF2B5EF4-FFF2-40B4-BE49-F238E27FC236}">
                <a16:creationId xmlns:a16="http://schemas.microsoft.com/office/drawing/2014/main" id="{83DB0B29-4698-23A4-E480-1DAE99C3F3C9}"/>
              </a:ext>
            </a:extLst>
          </p:cNvPr>
          <p:cNvSpPr>
            <a:spLocks noChangeArrowheads="1"/>
          </p:cNvSpPr>
          <p:nvPr/>
        </p:nvSpPr>
        <p:spPr bwMode="auto">
          <a:xfrm>
            <a:off x="1609449" y="620247"/>
            <a:ext cx="78694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i="1" dirty="0">
                <a:latin typeface="Times New Roman" panose="02020603050405020304" pitchFamily="18" charset="0"/>
                <a:cs typeface="Times New Roman" panose="02020603050405020304" pitchFamily="18" charset="0"/>
              </a:rPr>
              <a:t>2.2.4. </a:t>
            </a:r>
            <a:r>
              <a:rPr lang="en-US" i="1" dirty="0" err="1">
                <a:latin typeface="Times New Roman" panose="02020603050405020304" pitchFamily="18" charset="0"/>
                <a:cs typeface="Times New Roman" panose="02020603050405020304" pitchFamily="18" charset="0"/>
              </a:rPr>
              <a:t>Kế</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toán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quỹ</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phát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triển</a:t>
            </a:r>
            <a:r>
              <a:rPr lang="en-US" i="1" dirty="0">
                <a:latin typeface="Times New Roman" panose="02020603050405020304" pitchFamily="18" charset="0"/>
                <a:cs typeface="Times New Roman" panose="02020603050405020304" pitchFamily="18" charset="0"/>
              </a:rPr>
              <a:t> khoa </a:t>
            </a:r>
            <a:r>
              <a:rPr lang="en-US" i="1" dirty="0" err="1">
                <a:latin typeface="Times New Roman" panose="02020603050405020304" pitchFamily="18" charset="0"/>
                <a:cs typeface="Times New Roman" panose="02020603050405020304" pitchFamily="18" charset="0"/>
              </a:rPr>
              <a:t>học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nghệ</a:t>
            </a:r>
            <a:endParaRPr lang="en-US" i="1" dirty="0">
              <a:latin typeface="Times New Roman" panose="02020603050405020304" pitchFamily="18" charset="0"/>
              <a:cs typeface="Times New Roman" panose="02020603050405020304" pitchFamily="18" charset="0"/>
            </a:endParaRPr>
          </a:p>
        </p:txBody>
      </p:sp>
      <p:sp>
        <p:nvSpPr>
          <p:cNvPr id="187400" name="Rectangle 8">
            <a:extLst>
              <a:ext uri="{FF2B5EF4-FFF2-40B4-BE49-F238E27FC236}">
                <a16:creationId xmlns:a16="http://schemas.microsoft.com/office/drawing/2014/main" id="{BAA1ECCE-DF78-3C84-A68E-796FAE05723A}"/>
              </a:ext>
            </a:extLst>
          </p:cNvPr>
          <p:cNvSpPr>
            <a:spLocks noChangeArrowheads="1"/>
          </p:cNvSpPr>
          <p:nvPr/>
        </p:nvSpPr>
        <p:spPr bwMode="auto">
          <a:xfrm>
            <a:off x="1752600" y="2540000"/>
            <a:ext cx="25146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22352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22352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2235200">
              <a:spcBef>
                <a:spcPct val="20000"/>
              </a:spcBef>
              <a:buClr>
                <a:schemeClr val="tx1"/>
              </a:buClr>
              <a:buChar char="•"/>
              <a:defRPr sz="2000">
                <a:solidFill>
                  <a:schemeClr val="tx1"/>
                </a:solidFill>
                <a:latin typeface="Arial" panose="020B0604020202020204" pitchFamily="34" charset="0"/>
              </a:defRPr>
            </a:lvl3pPr>
            <a:lvl4pPr marL="1600200" indent="-228600" defTabSz="2235200">
              <a:spcBef>
                <a:spcPct val="20000"/>
              </a:spcBef>
              <a:buChar char="–"/>
              <a:defRPr>
                <a:solidFill>
                  <a:schemeClr val="tx1"/>
                </a:solidFill>
                <a:latin typeface="Arial" panose="020B0604020202020204" pitchFamily="34" charset="0"/>
              </a:defRPr>
            </a:lvl4pPr>
            <a:lvl5pPr marL="2057400" indent="-228600" defTabSz="2235200">
              <a:spcBef>
                <a:spcPct val="20000"/>
              </a:spcBef>
              <a:buChar char="»"/>
              <a:defRPr>
                <a:solidFill>
                  <a:schemeClr val="tx1"/>
                </a:solidFill>
                <a:latin typeface="Arial" panose="020B0604020202020204" pitchFamily="34" charset="0"/>
              </a:defRPr>
            </a:lvl5pPr>
            <a:lvl6pPr marL="2514600" indent="-228600" defTabSz="22352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22352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22352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22352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Nguồn trích lập:</a:t>
            </a:r>
            <a:r>
              <a:rPr lang="vi-VN" altLang="en-US" sz="2400">
                <a:latin typeface="Times New Roman" panose="02020603050405020304" pitchFamily="18" charset="0"/>
                <a:cs typeface="Times New Roman" panose="02020603050405020304" pitchFamily="18" charset="0"/>
              </a:rPr>
              <a:t> Được trích lập </a:t>
            </a:r>
            <a:r>
              <a:rPr lang="pt-BR" altLang="en-US" sz="2400">
                <a:latin typeface="Times New Roman" panose="02020603050405020304" pitchFamily="18" charset="0"/>
                <a:cs typeface="Times New Roman" panose="02020603050405020304" pitchFamily="18" charset="0"/>
              </a:rPr>
              <a:t>và hạch toán vào chi phí quản lý DN</a:t>
            </a:r>
            <a:endParaRPr lang="en-US" altLang="en-US" sz="2400">
              <a:latin typeface="Times New Roman" panose="02020603050405020304" pitchFamily="18" charset="0"/>
              <a:cs typeface="Times New Roman" panose="02020603050405020304" pitchFamily="18" charset="0"/>
            </a:endParaRPr>
          </a:p>
        </p:txBody>
      </p:sp>
      <p:sp>
        <p:nvSpPr>
          <p:cNvPr id="187401" name="Rectangle 9">
            <a:extLst>
              <a:ext uri="{FF2B5EF4-FFF2-40B4-BE49-F238E27FC236}">
                <a16:creationId xmlns:a16="http://schemas.microsoft.com/office/drawing/2014/main" id="{A5EEFBA2-BB34-478A-5AB0-B659A460017E}"/>
              </a:ext>
            </a:extLst>
          </p:cNvPr>
          <p:cNvSpPr>
            <a:spLocks noChangeArrowheads="1"/>
          </p:cNvSpPr>
          <p:nvPr/>
        </p:nvSpPr>
        <p:spPr bwMode="auto">
          <a:xfrm>
            <a:off x="7848600" y="2536825"/>
            <a:ext cx="2743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Mục đích sử dụng: </a:t>
            </a:r>
            <a:r>
              <a:rPr lang="vi-VN" altLang="en-US" sz="2400">
                <a:latin typeface="Times New Roman" panose="02020603050405020304" pitchFamily="18" charset="0"/>
                <a:cs typeface="Times New Roman" panose="02020603050405020304" pitchFamily="18" charset="0"/>
              </a:rPr>
              <a:t>Được sử dụng cho đầu tư khoa học, công nghệ tại VN</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7399"/>
                                        </p:tgtEl>
                                        <p:attrNameLst>
                                          <p:attrName>style.visibility</p:attrName>
                                        </p:attrNameLst>
                                      </p:cBhvr>
                                      <p:to>
                                        <p:strVal val="visible"/>
                                      </p:to>
                                    </p:set>
                                    <p:anim calcmode="lin" valueType="num">
                                      <p:cBhvr>
                                        <p:cTn id="7" dur="500" fill="hold"/>
                                        <p:tgtEl>
                                          <p:spTgt spid="187399"/>
                                        </p:tgtEl>
                                        <p:attrNameLst>
                                          <p:attrName>ppt_w</p:attrName>
                                        </p:attrNameLst>
                                      </p:cBhvr>
                                      <p:tavLst>
                                        <p:tav tm="0">
                                          <p:val>
                                            <p:fltVal val="0"/>
                                          </p:val>
                                        </p:tav>
                                        <p:tav tm="100000">
                                          <p:val>
                                            <p:strVal val="#ppt_w"/>
                                          </p:val>
                                        </p:tav>
                                      </p:tavLst>
                                    </p:anim>
                                    <p:anim calcmode="lin" valueType="num">
                                      <p:cBhvr>
                                        <p:cTn id="8" dur="500" fill="hold"/>
                                        <p:tgtEl>
                                          <p:spTgt spid="187399"/>
                                        </p:tgtEl>
                                        <p:attrNameLst>
                                          <p:attrName>ppt_h</p:attrName>
                                        </p:attrNameLst>
                                      </p:cBhvr>
                                      <p:tavLst>
                                        <p:tav tm="0">
                                          <p:val>
                                            <p:fltVal val="0"/>
                                          </p:val>
                                        </p:tav>
                                        <p:tav tm="100000">
                                          <p:val>
                                            <p:strVal val="#ppt_h"/>
                                          </p:val>
                                        </p:tav>
                                      </p:tavLst>
                                    </p:anim>
                                    <p:anim calcmode="lin" valueType="num">
                                      <p:cBhvr>
                                        <p:cTn id="9" dur="500" fill="hold"/>
                                        <p:tgtEl>
                                          <p:spTgt spid="187399"/>
                                        </p:tgtEl>
                                        <p:attrNameLst>
                                          <p:attrName>style.rotation</p:attrName>
                                        </p:attrNameLst>
                                      </p:cBhvr>
                                      <p:tavLst>
                                        <p:tav tm="0">
                                          <p:val>
                                            <p:fltVal val="360"/>
                                          </p:val>
                                        </p:tav>
                                        <p:tav tm="100000">
                                          <p:val>
                                            <p:fltVal val="0"/>
                                          </p:val>
                                        </p:tav>
                                      </p:tavLst>
                                    </p:anim>
                                    <p:animEffect transition="in" filter="fade">
                                      <p:cBhvr>
                                        <p:cTn id="10" dur="500"/>
                                        <p:tgtEl>
                                          <p:spTgt spid="18739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187394"/>
                                        </p:tgtEl>
                                        <p:attrNameLst>
                                          <p:attrName>style.visibility</p:attrName>
                                        </p:attrNameLst>
                                      </p:cBhvr>
                                      <p:to>
                                        <p:strVal val="visible"/>
                                      </p:to>
                                    </p:set>
                                    <p:anim calcmode="lin" valueType="num">
                                      <p:cBhvr>
                                        <p:cTn id="15" dur="1000" fill="hold"/>
                                        <p:tgtEl>
                                          <p:spTgt spid="187394"/>
                                        </p:tgtEl>
                                        <p:attrNameLst>
                                          <p:attrName>ppt_w</p:attrName>
                                        </p:attrNameLst>
                                      </p:cBhvr>
                                      <p:tavLst>
                                        <p:tav tm="0">
                                          <p:val>
                                            <p:strVal val="#ppt_w*0.70"/>
                                          </p:val>
                                        </p:tav>
                                        <p:tav tm="100000">
                                          <p:val>
                                            <p:strVal val="#ppt_w"/>
                                          </p:val>
                                        </p:tav>
                                      </p:tavLst>
                                    </p:anim>
                                    <p:anim calcmode="lin" valueType="num">
                                      <p:cBhvr>
                                        <p:cTn id="16" dur="1000" fill="hold"/>
                                        <p:tgtEl>
                                          <p:spTgt spid="187394"/>
                                        </p:tgtEl>
                                        <p:attrNameLst>
                                          <p:attrName>ppt_h</p:attrName>
                                        </p:attrNameLst>
                                      </p:cBhvr>
                                      <p:tavLst>
                                        <p:tav tm="0">
                                          <p:val>
                                            <p:strVal val="#ppt_h"/>
                                          </p:val>
                                        </p:tav>
                                        <p:tav tm="100000">
                                          <p:val>
                                            <p:strVal val="#ppt_h"/>
                                          </p:val>
                                        </p:tav>
                                      </p:tavLst>
                                    </p:anim>
                                    <p:animEffect transition="in" filter="fade">
                                      <p:cBhvr>
                                        <p:cTn id="17" dur="1000"/>
                                        <p:tgtEl>
                                          <p:spTgt spid="18739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87395"/>
                                        </p:tgtEl>
                                        <p:attrNameLst>
                                          <p:attrName>style.visibility</p:attrName>
                                        </p:attrNameLst>
                                      </p:cBhvr>
                                      <p:to>
                                        <p:strVal val="visible"/>
                                      </p:to>
                                    </p:set>
                                    <p:animEffect transition="in" filter="slide(fromBottom)">
                                      <p:cBhvr>
                                        <p:cTn id="22" dur="500"/>
                                        <p:tgtEl>
                                          <p:spTgt spid="187395"/>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87400"/>
                                        </p:tgtEl>
                                        <p:attrNameLst>
                                          <p:attrName>style.visibility</p:attrName>
                                        </p:attrNameLst>
                                      </p:cBhvr>
                                      <p:to>
                                        <p:strVal val="visible"/>
                                      </p:to>
                                    </p:set>
                                    <p:animEffect transition="in" filter="slide(fromBottom)">
                                      <p:cBhvr>
                                        <p:cTn id="25" dur="500"/>
                                        <p:tgtEl>
                                          <p:spTgt spid="187400"/>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87396"/>
                                        </p:tgtEl>
                                        <p:attrNameLst>
                                          <p:attrName>style.visibility</p:attrName>
                                        </p:attrNameLst>
                                      </p:cBhvr>
                                      <p:to>
                                        <p:strVal val="visible"/>
                                      </p:to>
                                    </p:set>
                                    <p:animEffect transition="in" filter="slide(fromBottom)">
                                      <p:cBhvr>
                                        <p:cTn id="28" dur="500"/>
                                        <p:tgtEl>
                                          <p:spTgt spid="18739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87398"/>
                                        </p:tgtEl>
                                        <p:attrNameLst>
                                          <p:attrName>style.visibility</p:attrName>
                                        </p:attrNameLst>
                                      </p:cBhvr>
                                      <p:to>
                                        <p:strVal val="visible"/>
                                      </p:to>
                                    </p:set>
                                    <p:animEffect transition="in" filter="slide(fromBottom)">
                                      <p:cBhvr>
                                        <p:cTn id="33" dur="500"/>
                                        <p:tgtEl>
                                          <p:spTgt spid="187398"/>
                                        </p:tgtEl>
                                      </p:cBhvr>
                                    </p:animEffect>
                                  </p:childTnLst>
                                </p:cTn>
                              </p:par>
                              <p:par>
                                <p:cTn id="34" presetID="12" presetClass="entr" presetSubtype="4" fill="hold" grpId="0" nodeType="withEffect">
                                  <p:stCondLst>
                                    <p:cond delay="0"/>
                                  </p:stCondLst>
                                  <p:childTnLst>
                                    <p:set>
                                      <p:cBhvr>
                                        <p:cTn id="35" dur="1" fill="hold">
                                          <p:stCondLst>
                                            <p:cond delay="0"/>
                                          </p:stCondLst>
                                        </p:cTn>
                                        <p:tgtEl>
                                          <p:spTgt spid="187401"/>
                                        </p:tgtEl>
                                        <p:attrNameLst>
                                          <p:attrName>style.visibility</p:attrName>
                                        </p:attrNameLst>
                                      </p:cBhvr>
                                      <p:to>
                                        <p:strVal val="visible"/>
                                      </p:to>
                                    </p:set>
                                    <p:animEffect transition="in" filter="slide(fromBottom)">
                                      <p:cBhvr>
                                        <p:cTn id="36" dur="500"/>
                                        <p:tgtEl>
                                          <p:spTgt spid="187401"/>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187397"/>
                                        </p:tgtEl>
                                        <p:attrNameLst>
                                          <p:attrName>style.visibility</p:attrName>
                                        </p:attrNameLst>
                                      </p:cBhvr>
                                      <p:to>
                                        <p:strVal val="visible"/>
                                      </p:to>
                                    </p:set>
                                    <p:animEffect transition="in" filter="slide(fromBottom)">
                                      <p:cBhvr>
                                        <p:cTn id="39" dur="500"/>
                                        <p:tgtEl>
                                          <p:spTgt spid="187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animBg="1"/>
      <p:bldP spid="187395" grpId="0" animBg="1"/>
      <p:bldP spid="187396" grpId="0" animBg="1"/>
      <p:bldP spid="187397" grpId="0" animBg="1"/>
      <p:bldP spid="187398" grpId="0" animBg="1"/>
      <p:bldP spid="187399" grpId="0"/>
      <p:bldP spid="187400" grpId="0"/>
      <p:bldP spid="18740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6DB65-29B3-FE49-E9AB-2FED88B6390F}"/>
            </a:ext>
          </a:extLst>
        </p:cNvPr>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61D82737-C314-9A22-8AAD-133C45CA0AC5}"/>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156674" name="Group 2">
            <a:extLst>
              <a:ext uri="{FF2B5EF4-FFF2-40B4-BE49-F238E27FC236}">
                <a16:creationId xmlns:a16="http://schemas.microsoft.com/office/drawing/2014/main" id="{F2F66B36-8BC6-E2E5-3736-CE912E9AE6AD}"/>
              </a:ext>
            </a:extLst>
          </p:cNvPr>
          <p:cNvGrpSpPr>
            <a:grpSpLocks/>
          </p:cNvGrpSpPr>
          <p:nvPr/>
        </p:nvGrpSpPr>
        <p:grpSpPr bwMode="auto">
          <a:xfrm>
            <a:off x="2209800" y="2490788"/>
            <a:ext cx="2590800" cy="2386012"/>
            <a:chOff x="720" y="2016"/>
            <a:chExt cx="1632" cy="1503"/>
          </a:xfrm>
        </p:grpSpPr>
        <p:sp>
          <p:nvSpPr>
            <p:cNvPr id="156675" name="AutoShape 3">
              <a:extLst>
                <a:ext uri="{FF2B5EF4-FFF2-40B4-BE49-F238E27FC236}">
                  <a16:creationId xmlns:a16="http://schemas.microsoft.com/office/drawing/2014/main" id="{44AB0EDD-551C-7705-6E55-2E565BF4D632}"/>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56676" name="Oval 4">
              <a:extLst>
                <a:ext uri="{FF2B5EF4-FFF2-40B4-BE49-F238E27FC236}">
                  <a16:creationId xmlns:a16="http://schemas.microsoft.com/office/drawing/2014/main" id="{2B2C1531-FD95-B589-66F8-DAEDEC7D7DBC}"/>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p>
            <a:p>
              <a:pPr algn="ctr">
                <a:defRPr/>
              </a:pPr>
              <a:r>
                <a:rPr lang="en-US" sz="2400" b="1" dirty="0" err="1">
                  <a:latin typeface="Times New Roman" panose="02020603050405020304" pitchFamily="18" charset="0"/>
                  <a:cs typeface="Times New Roman" panose="02020603050405020304" pitchFamily="18" charset="0"/>
                </a:rPr>
                <a:t>kế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toán</a:t>
              </a:r>
              <a:r>
                <a:rPr lang="en-US" sz="2400" b="1" dirty="0">
                  <a:latin typeface="Times New Roman" panose="02020603050405020304" pitchFamily="18" charset="0"/>
                  <a:cs typeface="Times New Roman" panose="02020603050405020304" pitchFamily="18" charset="0"/>
                </a:rPr>
                <a:t> </a:t>
              </a:r>
            </a:p>
          </p:txBody>
        </p:sp>
      </p:grpSp>
      <p:sp>
        <p:nvSpPr>
          <p:cNvPr id="156677" name="AutoShape 5">
            <a:extLst>
              <a:ext uri="{FF2B5EF4-FFF2-40B4-BE49-F238E27FC236}">
                <a16:creationId xmlns:a16="http://schemas.microsoft.com/office/drawing/2014/main" id="{D95A3555-9443-95E7-8D98-7BC06311ACB6}"/>
              </a:ext>
            </a:extLst>
          </p:cNvPr>
          <p:cNvSpPr>
            <a:spLocks noChangeArrowheads="1"/>
          </p:cNvSpPr>
          <p:nvPr/>
        </p:nvSpPr>
        <p:spPr bwMode="gray">
          <a:xfrm>
            <a:off x="4800600" y="2338388"/>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Phiếu thu, Phiếu chi</a:t>
            </a:r>
          </a:p>
        </p:txBody>
      </p:sp>
      <p:sp>
        <p:nvSpPr>
          <p:cNvPr id="156678" name="AutoShape 6">
            <a:extLst>
              <a:ext uri="{FF2B5EF4-FFF2-40B4-BE49-F238E27FC236}">
                <a16:creationId xmlns:a16="http://schemas.microsoft.com/office/drawing/2014/main" id="{97DFE8C3-A7F5-38CA-5036-610B75468C32}"/>
              </a:ext>
            </a:extLst>
          </p:cNvPr>
          <p:cNvSpPr>
            <a:spLocks noChangeArrowheads="1"/>
          </p:cNvSpPr>
          <p:nvPr/>
        </p:nvSpPr>
        <p:spPr bwMode="gray">
          <a:xfrm>
            <a:off x="4876800" y="3328988"/>
            <a:ext cx="49164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Giấy báo Nợ, Có của NH</a:t>
            </a:r>
            <a:endParaRPr lang="en-US" sz="2600" b="1" dirty="0">
              <a:latin typeface="Times New Roman" panose="02020603050405020304" pitchFamily="18" charset="0"/>
              <a:cs typeface="Times New Roman" panose="02020603050405020304" pitchFamily="18" charset="0"/>
            </a:endParaRPr>
          </a:p>
        </p:txBody>
      </p:sp>
      <p:sp>
        <p:nvSpPr>
          <p:cNvPr id="156679" name="AutoShape 7">
            <a:extLst>
              <a:ext uri="{FF2B5EF4-FFF2-40B4-BE49-F238E27FC236}">
                <a16:creationId xmlns:a16="http://schemas.microsoft.com/office/drawing/2014/main" id="{F0E91597-3BB4-BCC4-8319-0F8DE0898DA9}"/>
              </a:ext>
            </a:extLst>
          </p:cNvPr>
          <p:cNvSpPr>
            <a:spLocks noChangeArrowheads="1"/>
          </p:cNvSpPr>
          <p:nvPr/>
        </p:nvSpPr>
        <p:spPr bwMode="gray">
          <a:xfrm>
            <a:off x="4800600" y="4243388"/>
            <a:ext cx="50292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PT" sz="2600" b="1" dirty="0">
                <a:latin typeface="Times New Roman" panose="02020603050405020304" pitchFamily="18" charset="0"/>
                <a:cs typeface="Times New Roman" panose="02020603050405020304" pitchFamily="18" charset="0"/>
              </a:rPr>
              <a:t>Biên bản trích lập các quỹ</a:t>
            </a:r>
            <a:endParaRPr lang="en-US" sz="2600" b="1" dirty="0">
              <a:latin typeface="Times New Roman" panose="02020603050405020304" pitchFamily="18" charset="0"/>
              <a:cs typeface="Times New Roman" panose="02020603050405020304" pitchFamily="18" charset="0"/>
            </a:endParaRPr>
          </a:p>
        </p:txBody>
      </p:sp>
      <p:sp>
        <p:nvSpPr>
          <p:cNvPr id="2" name="Rectangle 7">
            <a:extLst>
              <a:ext uri="{FF2B5EF4-FFF2-40B4-BE49-F238E27FC236}">
                <a16:creationId xmlns:a16="http://schemas.microsoft.com/office/drawing/2014/main" id="{6EEA05DB-387C-C6BA-89A7-14147F8F4766}"/>
              </a:ext>
            </a:extLst>
          </p:cNvPr>
          <p:cNvSpPr>
            <a:spLocks noChangeArrowheads="1"/>
          </p:cNvSpPr>
          <p:nvPr/>
        </p:nvSpPr>
        <p:spPr bwMode="auto">
          <a:xfrm>
            <a:off x="1609449" y="1044696"/>
            <a:ext cx="78694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i="1" dirty="0">
                <a:latin typeface="Times New Roman" panose="02020603050405020304" pitchFamily="18" charset="0"/>
                <a:cs typeface="Times New Roman" panose="02020603050405020304" pitchFamily="18" charset="0"/>
              </a:rPr>
              <a:t>2.2.4. </a:t>
            </a:r>
            <a:r>
              <a:rPr lang="en-US" i="1" dirty="0" err="1">
                <a:latin typeface="Times New Roman" panose="02020603050405020304" pitchFamily="18" charset="0"/>
                <a:cs typeface="Times New Roman" panose="02020603050405020304" pitchFamily="18" charset="0"/>
              </a:rPr>
              <a:t>Kế</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toán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quỹ</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phát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triển</a:t>
            </a:r>
            <a:r>
              <a:rPr lang="en-US" i="1" dirty="0">
                <a:latin typeface="Times New Roman" panose="02020603050405020304" pitchFamily="18" charset="0"/>
                <a:cs typeface="Times New Roman" panose="02020603050405020304" pitchFamily="18" charset="0"/>
              </a:rPr>
              <a:t> khoa </a:t>
            </a:r>
            <a:r>
              <a:rPr lang="en-US" i="1" dirty="0" err="1">
                <a:latin typeface="Times New Roman" panose="02020603050405020304" pitchFamily="18" charset="0"/>
                <a:cs typeface="Times New Roman" panose="02020603050405020304" pitchFamily="18" charset="0"/>
              </a:rPr>
              <a:t>học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nghệ</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60384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additive="base">
                                        <p:cTn id="7" dur="500" fill="hold"/>
                                        <p:tgtEl>
                                          <p:spTgt spid="156674"/>
                                        </p:tgtEl>
                                        <p:attrNameLst>
                                          <p:attrName>ppt_x</p:attrName>
                                        </p:attrNameLst>
                                      </p:cBhvr>
                                      <p:tavLst>
                                        <p:tav tm="0">
                                          <p:val>
                                            <p:strVal val="0-#ppt_w/2"/>
                                          </p:val>
                                        </p:tav>
                                        <p:tav tm="100000">
                                          <p:val>
                                            <p:strVal val="#ppt_x"/>
                                          </p:val>
                                        </p:tav>
                                      </p:tavLst>
                                    </p:anim>
                                    <p:anim calcmode="lin" valueType="num">
                                      <p:cBhvr additive="base">
                                        <p:cTn id="8" dur="500" fill="hold"/>
                                        <p:tgtEl>
                                          <p:spTgt spid="1566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56677"/>
                                        </p:tgtEl>
                                        <p:attrNameLst>
                                          <p:attrName>style.visibility</p:attrName>
                                        </p:attrNameLst>
                                      </p:cBhvr>
                                      <p:to>
                                        <p:strVal val="visible"/>
                                      </p:to>
                                    </p:set>
                                    <p:anim calcmode="lin" valueType="num">
                                      <p:cBhvr additive="base">
                                        <p:cTn id="13" dur="500" fill="hold"/>
                                        <p:tgtEl>
                                          <p:spTgt spid="156677"/>
                                        </p:tgtEl>
                                        <p:attrNameLst>
                                          <p:attrName>ppt_x</p:attrName>
                                        </p:attrNameLst>
                                      </p:cBhvr>
                                      <p:tavLst>
                                        <p:tav tm="0">
                                          <p:val>
                                            <p:strVal val="1+#ppt_w/2"/>
                                          </p:val>
                                        </p:tav>
                                        <p:tav tm="100000">
                                          <p:val>
                                            <p:strVal val="#ppt_x"/>
                                          </p:val>
                                        </p:tav>
                                      </p:tavLst>
                                    </p:anim>
                                    <p:anim calcmode="lin" valueType="num">
                                      <p:cBhvr additive="base">
                                        <p:cTn id="14" dur="500" fill="hold"/>
                                        <p:tgtEl>
                                          <p:spTgt spid="156677"/>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56678"/>
                                        </p:tgtEl>
                                        <p:attrNameLst>
                                          <p:attrName>style.visibility</p:attrName>
                                        </p:attrNameLst>
                                      </p:cBhvr>
                                      <p:to>
                                        <p:strVal val="visible"/>
                                      </p:to>
                                    </p:set>
                                    <p:anim calcmode="lin" valueType="num">
                                      <p:cBhvr additive="base">
                                        <p:cTn id="17" dur="500" fill="hold"/>
                                        <p:tgtEl>
                                          <p:spTgt spid="156678"/>
                                        </p:tgtEl>
                                        <p:attrNameLst>
                                          <p:attrName>ppt_x</p:attrName>
                                        </p:attrNameLst>
                                      </p:cBhvr>
                                      <p:tavLst>
                                        <p:tav tm="0">
                                          <p:val>
                                            <p:strVal val="1+#ppt_w/2"/>
                                          </p:val>
                                        </p:tav>
                                        <p:tav tm="100000">
                                          <p:val>
                                            <p:strVal val="#ppt_x"/>
                                          </p:val>
                                        </p:tav>
                                      </p:tavLst>
                                    </p:anim>
                                    <p:anim calcmode="lin" valueType="num">
                                      <p:cBhvr additive="base">
                                        <p:cTn id="18" dur="500" fill="hold"/>
                                        <p:tgtEl>
                                          <p:spTgt spid="156678"/>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56679"/>
                                        </p:tgtEl>
                                        <p:attrNameLst>
                                          <p:attrName>style.visibility</p:attrName>
                                        </p:attrNameLst>
                                      </p:cBhvr>
                                      <p:to>
                                        <p:strVal val="visible"/>
                                      </p:to>
                                    </p:set>
                                    <p:anim calcmode="lin" valueType="num">
                                      <p:cBhvr additive="base">
                                        <p:cTn id="21" dur="500" fill="hold"/>
                                        <p:tgtEl>
                                          <p:spTgt spid="156679"/>
                                        </p:tgtEl>
                                        <p:attrNameLst>
                                          <p:attrName>ppt_x</p:attrName>
                                        </p:attrNameLst>
                                      </p:cBhvr>
                                      <p:tavLst>
                                        <p:tav tm="0">
                                          <p:val>
                                            <p:strVal val="1+#ppt_w/2"/>
                                          </p:val>
                                        </p:tav>
                                        <p:tav tm="100000">
                                          <p:val>
                                            <p:strVal val="#ppt_x"/>
                                          </p:val>
                                        </p:tav>
                                      </p:tavLst>
                                    </p:anim>
                                    <p:anim calcmode="lin" valueType="num">
                                      <p:cBhvr additive="base">
                                        <p:cTn id="22" dur="500" fill="hold"/>
                                        <p:tgtEl>
                                          <p:spTgt spid="15667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 calcmode="lin" valueType="num">
                                      <p:cBhvr>
                                        <p:cTn id="29" dur="500" fill="hold"/>
                                        <p:tgtEl>
                                          <p:spTgt spid="2"/>
                                        </p:tgtEl>
                                        <p:attrNameLst>
                                          <p:attrName>style.rotation</p:attrName>
                                        </p:attrNameLst>
                                      </p:cBhvr>
                                      <p:tavLst>
                                        <p:tav tm="0">
                                          <p:val>
                                            <p:fltVal val="360"/>
                                          </p:val>
                                        </p:tav>
                                        <p:tav tm="100000">
                                          <p:val>
                                            <p:fltVal val="0"/>
                                          </p:val>
                                        </p:tav>
                                      </p:tavLst>
                                    </p:anim>
                                    <p:animEffect transition="in" filter="fad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7" grpId="0" animBg="1"/>
      <p:bldP spid="156678" grpId="0" animBg="1"/>
      <p:bldP spid="156679" grpId="0" animBg="1"/>
      <p:bldP spid="2"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4">
            <a:extLst>
              <a:ext uri="{FF2B5EF4-FFF2-40B4-BE49-F238E27FC236}">
                <a16:creationId xmlns:a16="http://schemas.microsoft.com/office/drawing/2014/main" id="{B8B873E3-F984-8CFE-66E6-B1A452E2A5DC}"/>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9442" name="Rectangle 2">
            <a:extLst>
              <a:ext uri="{FF2B5EF4-FFF2-40B4-BE49-F238E27FC236}">
                <a16:creationId xmlns:a16="http://schemas.microsoft.com/office/drawing/2014/main" id="{EDACB96B-EF5A-274C-70EA-A4D1D7BDCDF5}"/>
              </a:ext>
            </a:extLst>
          </p:cNvPr>
          <p:cNvSpPr>
            <a:spLocks noGrp="1" noChangeArrowheads="1"/>
          </p:cNvSpPr>
          <p:nvPr>
            <p:ph type="title"/>
          </p:nvPr>
        </p:nvSpPr>
        <p:spPr>
          <a:xfrm>
            <a:off x="3581400" y="393030"/>
            <a:ext cx="5105400" cy="563563"/>
          </a:xfrm>
        </p:spPr>
        <p:txBody>
          <a:bodyPr>
            <a:normAutofit fontScale="90000"/>
          </a:bodyPr>
          <a:lstStyle/>
          <a:p>
            <a:pPr algn="ctr" eaLnBrk="1" hangingPunct="1"/>
            <a:r>
              <a:rPr lang="en-US" altLang="en-US" sz="3200" dirty="0">
                <a:latin typeface="Times New Roman" panose="02020603050405020304" pitchFamily="18" charset="0"/>
                <a:cs typeface="Times New Roman" panose="02020603050405020304" pitchFamily="18" charset="0"/>
              </a:rPr>
              <a:t>Tài </a:t>
            </a:r>
            <a:r>
              <a:rPr lang="en-US" altLang="en-US" sz="3200" dirty="0" err="1">
                <a:latin typeface="Times New Roman" panose="02020603050405020304" pitchFamily="18" charset="0"/>
                <a:cs typeface="Times New Roman" panose="02020603050405020304" pitchFamily="18" charset="0"/>
              </a:rPr>
              <a:t>khoản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chuyên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dùng</a:t>
            </a:r>
            <a:endParaRPr lang="en-US" altLang="en-US" sz="3200" dirty="0">
              <a:latin typeface="Times New Roman" panose="02020603050405020304" pitchFamily="18" charset="0"/>
              <a:cs typeface="Times New Roman" panose="02020603050405020304" pitchFamily="18" charset="0"/>
            </a:endParaRPr>
          </a:p>
        </p:txBody>
      </p:sp>
      <p:sp>
        <p:nvSpPr>
          <p:cNvPr id="189443" name="Rectangle 3">
            <a:extLst>
              <a:ext uri="{FF2B5EF4-FFF2-40B4-BE49-F238E27FC236}">
                <a16:creationId xmlns:a16="http://schemas.microsoft.com/office/drawing/2014/main" id="{88472CED-C673-1831-1967-348B7C7DBEFB}"/>
              </a:ext>
            </a:extLst>
          </p:cNvPr>
          <p:cNvSpPr>
            <a:spLocks noGrp="1" noChangeArrowheads="1"/>
          </p:cNvSpPr>
          <p:nvPr>
            <p:ph type="body" idx="1"/>
          </p:nvPr>
        </p:nvSpPr>
        <p:spPr>
          <a:xfrm>
            <a:off x="2362200" y="2286000"/>
            <a:ext cx="7678738" cy="1600200"/>
          </a:xfrm>
        </p:spPr>
        <p:txBody>
          <a:bodyPr/>
          <a:lstStyle/>
          <a:p>
            <a:pPr marL="0" indent="0" algn="just">
              <a:buNone/>
            </a:pPr>
            <a:r>
              <a:rPr lang="pt-BR" altLang="en-US" sz="2400" dirty="0">
                <a:latin typeface="Times New Roman" panose="02020603050405020304" pitchFamily="18" charset="0"/>
                <a:cs typeface="Times New Roman" panose="02020603050405020304" pitchFamily="18" charset="0"/>
              </a:rPr>
              <a:t>Tài khoản này dùng để phản ánh số hiện có, tình hình tăng giảm Quỹ phát triển khoa học và công nghệ (PTKH&amp;CN) của doanh nghiệp. Quỹ PTKH&amp;CN của doanh nghiệp chỉ được sử dụng cho đầu tư khoa học, công nghệ tại Việt Nam.</a:t>
            </a:r>
            <a:endParaRPr lang="en-US" altLang="en-US" sz="2400" dirty="0">
              <a:latin typeface="Times New Roman" panose="02020603050405020304" pitchFamily="18" charset="0"/>
              <a:cs typeface="Times New Roman" panose="02020603050405020304" pitchFamily="18" charset="0"/>
            </a:endParaRPr>
          </a:p>
        </p:txBody>
      </p:sp>
      <p:sp>
        <p:nvSpPr>
          <p:cNvPr id="189444" name="AutoShape 4">
            <a:extLst>
              <a:ext uri="{FF2B5EF4-FFF2-40B4-BE49-F238E27FC236}">
                <a16:creationId xmlns:a16="http://schemas.microsoft.com/office/drawing/2014/main" id="{B62B5A06-47BD-7958-88B2-BAB9EC8332BD}"/>
              </a:ext>
            </a:extLst>
          </p:cNvPr>
          <p:cNvSpPr>
            <a:spLocks noChangeArrowheads="1"/>
          </p:cNvSpPr>
          <p:nvPr/>
        </p:nvSpPr>
        <p:spPr bwMode="gray">
          <a:xfrm>
            <a:off x="2209800" y="1371600"/>
            <a:ext cx="81534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None/>
            </a:pPr>
            <a:r>
              <a:rPr lang="nb-NO" altLang="en-US" b="1" dirty="0">
                <a:latin typeface=".VnTime" pitchFamily="34" charset="0"/>
              </a:rPr>
              <a:t>TK 356 – </a:t>
            </a:r>
            <a:r>
              <a:rPr lang="pt-BR" altLang="en-US" b="1" dirty="0">
                <a:latin typeface="Times New Roman" panose="02020603050405020304" pitchFamily="18" charset="0"/>
                <a:cs typeface="Times New Roman" panose="02020603050405020304" pitchFamily="18" charset="0"/>
              </a:rPr>
              <a:t>Quỹ phát triển khoa học và công nghệ</a:t>
            </a:r>
            <a:endParaRPr lang="nb-NO" altLang="en-US" b="1" dirty="0">
              <a:latin typeface=".VnTime" pitchFamily="34" charset="0"/>
            </a:endParaRPr>
          </a:p>
        </p:txBody>
      </p:sp>
      <p:sp>
        <p:nvSpPr>
          <p:cNvPr id="189445" name="AutoShape 5">
            <a:extLst>
              <a:ext uri="{FF2B5EF4-FFF2-40B4-BE49-F238E27FC236}">
                <a16:creationId xmlns:a16="http://schemas.microsoft.com/office/drawing/2014/main" id="{370A13DC-8539-D4BC-A23B-DC38379D19E3}"/>
              </a:ext>
            </a:extLst>
          </p:cNvPr>
          <p:cNvSpPr>
            <a:spLocks noChangeArrowheads="1"/>
          </p:cNvSpPr>
          <p:nvPr/>
        </p:nvSpPr>
        <p:spPr bwMode="auto">
          <a:xfrm>
            <a:off x="2286000" y="2209800"/>
            <a:ext cx="7907338" cy="1676400"/>
          </a:xfrm>
          <a:prstGeom prst="roundRect">
            <a:avLst>
              <a:gd name="adj" fmla="val 15463"/>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9455" name="Rectangle 15">
            <a:extLst>
              <a:ext uri="{FF2B5EF4-FFF2-40B4-BE49-F238E27FC236}">
                <a16:creationId xmlns:a16="http://schemas.microsoft.com/office/drawing/2014/main" id="{99BA0810-26DF-5752-751B-BD996519FBEB}"/>
              </a:ext>
            </a:extLst>
          </p:cNvPr>
          <p:cNvSpPr>
            <a:spLocks noChangeArrowheads="1"/>
          </p:cNvSpPr>
          <p:nvPr/>
        </p:nvSpPr>
        <p:spPr bwMode="auto">
          <a:xfrm>
            <a:off x="2392364" y="4214814"/>
            <a:ext cx="7742237" cy="134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pt-BR" altLang="en-US" sz="2400" b="1" i="1">
                <a:latin typeface="Times New Roman" panose="02020603050405020304" pitchFamily="18" charset="0"/>
                <a:cs typeface="Times New Roman" panose="02020603050405020304" pitchFamily="18" charset="0"/>
              </a:rPr>
              <a:t>TK 356 có 2 TK cấp 2:</a:t>
            </a:r>
          </a:p>
          <a:p>
            <a:pPr>
              <a:buFont typeface="Wingdings" panose="05000000000000000000" pitchFamily="2" charset="2"/>
              <a:buNone/>
            </a:pPr>
            <a:r>
              <a:rPr lang="pt-BR" altLang="en-US" sz="2400">
                <a:latin typeface="Times New Roman" panose="02020603050405020304" pitchFamily="18" charset="0"/>
                <a:cs typeface="Times New Roman" panose="02020603050405020304" pitchFamily="18" charset="0"/>
              </a:rPr>
              <a:t>(1) TK 3561 - Quỹ phát triển khoa học và công nghệ</a:t>
            </a:r>
            <a:endParaRPr lang="en-US" altLang="en-US" sz="2400">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(2) TK 3562 - Quỹ phát triển KH và CN đã hình thành TSCĐ</a:t>
            </a:r>
          </a:p>
        </p:txBody>
      </p:sp>
      <p:sp>
        <p:nvSpPr>
          <p:cNvPr id="189456" name="AutoShape 16">
            <a:extLst>
              <a:ext uri="{FF2B5EF4-FFF2-40B4-BE49-F238E27FC236}">
                <a16:creationId xmlns:a16="http://schemas.microsoft.com/office/drawing/2014/main" id="{C1132CB0-C749-D490-5617-936F6CBDFC3C}"/>
              </a:ext>
            </a:extLst>
          </p:cNvPr>
          <p:cNvSpPr>
            <a:spLocks noChangeArrowheads="1"/>
          </p:cNvSpPr>
          <p:nvPr/>
        </p:nvSpPr>
        <p:spPr bwMode="auto">
          <a:xfrm>
            <a:off x="2209800" y="4114800"/>
            <a:ext cx="8001000" cy="1524000"/>
          </a:xfrm>
          <a:prstGeom prst="roundRect">
            <a:avLst>
              <a:gd name="adj" fmla="val 41176"/>
            </a:avLst>
          </a:prstGeom>
          <a:noFill/>
          <a:ln w="38100">
            <a:solidFill>
              <a:srgbClr val="800080"/>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9442"/>
                                        </p:tgtEl>
                                        <p:attrNameLst>
                                          <p:attrName>style.visibility</p:attrName>
                                        </p:attrNameLst>
                                      </p:cBhvr>
                                      <p:to>
                                        <p:strVal val="visible"/>
                                      </p:to>
                                    </p:set>
                                    <p:anim calcmode="lin" valueType="num">
                                      <p:cBhvr>
                                        <p:cTn id="7" dur="500" fill="hold"/>
                                        <p:tgtEl>
                                          <p:spTgt spid="189442"/>
                                        </p:tgtEl>
                                        <p:attrNameLst>
                                          <p:attrName>ppt_w</p:attrName>
                                        </p:attrNameLst>
                                      </p:cBhvr>
                                      <p:tavLst>
                                        <p:tav tm="0">
                                          <p:val>
                                            <p:fltVal val="0"/>
                                          </p:val>
                                        </p:tav>
                                        <p:tav tm="100000">
                                          <p:val>
                                            <p:strVal val="#ppt_w"/>
                                          </p:val>
                                        </p:tav>
                                      </p:tavLst>
                                    </p:anim>
                                    <p:anim calcmode="lin" valueType="num">
                                      <p:cBhvr>
                                        <p:cTn id="8" dur="500" fill="hold"/>
                                        <p:tgtEl>
                                          <p:spTgt spid="189442"/>
                                        </p:tgtEl>
                                        <p:attrNameLst>
                                          <p:attrName>ppt_h</p:attrName>
                                        </p:attrNameLst>
                                      </p:cBhvr>
                                      <p:tavLst>
                                        <p:tav tm="0">
                                          <p:val>
                                            <p:fltVal val="0"/>
                                          </p:val>
                                        </p:tav>
                                        <p:tav tm="100000">
                                          <p:val>
                                            <p:strVal val="#ppt_h"/>
                                          </p:val>
                                        </p:tav>
                                      </p:tavLst>
                                    </p:anim>
                                    <p:anim calcmode="lin" valueType="num">
                                      <p:cBhvr>
                                        <p:cTn id="9" dur="500" fill="hold"/>
                                        <p:tgtEl>
                                          <p:spTgt spid="189442"/>
                                        </p:tgtEl>
                                        <p:attrNameLst>
                                          <p:attrName>style.rotation</p:attrName>
                                        </p:attrNameLst>
                                      </p:cBhvr>
                                      <p:tavLst>
                                        <p:tav tm="0">
                                          <p:val>
                                            <p:fltVal val="360"/>
                                          </p:val>
                                        </p:tav>
                                        <p:tav tm="100000">
                                          <p:val>
                                            <p:fltVal val="0"/>
                                          </p:val>
                                        </p:tav>
                                      </p:tavLst>
                                    </p:anim>
                                    <p:animEffect transition="in" filter="fade">
                                      <p:cBhvr>
                                        <p:cTn id="10" dur="500"/>
                                        <p:tgtEl>
                                          <p:spTgt spid="18944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89444"/>
                                        </p:tgtEl>
                                        <p:attrNameLst>
                                          <p:attrName>style.visibility</p:attrName>
                                        </p:attrNameLst>
                                      </p:cBhvr>
                                      <p:to>
                                        <p:strVal val="visible"/>
                                      </p:to>
                                    </p:set>
                                    <p:anim calcmode="lin" valueType="num">
                                      <p:cBhvr additive="base">
                                        <p:cTn id="15" dur="500" fill="hold"/>
                                        <p:tgtEl>
                                          <p:spTgt spid="189444"/>
                                        </p:tgtEl>
                                        <p:attrNameLst>
                                          <p:attrName>ppt_x</p:attrName>
                                        </p:attrNameLst>
                                      </p:cBhvr>
                                      <p:tavLst>
                                        <p:tav tm="0">
                                          <p:val>
                                            <p:strVal val="0-#ppt_w/2"/>
                                          </p:val>
                                        </p:tav>
                                        <p:tav tm="100000">
                                          <p:val>
                                            <p:strVal val="#ppt_x"/>
                                          </p:val>
                                        </p:tav>
                                      </p:tavLst>
                                    </p:anim>
                                    <p:anim calcmode="lin" valueType="num">
                                      <p:cBhvr additive="base">
                                        <p:cTn id="16" dur="500" fill="hold"/>
                                        <p:tgtEl>
                                          <p:spTgt spid="189444"/>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89443">
                                            <p:txEl>
                                              <p:pRg st="0" end="0"/>
                                            </p:txEl>
                                          </p:spTgt>
                                        </p:tgtEl>
                                        <p:attrNameLst>
                                          <p:attrName>style.visibility</p:attrName>
                                        </p:attrNameLst>
                                      </p:cBhvr>
                                      <p:to>
                                        <p:strVal val="visible"/>
                                      </p:to>
                                    </p:set>
                                    <p:anim calcmode="lin" valueType="num">
                                      <p:cBhvr>
                                        <p:cTn id="21" dur="1000" fill="hold"/>
                                        <p:tgtEl>
                                          <p:spTgt spid="189443">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89443">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89443">
                                            <p:txEl>
                                              <p:pRg st="0" end="0"/>
                                            </p:txEl>
                                          </p:spTgt>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189445"/>
                                        </p:tgtEl>
                                        <p:attrNameLst>
                                          <p:attrName>style.visibility</p:attrName>
                                        </p:attrNameLst>
                                      </p:cBhvr>
                                      <p:to>
                                        <p:strVal val="visible"/>
                                      </p:to>
                                    </p:set>
                                    <p:animEffect transition="in" filter="diamond(in)">
                                      <p:cBhvr>
                                        <p:cTn id="26" dur="2000"/>
                                        <p:tgtEl>
                                          <p:spTgt spid="18944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189456"/>
                                        </p:tgtEl>
                                        <p:attrNameLst>
                                          <p:attrName>style.visibility</p:attrName>
                                        </p:attrNameLst>
                                      </p:cBhvr>
                                      <p:to>
                                        <p:strVal val="visible"/>
                                      </p:to>
                                    </p:set>
                                    <p:animEffect transition="in" filter="diamond(in)">
                                      <p:cBhvr>
                                        <p:cTn id="31" dur="2000"/>
                                        <p:tgtEl>
                                          <p:spTgt spid="189456"/>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189455"/>
                                        </p:tgtEl>
                                        <p:attrNameLst>
                                          <p:attrName>style.visibility</p:attrName>
                                        </p:attrNameLst>
                                      </p:cBhvr>
                                      <p:to>
                                        <p:strVal val="visible"/>
                                      </p:to>
                                    </p:set>
                                    <p:animEffect transition="in" filter="wedge">
                                      <p:cBhvr>
                                        <p:cTn id="34" dur="2000"/>
                                        <p:tgtEl>
                                          <p:spTgt spid="189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p:bldP spid="189443" grpId="0" build="p"/>
      <p:bldP spid="189444" grpId="0" animBg="1"/>
      <p:bldP spid="189445" grpId="0" animBg="1"/>
      <p:bldP spid="189455" grpId="0"/>
      <p:bldP spid="18945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4">
            <a:extLst>
              <a:ext uri="{FF2B5EF4-FFF2-40B4-BE49-F238E27FC236}">
                <a16:creationId xmlns:a16="http://schemas.microsoft.com/office/drawing/2014/main" id="{943D0913-9785-2F05-C9AA-BF0DC0E01ED7}"/>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192514" name="Group 2">
            <a:extLst>
              <a:ext uri="{FF2B5EF4-FFF2-40B4-BE49-F238E27FC236}">
                <a16:creationId xmlns:a16="http://schemas.microsoft.com/office/drawing/2014/main" id="{52ED12F8-1345-4B71-3DF5-2ACCE88F06BE}"/>
              </a:ext>
            </a:extLst>
          </p:cNvPr>
          <p:cNvGrpSpPr>
            <a:grpSpLocks/>
          </p:cNvGrpSpPr>
          <p:nvPr/>
        </p:nvGrpSpPr>
        <p:grpSpPr bwMode="auto">
          <a:xfrm>
            <a:off x="1905000" y="914400"/>
            <a:ext cx="8458200" cy="5943600"/>
            <a:chOff x="288" y="1728"/>
            <a:chExt cx="5328" cy="2640"/>
          </a:xfrm>
        </p:grpSpPr>
        <p:grpSp>
          <p:nvGrpSpPr>
            <p:cNvPr id="39941" name="Group 3">
              <a:extLst>
                <a:ext uri="{FF2B5EF4-FFF2-40B4-BE49-F238E27FC236}">
                  <a16:creationId xmlns:a16="http://schemas.microsoft.com/office/drawing/2014/main" id="{7B8D8B47-C4A3-163E-33D5-B8AC60A061D0}"/>
                </a:ext>
              </a:extLst>
            </p:cNvPr>
            <p:cNvGrpSpPr>
              <a:grpSpLocks/>
            </p:cNvGrpSpPr>
            <p:nvPr/>
          </p:nvGrpSpPr>
          <p:grpSpPr bwMode="auto">
            <a:xfrm>
              <a:off x="288" y="1728"/>
              <a:ext cx="5280" cy="2640"/>
              <a:chOff x="288" y="1872"/>
              <a:chExt cx="5280" cy="2544"/>
            </a:xfrm>
          </p:grpSpPr>
          <p:sp>
            <p:nvSpPr>
              <p:cNvPr id="39945" name="Text Box 7">
                <a:extLst>
                  <a:ext uri="{FF2B5EF4-FFF2-40B4-BE49-F238E27FC236}">
                    <a16:creationId xmlns:a16="http://schemas.microsoft.com/office/drawing/2014/main" id="{014A1D8E-3EBA-12ED-0008-3865456E6A60}"/>
                  </a:ext>
                </a:extLst>
              </p:cNvPr>
              <p:cNvSpPr txBox="1">
                <a:spLocks noChangeArrowheads="1"/>
              </p:cNvSpPr>
              <p:nvPr/>
            </p:nvSpPr>
            <p:spPr bwMode="auto">
              <a:xfrm>
                <a:off x="2448" y="1872"/>
                <a:ext cx="912"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a:latin typeface="Times New Roman" panose="02020603050405020304" pitchFamily="18" charset="0"/>
                  </a:rPr>
                  <a:t>TK 356</a:t>
                </a:r>
              </a:p>
            </p:txBody>
          </p:sp>
          <p:grpSp>
            <p:nvGrpSpPr>
              <p:cNvPr id="39946" name="Group 6">
                <a:extLst>
                  <a:ext uri="{FF2B5EF4-FFF2-40B4-BE49-F238E27FC236}">
                    <a16:creationId xmlns:a16="http://schemas.microsoft.com/office/drawing/2014/main" id="{EBFA4D1F-A729-74E1-ACDA-AE41821F5B9F}"/>
                  </a:ext>
                </a:extLst>
              </p:cNvPr>
              <p:cNvGrpSpPr>
                <a:grpSpLocks/>
              </p:cNvGrpSpPr>
              <p:nvPr/>
            </p:nvGrpSpPr>
            <p:grpSpPr bwMode="auto">
              <a:xfrm>
                <a:off x="288" y="2160"/>
                <a:ext cx="5280" cy="2256"/>
                <a:chOff x="1440" y="2352"/>
                <a:chExt cx="3456" cy="1536"/>
              </a:xfrm>
            </p:grpSpPr>
            <p:sp>
              <p:nvSpPr>
                <p:cNvPr id="39948" name="Line 4">
                  <a:extLst>
                    <a:ext uri="{FF2B5EF4-FFF2-40B4-BE49-F238E27FC236}">
                      <a16:creationId xmlns:a16="http://schemas.microsoft.com/office/drawing/2014/main" id="{B816A545-0078-4DE1-68A6-B7FA5516A8CE}"/>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9949" name="Line 5">
                  <a:extLst>
                    <a:ext uri="{FF2B5EF4-FFF2-40B4-BE49-F238E27FC236}">
                      <a16:creationId xmlns:a16="http://schemas.microsoft.com/office/drawing/2014/main" id="{3482A30D-8977-AF11-34A2-730AC4CC529B}"/>
                    </a:ext>
                  </a:extLst>
                </p:cNvPr>
                <p:cNvSpPr>
                  <a:spLocks noChangeShapeType="1"/>
                </p:cNvSpPr>
                <p:nvPr/>
              </p:nvSpPr>
              <p:spPr bwMode="auto">
                <a:xfrm>
                  <a:off x="3168"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39947" name="Line 8">
                <a:extLst>
                  <a:ext uri="{FF2B5EF4-FFF2-40B4-BE49-F238E27FC236}">
                    <a16:creationId xmlns:a16="http://schemas.microsoft.com/office/drawing/2014/main" id="{8EBDB278-80E7-D9DC-41B6-DCCDEA9C3B0C}"/>
                  </a:ext>
                </a:extLst>
              </p:cNvPr>
              <p:cNvSpPr>
                <a:spLocks noChangeShapeType="1"/>
              </p:cNvSpPr>
              <p:nvPr/>
            </p:nvSpPr>
            <p:spPr bwMode="auto">
              <a:xfrm>
                <a:off x="288" y="3927"/>
                <a:ext cx="52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39942" name="Text Box 9">
              <a:extLst>
                <a:ext uri="{FF2B5EF4-FFF2-40B4-BE49-F238E27FC236}">
                  <a16:creationId xmlns:a16="http://schemas.microsoft.com/office/drawing/2014/main" id="{2E596822-4563-D5E5-8EDC-C0705DFB0AED}"/>
                </a:ext>
              </a:extLst>
            </p:cNvPr>
            <p:cNvSpPr txBox="1">
              <a:spLocks noChangeArrowheads="1"/>
            </p:cNvSpPr>
            <p:nvPr/>
          </p:nvSpPr>
          <p:spPr bwMode="auto">
            <a:xfrm>
              <a:off x="2928" y="2362"/>
              <a:ext cx="2688" cy="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BR" altLang="en-US" sz="2000">
                  <a:latin typeface="Times New Roman" panose="02020603050405020304" pitchFamily="18" charset="0"/>
                  <a:cs typeface="Times New Roman" panose="02020603050405020304" pitchFamily="18" charset="0"/>
                </a:rPr>
                <a:t>- Trích lập Quỹ phát triển khoa học và công nghệ vào chi phí QLDN.</a:t>
              </a:r>
            </a:p>
            <a:p>
              <a:pPr algn="just">
                <a:buFont typeface="Wingdings" panose="05000000000000000000" pitchFamily="2" charset="2"/>
                <a:buNone/>
              </a:pPr>
              <a:r>
                <a:rPr lang="vi-VN" altLang="en-US" sz="2000">
                  <a:latin typeface="Times New Roman" panose="02020603050405020304" pitchFamily="18" charset="0"/>
                  <a:cs typeface="Times New Roman" panose="02020603050405020304" pitchFamily="18" charset="0"/>
                </a:rPr>
                <a:t>- Số thu từ việc nhượng bán, thanh lý TSCĐ hình thành từ Quỹ phát triển khoa học và công nghệ đã hình thành TSCĐ.</a:t>
              </a:r>
              <a:endParaRPr lang="en-US" altLang="en-US" sz="2000">
                <a:latin typeface="Times New Roman" panose="02020603050405020304" pitchFamily="18" charset="0"/>
                <a:cs typeface="Times New Roman" panose="02020603050405020304" pitchFamily="18" charset="0"/>
              </a:endParaRPr>
            </a:p>
          </p:txBody>
        </p:sp>
        <p:sp>
          <p:nvSpPr>
            <p:cNvPr id="39943" name="Text Box 13">
              <a:extLst>
                <a:ext uri="{FF2B5EF4-FFF2-40B4-BE49-F238E27FC236}">
                  <a16:creationId xmlns:a16="http://schemas.microsoft.com/office/drawing/2014/main" id="{6A7BCBDF-628D-7D93-8BAE-2B962AD4BEF1}"/>
                </a:ext>
              </a:extLst>
            </p:cNvPr>
            <p:cNvSpPr txBox="1">
              <a:spLocks noChangeArrowheads="1"/>
            </p:cNvSpPr>
            <p:nvPr/>
          </p:nvSpPr>
          <p:spPr bwMode="auto">
            <a:xfrm>
              <a:off x="288" y="2016"/>
              <a:ext cx="2640" cy="1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pt-BR" altLang="en-US" sz="2000">
                  <a:latin typeface="Times New Roman" panose="02020603050405020304" pitchFamily="18" charset="0"/>
                  <a:cs typeface="Times New Roman" panose="02020603050405020304" pitchFamily="18" charset="0"/>
                </a:rPr>
                <a:t>- Các khoản chi tiêu từ Quỹ phát triển khoa học và công nghệ.		   </a:t>
              </a:r>
            </a:p>
            <a:p>
              <a:pPr algn="just">
                <a:buFont typeface="Wingdings" panose="05000000000000000000" pitchFamily="2" charset="2"/>
                <a:buNone/>
              </a:pPr>
              <a:r>
                <a:rPr lang="en-US" altLang="en-US" sz="2000">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Giảm Quỹ phát triển khoa học và công nghệ đã hình thành TSCĐ khi tính hao mòn TSCĐ, giá trị còn lại của TSCĐ khi nhượng bán, thanh lý, chi phí thanh lý TSCĐ hình thành từ Quỹ phát triển khoa học và công nghệ.	- Giảm Quỹ phát triển khoa học và công nghệ đã hình thành TSCĐ khi  TSCĐ hình thành từ Quỹ phát triển khoa học và công nghệ chuyển sang phục vụ mục đích sản xuất, kinh doanh.</a:t>
              </a:r>
              <a:endParaRPr lang="en-US" altLang="en-US" sz="2000">
                <a:latin typeface="Times New Roman" panose="02020603050405020304" pitchFamily="18" charset="0"/>
                <a:cs typeface="Times New Roman" panose="02020603050405020304" pitchFamily="18" charset="0"/>
              </a:endParaRPr>
            </a:p>
          </p:txBody>
        </p:sp>
        <p:sp>
          <p:nvSpPr>
            <p:cNvPr id="39944" name="Text Box 13">
              <a:extLst>
                <a:ext uri="{FF2B5EF4-FFF2-40B4-BE49-F238E27FC236}">
                  <a16:creationId xmlns:a16="http://schemas.microsoft.com/office/drawing/2014/main" id="{BC9BA159-23C5-7807-894B-C839588DC336}"/>
                </a:ext>
              </a:extLst>
            </p:cNvPr>
            <p:cNvSpPr txBox="1">
              <a:spLocks noChangeArrowheads="1"/>
            </p:cNvSpPr>
            <p:nvPr/>
          </p:nvSpPr>
          <p:spPr bwMode="auto">
            <a:xfrm>
              <a:off x="2928" y="3867"/>
              <a:ext cx="2592"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000" b="1" i="1" u="sng">
                  <a:latin typeface="Times New Roman" panose="02020603050405020304" pitchFamily="18" charset="0"/>
                  <a:cs typeface="Times New Roman" panose="02020603050405020304" pitchFamily="18" charset="0"/>
                </a:rPr>
                <a:t>Số dư:</a:t>
              </a:r>
              <a:r>
                <a:rPr lang="vi-VN" altLang="en-US" sz="2000" b="1">
                  <a:latin typeface="Times New Roman" panose="02020603050405020304" pitchFamily="18" charset="0"/>
                  <a:cs typeface="Times New Roman" panose="02020603050405020304" pitchFamily="18" charset="0"/>
                </a:rPr>
                <a:t> </a:t>
              </a:r>
              <a:r>
                <a:rPr lang="vi-VN" altLang="en-US" sz="2000">
                  <a:latin typeface="Times New Roman" panose="02020603050405020304" pitchFamily="18" charset="0"/>
                  <a:cs typeface="Times New Roman" panose="02020603050405020304" pitchFamily="18" charset="0"/>
                </a:rPr>
                <a:t>Số quỹ phát triển khoa học và công nghệ hiện còn của doanh nghiệp.</a:t>
              </a:r>
              <a:endParaRPr lang="en-US" altLang="en-US" sz="2000">
                <a:latin typeface="Times New Roman" panose="02020603050405020304" pitchFamily="18" charset="0"/>
                <a:cs typeface="Times New Roman" panose="02020603050405020304" pitchFamily="18" charset="0"/>
              </a:endParaRPr>
            </a:p>
          </p:txBody>
        </p:sp>
      </p:grpSp>
      <p:sp>
        <p:nvSpPr>
          <p:cNvPr id="192524" name="Rectangle 12">
            <a:extLst>
              <a:ext uri="{FF2B5EF4-FFF2-40B4-BE49-F238E27FC236}">
                <a16:creationId xmlns:a16="http://schemas.microsoft.com/office/drawing/2014/main" id="{FF5F63EE-F882-63CB-5D64-477A706A6ACA}"/>
              </a:ext>
            </a:extLst>
          </p:cNvPr>
          <p:cNvSpPr>
            <a:spLocks noChangeArrowheads="1"/>
          </p:cNvSpPr>
          <p:nvPr/>
        </p:nvSpPr>
        <p:spPr bwMode="auto">
          <a:xfrm>
            <a:off x="2286000" y="152400"/>
            <a:ext cx="792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000" b="1" dirty="0" err="1">
                <a:latin typeface="Times New Roman" panose="02020603050405020304" pitchFamily="18" charset="0"/>
              </a:rPr>
              <a:t>KẾT</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CẤU</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VÀ</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NỘI</a:t>
            </a:r>
            <a:r>
              <a:rPr lang="en-US" altLang="en-US" sz="2000" b="1" dirty="0">
                <a:latin typeface="Times New Roman" panose="02020603050405020304" pitchFamily="18" charset="0"/>
              </a:rPr>
              <a:t> DUNG </a:t>
            </a:r>
            <a:r>
              <a:rPr lang="en-US" altLang="en-US" sz="2000" b="1" dirty="0" err="1">
                <a:latin typeface="Times New Roman" panose="02020603050405020304" pitchFamily="18" charset="0"/>
              </a:rPr>
              <a:t>PHẢN</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ẢNH</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CỦA</a:t>
            </a:r>
            <a:br>
              <a:rPr lang="en-US" altLang="en-US" sz="2000" b="1" dirty="0">
                <a:latin typeface="Times New Roman" panose="02020603050405020304" pitchFamily="18" charset="0"/>
              </a:rPr>
            </a:br>
            <a:r>
              <a:rPr lang="en-US" altLang="en-US" sz="2000" b="1" dirty="0">
                <a:latin typeface="Times New Roman" panose="02020603050405020304" pitchFamily="18" charset="0"/>
              </a:rPr>
              <a:t>TK 356 – </a:t>
            </a:r>
            <a:r>
              <a:rPr lang="en-US" altLang="en-US" sz="2000" b="1" dirty="0" err="1">
                <a:latin typeface="Times New Roman" panose="02020603050405020304" pitchFamily="18" charset="0"/>
              </a:rPr>
              <a:t>QUỸ</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PHÁT</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TRIỂN</a:t>
            </a:r>
            <a:r>
              <a:rPr lang="en-US" altLang="en-US" sz="2000" b="1" dirty="0">
                <a:latin typeface="Times New Roman" panose="02020603050405020304" pitchFamily="18" charset="0"/>
              </a:rPr>
              <a:t> KHOA HỌC </a:t>
            </a:r>
            <a:r>
              <a:rPr lang="en-US" altLang="en-US" sz="2000" b="1" dirty="0" err="1">
                <a:latin typeface="Times New Roman" panose="02020603050405020304" pitchFamily="18" charset="0"/>
              </a:rPr>
              <a:t>VÀ</a:t>
            </a:r>
            <a:r>
              <a:rPr lang="en-US" altLang="en-US" sz="2000" b="1" dirty="0">
                <a:latin typeface="Times New Roman" panose="02020603050405020304" pitchFamily="18" charset="0"/>
              </a:rPr>
              <a:t> CÔNG </a:t>
            </a:r>
            <a:r>
              <a:rPr lang="en-US" altLang="en-US" sz="2000" b="1" dirty="0" err="1">
                <a:latin typeface="Times New Roman" panose="02020603050405020304" pitchFamily="18" charset="0"/>
              </a:rPr>
              <a:t>NGHỆ</a:t>
            </a:r>
            <a:endParaRPr lang="en-US" altLang="en-US" sz="2000" b="1"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92524"/>
                                        </p:tgtEl>
                                        <p:attrNameLst>
                                          <p:attrName>style.visibility</p:attrName>
                                        </p:attrNameLst>
                                      </p:cBhvr>
                                      <p:to>
                                        <p:strVal val="visible"/>
                                      </p:to>
                                    </p:set>
                                    <p:anim calcmode="lin" valueType="num">
                                      <p:cBhvr>
                                        <p:cTn id="7" dur="500" fill="hold"/>
                                        <p:tgtEl>
                                          <p:spTgt spid="192524"/>
                                        </p:tgtEl>
                                        <p:attrNameLst>
                                          <p:attrName>ppt_w</p:attrName>
                                        </p:attrNameLst>
                                      </p:cBhvr>
                                      <p:tavLst>
                                        <p:tav tm="0">
                                          <p:val>
                                            <p:fltVal val="0"/>
                                          </p:val>
                                        </p:tav>
                                        <p:tav tm="100000">
                                          <p:val>
                                            <p:strVal val="#ppt_w"/>
                                          </p:val>
                                        </p:tav>
                                      </p:tavLst>
                                    </p:anim>
                                    <p:anim calcmode="lin" valueType="num">
                                      <p:cBhvr>
                                        <p:cTn id="8" dur="500" fill="hold"/>
                                        <p:tgtEl>
                                          <p:spTgt spid="192524"/>
                                        </p:tgtEl>
                                        <p:attrNameLst>
                                          <p:attrName>ppt_h</p:attrName>
                                        </p:attrNameLst>
                                      </p:cBhvr>
                                      <p:tavLst>
                                        <p:tav tm="0">
                                          <p:val>
                                            <p:fltVal val="0"/>
                                          </p:val>
                                        </p:tav>
                                        <p:tav tm="100000">
                                          <p:val>
                                            <p:strVal val="#ppt_h"/>
                                          </p:val>
                                        </p:tav>
                                      </p:tavLst>
                                    </p:anim>
                                    <p:anim calcmode="lin" valueType="num">
                                      <p:cBhvr>
                                        <p:cTn id="9" dur="500" fill="hold"/>
                                        <p:tgtEl>
                                          <p:spTgt spid="192524"/>
                                        </p:tgtEl>
                                        <p:attrNameLst>
                                          <p:attrName>style.rotation</p:attrName>
                                        </p:attrNameLst>
                                      </p:cBhvr>
                                      <p:tavLst>
                                        <p:tav tm="0">
                                          <p:val>
                                            <p:fltVal val="360"/>
                                          </p:val>
                                        </p:tav>
                                        <p:tav tm="100000">
                                          <p:val>
                                            <p:fltVal val="0"/>
                                          </p:val>
                                        </p:tav>
                                      </p:tavLst>
                                    </p:anim>
                                    <p:animEffect transition="in" filter="fade">
                                      <p:cBhvr>
                                        <p:cTn id="10" dur="500"/>
                                        <p:tgtEl>
                                          <p:spTgt spid="19252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nodeType="clickEffect">
                                  <p:stCondLst>
                                    <p:cond delay="0"/>
                                  </p:stCondLst>
                                  <p:childTnLst>
                                    <p:set>
                                      <p:cBhvr>
                                        <p:cTn id="14" dur="1" fill="hold">
                                          <p:stCondLst>
                                            <p:cond delay="0"/>
                                          </p:stCondLst>
                                        </p:cTn>
                                        <p:tgtEl>
                                          <p:spTgt spid="192514"/>
                                        </p:tgtEl>
                                        <p:attrNameLst>
                                          <p:attrName>style.visibility</p:attrName>
                                        </p:attrNameLst>
                                      </p:cBhvr>
                                      <p:to>
                                        <p:strVal val="visible"/>
                                      </p:to>
                                    </p:set>
                                    <p:animEffect transition="in" filter="wedge">
                                      <p:cBhvr>
                                        <p:cTn id="15" dur="2000"/>
                                        <p:tgtEl>
                                          <p:spTgt spid="192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1" y="330200"/>
            <a:ext cx="8267699" cy="622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9126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C8BF-E07E-1F77-B744-C52BD7C6DBE9}"/>
            </a:ext>
          </a:extLst>
        </p:cNvPr>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98257CCD-7C95-2882-0815-97F4FD3D4CD6}"/>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593998C9-48CA-CE1E-6964-D33539E948C8}"/>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81566FB7-A452-A9AB-8B77-32868E00338F}"/>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3472380F-5205-FC97-2285-51BEA7D6F870}"/>
              </a:ext>
            </a:extLst>
          </p:cNvPr>
          <p:cNvSpPr>
            <a:spLocks noChangeArrowheads="1"/>
          </p:cNvSpPr>
          <p:nvPr/>
        </p:nvSpPr>
        <p:spPr bwMode="auto">
          <a:xfrm>
            <a:off x="4216400" y="1338771"/>
            <a:ext cx="2887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3200" b="1" i="1" dirty="0">
                <a:latin typeface="Times New Roman" panose="02020603050405020304" pitchFamily="18" charset="0"/>
                <a:cs typeface="Times New Roman" panose="02020603050405020304" pitchFamily="18" charset="0"/>
              </a:rPr>
              <a:t>Sổ kế toán</a:t>
            </a:r>
          </a:p>
        </p:txBody>
      </p:sp>
    </p:spTree>
    <p:extLst>
      <p:ext uri="{BB962C8B-B14F-4D97-AF65-F5344CB8AC3E}">
        <p14:creationId xmlns:p14="http://schemas.microsoft.com/office/powerpoint/2010/main" val="14106869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4">
            <a:extLst>
              <a:ext uri="{FF2B5EF4-FFF2-40B4-BE49-F238E27FC236}">
                <a16:creationId xmlns:a16="http://schemas.microsoft.com/office/drawing/2014/main" id="{F24987DE-3A28-2D55-D7F2-3B996350F5AF}"/>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7394" name="AutoShape 2">
            <a:extLst>
              <a:ext uri="{FF2B5EF4-FFF2-40B4-BE49-F238E27FC236}">
                <a16:creationId xmlns:a16="http://schemas.microsoft.com/office/drawing/2014/main" id="{E38C4561-0177-0E4F-7293-00936D04D99B}"/>
              </a:ext>
            </a:extLst>
          </p:cNvPr>
          <p:cNvSpPr>
            <a:spLocks noChangeArrowheads="1"/>
          </p:cNvSpPr>
          <p:nvPr/>
        </p:nvSpPr>
        <p:spPr bwMode="gray">
          <a:xfrm>
            <a:off x="4953000" y="1905000"/>
            <a:ext cx="2336800" cy="3200400"/>
          </a:xfrm>
          <a:prstGeom prst="can">
            <a:avLst>
              <a:gd name="adj" fmla="val 27550"/>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None/>
            </a:pPr>
            <a:r>
              <a:rPr lang="en-US" sz="2600" b="1" dirty="0" err="1">
                <a:latin typeface="Times New Roman" panose="02020603050405020304" pitchFamily="18" charset="0"/>
                <a:cs typeface="Times New Roman" panose="02020603050405020304" pitchFamily="18" charset="0"/>
              </a:rPr>
              <a:t>Nguồn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trích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lập</a:t>
            </a:r>
            <a:r>
              <a:rPr lang="en-US" sz="2600" b="1" dirty="0">
                <a:latin typeface="Times New Roman" panose="02020603050405020304" pitchFamily="18" charset="0"/>
                <a:cs typeface="Times New Roman" panose="02020603050405020304" pitchFamily="18" charset="0"/>
              </a:rPr>
              <a:t>,</a:t>
            </a:r>
          </a:p>
          <a:p>
            <a:pPr algn="ctr">
              <a:buNone/>
            </a:pPr>
            <a:r>
              <a:rPr lang="en-US" sz="2600" b="1" dirty="0" err="1">
                <a:latin typeface="Times New Roman" panose="02020603050405020304" pitchFamily="18" charset="0"/>
                <a:cs typeface="Times New Roman" panose="02020603050405020304" pitchFamily="18" charset="0"/>
              </a:rPr>
              <a:t>mục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đích</a:t>
            </a:r>
            <a:r>
              <a:rPr lang="en-US" sz="2600" b="1" dirty="0">
                <a:latin typeface="Times New Roman" panose="02020603050405020304" pitchFamily="18" charset="0"/>
                <a:cs typeface="Times New Roman" panose="02020603050405020304" pitchFamily="18" charset="0"/>
              </a:rPr>
              <a:t> </a:t>
            </a:r>
          </a:p>
          <a:p>
            <a:pPr algn="ctr">
              <a:buNone/>
            </a:pPr>
            <a:r>
              <a:rPr lang="en-US" sz="2600" b="1" dirty="0" err="1">
                <a:latin typeface="Times New Roman" panose="02020603050405020304" pitchFamily="18" charset="0"/>
                <a:cs typeface="Times New Roman" panose="02020603050405020304" pitchFamily="18" charset="0"/>
              </a:rPr>
              <a:t>sử</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dụng</a:t>
            </a:r>
            <a:endParaRPr lang="en-US" sz="2600" b="1" dirty="0">
              <a:latin typeface="Times New Roman" panose="02020603050405020304" pitchFamily="18" charset="0"/>
              <a:cs typeface="Times New Roman" panose="02020603050405020304" pitchFamily="18" charset="0"/>
            </a:endParaRPr>
          </a:p>
          <a:p>
            <a:pPr algn="ctr">
              <a:buNone/>
            </a:pPr>
            <a:r>
              <a:rPr lang="en-US" sz="2600" b="1" dirty="0" err="1">
                <a:latin typeface="Times New Roman" panose="02020603050405020304" pitchFamily="18" charset="0"/>
                <a:cs typeface="Times New Roman" panose="02020603050405020304" pitchFamily="18" charset="0"/>
              </a:rPr>
              <a:t>quỹ</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bình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ổn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giá</a:t>
            </a:r>
            <a:endParaRPr lang="en-US" sz="2600" b="1" dirty="0">
              <a:latin typeface="Times New Roman" panose="02020603050405020304" pitchFamily="18" charset="0"/>
              <a:cs typeface="Times New Roman" panose="02020603050405020304" pitchFamily="18" charset="0"/>
            </a:endParaRPr>
          </a:p>
        </p:txBody>
      </p:sp>
      <p:sp>
        <p:nvSpPr>
          <p:cNvPr id="187395" name="AutoShape 3">
            <a:extLst>
              <a:ext uri="{FF2B5EF4-FFF2-40B4-BE49-F238E27FC236}">
                <a16:creationId xmlns:a16="http://schemas.microsoft.com/office/drawing/2014/main" id="{40F56ACA-98D9-CF41-EA68-9ED507B2A412}"/>
              </a:ext>
            </a:extLst>
          </p:cNvPr>
          <p:cNvSpPr>
            <a:spLocks noChangeArrowheads="1"/>
          </p:cNvSpPr>
          <p:nvPr/>
        </p:nvSpPr>
        <p:spPr bwMode="gray">
          <a:xfrm>
            <a:off x="4460876" y="2293938"/>
            <a:ext cx="492125" cy="1954212"/>
          </a:xfrm>
          <a:prstGeom prst="leftArrow">
            <a:avLst>
              <a:gd name="adj1" fmla="val 65583"/>
              <a:gd name="adj2" fmla="val 65181"/>
            </a:avLst>
          </a:prstGeom>
          <a:gradFill rotWithShape="1">
            <a:gsLst>
              <a:gs pos="0">
                <a:schemeClr val="bg2"/>
              </a:gs>
              <a:gs pos="100000">
                <a:schemeClr val="bg2">
                  <a:gamma/>
                  <a:shade val="46275"/>
                  <a:invGamma/>
                  <a:alpha val="12000"/>
                </a:schemeClr>
              </a:gs>
            </a:gsLst>
            <a:lin ang="0" scaled="1"/>
          </a:gradFill>
          <a:ln>
            <a:noFill/>
          </a:ln>
          <a:effectLst/>
        </p:spPr>
        <p:txBody>
          <a:bodyPr wrap="none" anchor="ctr"/>
          <a:lstStyle/>
          <a:p>
            <a:pPr algn="ctr" eaLnBrk="1" hangingPunct="1">
              <a:defRPr/>
            </a:pPr>
            <a:endParaRPr lang="en-US"/>
          </a:p>
        </p:txBody>
      </p:sp>
      <p:sp>
        <p:nvSpPr>
          <p:cNvPr id="187396" name="AutoShape 4">
            <a:extLst>
              <a:ext uri="{FF2B5EF4-FFF2-40B4-BE49-F238E27FC236}">
                <a16:creationId xmlns:a16="http://schemas.microsoft.com/office/drawing/2014/main" id="{F391E62D-2981-4DA3-521C-A97946ECFB74}"/>
              </a:ext>
            </a:extLst>
          </p:cNvPr>
          <p:cNvSpPr>
            <a:spLocks noChangeArrowheads="1"/>
          </p:cNvSpPr>
          <p:nvPr/>
        </p:nvSpPr>
        <p:spPr bwMode="auto">
          <a:xfrm>
            <a:off x="1676400" y="2362200"/>
            <a:ext cx="2743200" cy="2057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7397" name="AutoShape 5">
            <a:extLst>
              <a:ext uri="{FF2B5EF4-FFF2-40B4-BE49-F238E27FC236}">
                <a16:creationId xmlns:a16="http://schemas.microsoft.com/office/drawing/2014/main" id="{F23B4970-CD5A-FD22-CA7C-DF153C41749E}"/>
              </a:ext>
            </a:extLst>
          </p:cNvPr>
          <p:cNvSpPr>
            <a:spLocks noChangeArrowheads="1"/>
          </p:cNvSpPr>
          <p:nvPr/>
        </p:nvSpPr>
        <p:spPr bwMode="auto">
          <a:xfrm>
            <a:off x="7848600" y="2286000"/>
            <a:ext cx="2743200" cy="20574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7398" name="AutoShape 6">
            <a:extLst>
              <a:ext uri="{FF2B5EF4-FFF2-40B4-BE49-F238E27FC236}">
                <a16:creationId xmlns:a16="http://schemas.microsoft.com/office/drawing/2014/main" id="{52E62ADC-B9E3-D41D-7DDD-7A18F03837CE}"/>
              </a:ext>
            </a:extLst>
          </p:cNvPr>
          <p:cNvSpPr>
            <a:spLocks noChangeArrowheads="1"/>
          </p:cNvSpPr>
          <p:nvPr/>
        </p:nvSpPr>
        <p:spPr bwMode="gray">
          <a:xfrm>
            <a:off x="7315200" y="2293938"/>
            <a:ext cx="490538" cy="1954212"/>
          </a:xfrm>
          <a:prstGeom prst="rightArrow">
            <a:avLst>
              <a:gd name="adj1" fmla="val 67750"/>
              <a:gd name="adj2" fmla="val 66167"/>
            </a:avLst>
          </a:prstGeom>
          <a:gradFill rotWithShape="1">
            <a:gsLst>
              <a:gs pos="0">
                <a:schemeClr val="bg2">
                  <a:gamma/>
                  <a:shade val="46275"/>
                  <a:invGamma/>
                  <a:alpha val="12000"/>
                </a:schemeClr>
              </a:gs>
              <a:gs pos="100000">
                <a:schemeClr val="bg2"/>
              </a:gs>
            </a:gsLst>
            <a:lin ang="0" scaled="1"/>
          </a:gradFill>
          <a:ln>
            <a:noFill/>
          </a:ln>
          <a:effectLst/>
        </p:spPr>
        <p:txBody>
          <a:bodyPr wrap="none" anchor="ctr"/>
          <a:lstStyle/>
          <a:p>
            <a:pPr algn="ctr" eaLnBrk="1" hangingPunct="1">
              <a:defRPr/>
            </a:pPr>
            <a:endParaRPr lang="en-US"/>
          </a:p>
        </p:txBody>
      </p:sp>
      <p:sp>
        <p:nvSpPr>
          <p:cNvPr id="187399" name="Rectangle 7">
            <a:extLst>
              <a:ext uri="{FF2B5EF4-FFF2-40B4-BE49-F238E27FC236}">
                <a16:creationId xmlns:a16="http://schemas.microsoft.com/office/drawing/2014/main" id="{81D7ABBB-D5C6-702F-084B-0142AD1D0399}"/>
              </a:ext>
            </a:extLst>
          </p:cNvPr>
          <p:cNvSpPr>
            <a:spLocks noChangeArrowheads="1"/>
          </p:cNvSpPr>
          <p:nvPr/>
        </p:nvSpPr>
        <p:spPr bwMode="auto">
          <a:xfrm>
            <a:off x="3436873" y="707809"/>
            <a:ext cx="470353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i="1" dirty="0">
                <a:latin typeface="Times New Roman" panose="02020603050405020304" pitchFamily="18" charset="0"/>
                <a:cs typeface="Times New Roman" panose="02020603050405020304" pitchFamily="18" charset="0"/>
              </a:rPr>
              <a:t>2.2.5. </a:t>
            </a:r>
            <a:r>
              <a:rPr lang="en-US" i="1" dirty="0" err="1">
                <a:latin typeface="Times New Roman" panose="02020603050405020304" pitchFamily="18" charset="0"/>
                <a:cs typeface="Times New Roman" panose="02020603050405020304" pitchFamily="18" charset="0"/>
              </a:rPr>
              <a:t>Kế</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toán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quỹ</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bình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ổn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giá</a:t>
            </a:r>
            <a:endParaRPr lang="en-US" i="1" dirty="0">
              <a:latin typeface="Times New Roman" panose="02020603050405020304" pitchFamily="18" charset="0"/>
              <a:cs typeface="Times New Roman" panose="02020603050405020304" pitchFamily="18" charset="0"/>
            </a:endParaRPr>
          </a:p>
        </p:txBody>
      </p:sp>
      <p:sp>
        <p:nvSpPr>
          <p:cNvPr id="187400" name="Rectangle 8">
            <a:extLst>
              <a:ext uri="{FF2B5EF4-FFF2-40B4-BE49-F238E27FC236}">
                <a16:creationId xmlns:a16="http://schemas.microsoft.com/office/drawing/2014/main" id="{0C7BC482-936A-ED89-DF37-BDE4AD9AF1B7}"/>
              </a:ext>
            </a:extLst>
          </p:cNvPr>
          <p:cNvSpPr>
            <a:spLocks noChangeArrowheads="1"/>
          </p:cNvSpPr>
          <p:nvPr/>
        </p:nvSpPr>
        <p:spPr bwMode="auto">
          <a:xfrm>
            <a:off x="1752600" y="2540000"/>
            <a:ext cx="25146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22352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22352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2235200">
              <a:spcBef>
                <a:spcPct val="20000"/>
              </a:spcBef>
              <a:buClr>
                <a:schemeClr val="tx1"/>
              </a:buClr>
              <a:buChar char="•"/>
              <a:defRPr sz="2000">
                <a:solidFill>
                  <a:schemeClr val="tx1"/>
                </a:solidFill>
                <a:latin typeface="Arial" panose="020B0604020202020204" pitchFamily="34" charset="0"/>
              </a:defRPr>
            </a:lvl3pPr>
            <a:lvl4pPr marL="1600200" indent="-228600" defTabSz="2235200">
              <a:spcBef>
                <a:spcPct val="20000"/>
              </a:spcBef>
              <a:buChar char="–"/>
              <a:defRPr>
                <a:solidFill>
                  <a:schemeClr val="tx1"/>
                </a:solidFill>
                <a:latin typeface="Arial" panose="020B0604020202020204" pitchFamily="34" charset="0"/>
              </a:defRPr>
            </a:lvl4pPr>
            <a:lvl5pPr marL="2057400" indent="-228600" defTabSz="2235200">
              <a:spcBef>
                <a:spcPct val="20000"/>
              </a:spcBef>
              <a:buChar char="»"/>
              <a:defRPr>
                <a:solidFill>
                  <a:schemeClr val="tx1"/>
                </a:solidFill>
                <a:latin typeface="Arial" panose="020B0604020202020204" pitchFamily="34" charset="0"/>
              </a:defRPr>
            </a:lvl5pPr>
            <a:lvl6pPr marL="2514600" indent="-228600" defTabSz="22352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22352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22352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22352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Nguồn trích lập:</a:t>
            </a:r>
            <a:r>
              <a:rPr lang="vi-VN" altLang="en-US" sz="2400">
                <a:latin typeface="Times New Roman" panose="02020603050405020304" pitchFamily="18" charset="0"/>
                <a:cs typeface="Times New Roman" panose="02020603050405020304" pitchFamily="18" charset="0"/>
              </a:rPr>
              <a:t> Được trích lập </a:t>
            </a:r>
            <a:r>
              <a:rPr lang="pt-BR" altLang="en-US" sz="2400">
                <a:latin typeface="Times New Roman" panose="02020603050405020304" pitchFamily="18" charset="0"/>
                <a:cs typeface="Times New Roman" panose="02020603050405020304" pitchFamily="18" charset="0"/>
              </a:rPr>
              <a:t>và tính vào </a:t>
            </a:r>
            <a:r>
              <a:rPr lang="vi-VN" altLang="en-US" sz="2400">
                <a:latin typeface="Times New Roman" panose="02020603050405020304" pitchFamily="18" charset="0"/>
                <a:cs typeface="Times New Roman" panose="02020603050405020304" pitchFamily="18" charset="0"/>
              </a:rPr>
              <a:t>giá vốn hàng bán</a:t>
            </a:r>
            <a:endParaRPr lang="en-US" altLang="en-US" sz="2400">
              <a:latin typeface="Times New Roman" panose="02020603050405020304" pitchFamily="18" charset="0"/>
              <a:cs typeface="Times New Roman" panose="02020603050405020304" pitchFamily="18" charset="0"/>
            </a:endParaRPr>
          </a:p>
        </p:txBody>
      </p:sp>
      <p:sp>
        <p:nvSpPr>
          <p:cNvPr id="187401" name="Rectangle 9">
            <a:extLst>
              <a:ext uri="{FF2B5EF4-FFF2-40B4-BE49-F238E27FC236}">
                <a16:creationId xmlns:a16="http://schemas.microsoft.com/office/drawing/2014/main" id="{B458C85F-14F9-7A5A-FB17-94C6F25C03A1}"/>
              </a:ext>
            </a:extLst>
          </p:cNvPr>
          <p:cNvSpPr>
            <a:spLocks noChangeArrowheads="1"/>
          </p:cNvSpPr>
          <p:nvPr/>
        </p:nvSpPr>
        <p:spPr bwMode="auto">
          <a:xfrm>
            <a:off x="7848600" y="2536825"/>
            <a:ext cx="2743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Mục đích sử dụng: </a:t>
            </a:r>
            <a:r>
              <a:rPr lang="vi-VN" altLang="en-US" sz="2400">
                <a:latin typeface="Times New Roman" panose="02020603050405020304" pitchFamily="18" charset="0"/>
                <a:cs typeface="Times New Roman" panose="02020603050405020304" pitchFamily="18" charset="0"/>
              </a:rPr>
              <a:t>Được sử dụng </a:t>
            </a:r>
            <a:r>
              <a:rPr lang="pt-BR" altLang="en-US" sz="2400">
                <a:latin typeface="Times New Roman" panose="02020603050405020304" pitchFamily="18" charset="0"/>
                <a:cs typeface="Times New Roman" panose="02020603050405020304" pitchFamily="18" charset="0"/>
              </a:rPr>
              <a:t>cho </a:t>
            </a:r>
            <a:r>
              <a:rPr lang="vi-VN" altLang="en-US" sz="2400">
                <a:latin typeface="Times New Roman" panose="02020603050405020304" pitchFamily="18" charset="0"/>
                <a:cs typeface="Times New Roman" panose="02020603050405020304" pitchFamily="18" charset="0"/>
              </a:rPr>
              <a:t>mục đích bình ổn giá</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7399"/>
                                        </p:tgtEl>
                                        <p:attrNameLst>
                                          <p:attrName>style.visibility</p:attrName>
                                        </p:attrNameLst>
                                      </p:cBhvr>
                                      <p:to>
                                        <p:strVal val="visible"/>
                                      </p:to>
                                    </p:set>
                                    <p:anim calcmode="lin" valueType="num">
                                      <p:cBhvr>
                                        <p:cTn id="7" dur="500" fill="hold"/>
                                        <p:tgtEl>
                                          <p:spTgt spid="187399"/>
                                        </p:tgtEl>
                                        <p:attrNameLst>
                                          <p:attrName>ppt_w</p:attrName>
                                        </p:attrNameLst>
                                      </p:cBhvr>
                                      <p:tavLst>
                                        <p:tav tm="0">
                                          <p:val>
                                            <p:fltVal val="0"/>
                                          </p:val>
                                        </p:tav>
                                        <p:tav tm="100000">
                                          <p:val>
                                            <p:strVal val="#ppt_w"/>
                                          </p:val>
                                        </p:tav>
                                      </p:tavLst>
                                    </p:anim>
                                    <p:anim calcmode="lin" valueType="num">
                                      <p:cBhvr>
                                        <p:cTn id="8" dur="500" fill="hold"/>
                                        <p:tgtEl>
                                          <p:spTgt spid="187399"/>
                                        </p:tgtEl>
                                        <p:attrNameLst>
                                          <p:attrName>ppt_h</p:attrName>
                                        </p:attrNameLst>
                                      </p:cBhvr>
                                      <p:tavLst>
                                        <p:tav tm="0">
                                          <p:val>
                                            <p:fltVal val="0"/>
                                          </p:val>
                                        </p:tav>
                                        <p:tav tm="100000">
                                          <p:val>
                                            <p:strVal val="#ppt_h"/>
                                          </p:val>
                                        </p:tav>
                                      </p:tavLst>
                                    </p:anim>
                                    <p:anim calcmode="lin" valueType="num">
                                      <p:cBhvr>
                                        <p:cTn id="9" dur="500" fill="hold"/>
                                        <p:tgtEl>
                                          <p:spTgt spid="187399"/>
                                        </p:tgtEl>
                                        <p:attrNameLst>
                                          <p:attrName>style.rotation</p:attrName>
                                        </p:attrNameLst>
                                      </p:cBhvr>
                                      <p:tavLst>
                                        <p:tav tm="0">
                                          <p:val>
                                            <p:fltVal val="360"/>
                                          </p:val>
                                        </p:tav>
                                        <p:tav tm="100000">
                                          <p:val>
                                            <p:fltVal val="0"/>
                                          </p:val>
                                        </p:tav>
                                      </p:tavLst>
                                    </p:anim>
                                    <p:animEffect transition="in" filter="fade">
                                      <p:cBhvr>
                                        <p:cTn id="10" dur="500"/>
                                        <p:tgtEl>
                                          <p:spTgt spid="18739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187394"/>
                                        </p:tgtEl>
                                        <p:attrNameLst>
                                          <p:attrName>style.visibility</p:attrName>
                                        </p:attrNameLst>
                                      </p:cBhvr>
                                      <p:to>
                                        <p:strVal val="visible"/>
                                      </p:to>
                                    </p:set>
                                    <p:anim calcmode="lin" valueType="num">
                                      <p:cBhvr>
                                        <p:cTn id="15" dur="1000" fill="hold"/>
                                        <p:tgtEl>
                                          <p:spTgt spid="187394"/>
                                        </p:tgtEl>
                                        <p:attrNameLst>
                                          <p:attrName>ppt_w</p:attrName>
                                        </p:attrNameLst>
                                      </p:cBhvr>
                                      <p:tavLst>
                                        <p:tav tm="0">
                                          <p:val>
                                            <p:strVal val="#ppt_w*0.70"/>
                                          </p:val>
                                        </p:tav>
                                        <p:tav tm="100000">
                                          <p:val>
                                            <p:strVal val="#ppt_w"/>
                                          </p:val>
                                        </p:tav>
                                      </p:tavLst>
                                    </p:anim>
                                    <p:anim calcmode="lin" valueType="num">
                                      <p:cBhvr>
                                        <p:cTn id="16" dur="1000" fill="hold"/>
                                        <p:tgtEl>
                                          <p:spTgt spid="187394"/>
                                        </p:tgtEl>
                                        <p:attrNameLst>
                                          <p:attrName>ppt_h</p:attrName>
                                        </p:attrNameLst>
                                      </p:cBhvr>
                                      <p:tavLst>
                                        <p:tav tm="0">
                                          <p:val>
                                            <p:strVal val="#ppt_h"/>
                                          </p:val>
                                        </p:tav>
                                        <p:tav tm="100000">
                                          <p:val>
                                            <p:strVal val="#ppt_h"/>
                                          </p:val>
                                        </p:tav>
                                      </p:tavLst>
                                    </p:anim>
                                    <p:animEffect transition="in" filter="fade">
                                      <p:cBhvr>
                                        <p:cTn id="17" dur="1000"/>
                                        <p:tgtEl>
                                          <p:spTgt spid="18739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87395"/>
                                        </p:tgtEl>
                                        <p:attrNameLst>
                                          <p:attrName>style.visibility</p:attrName>
                                        </p:attrNameLst>
                                      </p:cBhvr>
                                      <p:to>
                                        <p:strVal val="visible"/>
                                      </p:to>
                                    </p:set>
                                    <p:animEffect transition="in" filter="slide(fromBottom)">
                                      <p:cBhvr>
                                        <p:cTn id="22" dur="500"/>
                                        <p:tgtEl>
                                          <p:spTgt spid="187395"/>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87400"/>
                                        </p:tgtEl>
                                        <p:attrNameLst>
                                          <p:attrName>style.visibility</p:attrName>
                                        </p:attrNameLst>
                                      </p:cBhvr>
                                      <p:to>
                                        <p:strVal val="visible"/>
                                      </p:to>
                                    </p:set>
                                    <p:animEffect transition="in" filter="slide(fromBottom)">
                                      <p:cBhvr>
                                        <p:cTn id="25" dur="500"/>
                                        <p:tgtEl>
                                          <p:spTgt spid="187400"/>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87396"/>
                                        </p:tgtEl>
                                        <p:attrNameLst>
                                          <p:attrName>style.visibility</p:attrName>
                                        </p:attrNameLst>
                                      </p:cBhvr>
                                      <p:to>
                                        <p:strVal val="visible"/>
                                      </p:to>
                                    </p:set>
                                    <p:animEffect transition="in" filter="slide(fromBottom)">
                                      <p:cBhvr>
                                        <p:cTn id="28" dur="500"/>
                                        <p:tgtEl>
                                          <p:spTgt spid="18739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87398"/>
                                        </p:tgtEl>
                                        <p:attrNameLst>
                                          <p:attrName>style.visibility</p:attrName>
                                        </p:attrNameLst>
                                      </p:cBhvr>
                                      <p:to>
                                        <p:strVal val="visible"/>
                                      </p:to>
                                    </p:set>
                                    <p:animEffect transition="in" filter="slide(fromBottom)">
                                      <p:cBhvr>
                                        <p:cTn id="33" dur="500"/>
                                        <p:tgtEl>
                                          <p:spTgt spid="187398"/>
                                        </p:tgtEl>
                                      </p:cBhvr>
                                    </p:animEffect>
                                  </p:childTnLst>
                                </p:cTn>
                              </p:par>
                              <p:par>
                                <p:cTn id="34" presetID="12" presetClass="entr" presetSubtype="4" fill="hold" grpId="0" nodeType="withEffect">
                                  <p:stCondLst>
                                    <p:cond delay="0"/>
                                  </p:stCondLst>
                                  <p:childTnLst>
                                    <p:set>
                                      <p:cBhvr>
                                        <p:cTn id="35" dur="1" fill="hold">
                                          <p:stCondLst>
                                            <p:cond delay="0"/>
                                          </p:stCondLst>
                                        </p:cTn>
                                        <p:tgtEl>
                                          <p:spTgt spid="187401"/>
                                        </p:tgtEl>
                                        <p:attrNameLst>
                                          <p:attrName>style.visibility</p:attrName>
                                        </p:attrNameLst>
                                      </p:cBhvr>
                                      <p:to>
                                        <p:strVal val="visible"/>
                                      </p:to>
                                    </p:set>
                                    <p:animEffect transition="in" filter="slide(fromBottom)">
                                      <p:cBhvr>
                                        <p:cTn id="36" dur="500"/>
                                        <p:tgtEl>
                                          <p:spTgt spid="187401"/>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187397"/>
                                        </p:tgtEl>
                                        <p:attrNameLst>
                                          <p:attrName>style.visibility</p:attrName>
                                        </p:attrNameLst>
                                      </p:cBhvr>
                                      <p:to>
                                        <p:strVal val="visible"/>
                                      </p:to>
                                    </p:set>
                                    <p:animEffect transition="in" filter="slide(fromBottom)">
                                      <p:cBhvr>
                                        <p:cTn id="39" dur="500"/>
                                        <p:tgtEl>
                                          <p:spTgt spid="187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animBg="1"/>
      <p:bldP spid="187395" grpId="0" animBg="1"/>
      <p:bldP spid="187396" grpId="0" animBg="1"/>
      <p:bldP spid="187397" grpId="0" animBg="1"/>
      <p:bldP spid="187398" grpId="0" animBg="1"/>
      <p:bldP spid="187399" grpId="0"/>
      <p:bldP spid="187400" grpId="0"/>
      <p:bldP spid="187401"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D156D-C6DF-89C9-FEDC-4A313483F34C}"/>
            </a:ext>
          </a:extLst>
        </p:cNvPr>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C8ACFCBB-6CF9-1578-DFB7-76999E1987AA}"/>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156674" name="Group 2">
            <a:extLst>
              <a:ext uri="{FF2B5EF4-FFF2-40B4-BE49-F238E27FC236}">
                <a16:creationId xmlns:a16="http://schemas.microsoft.com/office/drawing/2014/main" id="{74FBBD1B-1AC7-99E4-84C4-F99643A0330F}"/>
              </a:ext>
            </a:extLst>
          </p:cNvPr>
          <p:cNvGrpSpPr>
            <a:grpSpLocks/>
          </p:cNvGrpSpPr>
          <p:nvPr/>
        </p:nvGrpSpPr>
        <p:grpSpPr bwMode="auto">
          <a:xfrm>
            <a:off x="2209800" y="2490788"/>
            <a:ext cx="2590800" cy="2386012"/>
            <a:chOff x="720" y="2016"/>
            <a:chExt cx="1632" cy="1503"/>
          </a:xfrm>
        </p:grpSpPr>
        <p:sp>
          <p:nvSpPr>
            <p:cNvPr id="156675" name="AutoShape 3">
              <a:extLst>
                <a:ext uri="{FF2B5EF4-FFF2-40B4-BE49-F238E27FC236}">
                  <a16:creationId xmlns:a16="http://schemas.microsoft.com/office/drawing/2014/main" id="{C69F6890-BF3D-C01D-D018-51D4D155467E}"/>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56676" name="Oval 4">
              <a:extLst>
                <a:ext uri="{FF2B5EF4-FFF2-40B4-BE49-F238E27FC236}">
                  <a16:creationId xmlns:a16="http://schemas.microsoft.com/office/drawing/2014/main" id="{EC0DF43B-513E-D76B-89A9-6711DAD6805D}"/>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p>
            <a:p>
              <a:pPr algn="ctr">
                <a:defRPr/>
              </a:pPr>
              <a:r>
                <a:rPr lang="en-US" sz="2400" b="1" dirty="0" err="1">
                  <a:latin typeface="Times New Roman" panose="02020603050405020304" pitchFamily="18" charset="0"/>
                  <a:cs typeface="Times New Roman" panose="02020603050405020304" pitchFamily="18" charset="0"/>
                </a:rPr>
                <a:t>kế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toán</a:t>
              </a:r>
              <a:r>
                <a:rPr lang="en-US" sz="2400" b="1" dirty="0">
                  <a:latin typeface="Times New Roman" panose="02020603050405020304" pitchFamily="18" charset="0"/>
                  <a:cs typeface="Times New Roman" panose="02020603050405020304" pitchFamily="18" charset="0"/>
                </a:rPr>
                <a:t> </a:t>
              </a:r>
            </a:p>
          </p:txBody>
        </p:sp>
      </p:grpSp>
      <p:sp>
        <p:nvSpPr>
          <p:cNvPr id="156677" name="AutoShape 5">
            <a:extLst>
              <a:ext uri="{FF2B5EF4-FFF2-40B4-BE49-F238E27FC236}">
                <a16:creationId xmlns:a16="http://schemas.microsoft.com/office/drawing/2014/main" id="{E898DDC5-DE8B-C600-E477-ADC0ADDB396E}"/>
              </a:ext>
            </a:extLst>
          </p:cNvPr>
          <p:cNvSpPr>
            <a:spLocks noChangeArrowheads="1"/>
          </p:cNvSpPr>
          <p:nvPr/>
        </p:nvSpPr>
        <p:spPr bwMode="gray">
          <a:xfrm>
            <a:off x="4800600" y="2338388"/>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Phiếu thu, Phiếu chi</a:t>
            </a:r>
          </a:p>
        </p:txBody>
      </p:sp>
      <p:sp>
        <p:nvSpPr>
          <p:cNvPr id="156678" name="AutoShape 6">
            <a:extLst>
              <a:ext uri="{FF2B5EF4-FFF2-40B4-BE49-F238E27FC236}">
                <a16:creationId xmlns:a16="http://schemas.microsoft.com/office/drawing/2014/main" id="{A2FF2D3B-43D4-3ED6-4EC1-962A78E778C0}"/>
              </a:ext>
            </a:extLst>
          </p:cNvPr>
          <p:cNvSpPr>
            <a:spLocks noChangeArrowheads="1"/>
          </p:cNvSpPr>
          <p:nvPr/>
        </p:nvSpPr>
        <p:spPr bwMode="gray">
          <a:xfrm>
            <a:off x="4876800" y="3328988"/>
            <a:ext cx="49164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Giấy báo Nợ, Có của NH</a:t>
            </a:r>
            <a:endParaRPr lang="en-US" sz="2600" b="1" dirty="0">
              <a:latin typeface="Times New Roman" panose="02020603050405020304" pitchFamily="18" charset="0"/>
              <a:cs typeface="Times New Roman" panose="02020603050405020304" pitchFamily="18" charset="0"/>
            </a:endParaRPr>
          </a:p>
        </p:txBody>
      </p:sp>
      <p:sp>
        <p:nvSpPr>
          <p:cNvPr id="156679" name="AutoShape 7">
            <a:extLst>
              <a:ext uri="{FF2B5EF4-FFF2-40B4-BE49-F238E27FC236}">
                <a16:creationId xmlns:a16="http://schemas.microsoft.com/office/drawing/2014/main" id="{2D2E1FF6-638A-76A3-0E67-100545E37E17}"/>
              </a:ext>
            </a:extLst>
          </p:cNvPr>
          <p:cNvSpPr>
            <a:spLocks noChangeArrowheads="1"/>
          </p:cNvSpPr>
          <p:nvPr/>
        </p:nvSpPr>
        <p:spPr bwMode="gray">
          <a:xfrm>
            <a:off x="4800600" y="4243388"/>
            <a:ext cx="50292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PT" sz="2600" b="1" dirty="0">
                <a:latin typeface="Times New Roman" panose="02020603050405020304" pitchFamily="18" charset="0"/>
                <a:cs typeface="Times New Roman" panose="02020603050405020304" pitchFamily="18" charset="0"/>
              </a:rPr>
              <a:t>Biên bản trích lập các quỹ</a:t>
            </a:r>
            <a:endParaRPr lang="en-US" sz="2600" b="1" dirty="0">
              <a:latin typeface="Times New Roman" panose="02020603050405020304" pitchFamily="18" charset="0"/>
              <a:cs typeface="Times New Roman" panose="02020603050405020304" pitchFamily="18" charset="0"/>
            </a:endParaRPr>
          </a:p>
        </p:txBody>
      </p:sp>
      <p:sp>
        <p:nvSpPr>
          <p:cNvPr id="2" name="Rectangle 7">
            <a:extLst>
              <a:ext uri="{FF2B5EF4-FFF2-40B4-BE49-F238E27FC236}">
                <a16:creationId xmlns:a16="http://schemas.microsoft.com/office/drawing/2014/main" id="{460391EA-5ACC-F8D7-7FB9-C144F620A37F}"/>
              </a:ext>
            </a:extLst>
          </p:cNvPr>
          <p:cNvSpPr>
            <a:spLocks noChangeArrowheads="1"/>
          </p:cNvSpPr>
          <p:nvPr/>
        </p:nvSpPr>
        <p:spPr bwMode="auto">
          <a:xfrm>
            <a:off x="1609449" y="1044696"/>
            <a:ext cx="46297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i="1" dirty="0">
                <a:latin typeface="Times New Roman" panose="02020603050405020304" pitchFamily="18" charset="0"/>
                <a:cs typeface="Times New Roman" panose="02020603050405020304" pitchFamily="18" charset="0"/>
              </a:rPr>
              <a:t>2.2. 5. </a:t>
            </a:r>
            <a:r>
              <a:rPr lang="en-US" i="1" dirty="0" err="1">
                <a:latin typeface="Times New Roman" panose="02020603050405020304" pitchFamily="18" charset="0"/>
                <a:cs typeface="Times New Roman" panose="02020603050405020304" pitchFamily="18" charset="0"/>
              </a:rPr>
              <a:t>Kế</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toán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quỹ</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bình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ổn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giá</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18685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additive="base">
                                        <p:cTn id="7" dur="500" fill="hold"/>
                                        <p:tgtEl>
                                          <p:spTgt spid="156674"/>
                                        </p:tgtEl>
                                        <p:attrNameLst>
                                          <p:attrName>ppt_x</p:attrName>
                                        </p:attrNameLst>
                                      </p:cBhvr>
                                      <p:tavLst>
                                        <p:tav tm="0">
                                          <p:val>
                                            <p:strVal val="0-#ppt_w/2"/>
                                          </p:val>
                                        </p:tav>
                                        <p:tav tm="100000">
                                          <p:val>
                                            <p:strVal val="#ppt_x"/>
                                          </p:val>
                                        </p:tav>
                                      </p:tavLst>
                                    </p:anim>
                                    <p:anim calcmode="lin" valueType="num">
                                      <p:cBhvr additive="base">
                                        <p:cTn id="8" dur="500" fill="hold"/>
                                        <p:tgtEl>
                                          <p:spTgt spid="1566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56677"/>
                                        </p:tgtEl>
                                        <p:attrNameLst>
                                          <p:attrName>style.visibility</p:attrName>
                                        </p:attrNameLst>
                                      </p:cBhvr>
                                      <p:to>
                                        <p:strVal val="visible"/>
                                      </p:to>
                                    </p:set>
                                    <p:anim calcmode="lin" valueType="num">
                                      <p:cBhvr additive="base">
                                        <p:cTn id="13" dur="500" fill="hold"/>
                                        <p:tgtEl>
                                          <p:spTgt spid="156677"/>
                                        </p:tgtEl>
                                        <p:attrNameLst>
                                          <p:attrName>ppt_x</p:attrName>
                                        </p:attrNameLst>
                                      </p:cBhvr>
                                      <p:tavLst>
                                        <p:tav tm="0">
                                          <p:val>
                                            <p:strVal val="1+#ppt_w/2"/>
                                          </p:val>
                                        </p:tav>
                                        <p:tav tm="100000">
                                          <p:val>
                                            <p:strVal val="#ppt_x"/>
                                          </p:val>
                                        </p:tav>
                                      </p:tavLst>
                                    </p:anim>
                                    <p:anim calcmode="lin" valueType="num">
                                      <p:cBhvr additive="base">
                                        <p:cTn id="14" dur="500" fill="hold"/>
                                        <p:tgtEl>
                                          <p:spTgt spid="156677"/>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56678"/>
                                        </p:tgtEl>
                                        <p:attrNameLst>
                                          <p:attrName>style.visibility</p:attrName>
                                        </p:attrNameLst>
                                      </p:cBhvr>
                                      <p:to>
                                        <p:strVal val="visible"/>
                                      </p:to>
                                    </p:set>
                                    <p:anim calcmode="lin" valueType="num">
                                      <p:cBhvr additive="base">
                                        <p:cTn id="17" dur="500" fill="hold"/>
                                        <p:tgtEl>
                                          <p:spTgt spid="156678"/>
                                        </p:tgtEl>
                                        <p:attrNameLst>
                                          <p:attrName>ppt_x</p:attrName>
                                        </p:attrNameLst>
                                      </p:cBhvr>
                                      <p:tavLst>
                                        <p:tav tm="0">
                                          <p:val>
                                            <p:strVal val="1+#ppt_w/2"/>
                                          </p:val>
                                        </p:tav>
                                        <p:tav tm="100000">
                                          <p:val>
                                            <p:strVal val="#ppt_x"/>
                                          </p:val>
                                        </p:tav>
                                      </p:tavLst>
                                    </p:anim>
                                    <p:anim calcmode="lin" valueType="num">
                                      <p:cBhvr additive="base">
                                        <p:cTn id="18" dur="500" fill="hold"/>
                                        <p:tgtEl>
                                          <p:spTgt spid="156678"/>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56679"/>
                                        </p:tgtEl>
                                        <p:attrNameLst>
                                          <p:attrName>style.visibility</p:attrName>
                                        </p:attrNameLst>
                                      </p:cBhvr>
                                      <p:to>
                                        <p:strVal val="visible"/>
                                      </p:to>
                                    </p:set>
                                    <p:anim calcmode="lin" valueType="num">
                                      <p:cBhvr additive="base">
                                        <p:cTn id="21" dur="500" fill="hold"/>
                                        <p:tgtEl>
                                          <p:spTgt spid="156679"/>
                                        </p:tgtEl>
                                        <p:attrNameLst>
                                          <p:attrName>ppt_x</p:attrName>
                                        </p:attrNameLst>
                                      </p:cBhvr>
                                      <p:tavLst>
                                        <p:tav tm="0">
                                          <p:val>
                                            <p:strVal val="1+#ppt_w/2"/>
                                          </p:val>
                                        </p:tav>
                                        <p:tav tm="100000">
                                          <p:val>
                                            <p:strVal val="#ppt_x"/>
                                          </p:val>
                                        </p:tav>
                                      </p:tavLst>
                                    </p:anim>
                                    <p:anim calcmode="lin" valueType="num">
                                      <p:cBhvr additive="base">
                                        <p:cTn id="22" dur="500" fill="hold"/>
                                        <p:tgtEl>
                                          <p:spTgt spid="15667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 calcmode="lin" valueType="num">
                                      <p:cBhvr>
                                        <p:cTn id="29" dur="500" fill="hold"/>
                                        <p:tgtEl>
                                          <p:spTgt spid="2"/>
                                        </p:tgtEl>
                                        <p:attrNameLst>
                                          <p:attrName>style.rotation</p:attrName>
                                        </p:attrNameLst>
                                      </p:cBhvr>
                                      <p:tavLst>
                                        <p:tav tm="0">
                                          <p:val>
                                            <p:fltVal val="360"/>
                                          </p:val>
                                        </p:tav>
                                        <p:tav tm="100000">
                                          <p:val>
                                            <p:fltVal val="0"/>
                                          </p:val>
                                        </p:tav>
                                      </p:tavLst>
                                    </p:anim>
                                    <p:animEffect transition="in" filter="fad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7" grpId="0" animBg="1"/>
      <p:bldP spid="156678" grpId="0" animBg="1"/>
      <p:bldP spid="156679" grpId="0" animBg="1"/>
      <p:bldP spid="2"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4">
            <a:extLst>
              <a:ext uri="{FF2B5EF4-FFF2-40B4-BE49-F238E27FC236}">
                <a16:creationId xmlns:a16="http://schemas.microsoft.com/office/drawing/2014/main" id="{BB41EFFD-B4BB-FC38-3C29-40065C0BD89A}"/>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9443" name="Rectangle 3">
            <a:extLst>
              <a:ext uri="{FF2B5EF4-FFF2-40B4-BE49-F238E27FC236}">
                <a16:creationId xmlns:a16="http://schemas.microsoft.com/office/drawing/2014/main" id="{218B15FF-6A46-68EC-0648-B08ECB876F3B}"/>
              </a:ext>
            </a:extLst>
          </p:cNvPr>
          <p:cNvSpPr>
            <a:spLocks noGrp="1" noChangeArrowheads="1"/>
          </p:cNvSpPr>
          <p:nvPr>
            <p:ph type="body" idx="1"/>
          </p:nvPr>
        </p:nvSpPr>
        <p:spPr>
          <a:xfrm>
            <a:off x="2362200" y="2743200"/>
            <a:ext cx="7678738" cy="3048000"/>
          </a:xfrm>
        </p:spPr>
        <p:txBody>
          <a:bodyPr/>
          <a:lstStyle/>
          <a:p>
            <a:pPr marL="0" indent="0" algn="just">
              <a:buNone/>
            </a:pPr>
            <a:r>
              <a:rPr lang="vi-VN" altLang="en-US" sz="2400">
                <a:latin typeface="Times New Roman" panose="02020603050405020304" pitchFamily="18" charset="0"/>
                <a:cs typeface="Times New Roman" panose="02020603050405020304" pitchFamily="18" charset="0"/>
              </a:rPr>
              <a:t>Tài khoản này dùng để phản ánh tình hình biến động và giá trị Quỹ bình ổn giá tại thời điểm báo cáo của doanh nghiệp được phép trích lập Quỹ bình ổn giá tính vào chi phí sản xuất kinh doanh theo quy định của pháp luật. Tuỳ theo từng ngành nghề, lĩnh vực kinh doanh, doanh nghiệp được chủ động bổ sung thêm vào tên của Quỹ này phù hợp với ngành nghề, lĩnh vực kinh doanh của mình, ví dụ như Quỹ bình ổn giá xăng, dầu.</a:t>
            </a:r>
            <a:endParaRPr lang="en-US" altLang="en-US" sz="2400">
              <a:latin typeface="Times New Roman" panose="02020603050405020304" pitchFamily="18" charset="0"/>
              <a:cs typeface="Times New Roman" panose="02020603050405020304" pitchFamily="18" charset="0"/>
            </a:endParaRPr>
          </a:p>
        </p:txBody>
      </p:sp>
      <p:sp>
        <p:nvSpPr>
          <p:cNvPr id="189444" name="AutoShape 4">
            <a:extLst>
              <a:ext uri="{FF2B5EF4-FFF2-40B4-BE49-F238E27FC236}">
                <a16:creationId xmlns:a16="http://schemas.microsoft.com/office/drawing/2014/main" id="{58D7F15E-C5C5-C60B-62FE-835B1FD4F29C}"/>
              </a:ext>
            </a:extLst>
          </p:cNvPr>
          <p:cNvSpPr>
            <a:spLocks noChangeArrowheads="1"/>
          </p:cNvSpPr>
          <p:nvPr/>
        </p:nvSpPr>
        <p:spPr bwMode="gray">
          <a:xfrm>
            <a:off x="2209800" y="1447800"/>
            <a:ext cx="81534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None/>
            </a:pPr>
            <a:r>
              <a:rPr lang="nb-NO" altLang="en-US" b="1" i="1" dirty="0">
                <a:latin typeface="Times New Roman" panose="02020603050405020304" pitchFamily="18" charset="0"/>
                <a:cs typeface="Times New Roman" panose="02020603050405020304" pitchFamily="18" charset="0"/>
              </a:rPr>
              <a:t>TK 357 – </a:t>
            </a:r>
            <a:r>
              <a:rPr lang="en-US" altLang="en-US" b="1" i="1" dirty="0" err="1">
                <a:latin typeface="Times New Roman" panose="02020603050405020304" pitchFamily="18" charset="0"/>
                <a:cs typeface="Times New Roman" panose="02020603050405020304" pitchFamily="18" charset="0"/>
              </a:rPr>
              <a:t>Q</a:t>
            </a:r>
            <a:r>
              <a:rPr lang="en-US" b="1" i="1" dirty="0" err="1">
                <a:latin typeface="Times New Roman" panose="02020603050405020304" pitchFamily="18" charset="0"/>
                <a:cs typeface="Times New Roman" panose="02020603050405020304" pitchFamily="18" charset="0"/>
              </a:rPr>
              <a:t>uỹ</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bình</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ổn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giá</a:t>
            </a:r>
            <a:endParaRPr lang="nb-NO" altLang="en-US" b="1" i="1" dirty="0">
              <a:latin typeface="Times New Roman" panose="02020603050405020304" pitchFamily="18" charset="0"/>
              <a:cs typeface="Times New Roman" panose="02020603050405020304" pitchFamily="18" charset="0"/>
            </a:endParaRPr>
          </a:p>
        </p:txBody>
      </p:sp>
      <p:sp>
        <p:nvSpPr>
          <p:cNvPr id="189445" name="AutoShape 5">
            <a:extLst>
              <a:ext uri="{FF2B5EF4-FFF2-40B4-BE49-F238E27FC236}">
                <a16:creationId xmlns:a16="http://schemas.microsoft.com/office/drawing/2014/main" id="{B64355AB-A12E-7D65-8DA0-44298DB5E82F}"/>
              </a:ext>
            </a:extLst>
          </p:cNvPr>
          <p:cNvSpPr>
            <a:spLocks noChangeArrowheads="1"/>
          </p:cNvSpPr>
          <p:nvPr/>
        </p:nvSpPr>
        <p:spPr bwMode="auto">
          <a:xfrm>
            <a:off x="2286000" y="2667000"/>
            <a:ext cx="7907338" cy="3352800"/>
          </a:xfrm>
          <a:prstGeom prst="roundRect">
            <a:avLst>
              <a:gd name="adj" fmla="val 15463"/>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4" name="Rectangle 2">
            <a:extLst>
              <a:ext uri="{FF2B5EF4-FFF2-40B4-BE49-F238E27FC236}">
                <a16:creationId xmlns:a16="http://schemas.microsoft.com/office/drawing/2014/main" id="{0F840EF5-DA13-FC7C-9964-23AF84F674B6}"/>
              </a:ext>
            </a:extLst>
          </p:cNvPr>
          <p:cNvSpPr>
            <a:spLocks noGrp="1" noChangeArrowheads="1"/>
          </p:cNvSpPr>
          <p:nvPr>
            <p:ph type="title"/>
          </p:nvPr>
        </p:nvSpPr>
        <p:spPr>
          <a:xfrm>
            <a:off x="3505200" y="469229"/>
            <a:ext cx="5562600" cy="563563"/>
          </a:xfrm>
        </p:spPr>
        <p:txBody>
          <a:bodyPr>
            <a:normAutofit fontScale="90000"/>
          </a:bodyPr>
          <a:lstStyle/>
          <a:p>
            <a:pPr algn="ctr"/>
            <a:r>
              <a:rPr lang="en-US" altLang="en-US" sz="3200" dirty="0">
                <a:latin typeface="Times New Roman" panose="02020603050405020304" pitchFamily="18" charset="0"/>
                <a:cs typeface="Times New Roman" panose="02020603050405020304" pitchFamily="18" charset="0"/>
              </a:rPr>
              <a:t>Tài </a:t>
            </a:r>
            <a:r>
              <a:rPr lang="en-US" altLang="en-US" sz="3200" dirty="0" err="1">
                <a:latin typeface="Times New Roman" panose="02020603050405020304" pitchFamily="18" charset="0"/>
                <a:cs typeface="Times New Roman" panose="02020603050405020304" pitchFamily="18" charset="0"/>
              </a:rPr>
              <a:t>khoản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chuyên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dùng</a:t>
            </a:r>
            <a:endParaRPr lang="en-US" altLang="en-US" sz="3200" dirty="0">
              <a:latin typeface=".VnTim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9444"/>
                                        </p:tgtEl>
                                        <p:attrNameLst>
                                          <p:attrName>style.visibility</p:attrName>
                                        </p:attrNameLst>
                                      </p:cBhvr>
                                      <p:to>
                                        <p:strVal val="visible"/>
                                      </p:to>
                                    </p:set>
                                    <p:anim calcmode="lin" valueType="num">
                                      <p:cBhvr additive="base">
                                        <p:cTn id="7" dur="500" fill="hold"/>
                                        <p:tgtEl>
                                          <p:spTgt spid="189444"/>
                                        </p:tgtEl>
                                        <p:attrNameLst>
                                          <p:attrName>ppt_x</p:attrName>
                                        </p:attrNameLst>
                                      </p:cBhvr>
                                      <p:tavLst>
                                        <p:tav tm="0">
                                          <p:val>
                                            <p:strVal val="0-#ppt_w/2"/>
                                          </p:val>
                                        </p:tav>
                                        <p:tav tm="100000">
                                          <p:val>
                                            <p:strVal val="#ppt_x"/>
                                          </p:val>
                                        </p:tav>
                                      </p:tavLst>
                                    </p:anim>
                                    <p:anim calcmode="lin" valueType="num">
                                      <p:cBhvr additive="base">
                                        <p:cTn id="8" dur="500" fill="hold"/>
                                        <p:tgtEl>
                                          <p:spTgt spid="18944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189443">
                                            <p:txEl>
                                              <p:pRg st="0" end="0"/>
                                            </p:txEl>
                                          </p:spTgt>
                                        </p:tgtEl>
                                        <p:attrNameLst>
                                          <p:attrName>style.visibility</p:attrName>
                                        </p:attrNameLst>
                                      </p:cBhvr>
                                      <p:to>
                                        <p:strVal val="visible"/>
                                      </p:to>
                                    </p:set>
                                    <p:anim calcmode="lin" valueType="num">
                                      <p:cBhvr>
                                        <p:cTn id="13" dur="1000" fill="hold"/>
                                        <p:tgtEl>
                                          <p:spTgt spid="189443">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89443">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89443">
                                            <p:txEl>
                                              <p:pRg st="0" end="0"/>
                                            </p:txEl>
                                          </p:spTgt>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89445"/>
                                        </p:tgtEl>
                                        <p:attrNameLst>
                                          <p:attrName>style.visibility</p:attrName>
                                        </p:attrNameLst>
                                      </p:cBhvr>
                                      <p:to>
                                        <p:strVal val="visible"/>
                                      </p:to>
                                    </p:set>
                                    <p:animEffect transition="in" filter="diamond(in)">
                                      <p:cBhvr>
                                        <p:cTn id="18" dur="2000"/>
                                        <p:tgtEl>
                                          <p:spTgt spid="189445"/>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 calcmode="lin" valueType="num">
                                      <p:cBhvr>
                                        <p:cTn id="25" dur="500" fill="hold"/>
                                        <p:tgtEl>
                                          <p:spTgt spid="4"/>
                                        </p:tgtEl>
                                        <p:attrNameLst>
                                          <p:attrName>style.rotation</p:attrName>
                                        </p:attrNameLst>
                                      </p:cBhvr>
                                      <p:tavLst>
                                        <p:tav tm="0">
                                          <p:val>
                                            <p:fltVal val="360"/>
                                          </p:val>
                                        </p:tav>
                                        <p:tav tm="100000">
                                          <p:val>
                                            <p:fltVal val="0"/>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3" grpId="0" build="p"/>
      <p:bldP spid="189444" grpId="0" animBg="1"/>
      <p:bldP spid="189445" grpId="0" animBg="1"/>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oter Placeholder 4">
            <a:extLst>
              <a:ext uri="{FF2B5EF4-FFF2-40B4-BE49-F238E27FC236}">
                <a16:creationId xmlns:a16="http://schemas.microsoft.com/office/drawing/2014/main" id="{603A6CF0-602B-782B-66E2-2F149BA27EF0}"/>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36869" name="Group 3">
            <a:extLst>
              <a:ext uri="{FF2B5EF4-FFF2-40B4-BE49-F238E27FC236}">
                <a16:creationId xmlns:a16="http://schemas.microsoft.com/office/drawing/2014/main" id="{FA9BCE2C-4EA0-C3A7-76A0-B3280CF5FFFD}"/>
              </a:ext>
            </a:extLst>
          </p:cNvPr>
          <p:cNvGrpSpPr>
            <a:grpSpLocks/>
          </p:cNvGrpSpPr>
          <p:nvPr/>
        </p:nvGrpSpPr>
        <p:grpSpPr bwMode="auto">
          <a:xfrm>
            <a:off x="1905000" y="838200"/>
            <a:ext cx="6019800" cy="3429000"/>
            <a:chOff x="288" y="1754"/>
            <a:chExt cx="5280" cy="2662"/>
          </a:xfrm>
        </p:grpSpPr>
        <p:sp>
          <p:nvSpPr>
            <p:cNvPr id="45065" name="Text Box 7">
              <a:extLst>
                <a:ext uri="{FF2B5EF4-FFF2-40B4-BE49-F238E27FC236}">
                  <a16:creationId xmlns:a16="http://schemas.microsoft.com/office/drawing/2014/main" id="{59785096-83ED-5406-CC2C-F0C965A67C19}"/>
                </a:ext>
              </a:extLst>
            </p:cNvPr>
            <p:cNvSpPr txBox="1">
              <a:spLocks noChangeArrowheads="1"/>
            </p:cNvSpPr>
            <p:nvPr/>
          </p:nvSpPr>
          <p:spPr bwMode="auto">
            <a:xfrm>
              <a:off x="2026" y="1754"/>
              <a:ext cx="1516"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a:latin typeface="Times New Roman" panose="02020603050405020304" pitchFamily="18" charset="0"/>
                </a:rPr>
                <a:t>TK 357</a:t>
              </a:r>
            </a:p>
          </p:txBody>
        </p:sp>
        <p:grpSp>
          <p:nvGrpSpPr>
            <p:cNvPr id="45066" name="Group 6">
              <a:extLst>
                <a:ext uri="{FF2B5EF4-FFF2-40B4-BE49-F238E27FC236}">
                  <a16:creationId xmlns:a16="http://schemas.microsoft.com/office/drawing/2014/main" id="{18765CDA-5886-8C27-F0C6-C71034191589}"/>
                </a:ext>
              </a:extLst>
            </p:cNvPr>
            <p:cNvGrpSpPr>
              <a:grpSpLocks/>
            </p:cNvGrpSpPr>
            <p:nvPr/>
          </p:nvGrpSpPr>
          <p:grpSpPr bwMode="auto">
            <a:xfrm>
              <a:off x="288" y="2160"/>
              <a:ext cx="5280" cy="2256"/>
              <a:chOff x="1440" y="2352"/>
              <a:chExt cx="3456" cy="1536"/>
            </a:xfrm>
          </p:grpSpPr>
          <p:sp>
            <p:nvSpPr>
              <p:cNvPr id="45068" name="Line 4">
                <a:extLst>
                  <a:ext uri="{FF2B5EF4-FFF2-40B4-BE49-F238E27FC236}">
                    <a16:creationId xmlns:a16="http://schemas.microsoft.com/office/drawing/2014/main" id="{03522D15-8491-B0CE-F708-0E11E4CC312D}"/>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5069" name="Line 5">
                <a:extLst>
                  <a:ext uri="{FF2B5EF4-FFF2-40B4-BE49-F238E27FC236}">
                    <a16:creationId xmlns:a16="http://schemas.microsoft.com/office/drawing/2014/main" id="{051C78BF-BAFB-D028-08ED-7D9F84D5076A}"/>
                  </a:ext>
                </a:extLst>
              </p:cNvPr>
              <p:cNvSpPr>
                <a:spLocks noChangeShapeType="1"/>
              </p:cNvSpPr>
              <p:nvPr/>
            </p:nvSpPr>
            <p:spPr bwMode="auto">
              <a:xfrm>
                <a:off x="3102"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45067" name="Line 8">
              <a:extLst>
                <a:ext uri="{FF2B5EF4-FFF2-40B4-BE49-F238E27FC236}">
                  <a16:creationId xmlns:a16="http://schemas.microsoft.com/office/drawing/2014/main" id="{10B046B5-B3F1-B811-2A8D-F09C4A47B548}"/>
                </a:ext>
              </a:extLst>
            </p:cNvPr>
            <p:cNvSpPr>
              <a:spLocks noChangeShapeType="1"/>
            </p:cNvSpPr>
            <p:nvPr/>
          </p:nvSpPr>
          <p:spPr bwMode="auto">
            <a:xfrm>
              <a:off x="288" y="3410"/>
              <a:ext cx="52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92524" name="Rectangle 12">
            <a:extLst>
              <a:ext uri="{FF2B5EF4-FFF2-40B4-BE49-F238E27FC236}">
                <a16:creationId xmlns:a16="http://schemas.microsoft.com/office/drawing/2014/main" id="{AB38DC46-2491-9B37-08F9-A907EA1BF871}"/>
              </a:ext>
            </a:extLst>
          </p:cNvPr>
          <p:cNvSpPr>
            <a:spLocks noChangeArrowheads="1"/>
          </p:cNvSpPr>
          <p:nvPr/>
        </p:nvSpPr>
        <p:spPr bwMode="auto">
          <a:xfrm>
            <a:off x="2286000" y="152400"/>
            <a:ext cx="792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000" b="1" dirty="0" err="1">
                <a:latin typeface="Times New Roman" panose="02020603050405020304" pitchFamily="18" charset="0"/>
              </a:rPr>
              <a:t>KẾT</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CẤU</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VÀ</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NỘI</a:t>
            </a:r>
            <a:r>
              <a:rPr lang="en-US" altLang="en-US" sz="2000" b="1" dirty="0">
                <a:latin typeface="Times New Roman" panose="02020603050405020304" pitchFamily="18" charset="0"/>
              </a:rPr>
              <a:t> DUNG </a:t>
            </a:r>
            <a:r>
              <a:rPr lang="en-US" altLang="en-US" sz="2000" b="1" dirty="0" err="1">
                <a:latin typeface="Times New Roman" panose="02020603050405020304" pitchFamily="18" charset="0"/>
              </a:rPr>
              <a:t>PHẢN</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ẢNH</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CỦA</a:t>
            </a:r>
            <a:br>
              <a:rPr lang="en-US" altLang="en-US" sz="2000" b="1" dirty="0">
                <a:latin typeface="Times New Roman" panose="02020603050405020304" pitchFamily="18" charset="0"/>
              </a:rPr>
            </a:br>
            <a:r>
              <a:rPr lang="en-US" altLang="en-US" sz="2000" b="1" dirty="0">
                <a:latin typeface="Times New Roman" panose="02020603050405020304" pitchFamily="18" charset="0"/>
              </a:rPr>
              <a:t>TK 356 – </a:t>
            </a:r>
            <a:r>
              <a:rPr lang="en-US" altLang="en-US" sz="2000" b="1" dirty="0" err="1">
                <a:latin typeface="Times New Roman" panose="02020603050405020304" pitchFamily="18" charset="0"/>
              </a:rPr>
              <a:t>QUỸ</a:t>
            </a:r>
            <a:r>
              <a:rPr lang="en-US" altLang="en-US" sz="2000" b="1" dirty="0">
                <a:latin typeface="Times New Roman" panose="02020603050405020304" pitchFamily="18" charset="0"/>
              </a:rPr>
              <a:t> BÌNH </a:t>
            </a:r>
            <a:r>
              <a:rPr lang="en-US" altLang="en-US" sz="2000" b="1" dirty="0" err="1">
                <a:latin typeface="Times New Roman" panose="02020603050405020304" pitchFamily="18" charset="0"/>
              </a:rPr>
              <a:t>ỔN</a:t>
            </a:r>
            <a:r>
              <a:rPr lang="en-US" altLang="en-US" sz="2000" b="1" dirty="0">
                <a:latin typeface="Times New Roman" panose="02020603050405020304" pitchFamily="18" charset="0"/>
              </a:rPr>
              <a:t> </a:t>
            </a:r>
            <a:r>
              <a:rPr lang="en-US" altLang="en-US" sz="2000" b="1" dirty="0" err="1">
                <a:latin typeface="Times New Roman" panose="02020603050405020304" pitchFamily="18" charset="0"/>
              </a:rPr>
              <a:t>GIÁ</a:t>
            </a:r>
            <a:endParaRPr lang="en-US" altLang="en-US" sz="2000" b="1" dirty="0">
              <a:latin typeface="Times New Roman" panose="02020603050405020304" pitchFamily="18" charset="0"/>
            </a:endParaRPr>
          </a:p>
        </p:txBody>
      </p:sp>
      <p:sp>
        <p:nvSpPr>
          <p:cNvPr id="2" name="Rectangle 1">
            <a:extLst>
              <a:ext uri="{FF2B5EF4-FFF2-40B4-BE49-F238E27FC236}">
                <a16:creationId xmlns:a16="http://schemas.microsoft.com/office/drawing/2014/main" id="{5B1E4FDE-49FA-096F-B7AA-0AC7C70F79EB}"/>
              </a:ext>
            </a:extLst>
          </p:cNvPr>
          <p:cNvSpPr>
            <a:spLocks noChangeArrowheads="1"/>
          </p:cNvSpPr>
          <p:nvPr/>
        </p:nvSpPr>
        <p:spPr bwMode="auto">
          <a:xfrm>
            <a:off x="2590800" y="1600200"/>
            <a:ext cx="1752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400">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Số quỹ bình ổn giá đã sử dụng.</a:t>
            </a:r>
            <a:endParaRPr lang="en-US" altLang="en-US" sz="240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43AD05BC-3299-C97C-8DCD-AEEE68D08805}"/>
              </a:ext>
            </a:extLst>
          </p:cNvPr>
          <p:cNvSpPr>
            <a:spLocks noChangeArrowheads="1"/>
          </p:cNvSpPr>
          <p:nvPr/>
        </p:nvSpPr>
        <p:spPr bwMode="auto">
          <a:xfrm>
            <a:off x="5029200" y="1477964"/>
            <a:ext cx="2667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400">
                <a:latin typeface="Times New Roman" panose="02020603050405020304" pitchFamily="18" charset="0"/>
                <a:cs typeface="Times New Roman" panose="02020603050405020304" pitchFamily="18" charset="0"/>
              </a:rPr>
              <a:t> - </a:t>
            </a:r>
            <a:r>
              <a:rPr lang="vi-VN" altLang="en-US" sz="2400">
                <a:latin typeface="Times New Roman" panose="02020603050405020304" pitchFamily="18" charset="0"/>
                <a:cs typeface="Times New Roman" panose="02020603050405020304" pitchFamily="18" charset="0"/>
              </a:rPr>
              <a:t> Số trích lập quỹ bình ổn giá vào chi phí sản xuất kinh doanh trong kỳ.</a:t>
            </a:r>
            <a:endParaRPr lang="en-US" altLang="en-US" sz="240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8982A397-7490-7221-E96C-DB82B1083457}"/>
              </a:ext>
            </a:extLst>
          </p:cNvPr>
          <p:cNvSpPr>
            <a:spLocks noChangeArrowheads="1"/>
          </p:cNvSpPr>
          <p:nvPr/>
        </p:nvSpPr>
        <p:spPr bwMode="auto">
          <a:xfrm>
            <a:off x="4953000" y="3067050"/>
            <a:ext cx="297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vi-VN" altLang="en-US" sz="2400" b="1" u="sng">
                <a:latin typeface="Times New Roman" panose="02020603050405020304" pitchFamily="18" charset="0"/>
                <a:cs typeface="Times New Roman" panose="02020603050405020304" pitchFamily="18" charset="0"/>
              </a:rPr>
              <a:t>Số dư</a:t>
            </a:r>
            <a:r>
              <a:rPr lang="vi-VN" altLang="en-US" sz="2400" u="sng">
                <a:latin typeface="Times New Roman" panose="02020603050405020304" pitchFamily="18" charset="0"/>
                <a:cs typeface="Times New Roman" panose="02020603050405020304" pitchFamily="18" charset="0"/>
              </a:rPr>
              <a:t>:</a:t>
            </a:r>
            <a:r>
              <a:rPr lang="vi-VN" altLang="en-US" sz="2400">
                <a:latin typeface="Times New Roman" panose="02020603050405020304" pitchFamily="18" charset="0"/>
                <a:cs typeface="Times New Roman" panose="02020603050405020304" pitchFamily="18" charset="0"/>
              </a:rPr>
              <a:t> Số quỹ bình ổn giá hiện còn của doanh nghiệp cuối kỳ.</a:t>
            </a:r>
            <a:endParaRPr lang="en-US" altLang="en-US" sz="2400">
              <a:latin typeface="Times New Roman" panose="02020603050405020304" pitchFamily="18" charset="0"/>
              <a:cs typeface="Times New Roman" panose="02020603050405020304" pitchFamily="18" charset="0"/>
            </a:endParaRPr>
          </a:p>
        </p:txBody>
      </p:sp>
      <p:pic>
        <p:nvPicPr>
          <p:cNvPr id="115714" name="Picture 2" descr="Sử dụng Quỹ bình ổn, giá xăng, dầu giảm nhẹ">
            <a:extLst>
              <a:ext uri="{FF2B5EF4-FFF2-40B4-BE49-F238E27FC236}">
                <a16:creationId xmlns:a16="http://schemas.microsoft.com/office/drawing/2014/main" id="{98053183-971E-F20D-65F5-0E832166B5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4267200"/>
            <a:ext cx="5638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92524"/>
                                        </p:tgtEl>
                                        <p:attrNameLst>
                                          <p:attrName>style.visibility</p:attrName>
                                        </p:attrNameLst>
                                      </p:cBhvr>
                                      <p:to>
                                        <p:strVal val="visible"/>
                                      </p:to>
                                    </p:set>
                                    <p:anim calcmode="lin" valueType="num">
                                      <p:cBhvr>
                                        <p:cTn id="7" dur="500" fill="hold"/>
                                        <p:tgtEl>
                                          <p:spTgt spid="192524"/>
                                        </p:tgtEl>
                                        <p:attrNameLst>
                                          <p:attrName>ppt_w</p:attrName>
                                        </p:attrNameLst>
                                      </p:cBhvr>
                                      <p:tavLst>
                                        <p:tav tm="0">
                                          <p:val>
                                            <p:fltVal val="0"/>
                                          </p:val>
                                        </p:tav>
                                        <p:tav tm="100000">
                                          <p:val>
                                            <p:strVal val="#ppt_w"/>
                                          </p:val>
                                        </p:tav>
                                      </p:tavLst>
                                    </p:anim>
                                    <p:anim calcmode="lin" valueType="num">
                                      <p:cBhvr>
                                        <p:cTn id="8" dur="500" fill="hold"/>
                                        <p:tgtEl>
                                          <p:spTgt spid="192524"/>
                                        </p:tgtEl>
                                        <p:attrNameLst>
                                          <p:attrName>ppt_h</p:attrName>
                                        </p:attrNameLst>
                                      </p:cBhvr>
                                      <p:tavLst>
                                        <p:tav tm="0">
                                          <p:val>
                                            <p:fltVal val="0"/>
                                          </p:val>
                                        </p:tav>
                                        <p:tav tm="100000">
                                          <p:val>
                                            <p:strVal val="#ppt_h"/>
                                          </p:val>
                                        </p:tav>
                                      </p:tavLst>
                                    </p:anim>
                                    <p:anim calcmode="lin" valueType="num">
                                      <p:cBhvr>
                                        <p:cTn id="9" dur="500" fill="hold"/>
                                        <p:tgtEl>
                                          <p:spTgt spid="192524"/>
                                        </p:tgtEl>
                                        <p:attrNameLst>
                                          <p:attrName>style.rotation</p:attrName>
                                        </p:attrNameLst>
                                      </p:cBhvr>
                                      <p:tavLst>
                                        <p:tav tm="0">
                                          <p:val>
                                            <p:fltVal val="360"/>
                                          </p:val>
                                        </p:tav>
                                        <p:tav tm="100000">
                                          <p:val>
                                            <p:fltVal val="0"/>
                                          </p:val>
                                        </p:tav>
                                      </p:tavLst>
                                    </p:anim>
                                    <p:animEffect transition="in" filter="fade">
                                      <p:cBhvr>
                                        <p:cTn id="10" dur="500"/>
                                        <p:tgtEl>
                                          <p:spTgt spid="192524"/>
                                        </p:tgtEl>
                                      </p:cBhvr>
                                    </p:animEffect>
                                  </p:childTnLst>
                                </p:cTn>
                              </p:par>
                              <p:par>
                                <p:cTn id="11" presetID="21" presetClass="entr" presetSubtype="1" fill="hold" nodeType="withEffect">
                                  <p:stCondLst>
                                    <p:cond delay="0"/>
                                  </p:stCondLst>
                                  <p:childTnLst>
                                    <p:set>
                                      <p:cBhvr>
                                        <p:cTn id="12" dur="1" fill="hold">
                                          <p:stCondLst>
                                            <p:cond delay="0"/>
                                          </p:stCondLst>
                                        </p:cTn>
                                        <p:tgtEl>
                                          <p:spTgt spid="115714"/>
                                        </p:tgtEl>
                                        <p:attrNameLst>
                                          <p:attrName>style.visibility</p:attrName>
                                        </p:attrNameLst>
                                      </p:cBhvr>
                                      <p:to>
                                        <p:strVal val="visible"/>
                                      </p:to>
                                    </p:set>
                                    <p:animEffect transition="in" filter="wheel(1)">
                                      <p:cBhvr>
                                        <p:cTn id="13" dur="2000"/>
                                        <p:tgtEl>
                                          <p:spTgt spid="11571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1" fill="hold" nodeType="clickEffect">
                                  <p:stCondLst>
                                    <p:cond delay="0"/>
                                  </p:stCondLst>
                                  <p:childTnLst>
                                    <p:set>
                                      <p:cBhvr>
                                        <p:cTn id="17" dur="1" fill="hold">
                                          <p:stCondLst>
                                            <p:cond delay="0"/>
                                          </p:stCondLst>
                                        </p:cTn>
                                        <p:tgtEl>
                                          <p:spTgt spid="36869"/>
                                        </p:tgtEl>
                                        <p:attrNameLst>
                                          <p:attrName>style.visibility</p:attrName>
                                        </p:attrNameLst>
                                      </p:cBhvr>
                                      <p:to>
                                        <p:strVal val="visible"/>
                                      </p:to>
                                    </p:set>
                                    <p:animEffect transition="in" filter="wheel(1)">
                                      <p:cBhvr>
                                        <p:cTn id="18" dur="2000"/>
                                        <p:tgtEl>
                                          <p:spTgt spid="3686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heel(1)">
                                      <p:cBhvr>
                                        <p:cTn id="23" dur="2000"/>
                                        <p:tgtEl>
                                          <p:spTgt spid="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heel(1)">
                                      <p:cBhvr>
                                        <p:cTn id="28" dur="2000"/>
                                        <p:tgtEl>
                                          <p:spTgt spid="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heel(1)">
                                      <p:cBhvr>
                                        <p:cTn id="3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24" grpId="0"/>
      <p:bldP spid="2" grpId="0"/>
      <p:bldP spid="3" grpId="0"/>
      <p:bldP spid="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FB78A-EBE1-3B51-818E-F73405C11CEB}"/>
            </a:ext>
          </a:extLst>
        </p:cNvPr>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0834B032-D28B-3EE8-9B84-030947A72201}"/>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64868" name="AutoShape 4">
            <a:extLst>
              <a:ext uri="{FF2B5EF4-FFF2-40B4-BE49-F238E27FC236}">
                <a16:creationId xmlns:a16="http://schemas.microsoft.com/office/drawing/2014/main" id="{6327ED72-717D-2732-2D5A-47D50702B5E2}"/>
              </a:ext>
            </a:extLst>
          </p:cNvPr>
          <p:cNvSpPr>
            <a:spLocks noChangeArrowheads="1"/>
          </p:cNvSpPr>
          <p:nvPr/>
        </p:nvSpPr>
        <p:spPr bwMode="gray">
          <a:xfrm>
            <a:off x="3697289" y="3405188"/>
            <a:ext cx="5221287"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VnTime" pitchFamily="34" charset="0"/>
              </a:rPr>
              <a:t>Sổ</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kế</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toán</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tổng</a:t>
            </a:r>
            <a:r>
              <a:rPr lang="en-US" altLang="en-US" sz="2400" b="1" dirty="0">
                <a:solidFill>
                  <a:schemeClr val="tx2"/>
                </a:solidFill>
                <a:latin typeface=".VnTime" pitchFamily="34" charset="0"/>
              </a:rPr>
              <a:t> </a:t>
            </a:r>
            <a:r>
              <a:rPr lang="en-US" altLang="en-US" sz="2400" b="1" dirty="0" err="1">
                <a:solidFill>
                  <a:schemeClr val="tx2"/>
                </a:solidFill>
                <a:latin typeface=".VnTime" pitchFamily="34" charset="0"/>
              </a:rPr>
              <a:t>hợp</a:t>
            </a:r>
            <a:endParaRPr lang="en-US" altLang="en-US" sz="2400" b="1" dirty="0">
              <a:solidFill>
                <a:schemeClr val="tx2"/>
              </a:solidFill>
              <a:latin typeface=".VnTime" pitchFamily="34" charset="0"/>
            </a:endParaRPr>
          </a:p>
        </p:txBody>
      </p:sp>
      <p:sp>
        <p:nvSpPr>
          <p:cNvPr id="164870" name="AutoShape 6">
            <a:extLst>
              <a:ext uri="{FF2B5EF4-FFF2-40B4-BE49-F238E27FC236}">
                <a16:creationId xmlns:a16="http://schemas.microsoft.com/office/drawing/2014/main" id="{F8A078D9-B0C2-6483-42B9-CD7D6D4198AF}"/>
              </a:ext>
            </a:extLst>
          </p:cNvPr>
          <p:cNvSpPr>
            <a:spLocks noChangeArrowheads="1"/>
          </p:cNvSpPr>
          <p:nvPr/>
        </p:nvSpPr>
        <p:spPr bwMode="gray">
          <a:xfrm>
            <a:off x="3657601" y="2514600"/>
            <a:ext cx="5180013" cy="838200"/>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en-US" altLang="en-US" sz="2400" b="1" dirty="0" err="1">
                <a:solidFill>
                  <a:schemeClr val="tx2"/>
                </a:solidFill>
                <a:latin typeface="Times New Roman" panose="02020603050405020304" pitchFamily="18" charset="0"/>
                <a:cs typeface="Times New Roman" panose="02020603050405020304" pitchFamily="18" charset="0"/>
              </a:rPr>
              <a:t>Sổ</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kế</a:t>
            </a:r>
            <a:r>
              <a:rPr lang="en-US" altLang="en-US" sz="2400" b="1" dirty="0">
                <a:solidFill>
                  <a:schemeClr val="tx2"/>
                </a:solidFill>
                <a:latin typeface="Times New Roman" panose="02020603050405020304" pitchFamily="18" charset="0"/>
                <a:cs typeface="Times New Roman" panose="02020603050405020304" pitchFamily="18" charset="0"/>
              </a:rPr>
              <a:t> </a:t>
            </a:r>
            <a:r>
              <a:rPr lang="en-US" altLang="en-US" sz="2400" b="1" dirty="0" err="1">
                <a:solidFill>
                  <a:schemeClr val="tx2"/>
                </a:solidFill>
                <a:latin typeface="Times New Roman" panose="02020603050405020304" pitchFamily="18" charset="0"/>
                <a:cs typeface="Times New Roman" panose="02020603050405020304" pitchFamily="18" charset="0"/>
              </a:rPr>
              <a:t>toán</a:t>
            </a:r>
            <a:r>
              <a:rPr lang="en-US" altLang="en-US" sz="2400" b="1" dirty="0">
                <a:solidFill>
                  <a:schemeClr val="tx2"/>
                </a:solidFill>
                <a:latin typeface="Times New Roman" panose="02020603050405020304" pitchFamily="18" charset="0"/>
                <a:cs typeface="Times New Roman" panose="02020603050405020304" pitchFamily="18" charset="0"/>
              </a:rPr>
              <a:t> chi </a:t>
            </a:r>
            <a:r>
              <a:rPr lang="en-US" altLang="en-US" sz="2400" b="1" dirty="0" err="1">
                <a:solidFill>
                  <a:schemeClr val="tx2"/>
                </a:solidFill>
                <a:latin typeface="Times New Roman" panose="02020603050405020304" pitchFamily="18" charset="0"/>
                <a:cs typeface="Times New Roman" panose="02020603050405020304" pitchFamily="18" charset="0"/>
              </a:rPr>
              <a:t>tiết</a:t>
            </a:r>
            <a:endParaRPr lang="en-US" altLang="en-US" sz="2400" b="1" dirty="0">
              <a:solidFill>
                <a:schemeClr val="tx2"/>
              </a:solidFill>
              <a:latin typeface="Times New Roman" panose="02020603050405020304" pitchFamily="18" charset="0"/>
              <a:cs typeface="Times New Roman" panose="02020603050405020304" pitchFamily="18" charset="0"/>
            </a:endParaRPr>
          </a:p>
        </p:txBody>
      </p:sp>
      <p:sp>
        <p:nvSpPr>
          <p:cNvPr id="20487" name="Rectangle 9">
            <a:extLst>
              <a:ext uri="{FF2B5EF4-FFF2-40B4-BE49-F238E27FC236}">
                <a16:creationId xmlns:a16="http://schemas.microsoft.com/office/drawing/2014/main" id="{E7275142-F55E-4226-6643-950EA459B33E}"/>
              </a:ext>
            </a:extLst>
          </p:cNvPr>
          <p:cNvSpPr>
            <a:spLocks noChangeArrowheads="1"/>
          </p:cNvSpPr>
          <p:nvPr/>
        </p:nvSpPr>
        <p:spPr bwMode="auto">
          <a:xfrm>
            <a:off x="4216400" y="1338771"/>
            <a:ext cx="28877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pt-BR" altLang="en-US" sz="3200" b="1" i="1" dirty="0">
                <a:latin typeface="Times New Roman" panose="02020603050405020304" pitchFamily="18" charset="0"/>
                <a:cs typeface="Times New Roman" panose="02020603050405020304" pitchFamily="18" charset="0"/>
              </a:rPr>
              <a:t>Sổ kế toán</a:t>
            </a:r>
          </a:p>
        </p:txBody>
      </p:sp>
    </p:spTree>
    <p:extLst>
      <p:ext uri="{BB962C8B-B14F-4D97-AF65-F5344CB8AC3E}">
        <p14:creationId xmlns:p14="http://schemas.microsoft.com/office/powerpoint/2010/main" val="7394870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4868"/>
                                        </p:tgtEl>
                                        <p:attrNameLst>
                                          <p:attrName>style.visibility</p:attrName>
                                        </p:attrNameLst>
                                      </p:cBhvr>
                                      <p:to>
                                        <p:strVal val="visible"/>
                                      </p:to>
                                    </p:set>
                                    <p:anim calcmode="lin" valueType="num">
                                      <p:cBhvr additive="base">
                                        <p:cTn id="7" dur="500" fill="hold"/>
                                        <p:tgtEl>
                                          <p:spTgt spid="164868"/>
                                        </p:tgtEl>
                                        <p:attrNameLst>
                                          <p:attrName>ppt_x</p:attrName>
                                        </p:attrNameLst>
                                      </p:cBhvr>
                                      <p:tavLst>
                                        <p:tav tm="0">
                                          <p:val>
                                            <p:strVal val="1+#ppt_w/2"/>
                                          </p:val>
                                        </p:tav>
                                        <p:tav tm="100000">
                                          <p:val>
                                            <p:strVal val="#ppt_x"/>
                                          </p:val>
                                        </p:tav>
                                      </p:tavLst>
                                    </p:anim>
                                    <p:anim calcmode="lin" valueType="num">
                                      <p:cBhvr additive="base">
                                        <p:cTn id="8" dur="500" fill="hold"/>
                                        <p:tgtEl>
                                          <p:spTgt spid="16486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anim calcmode="lin" valueType="num">
                                      <p:cBhvr additive="base">
                                        <p:cTn id="11" dur="500" fill="hold"/>
                                        <p:tgtEl>
                                          <p:spTgt spid="164870"/>
                                        </p:tgtEl>
                                        <p:attrNameLst>
                                          <p:attrName>ppt_x</p:attrName>
                                        </p:attrNameLst>
                                      </p:cBhvr>
                                      <p:tavLst>
                                        <p:tav tm="0">
                                          <p:val>
                                            <p:strVal val="1+#ppt_w/2"/>
                                          </p:val>
                                        </p:tav>
                                        <p:tav tm="100000">
                                          <p:val>
                                            <p:strVal val="#ppt_x"/>
                                          </p:val>
                                        </p:tav>
                                      </p:tavLst>
                                    </p:anim>
                                    <p:anim calcmode="lin" valueType="num">
                                      <p:cBhvr additive="base">
                                        <p:cTn id="12" dur="500" fill="hold"/>
                                        <p:tgtEl>
                                          <p:spTgt spid="164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70"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oter Placeholder 4">
            <a:extLst>
              <a:ext uri="{FF2B5EF4-FFF2-40B4-BE49-F238E27FC236}">
                <a16:creationId xmlns:a16="http://schemas.microsoft.com/office/drawing/2014/main" id="{9AB37AEF-F11A-521E-67C9-769E8FEDEA97}"/>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7394" name="AutoShape 2">
            <a:extLst>
              <a:ext uri="{FF2B5EF4-FFF2-40B4-BE49-F238E27FC236}">
                <a16:creationId xmlns:a16="http://schemas.microsoft.com/office/drawing/2014/main" id="{42A56CB0-F8D1-B2E1-99C8-B869D0F6E9FF}"/>
              </a:ext>
            </a:extLst>
          </p:cNvPr>
          <p:cNvSpPr>
            <a:spLocks noChangeArrowheads="1"/>
          </p:cNvSpPr>
          <p:nvPr/>
        </p:nvSpPr>
        <p:spPr bwMode="gray">
          <a:xfrm>
            <a:off x="1752600" y="1219200"/>
            <a:ext cx="8610600" cy="762000"/>
          </a:xfrm>
          <a:prstGeom prst="can">
            <a:avLst>
              <a:gd name="adj" fmla="val 41745"/>
            </a:avLst>
          </a:prstGeom>
          <a:solidFill>
            <a:srgbClr val="0000F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Nguồn</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trích</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lập</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mục</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đích</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sử</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dụng</a:t>
            </a:r>
            <a:r>
              <a:rPr lang="en-US" sz="2600" b="1" dirty="0">
                <a:solidFill>
                  <a:schemeClr val="bg1"/>
                </a:solidFill>
                <a:latin typeface="Times New Roman" panose="02020603050405020304" pitchFamily="18" charset="0"/>
                <a:cs typeface="Times New Roman" panose="02020603050405020304" pitchFamily="18" charset="0"/>
              </a:rPr>
              <a:t> </a:t>
            </a:r>
            <a:r>
              <a:rPr lang="en-US" sz="2600" b="1" dirty="0" err="1">
                <a:solidFill>
                  <a:schemeClr val="bg1"/>
                </a:solidFill>
                <a:latin typeface="Times New Roman" panose="02020603050405020304" pitchFamily="18" charset="0"/>
                <a:cs typeface="Times New Roman" panose="02020603050405020304" pitchFamily="18" charset="0"/>
              </a:rPr>
              <a:t>quỹ</a:t>
            </a:r>
            <a:r>
              <a:rPr lang="en-US" sz="2600" b="1" dirty="0">
                <a:solidFill>
                  <a:schemeClr val="bg1"/>
                </a:solidFill>
                <a:latin typeface="Times New Roman" panose="02020603050405020304" pitchFamily="18" charset="0"/>
                <a:cs typeface="Times New Roman" panose="02020603050405020304" pitchFamily="18" charset="0"/>
              </a:rPr>
              <a:t> </a:t>
            </a:r>
            <a:r>
              <a:rPr lang="vi-VN" sz="2600" b="1" dirty="0">
                <a:solidFill>
                  <a:schemeClr val="bg1"/>
                </a:solidFill>
                <a:latin typeface="Times New Roman" panose="02020603050405020304" pitchFamily="18" charset="0"/>
                <a:cs typeface="Times New Roman" panose="02020603050405020304" pitchFamily="18" charset="0"/>
              </a:rPr>
              <a:t>hỗ trợ sắp xếp</a:t>
            </a:r>
            <a:r>
              <a:rPr lang="en-US" sz="2600" b="1" dirty="0">
                <a:solidFill>
                  <a:schemeClr val="bg1"/>
                </a:solidFill>
                <a:latin typeface="Times New Roman" panose="02020603050405020304" pitchFamily="18" charset="0"/>
                <a:cs typeface="Times New Roman" panose="02020603050405020304" pitchFamily="18" charset="0"/>
              </a:rPr>
              <a:t> DN</a:t>
            </a:r>
          </a:p>
        </p:txBody>
      </p:sp>
      <p:sp>
        <p:nvSpPr>
          <p:cNvPr id="187396" name="AutoShape 4">
            <a:extLst>
              <a:ext uri="{FF2B5EF4-FFF2-40B4-BE49-F238E27FC236}">
                <a16:creationId xmlns:a16="http://schemas.microsoft.com/office/drawing/2014/main" id="{0F2D2DB4-1C75-DBC5-FDA0-6D19DF70ECB1}"/>
              </a:ext>
            </a:extLst>
          </p:cNvPr>
          <p:cNvSpPr>
            <a:spLocks noChangeArrowheads="1"/>
          </p:cNvSpPr>
          <p:nvPr/>
        </p:nvSpPr>
        <p:spPr bwMode="auto">
          <a:xfrm>
            <a:off x="1828800" y="2590800"/>
            <a:ext cx="8534400" cy="3657600"/>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chemeClr val="tx2"/>
                    </a:gs>
                    <a:gs pos="100000">
                      <a:srgbClr val="8B97D1"/>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sp>
        <p:nvSpPr>
          <p:cNvPr id="187398" name="AutoShape 6">
            <a:extLst>
              <a:ext uri="{FF2B5EF4-FFF2-40B4-BE49-F238E27FC236}">
                <a16:creationId xmlns:a16="http://schemas.microsoft.com/office/drawing/2014/main" id="{58C870E0-7987-DB68-EB89-B3CDD3195330}"/>
              </a:ext>
            </a:extLst>
          </p:cNvPr>
          <p:cNvSpPr>
            <a:spLocks noChangeArrowheads="1"/>
          </p:cNvSpPr>
          <p:nvPr/>
        </p:nvSpPr>
        <p:spPr bwMode="gray">
          <a:xfrm rot="5400000">
            <a:off x="5913438" y="1325563"/>
            <a:ext cx="490538" cy="1954213"/>
          </a:xfrm>
          <a:prstGeom prst="rightArrow">
            <a:avLst>
              <a:gd name="adj1" fmla="val 67750"/>
              <a:gd name="adj2" fmla="val 66167"/>
            </a:avLst>
          </a:prstGeom>
          <a:gradFill rotWithShape="1">
            <a:gsLst>
              <a:gs pos="0">
                <a:schemeClr val="bg2">
                  <a:gamma/>
                  <a:shade val="46275"/>
                  <a:invGamma/>
                  <a:alpha val="12000"/>
                </a:schemeClr>
              </a:gs>
              <a:gs pos="100000">
                <a:schemeClr val="bg2"/>
              </a:gs>
            </a:gsLst>
            <a:lin ang="0" scaled="1"/>
          </a:gradFill>
          <a:ln>
            <a:noFill/>
          </a:ln>
          <a:effectLst/>
        </p:spPr>
        <p:txBody>
          <a:bodyPr wrap="none" anchor="ctr"/>
          <a:lstStyle/>
          <a:p>
            <a:pPr algn="ctr" eaLnBrk="1" hangingPunct="1">
              <a:defRPr/>
            </a:pPr>
            <a:endParaRPr lang="en-US"/>
          </a:p>
        </p:txBody>
      </p:sp>
      <p:sp>
        <p:nvSpPr>
          <p:cNvPr id="187399" name="Rectangle 7">
            <a:extLst>
              <a:ext uri="{FF2B5EF4-FFF2-40B4-BE49-F238E27FC236}">
                <a16:creationId xmlns:a16="http://schemas.microsoft.com/office/drawing/2014/main" id="{68A37978-6A55-49E2-83C7-132E06A101D8}"/>
              </a:ext>
            </a:extLst>
          </p:cNvPr>
          <p:cNvSpPr>
            <a:spLocks noChangeArrowheads="1"/>
          </p:cNvSpPr>
          <p:nvPr/>
        </p:nvSpPr>
        <p:spPr bwMode="auto">
          <a:xfrm>
            <a:off x="2035176" y="195264"/>
            <a:ext cx="820102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en-US" altLang="en-US" sz="3200" i="1" dirty="0">
                <a:latin typeface="Times New Roman" panose="02020603050405020304" pitchFamily="18" charset="0"/>
                <a:cs typeface="Times New Roman" panose="02020603050405020304" pitchFamily="18" charset="0"/>
              </a:rPr>
              <a:t>2.2.6. </a:t>
            </a:r>
            <a:r>
              <a:rPr lang="en-US" altLang="en-US" sz="3200" i="1" dirty="0" err="1">
                <a:latin typeface="Times New Roman" panose="02020603050405020304" pitchFamily="18" charset="0"/>
                <a:cs typeface="Times New Roman" panose="02020603050405020304" pitchFamily="18" charset="0"/>
              </a:rPr>
              <a:t>Kế</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toán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quỹ</a:t>
            </a:r>
            <a:r>
              <a:rPr lang="en-US" altLang="en-US" sz="3200" i="1" dirty="0">
                <a:latin typeface="Times New Roman" panose="02020603050405020304" pitchFamily="18" charset="0"/>
                <a:cs typeface="Times New Roman" panose="02020603050405020304" pitchFamily="18" charset="0"/>
              </a:rPr>
              <a:t> </a:t>
            </a:r>
            <a:r>
              <a:rPr lang="vi-VN" altLang="en-US" sz="3200" i="1" dirty="0">
                <a:latin typeface="Times New Roman" panose="02020603050405020304" pitchFamily="18" charset="0"/>
                <a:cs typeface="Times New Roman" panose="02020603050405020304" pitchFamily="18" charset="0"/>
              </a:rPr>
              <a:t>hỗ trợ sắp xếp doanh nghiệp</a:t>
            </a:r>
            <a:endParaRPr lang="en-US" altLang="en-US" sz="3200" i="1" dirty="0">
              <a:latin typeface="Times New Roman" panose="02020603050405020304" pitchFamily="18" charset="0"/>
              <a:cs typeface="Times New Roman" panose="02020603050405020304" pitchFamily="18" charset="0"/>
            </a:endParaRPr>
          </a:p>
        </p:txBody>
      </p:sp>
      <p:sp>
        <p:nvSpPr>
          <p:cNvPr id="187400" name="Rectangle 8">
            <a:extLst>
              <a:ext uri="{FF2B5EF4-FFF2-40B4-BE49-F238E27FC236}">
                <a16:creationId xmlns:a16="http://schemas.microsoft.com/office/drawing/2014/main" id="{BA7ED402-B2A0-4535-D6AD-EFA712BED95A}"/>
              </a:ext>
            </a:extLst>
          </p:cNvPr>
          <p:cNvSpPr>
            <a:spLocks noChangeArrowheads="1"/>
          </p:cNvSpPr>
          <p:nvPr/>
        </p:nvSpPr>
        <p:spPr bwMode="auto">
          <a:xfrm>
            <a:off x="1981200" y="2667000"/>
            <a:ext cx="8305800"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22352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22352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2235200">
              <a:spcBef>
                <a:spcPct val="20000"/>
              </a:spcBef>
              <a:buClr>
                <a:schemeClr val="tx1"/>
              </a:buClr>
              <a:buChar char="•"/>
              <a:defRPr sz="2000">
                <a:solidFill>
                  <a:schemeClr val="tx1"/>
                </a:solidFill>
                <a:latin typeface="Arial" panose="020B0604020202020204" pitchFamily="34" charset="0"/>
              </a:defRPr>
            </a:lvl3pPr>
            <a:lvl4pPr marL="1600200" indent="-228600" defTabSz="2235200">
              <a:spcBef>
                <a:spcPct val="20000"/>
              </a:spcBef>
              <a:buChar char="–"/>
              <a:defRPr>
                <a:solidFill>
                  <a:schemeClr val="tx1"/>
                </a:solidFill>
                <a:latin typeface="Arial" panose="020B0604020202020204" pitchFamily="34" charset="0"/>
              </a:defRPr>
            </a:lvl4pPr>
            <a:lvl5pPr marL="2057400" indent="-228600" defTabSz="2235200">
              <a:spcBef>
                <a:spcPct val="20000"/>
              </a:spcBef>
              <a:buChar char="»"/>
              <a:defRPr>
                <a:solidFill>
                  <a:schemeClr val="tx1"/>
                </a:solidFill>
                <a:latin typeface="Arial" panose="020B0604020202020204" pitchFamily="34" charset="0"/>
              </a:defRPr>
            </a:lvl5pPr>
            <a:lvl6pPr marL="2514600" indent="-228600" defTabSz="22352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22352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22352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2235200" eaLnBrk="0" fontAlgn="base" hangingPunct="0">
              <a:spcBef>
                <a:spcPct val="20000"/>
              </a:spcBef>
              <a:spcAft>
                <a:spcPct val="0"/>
              </a:spcAft>
              <a:buChar char="»"/>
              <a:defRPr>
                <a:solidFill>
                  <a:schemeClr val="tx1"/>
                </a:solidFill>
                <a:latin typeface="Arial" panose="020B0604020202020204" pitchFamily="34" charset="0"/>
              </a:defRPr>
            </a:lvl9pPr>
          </a:lstStyle>
          <a:p>
            <a:pPr algn="just">
              <a:buFont typeface="Wingdings" panose="05000000000000000000" pitchFamily="2" charset="2"/>
              <a:buNone/>
            </a:pPr>
            <a:r>
              <a:rPr lang="vi-VN" altLang="en-US" sz="2400" b="1">
                <a:latin typeface="Times New Roman" panose="02020603050405020304" pitchFamily="18" charset="0"/>
                <a:cs typeface="Times New Roman" panose="02020603050405020304" pitchFamily="18" charset="0"/>
              </a:rPr>
              <a:t>Nguồn trích lập:</a:t>
            </a:r>
            <a:r>
              <a:rPr lang="vi-VN" altLang="en-US" sz="2400">
                <a:latin typeface="Times New Roman" panose="02020603050405020304" pitchFamily="18" charset="0"/>
                <a:cs typeface="Times New Roman" panose="02020603050405020304" pitchFamily="18" charset="0"/>
              </a:rPr>
              <a:t> Nguồn thu của Quỹ có thể bao gồm các khoản, như:</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 Thu từ cổ phần hóa; Thu từ các hình thức sắp xếp, chuyển đổi doanh nghiệp;</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 Kinh phí hỗ trợ theo quyết định của cơ quan có thẩm quyền;</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 Lãi tiền gửi của Quỹ tại ngân hàng;</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 Tiền phạt chậm nộp; </a:t>
            </a:r>
            <a:endParaRPr lang="en-US" altLang="en-US" sz="2400">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vi-VN" altLang="en-US" sz="2400">
                <a:latin typeface="Times New Roman" panose="02020603050405020304" pitchFamily="18" charset="0"/>
                <a:cs typeface="Times New Roman" panose="02020603050405020304" pitchFamily="18" charset="0"/>
              </a:rPr>
              <a:t>- Các khoản khác theo quy định của pháp luật.</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7399"/>
                                        </p:tgtEl>
                                        <p:attrNameLst>
                                          <p:attrName>style.visibility</p:attrName>
                                        </p:attrNameLst>
                                      </p:cBhvr>
                                      <p:to>
                                        <p:strVal val="visible"/>
                                      </p:to>
                                    </p:set>
                                    <p:anim calcmode="lin" valueType="num">
                                      <p:cBhvr>
                                        <p:cTn id="7" dur="500" fill="hold"/>
                                        <p:tgtEl>
                                          <p:spTgt spid="187399"/>
                                        </p:tgtEl>
                                        <p:attrNameLst>
                                          <p:attrName>ppt_w</p:attrName>
                                        </p:attrNameLst>
                                      </p:cBhvr>
                                      <p:tavLst>
                                        <p:tav tm="0">
                                          <p:val>
                                            <p:fltVal val="0"/>
                                          </p:val>
                                        </p:tav>
                                        <p:tav tm="100000">
                                          <p:val>
                                            <p:strVal val="#ppt_w"/>
                                          </p:val>
                                        </p:tav>
                                      </p:tavLst>
                                    </p:anim>
                                    <p:anim calcmode="lin" valueType="num">
                                      <p:cBhvr>
                                        <p:cTn id="8" dur="500" fill="hold"/>
                                        <p:tgtEl>
                                          <p:spTgt spid="187399"/>
                                        </p:tgtEl>
                                        <p:attrNameLst>
                                          <p:attrName>ppt_h</p:attrName>
                                        </p:attrNameLst>
                                      </p:cBhvr>
                                      <p:tavLst>
                                        <p:tav tm="0">
                                          <p:val>
                                            <p:fltVal val="0"/>
                                          </p:val>
                                        </p:tav>
                                        <p:tav tm="100000">
                                          <p:val>
                                            <p:strVal val="#ppt_h"/>
                                          </p:val>
                                        </p:tav>
                                      </p:tavLst>
                                    </p:anim>
                                    <p:anim calcmode="lin" valueType="num">
                                      <p:cBhvr>
                                        <p:cTn id="9" dur="500" fill="hold"/>
                                        <p:tgtEl>
                                          <p:spTgt spid="187399"/>
                                        </p:tgtEl>
                                        <p:attrNameLst>
                                          <p:attrName>style.rotation</p:attrName>
                                        </p:attrNameLst>
                                      </p:cBhvr>
                                      <p:tavLst>
                                        <p:tav tm="0">
                                          <p:val>
                                            <p:fltVal val="360"/>
                                          </p:val>
                                        </p:tav>
                                        <p:tav tm="100000">
                                          <p:val>
                                            <p:fltVal val="0"/>
                                          </p:val>
                                        </p:tav>
                                      </p:tavLst>
                                    </p:anim>
                                    <p:animEffect transition="in" filter="fade">
                                      <p:cBhvr>
                                        <p:cTn id="10" dur="500"/>
                                        <p:tgtEl>
                                          <p:spTgt spid="18739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187394"/>
                                        </p:tgtEl>
                                        <p:attrNameLst>
                                          <p:attrName>style.visibility</p:attrName>
                                        </p:attrNameLst>
                                      </p:cBhvr>
                                      <p:to>
                                        <p:strVal val="visible"/>
                                      </p:to>
                                    </p:set>
                                    <p:anim calcmode="lin" valueType="num">
                                      <p:cBhvr>
                                        <p:cTn id="15" dur="1000" fill="hold"/>
                                        <p:tgtEl>
                                          <p:spTgt spid="187394"/>
                                        </p:tgtEl>
                                        <p:attrNameLst>
                                          <p:attrName>ppt_w</p:attrName>
                                        </p:attrNameLst>
                                      </p:cBhvr>
                                      <p:tavLst>
                                        <p:tav tm="0">
                                          <p:val>
                                            <p:strVal val="#ppt_w*0.70"/>
                                          </p:val>
                                        </p:tav>
                                        <p:tav tm="100000">
                                          <p:val>
                                            <p:strVal val="#ppt_w"/>
                                          </p:val>
                                        </p:tav>
                                      </p:tavLst>
                                    </p:anim>
                                    <p:anim calcmode="lin" valueType="num">
                                      <p:cBhvr>
                                        <p:cTn id="16" dur="1000" fill="hold"/>
                                        <p:tgtEl>
                                          <p:spTgt spid="187394"/>
                                        </p:tgtEl>
                                        <p:attrNameLst>
                                          <p:attrName>ppt_h</p:attrName>
                                        </p:attrNameLst>
                                      </p:cBhvr>
                                      <p:tavLst>
                                        <p:tav tm="0">
                                          <p:val>
                                            <p:strVal val="#ppt_h"/>
                                          </p:val>
                                        </p:tav>
                                        <p:tav tm="100000">
                                          <p:val>
                                            <p:strVal val="#ppt_h"/>
                                          </p:val>
                                        </p:tav>
                                      </p:tavLst>
                                    </p:anim>
                                    <p:animEffect transition="in" filter="fade">
                                      <p:cBhvr>
                                        <p:cTn id="17" dur="1000"/>
                                        <p:tgtEl>
                                          <p:spTgt spid="187394"/>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187400"/>
                                        </p:tgtEl>
                                        <p:attrNameLst>
                                          <p:attrName>style.visibility</p:attrName>
                                        </p:attrNameLst>
                                      </p:cBhvr>
                                      <p:to>
                                        <p:strVal val="visible"/>
                                      </p:to>
                                    </p:set>
                                    <p:animEffect transition="in" filter="slide(fromBottom)">
                                      <p:cBhvr>
                                        <p:cTn id="20" dur="500"/>
                                        <p:tgtEl>
                                          <p:spTgt spid="187400"/>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187396"/>
                                        </p:tgtEl>
                                        <p:attrNameLst>
                                          <p:attrName>style.visibility</p:attrName>
                                        </p:attrNameLst>
                                      </p:cBhvr>
                                      <p:to>
                                        <p:strVal val="visible"/>
                                      </p:to>
                                    </p:set>
                                    <p:animEffect transition="in" filter="slide(fromBottom)">
                                      <p:cBhvr>
                                        <p:cTn id="23" dur="500"/>
                                        <p:tgtEl>
                                          <p:spTgt spid="18739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187398"/>
                                        </p:tgtEl>
                                        <p:attrNameLst>
                                          <p:attrName>style.visibility</p:attrName>
                                        </p:attrNameLst>
                                      </p:cBhvr>
                                      <p:to>
                                        <p:strVal val="visible"/>
                                      </p:to>
                                    </p:set>
                                    <p:animEffect transition="in" filter="slide(fromBottom)">
                                      <p:cBhvr>
                                        <p:cTn id="28" dur="500"/>
                                        <p:tgtEl>
                                          <p:spTgt spid="187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animBg="1"/>
      <p:bldP spid="187396" grpId="0" animBg="1"/>
      <p:bldP spid="187398" grpId="0" animBg="1"/>
      <p:bldP spid="187399" grpId="0"/>
      <p:bldP spid="187400"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90A71-EF35-6AE7-B3E8-4B1F612204AD}"/>
            </a:ext>
          </a:extLst>
        </p:cNvPr>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76FD7F88-F152-14EC-D197-F5A6E37670E0}"/>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grpSp>
        <p:nvGrpSpPr>
          <p:cNvPr id="156674" name="Group 2">
            <a:extLst>
              <a:ext uri="{FF2B5EF4-FFF2-40B4-BE49-F238E27FC236}">
                <a16:creationId xmlns:a16="http://schemas.microsoft.com/office/drawing/2014/main" id="{580A8E3C-BCDD-E105-8141-FAF23276280A}"/>
              </a:ext>
            </a:extLst>
          </p:cNvPr>
          <p:cNvGrpSpPr>
            <a:grpSpLocks/>
          </p:cNvGrpSpPr>
          <p:nvPr/>
        </p:nvGrpSpPr>
        <p:grpSpPr bwMode="auto">
          <a:xfrm>
            <a:off x="2209800" y="2490788"/>
            <a:ext cx="2590800" cy="2386012"/>
            <a:chOff x="720" y="2016"/>
            <a:chExt cx="1632" cy="1503"/>
          </a:xfrm>
        </p:grpSpPr>
        <p:sp>
          <p:nvSpPr>
            <p:cNvPr id="156675" name="AutoShape 3">
              <a:extLst>
                <a:ext uri="{FF2B5EF4-FFF2-40B4-BE49-F238E27FC236}">
                  <a16:creationId xmlns:a16="http://schemas.microsoft.com/office/drawing/2014/main" id="{D9F11B71-511A-C59A-92BF-1D913EEAD407}"/>
                </a:ext>
              </a:extLst>
            </p:cNvPr>
            <p:cNvSpPr>
              <a:spLocks noChangeArrowheads="1"/>
            </p:cNvSpPr>
            <p:nvPr/>
          </p:nvSpPr>
          <p:spPr bwMode="gray">
            <a:xfrm>
              <a:off x="720" y="2016"/>
              <a:ext cx="1632" cy="1503"/>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chemeClr val="hlink">
                    <a:gamma/>
                    <a:tint val="60784"/>
                    <a:invGamma/>
                    <a:alpha val="12000"/>
                  </a:schemeClr>
                </a:gs>
                <a:gs pos="50000">
                  <a:schemeClr val="hlink"/>
                </a:gs>
                <a:gs pos="100000">
                  <a:schemeClr val="hlink">
                    <a:gamma/>
                    <a:tint val="60784"/>
                    <a:invGamma/>
                    <a:alpha val="12000"/>
                  </a:schemeClr>
                </a:gs>
              </a:gsLst>
              <a:lin ang="2700000" scaled="1"/>
            </a:gradFill>
            <a:ln>
              <a:noFill/>
            </a:ln>
            <a:effectLst/>
          </p:spPr>
          <p:txBody>
            <a:bodyPr wrap="none" anchor="ctr"/>
            <a:lstStyle/>
            <a:p>
              <a:pPr algn="ctr" eaLnBrk="1" hangingPunct="1">
                <a:defRPr/>
              </a:pPr>
              <a:endParaRPr lang="en-US"/>
            </a:p>
          </p:txBody>
        </p:sp>
        <p:sp>
          <p:nvSpPr>
            <p:cNvPr id="156676" name="Oval 4">
              <a:extLst>
                <a:ext uri="{FF2B5EF4-FFF2-40B4-BE49-F238E27FC236}">
                  <a16:creationId xmlns:a16="http://schemas.microsoft.com/office/drawing/2014/main" id="{12CC220F-65A6-F113-C0C9-57F831B81EAA}"/>
                </a:ext>
              </a:extLst>
            </p:cNvPr>
            <p:cNvSpPr>
              <a:spLocks noChangeArrowheads="1"/>
            </p:cNvSpPr>
            <p:nvPr/>
          </p:nvSpPr>
          <p:spPr bwMode="gray">
            <a:xfrm>
              <a:off x="960" y="2195"/>
              <a:ext cx="1152" cy="1165"/>
            </a:xfrm>
            <a:prstGeom prst="ellipse">
              <a:avLst/>
            </a:prstGeom>
            <a:gradFill rotWithShape="1">
              <a:gsLst>
                <a:gs pos="0">
                  <a:schemeClr val="accent1">
                    <a:gamma/>
                    <a:tint val="56471"/>
                    <a:invGamma/>
                  </a:schemeClr>
                </a:gs>
                <a:gs pos="100000">
                  <a:schemeClr val="accent1"/>
                </a:gs>
              </a:gsLst>
              <a:path path="shape">
                <a:fillToRect l="50000" t="50000" r="50000" b="50000"/>
              </a:path>
            </a:gradFill>
            <a:ln w="28575" algn="ctr">
              <a:solidFill>
                <a:srgbClr val="FFFFFF"/>
              </a:solidFill>
              <a:round/>
              <a:headEnd/>
              <a:tailEnd/>
            </a:ln>
            <a:effectLst/>
          </p:spPr>
          <p:txBody>
            <a:bodyPr wrap="none" anchor="ctr"/>
            <a:lstStyle/>
            <a:p>
              <a:pPr algn="ctr">
                <a:defRPr/>
              </a:pPr>
              <a:r>
                <a:rPr lang="en-US" sz="2400" b="1" dirty="0" err="1">
                  <a:latin typeface="Times New Roman" panose="02020603050405020304" pitchFamily="18" charset="0"/>
                  <a:cs typeface="Times New Roman" panose="02020603050405020304" pitchFamily="18" charset="0"/>
                </a:rPr>
                <a:t>Chứng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p>
            <a:p>
              <a:pPr algn="ctr">
                <a:defRPr/>
              </a:pPr>
              <a:r>
                <a:rPr lang="en-US" sz="2400" b="1" dirty="0" err="1">
                  <a:latin typeface="Times New Roman" panose="02020603050405020304" pitchFamily="18" charset="0"/>
                  <a:cs typeface="Times New Roman" panose="02020603050405020304" pitchFamily="18" charset="0"/>
                </a:rPr>
                <a:t>kế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toán</a:t>
              </a:r>
              <a:r>
                <a:rPr lang="en-US" sz="2400" b="1" dirty="0">
                  <a:latin typeface="Times New Roman" panose="02020603050405020304" pitchFamily="18" charset="0"/>
                  <a:cs typeface="Times New Roman" panose="02020603050405020304" pitchFamily="18" charset="0"/>
                </a:rPr>
                <a:t> </a:t>
              </a:r>
            </a:p>
          </p:txBody>
        </p:sp>
      </p:grpSp>
      <p:sp>
        <p:nvSpPr>
          <p:cNvPr id="156677" name="AutoShape 5">
            <a:extLst>
              <a:ext uri="{FF2B5EF4-FFF2-40B4-BE49-F238E27FC236}">
                <a16:creationId xmlns:a16="http://schemas.microsoft.com/office/drawing/2014/main" id="{9FC5BD7F-F4AF-196A-1079-91DE52E94243}"/>
              </a:ext>
            </a:extLst>
          </p:cNvPr>
          <p:cNvSpPr>
            <a:spLocks noChangeArrowheads="1"/>
          </p:cNvSpPr>
          <p:nvPr/>
        </p:nvSpPr>
        <p:spPr bwMode="gray">
          <a:xfrm>
            <a:off x="4800600" y="2338388"/>
            <a:ext cx="50292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Phiếu thu, Phiếu chi</a:t>
            </a:r>
          </a:p>
        </p:txBody>
      </p:sp>
      <p:sp>
        <p:nvSpPr>
          <p:cNvPr id="156678" name="AutoShape 6">
            <a:extLst>
              <a:ext uri="{FF2B5EF4-FFF2-40B4-BE49-F238E27FC236}">
                <a16:creationId xmlns:a16="http://schemas.microsoft.com/office/drawing/2014/main" id="{82A2C8D4-E017-36BB-5DCA-3C116C9BE68C}"/>
              </a:ext>
            </a:extLst>
          </p:cNvPr>
          <p:cNvSpPr>
            <a:spLocks noChangeArrowheads="1"/>
          </p:cNvSpPr>
          <p:nvPr/>
        </p:nvSpPr>
        <p:spPr bwMode="gray">
          <a:xfrm>
            <a:off x="4876800" y="3328988"/>
            <a:ext cx="4916488" cy="760412"/>
          </a:xfrm>
          <a:prstGeom prst="roundRect">
            <a:avLst>
              <a:gd name="adj" fmla="val 50000"/>
            </a:avLst>
          </a:prstGeom>
          <a:gradFill rotWithShape="1">
            <a:gsLst>
              <a:gs pos="0">
                <a:schemeClr val="folHlink"/>
              </a:gs>
              <a:gs pos="100000">
                <a:schemeClr val="folHlink">
                  <a:gamma/>
                  <a:tint val="5882"/>
                  <a:invGamma/>
                </a:schemeClr>
              </a:gs>
            </a:gsLst>
            <a:lin ang="0" scaled="1"/>
          </a:gradFill>
          <a:ln w="38100" algn="ctr">
            <a:solidFill>
              <a:schemeClr val="bg1"/>
            </a:solidFill>
            <a:round/>
            <a:headEnd/>
            <a:tailEnd/>
          </a:ln>
          <a:effectLst/>
        </p:spPr>
        <p:txBody>
          <a:bodyPr wrap="none" anchor="ctr"/>
          <a:lstStyle/>
          <a:p>
            <a:pPr algn="ctr">
              <a:defRPr/>
            </a:pPr>
            <a:r>
              <a:rPr lang="pt-BR" sz="2600" b="1" dirty="0">
                <a:latin typeface="Times New Roman" panose="02020603050405020304" pitchFamily="18" charset="0"/>
                <a:cs typeface="Times New Roman" panose="02020603050405020304" pitchFamily="18" charset="0"/>
              </a:rPr>
              <a:t>Giấy báo Nợ, Có của NH</a:t>
            </a:r>
            <a:endParaRPr lang="en-US" sz="2600" b="1" dirty="0">
              <a:latin typeface="Times New Roman" panose="02020603050405020304" pitchFamily="18" charset="0"/>
              <a:cs typeface="Times New Roman" panose="02020603050405020304" pitchFamily="18" charset="0"/>
            </a:endParaRPr>
          </a:p>
        </p:txBody>
      </p:sp>
      <p:sp>
        <p:nvSpPr>
          <p:cNvPr id="156679" name="AutoShape 7">
            <a:extLst>
              <a:ext uri="{FF2B5EF4-FFF2-40B4-BE49-F238E27FC236}">
                <a16:creationId xmlns:a16="http://schemas.microsoft.com/office/drawing/2014/main" id="{06FBA1E5-2FE5-2A7D-00E8-618528DD5738}"/>
              </a:ext>
            </a:extLst>
          </p:cNvPr>
          <p:cNvSpPr>
            <a:spLocks noChangeArrowheads="1"/>
          </p:cNvSpPr>
          <p:nvPr/>
        </p:nvSpPr>
        <p:spPr bwMode="gray">
          <a:xfrm>
            <a:off x="4800600" y="4243388"/>
            <a:ext cx="5029200" cy="785812"/>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chemeClr val="bg1"/>
            </a:solidFill>
            <a:round/>
            <a:headEnd/>
            <a:tailEnd/>
          </a:ln>
          <a:effectLst/>
        </p:spPr>
        <p:txBody>
          <a:bodyPr wrap="none" anchor="ctr"/>
          <a:lstStyle/>
          <a:p>
            <a:pPr algn="ctr">
              <a:defRPr/>
            </a:pPr>
            <a:r>
              <a:rPr lang="pt-PT" sz="2600" b="1" dirty="0">
                <a:latin typeface="Times New Roman" panose="02020603050405020304" pitchFamily="18" charset="0"/>
                <a:cs typeface="Times New Roman" panose="02020603050405020304" pitchFamily="18" charset="0"/>
              </a:rPr>
              <a:t>Biên bản trích lập các quỹ</a:t>
            </a:r>
            <a:endParaRPr lang="en-US" sz="2600" b="1" dirty="0">
              <a:latin typeface="Times New Roman" panose="02020603050405020304" pitchFamily="18" charset="0"/>
              <a:cs typeface="Times New Roman" panose="02020603050405020304" pitchFamily="18" charset="0"/>
            </a:endParaRPr>
          </a:p>
        </p:txBody>
      </p:sp>
      <p:sp>
        <p:nvSpPr>
          <p:cNvPr id="2" name="Rectangle 7">
            <a:extLst>
              <a:ext uri="{FF2B5EF4-FFF2-40B4-BE49-F238E27FC236}">
                <a16:creationId xmlns:a16="http://schemas.microsoft.com/office/drawing/2014/main" id="{24F032E0-F727-C3DE-9401-70606AD891BA}"/>
              </a:ext>
            </a:extLst>
          </p:cNvPr>
          <p:cNvSpPr>
            <a:spLocks noChangeArrowheads="1"/>
          </p:cNvSpPr>
          <p:nvPr/>
        </p:nvSpPr>
        <p:spPr bwMode="auto">
          <a:xfrm>
            <a:off x="1609449" y="1044696"/>
            <a:ext cx="71032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None/>
            </a:pPr>
            <a:r>
              <a:rPr lang="en-US" i="1" dirty="0">
                <a:latin typeface="Times New Roman" panose="02020603050405020304" pitchFamily="18" charset="0"/>
                <a:cs typeface="Times New Roman" panose="02020603050405020304" pitchFamily="18" charset="0"/>
              </a:rPr>
              <a:t>2.2.</a:t>
            </a:r>
            <a:r>
              <a:rPr lang="en-US" altLang="en-US" i="1" dirty="0">
                <a:latin typeface="Times New Roman" panose="02020603050405020304" pitchFamily="18" charset="0"/>
                <a:cs typeface="Times New Roman" panose="02020603050405020304" pitchFamily="18" charset="0"/>
              </a:rPr>
              <a:t>6. </a:t>
            </a:r>
            <a:r>
              <a:rPr lang="en-US" altLang="en-US" i="1" dirty="0" err="1">
                <a:latin typeface="Times New Roman" panose="02020603050405020304" pitchFamily="18" charset="0"/>
                <a:cs typeface="Times New Roman" panose="02020603050405020304" pitchFamily="18" charset="0"/>
              </a:rPr>
              <a:t>Kế</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toán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quỹ</a:t>
            </a:r>
            <a:r>
              <a:rPr lang="en-US" altLang="en-US" i="1" dirty="0">
                <a:latin typeface="Times New Roman" panose="02020603050405020304" pitchFamily="18" charset="0"/>
                <a:cs typeface="Times New Roman" panose="02020603050405020304" pitchFamily="18" charset="0"/>
              </a:rPr>
              <a:t> </a:t>
            </a:r>
            <a:r>
              <a:rPr lang="vi-VN" altLang="en-US" i="1" dirty="0">
                <a:latin typeface="Times New Roman" panose="02020603050405020304" pitchFamily="18" charset="0"/>
                <a:cs typeface="Times New Roman" panose="02020603050405020304" pitchFamily="18" charset="0"/>
              </a:rPr>
              <a:t>hỗ trợ sắp xếp doanh nghiệp</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7286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additive="base">
                                        <p:cTn id="7" dur="500" fill="hold"/>
                                        <p:tgtEl>
                                          <p:spTgt spid="156674"/>
                                        </p:tgtEl>
                                        <p:attrNameLst>
                                          <p:attrName>ppt_x</p:attrName>
                                        </p:attrNameLst>
                                      </p:cBhvr>
                                      <p:tavLst>
                                        <p:tav tm="0">
                                          <p:val>
                                            <p:strVal val="0-#ppt_w/2"/>
                                          </p:val>
                                        </p:tav>
                                        <p:tav tm="100000">
                                          <p:val>
                                            <p:strVal val="#ppt_x"/>
                                          </p:val>
                                        </p:tav>
                                      </p:tavLst>
                                    </p:anim>
                                    <p:anim calcmode="lin" valueType="num">
                                      <p:cBhvr additive="base">
                                        <p:cTn id="8" dur="500" fill="hold"/>
                                        <p:tgtEl>
                                          <p:spTgt spid="1566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56677"/>
                                        </p:tgtEl>
                                        <p:attrNameLst>
                                          <p:attrName>style.visibility</p:attrName>
                                        </p:attrNameLst>
                                      </p:cBhvr>
                                      <p:to>
                                        <p:strVal val="visible"/>
                                      </p:to>
                                    </p:set>
                                    <p:anim calcmode="lin" valueType="num">
                                      <p:cBhvr additive="base">
                                        <p:cTn id="13" dur="500" fill="hold"/>
                                        <p:tgtEl>
                                          <p:spTgt spid="156677"/>
                                        </p:tgtEl>
                                        <p:attrNameLst>
                                          <p:attrName>ppt_x</p:attrName>
                                        </p:attrNameLst>
                                      </p:cBhvr>
                                      <p:tavLst>
                                        <p:tav tm="0">
                                          <p:val>
                                            <p:strVal val="1+#ppt_w/2"/>
                                          </p:val>
                                        </p:tav>
                                        <p:tav tm="100000">
                                          <p:val>
                                            <p:strVal val="#ppt_x"/>
                                          </p:val>
                                        </p:tav>
                                      </p:tavLst>
                                    </p:anim>
                                    <p:anim calcmode="lin" valueType="num">
                                      <p:cBhvr additive="base">
                                        <p:cTn id="14" dur="500" fill="hold"/>
                                        <p:tgtEl>
                                          <p:spTgt spid="156677"/>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56678"/>
                                        </p:tgtEl>
                                        <p:attrNameLst>
                                          <p:attrName>style.visibility</p:attrName>
                                        </p:attrNameLst>
                                      </p:cBhvr>
                                      <p:to>
                                        <p:strVal val="visible"/>
                                      </p:to>
                                    </p:set>
                                    <p:anim calcmode="lin" valueType="num">
                                      <p:cBhvr additive="base">
                                        <p:cTn id="17" dur="500" fill="hold"/>
                                        <p:tgtEl>
                                          <p:spTgt spid="156678"/>
                                        </p:tgtEl>
                                        <p:attrNameLst>
                                          <p:attrName>ppt_x</p:attrName>
                                        </p:attrNameLst>
                                      </p:cBhvr>
                                      <p:tavLst>
                                        <p:tav tm="0">
                                          <p:val>
                                            <p:strVal val="1+#ppt_w/2"/>
                                          </p:val>
                                        </p:tav>
                                        <p:tav tm="100000">
                                          <p:val>
                                            <p:strVal val="#ppt_x"/>
                                          </p:val>
                                        </p:tav>
                                      </p:tavLst>
                                    </p:anim>
                                    <p:anim calcmode="lin" valueType="num">
                                      <p:cBhvr additive="base">
                                        <p:cTn id="18" dur="500" fill="hold"/>
                                        <p:tgtEl>
                                          <p:spTgt spid="156678"/>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56679"/>
                                        </p:tgtEl>
                                        <p:attrNameLst>
                                          <p:attrName>style.visibility</p:attrName>
                                        </p:attrNameLst>
                                      </p:cBhvr>
                                      <p:to>
                                        <p:strVal val="visible"/>
                                      </p:to>
                                    </p:set>
                                    <p:anim calcmode="lin" valueType="num">
                                      <p:cBhvr additive="base">
                                        <p:cTn id="21" dur="500" fill="hold"/>
                                        <p:tgtEl>
                                          <p:spTgt spid="156679"/>
                                        </p:tgtEl>
                                        <p:attrNameLst>
                                          <p:attrName>ppt_x</p:attrName>
                                        </p:attrNameLst>
                                      </p:cBhvr>
                                      <p:tavLst>
                                        <p:tav tm="0">
                                          <p:val>
                                            <p:strVal val="1+#ppt_w/2"/>
                                          </p:val>
                                        </p:tav>
                                        <p:tav tm="100000">
                                          <p:val>
                                            <p:strVal val="#ppt_x"/>
                                          </p:val>
                                        </p:tav>
                                      </p:tavLst>
                                    </p:anim>
                                    <p:anim calcmode="lin" valueType="num">
                                      <p:cBhvr additive="base">
                                        <p:cTn id="22" dur="500" fill="hold"/>
                                        <p:tgtEl>
                                          <p:spTgt spid="15667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 calcmode="lin" valueType="num">
                                      <p:cBhvr>
                                        <p:cTn id="29" dur="500" fill="hold"/>
                                        <p:tgtEl>
                                          <p:spTgt spid="2"/>
                                        </p:tgtEl>
                                        <p:attrNameLst>
                                          <p:attrName>style.rotation</p:attrName>
                                        </p:attrNameLst>
                                      </p:cBhvr>
                                      <p:tavLst>
                                        <p:tav tm="0">
                                          <p:val>
                                            <p:fltVal val="360"/>
                                          </p:val>
                                        </p:tav>
                                        <p:tav tm="100000">
                                          <p:val>
                                            <p:fltVal val="0"/>
                                          </p:val>
                                        </p:tav>
                                      </p:tavLst>
                                    </p:anim>
                                    <p:animEffect transition="in" filter="fad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7" grpId="0" animBg="1"/>
      <p:bldP spid="156678" grpId="0" animBg="1"/>
      <p:bldP spid="156679" grpId="0" animBg="1"/>
      <p:bldP spid="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4">
            <a:extLst>
              <a:ext uri="{FF2B5EF4-FFF2-40B4-BE49-F238E27FC236}">
                <a16:creationId xmlns:a16="http://schemas.microsoft.com/office/drawing/2014/main" id="{90B93137-4E40-135A-BC22-837E53A5805F}"/>
              </a:ext>
            </a:extLst>
          </p:cNvPr>
          <p:cNvSpPr>
            <a:spLocks noGrp="1"/>
          </p:cNvSpPr>
          <p:nvPr>
            <p:ph type="ftr" sz="quarter" idx="11"/>
          </p:nvPr>
        </p:nvSpPr>
        <p:spPr>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en-US" sz="1000"/>
              <a:t>www.themegallery.com</a:t>
            </a:r>
          </a:p>
        </p:txBody>
      </p:sp>
      <p:sp>
        <p:nvSpPr>
          <p:cNvPr id="189442" name="Rectangle 2">
            <a:extLst>
              <a:ext uri="{FF2B5EF4-FFF2-40B4-BE49-F238E27FC236}">
                <a16:creationId xmlns:a16="http://schemas.microsoft.com/office/drawing/2014/main" id="{096E56C3-EF90-DD59-B36E-2F92B9C3DEB5}"/>
              </a:ext>
            </a:extLst>
          </p:cNvPr>
          <p:cNvSpPr>
            <a:spLocks noGrp="1" noChangeArrowheads="1"/>
          </p:cNvSpPr>
          <p:nvPr>
            <p:ph type="title"/>
          </p:nvPr>
        </p:nvSpPr>
        <p:spPr>
          <a:xfrm>
            <a:off x="3581400" y="152401"/>
            <a:ext cx="5105400" cy="563563"/>
          </a:xfrm>
        </p:spPr>
        <p:txBody>
          <a:bodyPr>
            <a:normAutofit fontScale="90000"/>
          </a:bodyPr>
          <a:lstStyle/>
          <a:p>
            <a:pPr algn="ctr" eaLnBrk="1" hangingPunct="1"/>
            <a:r>
              <a:rPr lang="en-US" altLang="en-US" sz="3200" dirty="0">
                <a:latin typeface="Times New Roman" panose="02020603050405020304" pitchFamily="18" charset="0"/>
                <a:cs typeface="Times New Roman" panose="02020603050405020304" pitchFamily="18" charset="0"/>
              </a:rPr>
              <a:t>Tài </a:t>
            </a:r>
            <a:r>
              <a:rPr lang="en-US" altLang="en-US" sz="3200" dirty="0" err="1">
                <a:latin typeface="Times New Roman" panose="02020603050405020304" pitchFamily="18" charset="0"/>
                <a:cs typeface="Times New Roman" panose="02020603050405020304" pitchFamily="18" charset="0"/>
              </a:rPr>
              <a:t>khoản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chuyên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dùng</a:t>
            </a:r>
            <a:endParaRPr lang="en-US" altLang="en-US" sz="3200" dirty="0">
              <a:latin typeface="Times New Roman" panose="02020603050405020304" pitchFamily="18" charset="0"/>
              <a:cs typeface="Times New Roman" panose="02020603050405020304" pitchFamily="18" charset="0"/>
            </a:endParaRPr>
          </a:p>
        </p:txBody>
      </p:sp>
      <p:sp>
        <p:nvSpPr>
          <p:cNvPr id="189443" name="Rectangle 3">
            <a:extLst>
              <a:ext uri="{FF2B5EF4-FFF2-40B4-BE49-F238E27FC236}">
                <a16:creationId xmlns:a16="http://schemas.microsoft.com/office/drawing/2014/main" id="{BC8C8786-98E0-0570-FCBC-7B411C706AC1}"/>
              </a:ext>
            </a:extLst>
          </p:cNvPr>
          <p:cNvSpPr>
            <a:spLocks noGrp="1" noChangeArrowheads="1"/>
          </p:cNvSpPr>
          <p:nvPr>
            <p:ph type="body" idx="1"/>
          </p:nvPr>
        </p:nvSpPr>
        <p:spPr>
          <a:xfrm>
            <a:off x="1828800" y="2514600"/>
            <a:ext cx="3733800" cy="3048000"/>
          </a:xfrm>
        </p:spPr>
        <p:txBody>
          <a:bodyPr/>
          <a:lstStyle/>
          <a:p>
            <a:pPr marL="0" indent="0" algn="just">
              <a:buNone/>
            </a:pPr>
            <a:r>
              <a:rPr lang="vi-VN" altLang="en-US" sz="2400">
                <a:latin typeface="Times New Roman" panose="02020603050405020304" pitchFamily="18" charset="0"/>
                <a:cs typeface="Times New Roman" panose="02020603050405020304" pitchFamily="18" charset="0"/>
              </a:rPr>
              <a:t>Tài khoản này dùng để phản ánh tình hình trích lập và sử dụng “Quỹ Hỗ trợ sắp xếp doanh nghiệp” tại các công ty TNHH một thành viên do Nhà nước sở hữu 100% vốn điều lệ theo quy định của pháp luật.</a:t>
            </a:r>
            <a:endParaRPr lang="en-US" altLang="en-US" sz="2400">
              <a:latin typeface="Times New Roman" panose="02020603050405020304" pitchFamily="18" charset="0"/>
              <a:cs typeface="Times New Roman" panose="02020603050405020304" pitchFamily="18" charset="0"/>
            </a:endParaRPr>
          </a:p>
        </p:txBody>
      </p:sp>
      <p:sp>
        <p:nvSpPr>
          <p:cNvPr id="189444" name="AutoShape 4">
            <a:extLst>
              <a:ext uri="{FF2B5EF4-FFF2-40B4-BE49-F238E27FC236}">
                <a16:creationId xmlns:a16="http://schemas.microsoft.com/office/drawing/2014/main" id="{EE204FFA-2505-51C7-2091-7338F3AB2799}"/>
              </a:ext>
            </a:extLst>
          </p:cNvPr>
          <p:cNvSpPr>
            <a:spLocks noChangeArrowheads="1"/>
          </p:cNvSpPr>
          <p:nvPr/>
        </p:nvSpPr>
        <p:spPr bwMode="gray">
          <a:xfrm>
            <a:off x="2209800" y="1447800"/>
            <a:ext cx="8153400" cy="685800"/>
          </a:xfrm>
          <a:prstGeom prst="roundRect">
            <a:avLst>
              <a:gd name="adj" fmla="val 50000"/>
            </a:avLst>
          </a:prstGeom>
          <a:solidFill>
            <a:srgbClr val="99CC00"/>
          </a:solidFill>
          <a:ln w="28575" algn="ctr">
            <a:solidFill>
              <a:schemeClr val="bg2"/>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nb-NO" altLang="en-US" b="1">
                <a:latin typeface="Times New Roman" panose="02020603050405020304" pitchFamily="18" charset="0"/>
                <a:cs typeface="Times New Roman" panose="02020603050405020304" pitchFamily="18" charset="0"/>
              </a:rPr>
              <a:t>TK </a:t>
            </a:r>
            <a:r>
              <a:rPr lang="vi-VN" altLang="en-US" b="1">
                <a:latin typeface="Times New Roman" panose="02020603050405020304" pitchFamily="18" charset="0"/>
                <a:cs typeface="Times New Roman" panose="02020603050405020304" pitchFamily="18" charset="0"/>
              </a:rPr>
              <a:t>417 – Quỹ hỗ trợ sắp xếp doanh nghiệp</a:t>
            </a:r>
            <a:endParaRPr lang="nb-NO" altLang="en-US" b="1">
              <a:latin typeface="Times New Roman" panose="02020603050405020304" pitchFamily="18" charset="0"/>
              <a:cs typeface="Times New Roman" panose="02020603050405020304" pitchFamily="18" charset="0"/>
            </a:endParaRPr>
          </a:p>
        </p:txBody>
      </p:sp>
      <p:sp>
        <p:nvSpPr>
          <p:cNvPr id="189445" name="AutoShape 5">
            <a:extLst>
              <a:ext uri="{FF2B5EF4-FFF2-40B4-BE49-F238E27FC236}">
                <a16:creationId xmlns:a16="http://schemas.microsoft.com/office/drawing/2014/main" id="{54985DE1-A491-8209-19F2-691E494D5552}"/>
              </a:ext>
            </a:extLst>
          </p:cNvPr>
          <p:cNvSpPr>
            <a:spLocks noChangeArrowheads="1"/>
          </p:cNvSpPr>
          <p:nvPr/>
        </p:nvSpPr>
        <p:spPr bwMode="auto">
          <a:xfrm>
            <a:off x="1752600" y="2438400"/>
            <a:ext cx="3962400" cy="3352800"/>
          </a:xfrm>
          <a:prstGeom prst="roundRect">
            <a:avLst>
              <a:gd name="adj" fmla="val 15463"/>
            </a:avLst>
          </a:prstGeom>
          <a:noFill/>
          <a:ln w="38100">
            <a:solidFill>
              <a:srgbClr val="FF00FF"/>
            </a:solidFill>
            <a:round/>
            <a:headEnd/>
            <a:tailEnd/>
          </a:ln>
          <a:effectLst/>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0"/>
              </a:spcBef>
              <a:buClrTx/>
              <a:buFontTx/>
              <a:buNone/>
            </a:pPr>
            <a:endParaRPr lang="en-US" altLang="en-US" sz="1800">
              <a:latin typeface="Verdana" panose="020B0604030504040204" pitchFamily="34" charset="0"/>
            </a:endParaRPr>
          </a:p>
        </p:txBody>
      </p:sp>
      <p:pic>
        <p:nvPicPr>
          <p:cNvPr id="134146" name="Picture 2" descr="Quỹ hỗ trợ sắp xếp và phát triển doanh nghiệp – Ca Mau Startup">
            <a:extLst>
              <a:ext uri="{FF2B5EF4-FFF2-40B4-BE49-F238E27FC236}">
                <a16:creationId xmlns:a16="http://schemas.microsoft.com/office/drawing/2014/main" id="{3CA42B17-860B-13E4-6738-6025ED1FC7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438400"/>
            <a:ext cx="4495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89442"/>
                                        </p:tgtEl>
                                        <p:attrNameLst>
                                          <p:attrName>style.visibility</p:attrName>
                                        </p:attrNameLst>
                                      </p:cBhvr>
                                      <p:to>
                                        <p:strVal val="visible"/>
                                      </p:to>
                                    </p:set>
                                    <p:anim calcmode="lin" valueType="num">
                                      <p:cBhvr>
                                        <p:cTn id="7" dur="500" fill="hold"/>
                                        <p:tgtEl>
                                          <p:spTgt spid="189442"/>
                                        </p:tgtEl>
                                        <p:attrNameLst>
                                          <p:attrName>ppt_w</p:attrName>
                                        </p:attrNameLst>
                                      </p:cBhvr>
                                      <p:tavLst>
                                        <p:tav tm="0">
                                          <p:val>
                                            <p:fltVal val="0"/>
                                          </p:val>
                                        </p:tav>
                                        <p:tav tm="100000">
                                          <p:val>
                                            <p:strVal val="#ppt_w"/>
                                          </p:val>
                                        </p:tav>
                                      </p:tavLst>
                                    </p:anim>
                                    <p:anim calcmode="lin" valueType="num">
                                      <p:cBhvr>
                                        <p:cTn id="8" dur="500" fill="hold"/>
                                        <p:tgtEl>
                                          <p:spTgt spid="189442"/>
                                        </p:tgtEl>
                                        <p:attrNameLst>
                                          <p:attrName>ppt_h</p:attrName>
                                        </p:attrNameLst>
                                      </p:cBhvr>
                                      <p:tavLst>
                                        <p:tav tm="0">
                                          <p:val>
                                            <p:fltVal val="0"/>
                                          </p:val>
                                        </p:tav>
                                        <p:tav tm="100000">
                                          <p:val>
                                            <p:strVal val="#ppt_h"/>
                                          </p:val>
                                        </p:tav>
                                      </p:tavLst>
                                    </p:anim>
                                    <p:anim calcmode="lin" valueType="num">
                                      <p:cBhvr>
                                        <p:cTn id="9" dur="500" fill="hold"/>
                                        <p:tgtEl>
                                          <p:spTgt spid="189442"/>
                                        </p:tgtEl>
                                        <p:attrNameLst>
                                          <p:attrName>style.rotation</p:attrName>
                                        </p:attrNameLst>
                                      </p:cBhvr>
                                      <p:tavLst>
                                        <p:tav tm="0">
                                          <p:val>
                                            <p:fltVal val="360"/>
                                          </p:val>
                                        </p:tav>
                                        <p:tav tm="100000">
                                          <p:val>
                                            <p:fltVal val="0"/>
                                          </p:val>
                                        </p:tav>
                                      </p:tavLst>
                                    </p:anim>
                                    <p:animEffect transition="in" filter="fade">
                                      <p:cBhvr>
                                        <p:cTn id="10" dur="500"/>
                                        <p:tgtEl>
                                          <p:spTgt spid="18944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89444"/>
                                        </p:tgtEl>
                                        <p:attrNameLst>
                                          <p:attrName>style.visibility</p:attrName>
                                        </p:attrNameLst>
                                      </p:cBhvr>
                                      <p:to>
                                        <p:strVal val="visible"/>
                                      </p:to>
                                    </p:set>
                                    <p:anim calcmode="lin" valueType="num">
                                      <p:cBhvr additive="base">
                                        <p:cTn id="15" dur="500" fill="hold"/>
                                        <p:tgtEl>
                                          <p:spTgt spid="189444"/>
                                        </p:tgtEl>
                                        <p:attrNameLst>
                                          <p:attrName>ppt_x</p:attrName>
                                        </p:attrNameLst>
                                      </p:cBhvr>
                                      <p:tavLst>
                                        <p:tav tm="0">
                                          <p:val>
                                            <p:strVal val="0-#ppt_w/2"/>
                                          </p:val>
                                        </p:tav>
                                        <p:tav tm="100000">
                                          <p:val>
                                            <p:strVal val="#ppt_x"/>
                                          </p:val>
                                        </p:tav>
                                      </p:tavLst>
                                    </p:anim>
                                    <p:anim calcmode="lin" valueType="num">
                                      <p:cBhvr additive="base">
                                        <p:cTn id="16" dur="500" fill="hold"/>
                                        <p:tgtEl>
                                          <p:spTgt spid="189444"/>
                                        </p:tgtEl>
                                        <p:attrNameLst>
                                          <p:attrName>ppt_y</p:attrName>
                                        </p:attrNameLst>
                                      </p:cBhvr>
                                      <p:tavLst>
                                        <p:tav tm="0">
                                          <p:val>
                                            <p:strVal val="#ppt_y"/>
                                          </p:val>
                                        </p:tav>
                                        <p:tav tm="100000">
                                          <p:val>
                                            <p:strVal val="#ppt_y"/>
                                          </p:val>
                                        </p:tav>
                                      </p:tavLst>
                                    </p:anim>
                                  </p:childTnLst>
                                </p:cTn>
                              </p:par>
                              <p:par>
                                <p:cTn id="17" presetID="21" presetClass="entr" presetSubtype="1" fill="hold" nodeType="withEffect">
                                  <p:stCondLst>
                                    <p:cond delay="0"/>
                                  </p:stCondLst>
                                  <p:childTnLst>
                                    <p:set>
                                      <p:cBhvr>
                                        <p:cTn id="18" dur="1" fill="hold">
                                          <p:stCondLst>
                                            <p:cond delay="0"/>
                                          </p:stCondLst>
                                        </p:cTn>
                                        <p:tgtEl>
                                          <p:spTgt spid="134146"/>
                                        </p:tgtEl>
                                        <p:attrNameLst>
                                          <p:attrName>style.visibility</p:attrName>
                                        </p:attrNameLst>
                                      </p:cBhvr>
                                      <p:to>
                                        <p:strVal val="visible"/>
                                      </p:to>
                                    </p:set>
                                    <p:animEffect transition="in" filter="wheel(1)">
                                      <p:cBhvr>
                                        <p:cTn id="19" dur="2000"/>
                                        <p:tgtEl>
                                          <p:spTgt spid="13414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189443">
                                            <p:txEl>
                                              <p:pRg st="0" end="0"/>
                                            </p:txEl>
                                          </p:spTgt>
                                        </p:tgtEl>
                                        <p:attrNameLst>
                                          <p:attrName>style.visibility</p:attrName>
                                        </p:attrNameLst>
                                      </p:cBhvr>
                                      <p:to>
                                        <p:strVal val="visible"/>
                                      </p:to>
                                    </p:set>
                                    <p:anim calcmode="lin" valueType="num">
                                      <p:cBhvr>
                                        <p:cTn id="24" dur="1000" fill="hold"/>
                                        <p:tgtEl>
                                          <p:spTgt spid="189443">
                                            <p:txEl>
                                              <p:pRg st="0" end="0"/>
                                            </p:txEl>
                                          </p:spTgt>
                                        </p:tgtEl>
                                        <p:attrNameLst>
                                          <p:attrName>ppt_w</p:attrName>
                                        </p:attrNameLst>
                                      </p:cBhvr>
                                      <p:tavLst>
                                        <p:tav tm="0">
                                          <p:val>
                                            <p:strVal val="#ppt_w*0.70"/>
                                          </p:val>
                                        </p:tav>
                                        <p:tav tm="100000">
                                          <p:val>
                                            <p:strVal val="#ppt_w"/>
                                          </p:val>
                                        </p:tav>
                                      </p:tavLst>
                                    </p:anim>
                                    <p:anim calcmode="lin" valueType="num">
                                      <p:cBhvr>
                                        <p:cTn id="25" dur="1000" fill="hold"/>
                                        <p:tgtEl>
                                          <p:spTgt spid="189443">
                                            <p:txEl>
                                              <p:pRg st="0" end="0"/>
                                            </p:txEl>
                                          </p:spTgt>
                                        </p:tgtEl>
                                        <p:attrNameLst>
                                          <p:attrName>ppt_h</p:attrName>
                                        </p:attrNameLst>
                                      </p:cBhvr>
                                      <p:tavLst>
                                        <p:tav tm="0">
                                          <p:val>
                                            <p:strVal val="#ppt_h"/>
                                          </p:val>
                                        </p:tav>
                                        <p:tav tm="100000">
                                          <p:val>
                                            <p:strVal val="#ppt_h"/>
                                          </p:val>
                                        </p:tav>
                                      </p:tavLst>
                                    </p:anim>
                                    <p:animEffect transition="in" filter="fade">
                                      <p:cBhvr>
                                        <p:cTn id="26" dur="1000"/>
                                        <p:tgtEl>
                                          <p:spTgt spid="189443">
                                            <p:txEl>
                                              <p:pRg st="0" end="0"/>
                                            </p:txEl>
                                          </p:spTgt>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189445"/>
                                        </p:tgtEl>
                                        <p:attrNameLst>
                                          <p:attrName>style.visibility</p:attrName>
                                        </p:attrNameLst>
                                      </p:cBhvr>
                                      <p:to>
                                        <p:strVal val="visible"/>
                                      </p:to>
                                    </p:set>
                                    <p:animEffect transition="in" filter="diamond(in)">
                                      <p:cBhvr>
                                        <p:cTn id="29" dur="2000"/>
                                        <p:tgtEl>
                                          <p:spTgt spid="189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p:bldP spid="189443" grpId="0" build="p"/>
      <p:bldP spid="189444" grpId="0" animBg="1"/>
      <p:bldP spid="18944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9" name="Group 3">
            <a:extLst>
              <a:ext uri="{FF2B5EF4-FFF2-40B4-BE49-F238E27FC236}">
                <a16:creationId xmlns:a16="http://schemas.microsoft.com/office/drawing/2014/main" id="{896A791A-62ED-3078-A942-32E03A525586}"/>
              </a:ext>
            </a:extLst>
          </p:cNvPr>
          <p:cNvGrpSpPr>
            <a:grpSpLocks/>
          </p:cNvGrpSpPr>
          <p:nvPr/>
        </p:nvGrpSpPr>
        <p:grpSpPr bwMode="auto">
          <a:xfrm>
            <a:off x="1905000" y="838200"/>
            <a:ext cx="6019800" cy="3429000"/>
            <a:chOff x="288" y="1754"/>
            <a:chExt cx="5280" cy="2662"/>
          </a:xfrm>
        </p:grpSpPr>
        <p:sp>
          <p:nvSpPr>
            <p:cNvPr id="51208" name="Text Box 7">
              <a:extLst>
                <a:ext uri="{FF2B5EF4-FFF2-40B4-BE49-F238E27FC236}">
                  <a16:creationId xmlns:a16="http://schemas.microsoft.com/office/drawing/2014/main" id="{6127C4E2-4A94-E7D6-A24F-60D9AB87ACC3}"/>
                </a:ext>
              </a:extLst>
            </p:cNvPr>
            <p:cNvSpPr txBox="1">
              <a:spLocks noChangeArrowheads="1"/>
            </p:cNvSpPr>
            <p:nvPr/>
          </p:nvSpPr>
          <p:spPr bwMode="auto">
            <a:xfrm>
              <a:off x="2026" y="1754"/>
              <a:ext cx="1516"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spcBef>
                  <a:spcPct val="50000"/>
                </a:spcBef>
                <a:buClrTx/>
                <a:buFontTx/>
                <a:buNone/>
              </a:pPr>
              <a:r>
                <a:rPr lang="en-US" altLang="en-US" sz="2400" b="1">
                  <a:latin typeface="Times New Roman" panose="02020603050405020304" pitchFamily="18" charset="0"/>
                </a:rPr>
                <a:t>TK 417</a:t>
              </a:r>
            </a:p>
          </p:txBody>
        </p:sp>
        <p:grpSp>
          <p:nvGrpSpPr>
            <p:cNvPr id="51209" name="Group 6">
              <a:extLst>
                <a:ext uri="{FF2B5EF4-FFF2-40B4-BE49-F238E27FC236}">
                  <a16:creationId xmlns:a16="http://schemas.microsoft.com/office/drawing/2014/main" id="{BBC60FD8-B813-93E2-AAF3-F04D4E8C9DE6}"/>
                </a:ext>
              </a:extLst>
            </p:cNvPr>
            <p:cNvGrpSpPr>
              <a:grpSpLocks/>
            </p:cNvGrpSpPr>
            <p:nvPr/>
          </p:nvGrpSpPr>
          <p:grpSpPr bwMode="auto">
            <a:xfrm>
              <a:off x="288" y="2160"/>
              <a:ext cx="5280" cy="2256"/>
              <a:chOff x="1440" y="2352"/>
              <a:chExt cx="3456" cy="1536"/>
            </a:xfrm>
          </p:grpSpPr>
          <p:sp>
            <p:nvSpPr>
              <p:cNvPr id="51211" name="Line 4">
                <a:extLst>
                  <a:ext uri="{FF2B5EF4-FFF2-40B4-BE49-F238E27FC236}">
                    <a16:creationId xmlns:a16="http://schemas.microsoft.com/office/drawing/2014/main" id="{E8BC46DA-52E1-CFB4-D28A-4203242A8E7C}"/>
                  </a:ext>
                </a:extLst>
              </p:cNvPr>
              <p:cNvSpPr>
                <a:spLocks noChangeShapeType="1"/>
              </p:cNvSpPr>
              <p:nvPr/>
            </p:nvSpPr>
            <p:spPr bwMode="auto">
              <a:xfrm>
                <a:off x="1440" y="2352"/>
                <a:ext cx="34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1212" name="Line 5">
                <a:extLst>
                  <a:ext uri="{FF2B5EF4-FFF2-40B4-BE49-F238E27FC236}">
                    <a16:creationId xmlns:a16="http://schemas.microsoft.com/office/drawing/2014/main" id="{A4125634-FC93-FD26-F95A-25CA46A5C7F8}"/>
                  </a:ext>
                </a:extLst>
              </p:cNvPr>
              <p:cNvSpPr>
                <a:spLocks noChangeShapeType="1"/>
              </p:cNvSpPr>
              <p:nvPr/>
            </p:nvSpPr>
            <p:spPr bwMode="auto">
              <a:xfrm>
                <a:off x="3102" y="2352"/>
                <a:ext cx="0" cy="15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51210" name="Line 8">
              <a:extLst>
                <a:ext uri="{FF2B5EF4-FFF2-40B4-BE49-F238E27FC236}">
                  <a16:creationId xmlns:a16="http://schemas.microsoft.com/office/drawing/2014/main" id="{05FF3106-E55D-32BE-81BF-AF87C05DAA50}"/>
                </a:ext>
              </a:extLst>
            </p:cNvPr>
            <p:cNvSpPr>
              <a:spLocks noChangeShapeType="1"/>
            </p:cNvSpPr>
            <p:nvPr/>
          </p:nvSpPr>
          <p:spPr bwMode="auto">
            <a:xfrm>
              <a:off x="288" y="3233"/>
              <a:ext cx="52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92524" name="Rectangle 12">
            <a:extLst>
              <a:ext uri="{FF2B5EF4-FFF2-40B4-BE49-F238E27FC236}">
                <a16:creationId xmlns:a16="http://schemas.microsoft.com/office/drawing/2014/main" id="{86EABFAB-02B5-CD7E-01CC-AD69F9709A61}"/>
              </a:ext>
            </a:extLst>
          </p:cNvPr>
          <p:cNvSpPr>
            <a:spLocks noChangeArrowheads="1"/>
          </p:cNvSpPr>
          <p:nvPr/>
        </p:nvSpPr>
        <p:spPr bwMode="auto">
          <a:xfrm>
            <a:off x="2286000" y="152400"/>
            <a:ext cx="792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000" b="1">
                <a:solidFill>
                  <a:schemeClr val="bg1"/>
                </a:solidFill>
                <a:latin typeface="Times New Roman" panose="02020603050405020304" pitchFamily="18" charset="0"/>
              </a:rPr>
              <a:t>KẾT CẤU VÀ NỘI DUNG PHẢN ẢNH CỦA</a:t>
            </a:r>
            <a:br>
              <a:rPr lang="en-US" altLang="en-US" sz="2000" b="1">
                <a:solidFill>
                  <a:schemeClr val="bg1"/>
                </a:solidFill>
                <a:latin typeface="Times New Roman" panose="02020603050405020304" pitchFamily="18" charset="0"/>
              </a:rPr>
            </a:br>
            <a:r>
              <a:rPr lang="en-US" altLang="en-US" sz="2000" b="1">
                <a:solidFill>
                  <a:schemeClr val="bg1"/>
                </a:solidFill>
                <a:latin typeface="Times New Roman" panose="02020603050405020304" pitchFamily="18" charset="0"/>
              </a:rPr>
              <a:t>TK 356 – QUỸ BÌNH ỔN GIÁ</a:t>
            </a:r>
          </a:p>
        </p:txBody>
      </p:sp>
      <p:sp>
        <p:nvSpPr>
          <p:cNvPr id="2" name="Rectangle 1">
            <a:extLst>
              <a:ext uri="{FF2B5EF4-FFF2-40B4-BE49-F238E27FC236}">
                <a16:creationId xmlns:a16="http://schemas.microsoft.com/office/drawing/2014/main" id="{A3322F42-47C9-80D7-CA55-F9DEAE4CD89B}"/>
              </a:ext>
            </a:extLst>
          </p:cNvPr>
          <p:cNvSpPr>
            <a:spLocks noChangeArrowheads="1"/>
          </p:cNvSpPr>
          <p:nvPr/>
        </p:nvSpPr>
        <p:spPr bwMode="auto">
          <a:xfrm>
            <a:off x="2133600" y="1466850"/>
            <a:ext cx="2579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400" b="1">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Các khoản chi từ Quỹ theo quy định của pháp luật.</a:t>
            </a:r>
            <a:endParaRPr lang="en-US" altLang="en-US" sz="240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754EAC9D-394B-965B-06C2-84C4FD1A9BD0}"/>
              </a:ext>
            </a:extLst>
          </p:cNvPr>
          <p:cNvSpPr>
            <a:spLocks noChangeArrowheads="1"/>
          </p:cNvSpPr>
          <p:nvPr/>
        </p:nvSpPr>
        <p:spPr bwMode="auto">
          <a:xfrm>
            <a:off x="5029200" y="1684338"/>
            <a:ext cx="2438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ClrTx/>
              <a:buFontTx/>
              <a:buNone/>
            </a:pPr>
            <a:r>
              <a:rPr lang="en-US" altLang="en-US" sz="2400" b="1">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Các khoản thu của Quỹ </a:t>
            </a:r>
            <a:endParaRPr lang="en-US" altLang="en-US" sz="240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8899832-E472-4FCF-793E-D99C052153E4}"/>
              </a:ext>
            </a:extLst>
          </p:cNvPr>
          <p:cNvSpPr>
            <a:spLocks noChangeArrowheads="1"/>
          </p:cNvSpPr>
          <p:nvPr/>
        </p:nvSpPr>
        <p:spPr bwMode="auto">
          <a:xfrm>
            <a:off x="4876800" y="2819400"/>
            <a:ext cx="3048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vi-VN" altLang="en-US" sz="2400" b="1" u="sng">
                <a:latin typeface="Times New Roman" panose="02020603050405020304" pitchFamily="18" charset="0"/>
                <a:cs typeface="Times New Roman" panose="02020603050405020304" pitchFamily="18" charset="0"/>
              </a:rPr>
              <a:t>Số dư</a:t>
            </a:r>
            <a:r>
              <a:rPr lang="vi-VN" altLang="en-US" sz="2400" u="sng">
                <a:latin typeface="Times New Roman" panose="02020603050405020304" pitchFamily="18" charset="0"/>
                <a:cs typeface="Times New Roman" panose="02020603050405020304" pitchFamily="18" charset="0"/>
              </a:rPr>
              <a:t>:</a:t>
            </a:r>
            <a:r>
              <a:rPr lang="vi-VN" altLang="en-US" sz="2400">
                <a:latin typeface="Times New Roman" panose="02020603050405020304" pitchFamily="18" charset="0"/>
                <a:cs typeface="Times New Roman" panose="02020603050405020304" pitchFamily="18" charset="0"/>
              </a:rPr>
              <a:t> Số dư Quỹ Hỗ trợ sắp xếp doanh nghiệp hiện có cuối</a:t>
            </a:r>
            <a:r>
              <a:rPr lang="en-US" altLang="en-US" sz="2400">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kỳ.</a:t>
            </a:r>
            <a:endParaRPr lang="en-US" altLang="en-US" sz="2400">
              <a:latin typeface="Times New Roman" panose="02020603050405020304" pitchFamily="18" charset="0"/>
              <a:cs typeface="Times New Roman" panose="02020603050405020304" pitchFamily="18" charset="0"/>
            </a:endParaRPr>
          </a:p>
        </p:txBody>
      </p:sp>
      <p:pic>
        <p:nvPicPr>
          <p:cNvPr id="133122" name="Picture 2" descr="Quỹ hỗ trợ sắp xếp doanh nghiệp: Khó khăn, vẫn có thể chuyển ngân sách  50.000">
            <a:extLst>
              <a:ext uri="{FF2B5EF4-FFF2-40B4-BE49-F238E27FC236}">
                <a16:creationId xmlns:a16="http://schemas.microsoft.com/office/drawing/2014/main" id="{9645C78B-241F-433B-F6C6-5E0D028028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4070350"/>
            <a:ext cx="5257800"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92524"/>
                                        </p:tgtEl>
                                        <p:attrNameLst>
                                          <p:attrName>style.visibility</p:attrName>
                                        </p:attrNameLst>
                                      </p:cBhvr>
                                      <p:to>
                                        <p:strVal val="visible"/>
                                      </p:to>
                                    </p:set>
                                    <p:anim calcmode="lin" valueType="num">
                                      <p:cBhvr>
                                        <p:cTn id="7" dur="500" fill="hold"/>
                                        <p:tgtEl>
                                          <p:spTgt spid="192524"/>
                                        </p:tgtEl>
                                        <p:attrNameLst>
                                          <p:attrName>ppt_w</p:attrName>
                                        </p:attrNameLst>
                                      </p:cBhvr>
                                      <p:tavLst>
                                        <p:tav tm="0">
                                          <p:val>
                                            <p:fltVal val="0"/>
                                          </p:val>
                                        </p:tav>
                                        <p:tav tm="100000">
                                          <p:val>
                                            <p:strVal val="#ppt_w"/>
                                          </p:val>
                                        </p:tav>
                                      </p:tavLst>
                                    </p:anim>
                                    <p:anim calcmode="lin" valueType="num">
                                      <p:cBhvr>
                                        <p:cTn id="8" dur="500" fill="hold"/>
                                        <p:tgtEl>
                                          <p:spTgt spid="192524"/>
                                        </p:tgtEl>
                                        <p:attrNameLst>
                                          <p:attrName>ppt_h</p:attrName>
                                        </p:attrNameLst>
                                      </p:cBhvr>
                                      <p:tavLst>
                                        <p:tav tm="0">
                                          <p:val>
                                            <p:fltVal val="0"/>
                                          </p:val>
                                        </p:tav>
                                        <p:tav tm="100000">
                                          <p:val>
                                            <p:strVal val="#ppt_h"/>
                                          </p:val>
                                        </p:tav>
                                      </p:tavLst>
                                    </p:anim>
                                    <p:anim calcmode="lin" valueType="num">
                                      <p:cBhvr>
                                        <p:cTn id="9" dur="500" fill="hold"/>
                                        <p:tgtEl>
                                          <p:spTgt spid="192524"/>
                                        </p:tgtEl>
                                        <p:attrNameLst>
                                          <p:attrName>style.rotation</p:attrName>
                                        </p:attrNameLst>
                                      </p:cBhvr>
                                      <p:tavLst>
                                        <p:tav tm="0">
                                          <p:val>
                                            <p:fltVal val="360"/>
                                          </p:val>
                                        </p:tav>
                                        <p:tav tm="100000">
                                          <p:val>
                                            <p:fltVal val="0"/>
                                          </p:val>
                                        </p:tav>
                                      </p:tavLst>
                                    </p:anim>
                                    <p:animEffect transition="in" filter="fade">
                                      <p:cBhvr>
                                        <p:cTn id="10" dur="500"/>
                                        <p:tgtEl>
                                          <p:spTgt spid="192524"/>
                                        </p:tgtEl>
                                      </p:cBhvr>
                                    </p:animEffect>
                                  </p:childTnLst>
                                </p:cTn>
                              </p:par>
                              <p:par>
                                <p:cTn id="11" presetID="21" presetClass="entr" presetSubtype="1" fill="hold" nodeType="withEffect">
                                  <p:stCondLst>
                                    <p:cond delay="0"/>
                                  </p:stCondLst>
                                  <p:childTnLst>
                                    <p:set>
                                      <p:cBhvr>
                                        <p:cTn id="12" dur="1" fill="hold">
                                          <p:stCondLst>
                                            <p:cond delay="0"/>
                                          </p:stCondLst>
                                        </p:cTn>
                                        <p:tgtEl>
                                          <p:spTgt spid="133122"/>
                                        </p:tgtEl>
                                        <p:attrNameLst>
                                          <p:attrName>style.visibility</p:attrName>
                                        </p:attrNameLst>
                                      </p:cBhvr>
                                      <p:to>
                                        <p:strVal val="visible"/>
                                      </p:to>
                                    </p:set>
                                    <p:animEffect transition="in" filter="wheel(1)">
                                      <p:cBhvr>
                                        <p:cTn id="13" dur="2000"/>
                                        <p:tgtEl>
                                          <p:spTgt spid="13312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1" fill="hold" nodeType="clickEffect">
                                  <p:stCondLst>
                                    <p:cond delay="0"/>
                                  </p:stCondLst>
                                  <p:childTnLst>
                                    <p:set>
                                      <p:cBhvr>
                                        <p:cTn id="17" dur="1" fill="hold">
                                          <p:stCondLst>
                                            <p:cond delay="0"/>
                                          </p:stCondLst>
                                        </p:cTn>
                                        <p:tgtEl>
                                          <p:spTgt spid="36869"/>
                                        </p:tgtEl>
                                        <p:attrNameLst>
                                          <p:attrName>style.visibility</p:attrName>
                                        </p:attrNameLst>
                                      </p:cBhvr>
                                      <p:to>
                                        <p:strVal val="visible"/>
                                      </p:to>
                                    </p:set>
                                    <p:animEffect transition="in" filter="wheel(1)">
                                      <p:cBhvr>
                                        <p:cTn id="18" dur="2000"/>
                                        <p:tgtEl>
                                          <p:spTgt spid="3686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heel(1)">
                                      <p:cBhvr>
                                        <p:cTn id="23" dur="2000"/>
                                        <p:tgtEl>
                                          <p:spTgt spid="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heel(1)">
                                      <p:cBhvr>
                                        <p:cTn id="28" dur="2000"/>
                                        <p:tgtEl>
                                          <p:spTgt spid="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heel(1)">
                                      <p:cBhvr>
                                        <p:cTn id="3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24" grpId="0"/>
      <p:bldP spid="2" grpId="0"/>
      <p:bldP spid="3" grpId="0"/>
      <p:bldP spid="6"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356</TotalTime>
  <Words>23518</Words>
  <Application>Microsoft Office PowerPoint</Application>
  <PresentationFormat>Widescreen</PresentationFormat>
  <Paragraphs>1783</Paragraphs>
  <Slides>228</Slides>
  <Notes>15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228</vt:i4>
      </vt:variant>
    </vt:vector>
  </HeadingPairs>
  <TitlesOfParts>
    <vt:vector size="240" baseType="lpstr">
      <vt:lpstr>.VnTime</vt:lpstr>
      <vt:lpstr>.VnTimeH</vt:lpstr>
      <vt:lpstr>Aptos</vt:lpstr>
      <vt:lpstr>Arial</vt:lpstr>
      <vt:lpstr>Calibri</vt:lpstr>
      <vt:lpstr>Tahoma</vt:lpstr>
      <vt:lpstr>Times New Roman</vt:lpstr>
      <vt:lpstr>Trebuchet MS</vt:lpstr>
      <vt:lpstr>Verdana</vt:lpstr>
      <vt:lpstr>Wingdings</vt:lpstr>
      <vt:lpstr>Wingdings 3</vt:lpstr>
      <vt:lpstr>Facet</vt:lpstr>
      <vt:lpstr>PowerPoint Presentation</vt:lpstr>
      <vt:lpstr>PowerPoint Presentation</vt:lpstr>
      <vt:lpstr>PowerPoint Presentation</vt:lpstr>
      <vt:lpstr> 2.2. Đánh giá thành phẩm, hàng hóa</vt:lpstr>
      <vt:lpstr>2.2. Đánh giá thành phẩm, hàng hóa</vt:lpstr>
      <vt:lpstr>2.2. Đánh giá thành phẩm, hàng hóa</vt:lpstr>
      <vt:lpstr>2.3. Kế toán thành phẩm, hàng hóa</vt:lpstr>
      <vt:lpstr> 2.3. Kế toán thành phẩm, hàng hóa</vt:lpstr>
      <vt:lpstr>PowerPoint Presentation</vt:lpstr>
      <vt:lpstr> 2.3. Kế toán thành phẩm, hàng hóa</vt:lpstr>
      <vt:lpstr> 2.3. Kế toán thành phẩm, hàng hóa</vt:lpstr>
      <vt:lpstr>PowerPoint Presentation</vt:lpstr>
      <vt:lpstr>2.3. Kế toán thành phẩm, hàng hóa</vt:lpstr>
      <vt:lpstr>PowerPoint Presentation</vt:lpstr>
      <vt:lpstr>2.3.4. Ghi sổ kế toán </vt:lpstr>
      <vt:lpstr>PowerPoint Presentation</vt:lpstr>
      <vt:lpstr>PowerPoint Presentation</vt:lpstr>
      <vt:lpstr>PowerPoint Presentation</vt:lpstr>
      <vt:lpstr>PowerPoint Presentation</vt:lpstr>
      <vt:lpstr> 3.2. Kế toán các khoản giảm trừ doanh thu 3.2.1. Nội dung</vt:lpstr>
      <vt:lpstr>3.2. Kế toán các khoản giảm trừ doanh thu 3.2.1. Nội dung</vt:lpstr>
      <vt:lpstr>3.2. Kế toán các khoản giảm trừ doanh thu 3.2.2. Kế toán các khoản giảm trừ doanh thu</vt:lpstr>
      <vt:lpstr>PowerPoint Presentation</vt:lpstr>
      <vt:lpstr> 3.2. Kế toán các khoản giảm trừ doanh thu 3.2.3. Kế toán thuế GTGT nộp theo phương pháp trực tiếp</vt:lpstr>
      <vt:lpstr>3.2. Kế toán các khoản giảm trừ doanh thu 3.2.3. Kế toán thuế GTGT nộp theo phương pháp trực tiếp</vt:lpstr>
      <vt:lpstr>3.2. Kế toán các khoản giảm trừ doanh thu 3.2.3. Kế toán thuế GTGT nộp theo phương pháp trực tiếp</vt:lpstr>
      <vt:lpstr>3.2. Kế toán các khoản giảm trừ doanh thu 3.2.4. Kế toán thuế tiêu thụ đặc biệt, thuế xuất khẩu</vt:lpstr>
      <vt:lpstr>3.2.4. Ghi sổ kế toán </vt:lpstr>
      <vt:lpstr>    3.2.4. Ghi sổ kế toán </vt:lpstr>
      <vt:lpstr>4. Kế toán chi phí BH và chi phí QLDN 4.1. Kế toán chi phí bán hàng 4.1.1. Nội dung </vt:lpstr>
      <vt:lpstr>4.1.2 Chứng từ kế toán</vt:lpstr>
      <vt:lpstr>146</vt:lpstr>
      <vt:lpstr>4. Kế toán chi phí BH và chi phí QLDN 4.2. Kế toán chi phí QLDN 4.2.1. Nội dung </vt:lpstr>
      <vt:lpstr>4.2.2 Chứng từ kế toán</vt:lpstr>
      <vt:lpstr>146</vt:lpstr>
      <vt:lpstr>149</vt:lpstr>
      <vt:lpstr>5. Kế toán chi phí và doanh thu hoạt động tài chính 5.1.Nội dung chi phí  và doanh thu hoạt động tài chính  </vt:lpstr>
      <vt:lpstr>5. Kế toán chi phí và doanh thu hoạt động tài chính 5.1.Nội dung chi phí  và doanh thu hoạt động tài chính </vt:lpstr>
      <vt:lpstr>5. Kế toán chi phí và doanh thu hoạt động tài chính 5.2. Phương pháp kế toán  </vt:lpstr>
      <vt:lpstr>PowerPoint Presentation</vt:lpstr>
      <vt:lpstr>PowerPoint Presentation</vt:lpstr>
      <vt:lpstr>5.2.3. Ghi sổ kế toán</vt:lpstr>
      <vt:lpstr>6. Kế toán chi phí khác và thu nhập khác 6.1.Nội dung chi phí khác và thu  nhập khác  </vt:lpstr>
      <vt:lpstr>6. Kế toán chi phí khác và thu nhập khác 6.1.Nội dung chi phí khác và thu  nhập khác  </vt:lpstr>
      <vt:lpstr>6. Kế toán chi phí khác và thu nhập khác 6.1.Nội dung chi phí khác và thu  nhập khác  </vt:lpstr>
      <vt:lpstr>6. Kế toán chi phí khác và thu nhập khác 6.1.Nội dung chi phí khác và thu  nhập khác  </vt:lpstr>
      <vt:lpstr>6. Kế toán chi phí và thu nhập khác 6.2. Phương pháp kế toán  </vt:lpstr>
      <vt:lpstr>PowerPoint Presentation</vt:lpstr>
      <vt:lpstr>PowerPoint Presentation</vt:lpstr>
      <vt:lpstr>145</vt:lpstr>
      <vt:lpstr>156</vt:lpstr>
      <vt:lpstr>156</vt:lpstr>
      <vt:lpstr>PowerPoint Presentation</vt:lpstr>
      <vt:lpstr>159</vt:lpstr>
      <vt:lpstr>160</vt:lpstr>
      <vt:lpstr>161</vt:lpstr>
      <vt:lpstr> BÀI 8: KẾ TOÁN NGUỒN VỐN CHỦ SỞ HỮU VÀ CÁC KHOẢN NỢ PHẢI TRẢ  </vt:lpstr>
      <vt:lpstr>Nội dung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Tài khoản chuyên dùng</vt:lpstr>
      <vt:lpstr>KẾT CẤU VÀ NỘI DUNG PHẢN ẢNH CỦA TK 411- VỐN ĐẦU TƯ CỦA CHỦ SỞ HỮU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Tài khoản chuyên dùng</vt:lpstr>
      <vt:lpstr>PowerPoint Presentation</vt:lpstr>
      <vt:lpstr>PowerPoint Presentation</vt:lpstr>
      <vt:lpstr>PowerPoint Presentation</vt:lpstr>
      <vt:lpstr>PowerPoint Presentation</vt:lpstr>
      <vt:lpstr>PowerPoint Presentation</vt:lpstr>
      <vt:lpstr>PowerPoint Presentation</vt:lpstr>
      <vt:lpstr>Tài khoản chuyên dùng</vt:lpstr>
      <vt:lpstr>PowerPoint Presentation</vt:lpstr>
      <vt:lpstr>PowerPoint Presentation</vt:lpstr>
      <vt:lpstr>PowerPoint Presentation</vt:lpstr>
      <vt:lpstr>PowerPoint Presentation</vt:lpstr>
      <vt:lpstr>PowerPoint Presentation</vt:lpstr>
      <vt:lpstr>Tài khoản chuyên dùng</vt:lpstr>
      <vt:lpstr>PowerPoint Presentation</vt:lpstr>
      <vt:lpstr>PowerPoint Presentation</vt:lpstr>
      <vt:lpstr>PowerPoint Presentation</vt:lpstr>
      <vt:lpstr>PowerPoint Presentation</vt:lpstr>
      <vt:lpstr>Tài khoản chuyên dùng</vt:lpstr>
      <vt:lpstr>PowerPoint Presentation</vt:lpstr>
      <vt:lpstr>PowerPoint Presentation</vt:lpstr>
      <vt:lpstr>PowerPoint Presentation</vt:lpstr>
      <vt:lpstr>PowerPoint Presentation</vt:lpstr>
      <vt:lpstr>Tài khoản chuyên dùng</vt:lpstr>
      <vt:lpstr>PowerPoint Presentation</vt:lpstr>
      <vt:lpstr>PowerPoint Presentation</vt:lpstr>
      <vt:lpstr>PowerPoint Presentation</vt:lpstr>
      <vt:lpstr>PowerPoint Presentation</vt:lpstr>
      <vt:lpstr>Tài khoản chuyên dùng</vt:lpstr>
      <vt:lpstr>PowerPoint Presentation</vt:lpstr>
      <vt:lpstr>PowerPoint Presentation</vt:lpstr>
      <vt:lpstr>PowerPoint Presentation</vt:lpstr>
      <vt:lpstr>Tài khoản chuyên dùng</vt:lpstr>
      <vt:lpstr>PowerPoint Presentation</vt:lpstr>
      <vt:lpstr>PowerPoint Presentation</vt:lpstr>
      <vt:lpstr>PowerPoint Presentation</vt:lpstr>
      <vt:lpstr>PowerPoint Presentation</vt:lpstr>
      <vt:lpstr>Tài khoản chuyên dùng</vt:lpstr>
      <vt:lpstr>Tài khoản chuyên dùng</vt:lpstr>
      <vt:lpstr>Tài khoản chuyên dùng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2.3. Tài khoản chuyên dùng</vt:lpstr>
      <vt:lpstr>KẾT CẤU VÀ NỘI DUNG PHẢN ÁNH CỦA TÀI KHOẢN 331 - PHẢI TRẢ CHO NGƯỜI BÁN</vt:lpstr>
      <vt:lpstr>KẾT CẤU VÀ NỘI DUNG PHẢN ÁNH CỦA TÀI KHOẢN 331 - PHẢI TRẢ CHO NGƯỜI BÁN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3.3. Tài khoản chuyên dùng</vt:lpstr>
      <vt:lpstr>3.3. Tài khoản chuyên dùng</vt:lpstr>
      <vt:lpstr>3.3. Tài khoản chuyên dùng</vt:lpstr>
      <vt:lpstr>3.3. Tài khoản chuyên dùng</vt:lpstr>
      <vt:lpstr>PowerPoint Presentation</vt:lpstr>
      <vt:lpstr>PowerPoint Presentation</vt:lpstr>
      <vt:lpstr>PowerPoint Presentation</vt:lpstr>
      <vt:lpstr>PowerPoint Presentation</vt:lpstr>
      <vt:lpstr>PowerPoint Presentation</vt:lpstr>
      <vt:lpstr>4.3. Tài khoản chuyên dùng</vt:lpstr>
      <vt:lpstr>KẾT CẤU VÀ NỘI DUNG PHẢN ẢNH CỦA TÀI KHOẢN 333 - THUẾ VÀ CÁC KHOẢN PHẢI NỘP NHÀ NƯỚC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9: KẾ TOÁN HOẠT ĐỘNG MUA, BÁN HÀNG HÓA TRONG DOANG NGHIỆP THƯƠNG MẠI</vt:lpstr>
      <vt:lpstr>NỘI DUNG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Kế toán các nghiệp vụ phát sinh</vt:lpstr>
      <vt:lpstr>PowerPoint Presentation</vt:lpstr>
      <vt:lpstr>Kế toán các nghiệp vụ phát sinh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IV. KẾ TOÁN HÀNG TỒN KHO</vt:lpstr>
      <vt:lpstr>IV. KẾ TOÁN HÀNG TỒN KHO</vt:lpstr>
      <vt:lpstr>IV. KẾ TOÁN HÀNG TỒN KHO</vt:lpstr>
      <vt:lpstr>IV. KẾ TOÁN HÀNG TỒN KHO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164</vt:lpstr>
      <vt:lpstr>164</vt:lpstr>
      <vt:lpstr>PowerPoint Presentation</vt:lpstr>
      <vt:lpstr>1.7. Kỳ lập BCTC</vt:lpstr>
      <vt:lpstr>1.8. Thời hạn nộp BCTC</vt:lpstr>
      <vt:lpstr>PowerPoint Presentation</vt:lpstr>
      <vt:lpstr>PowerPoint Presentation</vt:lpstr>
      <vt:lpstr>165</vt:lpstr>
      <vt:lpstr>2. Báo cáo tài chính hợp nhất và tổng hợp</vt:lpstr>
      <vt:lpstr>2. Báo cáo tài chính hợp nhất và tổng hợp</vt:lpstr>
      <vt:lpstr>2. Báo cáo tài chính hợp nhất và tổng hợp</vt:lpstr>
      <vt:lpstr>2. Báo cáo tài chính hợp nhất và tổng hợp</vt:lpstr>
      <vt:lpstr>165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3.2. Nội dung kết cấu, tác dụng của Báo cáo KQHĐKD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Trang Nhung</dc:creator>
  <cp:lastModifiedBy>Trang Nhung</cp:lastModifiedBy>
  <cp:revision>6</cp:revision>
  <dcterms:created xsi:type="dcterms:W3CDTF">2026-07-25T03:33:06Z</dcterms:created>
  <dcterms:modified xsi:type="dcterms:W3CDTF">2026-07-25T09:33:07Z</dcterms:modified>
</cp:coreProperties>
</file>