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9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47E9E-C7D1-4451-91A0-84119C65AAA1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EB6D4-5824-4AD3-8D60-A3DA5A3CA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7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85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6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1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8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2.png"/><Relationship Id="rId7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2.png"/><Relationship Id="rId7" Type="http://schemas.openxmlformats.org/officeDocument/2006/relationships/image" Target="../media/image6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5" y="2543363"/>
            <a:ext cx="9333633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en-US" sz="39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HỆ THỐNG BÔI TRƠN VÀ HỆ THỐNG LÀM MÁT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5161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13180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Ngăn chặn bụi bẩn, mạt sắt đi vào các khe hở của chi tiết máy.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292971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Lõi lọc thường làm bằng giấy đặc biệt.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809107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Có van an toàn (Bypass valve): Khi lọc bị tắc, van mở cho dầu đi thẳng để tránh bó máy.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7. BẦU LỌC DẦU (OIL FILTER)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2929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0910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94476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43510"/>
            <a:ext cx="3555950" cy="259779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950" y="2843510"/>
            <a:ext cx="3555950" cy="2597794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400" y="2843510"/>
            <a:ext cx="3556099" cy="25977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50" y="1993999"/>
            <a:ext cx="104775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Dầu sau khi qua lọc tinh sẽ được đưa vào "đường dầu chính" chạy dọc thân máy.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3393578"/>
            <a:ext cx="3233685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Trục khuỷu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4142333"/>
            <a:ext cx="3079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Bôi trơn các cổ trục và chốt khuỷu.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6075" y="3393578"/>
            <a:ext cx="3233685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Trục cam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075" y="4142333"/>
            <a:ext cx="3079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Bôi trơn các vấu cam và gối đỡ trục cam.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2525" y="3393578"/>
            <a:ext cx="3233841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Piston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525" y="4142333"/>
            <a:ext cx="3079849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Phun dầu lên thành xi lanh và chốt piston.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8. ĐƯỜNG DẪN DẦU CHÍNH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131802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Đèn cảnh báo áp suất dầu (Oil Pressure Light) trên bảng taplo.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0" y="3292971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Nếu đèn sáng đỏ khi máy đang nổ: Dừng xe ngay lập tức.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4182367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Nguyên nhân: Thiếu dầu, hỏng bơm, tắc lọc hoặc hỏng cảm biến.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9. KIỂM SOÁT ÁP SUẤT DẦU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2929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418236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13180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216771"/>
            <a:ext cx="11049000" cy="4578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10477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Chu trình: Cacte -&gt; Lọc thô -&gt; Bơm dầu -&gt; Lọc tinh -&gt; Đường dầu chính -&gt; Các chi tiết ma sát -&gt; Tự chảy về Cacte.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3721596"/>
            <a:ext cx="10477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Khi áp suất quá cao (máy nổ tốc độ lớn), van điều áp sẽ mở để dầu hồi về trước bơm, bảo vệ hệ thống không bị vỡ ống dẫn.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10. NGUYÊN LÝ HOẠT ĐỘNG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86500" y="1974949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Tiêu chuẩn độ nhớt SAE (Society of Automotive Engineers):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7500" y="2988171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Ví dụ: 10W-40.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0" y="350430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10W: Khả năng khởi động lạnh (Winter).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4020442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40: Độ nhớt ở nhiệt độ làm việc (100°C).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11. DẦU BÔI TRƠN (ENGINE OIL)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9881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50430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020442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169128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476250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Thông thường thay dầu sau mỗi 5,000 - 10,000 km tùy loại dầu và điều kiện vận hành.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666232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Kiểm tra mức dầu bằng que thăm dầu (Dipstick) hàng tuần.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4555628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Luôn thay lọc dầu sau mỗi 2 lần thay nhớt.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12. BẢO DƯỠNG THAY DẦU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666232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555628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1898749"/>
          <a:ext cx="11048999" cy="3333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5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6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630"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Hiện tượng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Nguyên nhân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63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Hao hụt dầu nhanh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Rò rỉ phớt dầu, cháy dầu (hở xéc măng)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63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Áp suất dầu thấp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Bơm hỏng, khe hở ổ trục quá lớn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63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Dầu bị biến chất nhanh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Lọt khí cháy xuống cacte, quá nhiệt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634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Dầu có màu cà phê sữa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3333"/>
                          </a:solidFill>
                          <a:latin typeface="Times New Roman"/>
                        </a:rPr>
                        <a:t>Lọt nước làm mát vào hệ thống dầu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3212008"/>
            <a:ext cx="4185939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757439" y="3212008"/>
            <a:ext cx="6863060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3880544"/>
            <a:ext cx="4185939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757439" y="3880544"/>
            <a:ext cx="6863060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549080"/>
            <a:ext cx="4185939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757439" y="4549080"/>
            <a:ext cx="6863060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5217616"/>
            <a:ext cx="4185939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757439" y="5217616"/>
            <a:ext cx="6863060" cy="95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13. CÁC HƯ HỎNG THƯỜNG GẶP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060" y="1507331"/>
            <a:ext cx="6555878" cy="38433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4263" y="2269331"/>
            <a:ext cx="5283472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FFFF"/>
                </a:solidFill>
                <a:latin typeface="Times New Roman"/>
              </a:rPr>
              <a:t>PHẦN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54263" y="3526631"/>
            <a:ext cx="5283472" cy="666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FFFFF"/>
                </a:solidFill>
                <a:latin typeface="Times New Roman"/>
              </a:rPr>
              <a:t>HỆ THỐNG LÀM MÁT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944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50" y="1993999"/>
            <a:ext cx="104775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Hấp thụ nhiệt từ các chi tiết của động cơ và tỏa ra môi trường bên ngoài.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2919710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Giữ cho động cơ làm việc ở nhiệt độ ổn định, tránh quá nhiệt gây cháy piston, bó máy.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435846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Giúp động cơ nhanh chóng đạt đến nhiệt độ làm việc khi mới khởi động lạnh.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14. NHIỆM VỤ HỆ THỐNG LÀM MÁT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919710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435846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4578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4578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2258317"/>
            <a:ext cx="5100637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Bằng không khí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007072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Dùng cánh tản nhiệt trên thân máy. Đơn giản nhưng hiệu quả thấp (Xe máy, máy nổ nhỏ).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4625" y="2258317"/>
            <a:ext cx="5100637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FFFFFF"/>
                </a:solidFill>
                <a:latin typeface="Times New Roman"/>
              </a:rPr>
              <a:t>Bằng chất lỏng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24625" y="3007072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nước/dung dịch tuần hoàn. Hiệu quả cao, ổn định (Hầu hết ô tô hiện nay).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15. PHÂN LOẠI HỆ THỐNG LÀM MÁT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51819"/>
            <a:ext cx="11049000" cy="428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998" y="6385619"/>
            <a:ext cx="4686002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275" y="-79920"/>
            <a:ext cx="11601450" cy="1733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825"/>
              </a:lnSpc>
            </a:pPr>
            <a:r>
              <a:rPr sz="4875" b="1" i="0" u="none">
                <a:solidFill>
                  <a:srgbClr val="003366"/>
                </a:solidFill>
                <a:latin typeface="Times New Roman"/>
              </a:rPr>
              <a:t>HỆ THỐNG BÔI TRƠN &amp; LÀM MÁT Ô TÔ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844129"/>
            <a:ext cx="11049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0" i="0" u="none">
                <a:solidFill>
                  <a:srgbClr val="555555"/>
                </a:solidFill>
                <a:latin typeface="Times New Roman"/>
              </a:rPr>
              <a:t>Giáo trình Kỹ thuật Động cơ Ô tô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651819"/>
            <a:ext cx="1104900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0" y="4385369"/>
            <a:ext cx="762000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67500" y="1974949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1. Két nước (Radiator).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7500" y="2491085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2. Bơm nước (Water Pump).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0" y="3007221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3. Van hằng nhiệt (Thermostat).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352335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4. Quạt làm mát (Cooling Fan).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0" y="4039492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5. Bình nước phụ (Expansion tank).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7500" y="4555628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6. Áo nước (Water jackets) bao quanh xi lanh.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16. CẤU TẠO HỆ THỐNG LÀM MÁT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974949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491085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007221"/>
            <a:ext cx="266700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523357"/>
            <a:ext cx="266700" cy="2762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039492"/>
            <a:ext cx="266700" cy="2762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555628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13180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Bộ trao đổi nhiệt chính, gồm nhiều ống nhỏ và lá tản nhiệt mảnh bằng nhôm/đồng.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292971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Nước nóng đi từ trên xuống và được làm nguội bởi gió luồn qua khe tản nhiệt.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4182367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Nắp két nước có van áp suất để nâng điểm sôi của nước.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17. KÉT NƯỚC (RADIATOR)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2929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18236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131802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Thường là loại bơm ly tâm, được dẫn động bằng dây đai cam hoặc đai ngoài.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0" y="3292971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Nhiệm vụ: Đẩy nước tuần hoàn liên tục trong hệ thống.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418236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Hư hỏng: Rò rỉ phớt, mòn cánh bơm, kêu ổ bi.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18. BƠM NƯỚC (WATER PUMP)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2929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418236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13180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Đóng/mở đường nước dựa trên nhiệt độ để kiểm soát hướng đi của nước.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292971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Nhiệt độ thấp (&lt; 80°C): Van đóng, nước đi tắt về bơm (Vòng tuần hoàn nhỏ).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4182367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Nhiệt độ cao (&gt; 85°C): Van mở, nước đi ra két nước để tản nhiệt (Vòng tuần hoàn lớn).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19. VAN HẰNG NHIỆT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2929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18236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94476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43510"/>
            <a:ext cx="3555950" cy="297105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950" y="2843510"/>
            <a:ext cx="3555950" cy="297105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400" y="2843510"/>
            <a:ext cx="3556099" cy="2971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50" y="1993999"/>
            <a:ext cx="104775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Hỗ trợ két nước tản nhiệt khi xe chạy chậm hoặc dừng đỗ.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3393578"/>
            <a:ext cx="3233685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Quạt cơ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4142333"/>
            <a:ext cx="307970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Gắn trực tiếp vào trục bơm nước, quay liên tục theo máy.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6075" y="3393578"/>
            <a:ext cx="3233685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Quạt điện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075" y="4142333"/>
            <a:ext cx="307970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Điều khiển bằng cảm biến nhiệt độ, chỉ quay khi nước quá nóng.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2525" y="3393578"/>
            <a:ext cx="3233841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Quạt ly tâm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525" y="4142333"/>
            <a:ext cx="3079849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Có khớp nối chất lỏng, tự động thay đổi tốc độ quạt.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20. QUẠT LÀM MÁT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94476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250" y="1993999"/>
            <a:ext cx="47625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Dự trữ nước và cân bằng áp suất hệ thống.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0" y="2919710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Khi nóng, nước nở ra đẩy vào bình phụ.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3435846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Khi nguội, áp suất âm hút nước từ bình phụ trở lại két nước.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0" y="4325242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Luôn duy trì mức nước giữa vạch MIN và MAX.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21. BÌNH NƯỚC PHỤ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919710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435846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4325242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13180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Thành phần: Nước cất + Ethylene Glycol + Chất phụ gia chống gỉ.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292971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Tăng điểm sôi (&gt; 110°C).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80910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Hạ điểm đóng băng (&lt; 0°C).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4325242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Bảo vệ áo nước không bị đóng cặn và ăn mòn.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22. DUNG DỊCH LÀM MÁT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292971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09107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325242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232499"/>
            <a:ext cx="3555950" cy="180379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950" y="5232499"/>
            <a:ext cx="3555950" cy="1803796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400" y="5232499"/>
            <a:ext cx="3556099" cy="180379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50" y="1727299"/>
            <a:ext cx="11010900" cy="3295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23. HAI VÒNG TUẦN HOÀN NƯỚC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67500" y="1974949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1. Két nước bị tắc/bẩn bên ngoài.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7500" y="2491085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2. Van hằng nhiệt bị kẹt (Kẹt đóng gây quá nhiệt).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500" y="3380482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3. Bơm nước bị hỏng/rò rỉ.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389661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4. Quạt làm mát không quay.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0" y="4412753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5. Rò rỉ nước ở các đường ống cao su.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24. CÁC HƯ HỎNG HỆ LÀM MÁT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974949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491085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380482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896617"/>
            <a:ext cx="266700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412753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944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50" y="1993999"/>
            <a:ext cx="104775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Thay nước làm mát định kỳ sau mỗi 40,000 - 60,000 km hoặc mỗi 2 năm.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2919710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Kiểm tra tình trạng ống dẫn: Không được nứt, cứng hay phù.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435846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Vệ sinh bên ngoài két nước bằng vòi xịt nước áp suất nhẹ.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951982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Kiểm tra nắp két nước và van áp suất định kỳ.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25. BẢO DƯỠNG HỆ LÀM MÁT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919710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4358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51982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944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50" y="1993999"/>
            <a:ext cx="104775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Động cơ đốt trong sinh ra nhiệt lượng rất lớn và ma sát cực mạnh giữa các chi tiết chuyển động.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2919710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Hệ thống bôi trơn: Giảm ma sát, làm sạch và bảo vệ chi tiết.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435846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Hệ thống làm mát: Duy trì nhiệt độ làm việc tối ưu (80-95°C).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951982"/>
            <a:ext cx="10668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Hai hệ thống này quyết định tuổi thọ và hiệu suất của động cơ.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1. GIỚI THIỆU CHUNG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919710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4358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51982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11049000" cy="4578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64770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Khi kim nhiệt độ báo đỏ: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213074"/>
            <a:ext cx="10477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333333"/>
                </a:solidFill>
                <a:latin typeface="Times New Roman"/>
              </a:rPr>
              <a:t>Lưu ý quan trọng:</a:t>
            </a:r>
            <a:r>
              <a:rPr sz="2100" b="0" i="0" u="none">
                <a:solidFill>
                  <a:srgbClr val="333333"/>
                </a:solidFill>
                <a:latin typeface="Times New Roman"/>
              </a:rPr>
              <a:t> Tuyệt đối không mở nắp két nước khi máy đang nóng. Nước sôi áp suất cao sẽ phun gây bỏng nặng.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7116960"/>
            <a:ext cx="10668000" cy="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Dừng xe an toàn, mở nắp capo nhưng không tắt máy ngay (để quạt tiếp tục quay).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7633096"/>
            <a:ext cx="10668000" cy="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Kiểm tra quạt có quay không, có rò rỉ nước không.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8149232"/>
            <a:ext cx="10668000" cy="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Đợi máy nguội hẳn mới châm thêm nước.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26. CHẨN ĐOÁN &amp; XỬ LÝ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7116960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7633096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8149232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96604"/>
            <a:ext cx="11049000" cy="13180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1032718"/>
            <a:ext cx="1160145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sz="4500" b="1" i="0" u="none">
                <a:solidFill>
                  <a:srgbClr val="003366"/>
                </a:solidFill>
                <a:latin typeface="Times New Roman"/>
              </a:rPr>
              <a:t>TỔNG KẾT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5" y="4581376"/>
            <a:ext cx="116014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sz="3000" b="1" i="0" u="none">
                <a:solidFill>
                  <a:srgbClr val="555555"/>
                </a:solidFill>
                <a:latin typeface="Times New Roman"/>
              </a:rPr>
              <a:t>Cảm ơn các bạn đã lắng nghe!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5659487"/>
            <a:ext cx="110490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sz="1800" b="0" i="0" u="none">
                <a:solidFill>
                  <a:srgbClr val="333333"/>
                </a:solidFill>
                <a:latin typeface="Times New Roman"/>
              </a:rPr>
              <a:t>Liên hệ giải đáp: [Thông tin giảng viên]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2882354"/>
            <a:ext cx="10477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Hệ thống bôi trơn và làm mát là "máu" và "mồ hôi" của động cơ ô tô. Việc bảo dưỡng đúng cách hai hệ thống này giúp xe vận hành bền bỉ và tiết kiệm chi phí sửa chữa.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170824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2479774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325129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4022824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79434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207466" cy="30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1500" y="24702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24702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79774"/>
            <a:ext cx="207466" cy="304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1500" y="324177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324177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251299"/>
            <a:ext cx="207466" cy="3048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71500" y="401329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01329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22824"/>
            <a:ext cx="207466" cy="3048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1500" y="478482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478482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94349"/>
            <a:ext cx="207466" cy="3048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71500" y="55563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71500" y="55563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565874"/>
            <a:ext cx="207466" cy="30480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51124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66875" y="187210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https://www.simerics.com/wp-content/uploads/2016/05/web_lube_sys_ani1.gif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66875" y="209296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www.simerics.com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622649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66875" y="264363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https://euassets.gulfoilltd.com/gulfoilltd.com/files/inline-images/AdobeStock_506922023_0.webp?VersionId=WMhOTriUhid6aaTMSVCgZ28zucm1js97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6875" y="286449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www.gulfoilltd.com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94174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66875" y="341515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https://makerworld.bblmw.com/makerworld/model/USfa2dbb84f7852/design/b5e7752eae2369fa.png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6875" y="363601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makerworld.com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165699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66875" y="418668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https://c8.alamy.com/compde/w6ydpd/auto-olfilter-auf-weiss-isoliert-darstellung-der-einzelteile-3d-darstellung-w6ydpd.jpg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6875" y="440754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www.alamy.de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937224"/>
            <a:ext cx="857250" cy="47625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666875" y="495820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https://www.dickersonauto.com/Files/EmailCampaigns/Common%20Dashboard%20Lights%20Infographic-1.jpg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66875" y="517906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www.dickersonauto.com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708749"/>
            <a:ext cx="857250" cy="4762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666875" y="572973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https://penriteoil.com.au/assets/wiki_imgs/vbPGa02nIR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66875" y="595059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penriteoil.com.au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IMAGE SOURCES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170824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2479774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325129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4022824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79434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207466" cy="30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1500" y="24702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24702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79774"/>
            <a:ext cx="207466" cy="304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1500" y="324177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324177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251299"/>
            <a:ext cx="207466" cy="3048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71500" y="401329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01329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22824"/>
            <a:ext cx="207466" cy="3048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1500" y="478482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478482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94349"/>
            <a:ext cx="207466" cy="3048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71500" y="55563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71500" y="55563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565874"/>
            <a:ext cx="207466" cy="30480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51124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66875" y="187210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https://www.samarins.com/maintenance/images/oil-on-dipstick.jpg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66875" y="209296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www.samarins.com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622649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66875" y="264363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https://www.bgprod.com/bg-master/uploads/Cooling-System-diagram-600x300-01.jpg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6875" y="286449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bgfindashop.com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94174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66875" y="341515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https://i.ebayimg.com/images/g/DbsAAOSwLzJl9K3p/s-l1200.jpg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6875" y="363601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www.ebay.com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165699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66875" y="418668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https://autoprotoway.com/wp-content/uploads/2024/12/types-of-water-pump.jpg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6875" y="440754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autoprotoway.com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937224"/>
            <a:ext cx="857250" cy="47625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666875" y="495820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https://www.certifiedautoca.com/wp-content/uploads/2020/05/When-Good-Thermostats-Go-Bad.png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66875" y="517906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www.certifiedautoca.com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708749"/>
            <a:ext cx="857250" cy="4762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666875" y="572973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https://lube-squad.com/public/storage/articles/July2025/e8zGApHqKnjsU6ZUUGDw.png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66875" y="595059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lube-squad.com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IMAGE SOURCES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170824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207466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1500" y="24702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247024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79774"/>
            <a:ext cx="207466" cy="3048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51124"/>
            <a:ext cx="857250" cy="476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66875" y="187210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https://www.garimaglobal.com/blogs/wp-content/uploads/2024/08/how-the-coolant-circulates.webp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6875" y="209296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www.garimaglobal.com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622649"/>
            <a:ext cx="857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66875" y="264363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333333"/>
                </a:solidFill>
                <a:latin typeface="Times New Roman"/>
              </a:rPr>
              <a:t>https://www.hbautoandac.com/Files/Images/Blog/AdobeStock_529959077.jpeg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6875" y="286449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3333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www.hbautoandac.com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IMAGE SOURCES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684" y="1507331"/>
            <a:ext cx="6574482" cy="38433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44422" y="2269331"/>
            <a:ext cx="5303006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FFFF"/>
                </a:solidFill>
                <a:latin typeface="Times New Roman"/>
              </a:rPr>
              <a:t>PHẦN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422" y="3526631"/>
            <a:ext cx="5303006" cy="666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FFFFF"/>
                </a:solidFill>
                <a:latin typeface="Times New Roman"/>
              </a:rPr>
              <a:t>HỆ THỐNG BÔI TRƠN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69805"/>
            <a:ext cx="11049000" cy="538608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708249"/>
            <a:ext cx="3555950" cy="297105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950" y="1708249"/>
            <a:ext cx="3555950" cy="297105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400" y="1708249"/>
            <a:ext cx="3556099" cy="2971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625" y="5419873"/>
            <a:ext cx="11101387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Làm kín &amp; Chống gỉ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6168628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Điền đầy khe hở giữa piston-xéc măng-xi lanh và ngăn oxy hóa bề mặt chi tiết.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2258317"/>
            <a:ext cx="3233685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Giảm ma sát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3007072"/>
            <a:ext cx="307970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Tạo màng dầu ngăn cách các bề mặt kim loại tiếp xúc trực tiếp.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6075" y="2258317"/>
            <a:ext cx="3233685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Làm mát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6075" y="3007072"/>
            <a:ext cx="3079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Mang nhiệt từ các chi tiết nóng về cacte để tỏa nhiệt.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525" y="2258317"/>
            <a:ext cx="3233841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Làm sạch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02525" y="3007072"/>
            <a:ext cx="3079849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Cuốn trôi các mạt kim loại và muội than sinh ra khi làm việc.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2. NHIỆM VỤ HỆ THỐNG BÔI TRƠN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242277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321522"/>
            <a:ext cx="5334000" cy="20495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708249"/>
            <a:ext cx="5334000" cy="48532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250" y="1993999"/>
            <a:ext cx="500062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mes New Roman"/>
              </a:rPr>
              <a:t>Bôi trơn vung 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2725489"/>
            <a:ext cx="476250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Sử dụng thìa hất dầu ở đầu to thanh truyền để vẩy dầu lên chi tiết (Dùng cho động cơ nhỏ).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4607272"/>
            <a:ext cx="500062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mes New Roman"/>
              </a:rPr>
              <a:t>Bôi trơn cưỡng bức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5338762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bơm dầu để đẩy dầu có áp suất đến các bề mặt ma sát (Phổ biến nhất trên ô tô).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5550" y="1727299"/>
            <a:ext cx="5295900" cy="48151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3. PHÂN LOẠI HỆ THỐNG BÔI TRƠN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1974949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1. Cacte (Thùng chứa dầu).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2491085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2. Lưới lọc thô (Phao hút dầu).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007221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3. Bơm dầu (Cung cấp áp suất).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52335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4. Bầu lọc tinh (Lọc tạp chất nhỏ).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4039492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5. Các đường dẫn dầu và van điều áp.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555628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6. Đồng hồ báo áp suất dầu.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4. CẤU TẠO HỆ THỐNG BÔI TRƠN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974949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91085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07221"/>
            <a:ext cx="266700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523357"/>
            <a:ext cx="266700" cy="2762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39492"/>
            <a:ext cx="266700" cy="2762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555628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13180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08249"/>
            <a:ext cx="53340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1993999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Nằm dưới đáy động cơ, là nơi chứa toàn bộ lượng dầu bôi trơn và lắng đọng cặn bẩn.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292971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Có các vách ngăn để tránh dầu bị sóng sánh quá mạnh khi xe di chuyển.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4182367"/>
            <a:ext cx="4953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Vỏ ngoài thường có cánh tản nhiệt để làm mát dầu bằng không khí.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550" y="1727299"/>
            <a:ext cx="5295900" cy="3771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5. CACTE DẦU (OIL PAN)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292971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18236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0824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3925044"/>
            <a:ext cx="5334000" cy="13180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86500" y="2020192"/>
            <a:ext cx="5600700" cy="4368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39"/>
              </a:lnSpc>
            </a:pPr>
            <a:r>
              <a:rPr sz="2457" b="1" i="0" u="none">
                <a:solidFill>
                  <a:srgbClr val="333333"/>
                </a:solidFill>
                <a:latin typeface="Times New Roman"/>
              </a:rPr>
              <a:t>Các loại bơm phổ biến: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1727299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67500" y="2768947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Bơm bánh răng (Gear pump).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3285083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333333"/>
                </a:solidFill>
                <a:latin typeface="Times New Roman"/>
              </a:rPr>
              <a:t>Bơm Rotor (Trochoid pump).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2250" y="4210794"/>
            <a:ext cx="47625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Bơm được dẫn động từ trục khuỷu hoặc trục cam để tạo áp suất dầu (thường từ 2-4 bar).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927199"/>
            <a:ext cx="114014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003366"/>
                </a:solidFill>
                <a:latin typeface="Times New Roman"/>
              </a:rPr>
              <a:t>6. BƠM DẦU (OIL PUMP)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927199"/>
            <a:ext cx="95250" cy="495300"/>
          </a:xfrm>
          <a:prstGeom prst="rect">
            <a:avLst/>
          </a:prstGeom>
          <a:solidFill>
            <a:srgbClr val="0050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76894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285083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1750</Words>
  <Application>Microsoft Office PowerPoint</Application>
  <PresentationFormat>Widescreen</PresentationFormat>
  <Paragraphs>202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2</cp:revision>
  <dcterms:created xsi:type="dcterms:W3CDTF">2013-01-27T09:14:16Z</dcterms:created>
  <dcterms:modified xsi:type="dcterms:W3CDTF">2026-07-25T17:10:05Z</dcterms:modified>
  <cp:category/>
</cp:coreProperties>
</file>