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4"/>
  </p:notesMasterIdLst>
  <p:sldIdLst>
    <p:sldId id="299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75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89D2F6-A758-4541-BADF-5D0204300160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2A616B-03FF-4200-AC28-A3CD04FBC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5955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en-US" altLang="en-US"/>
              <a:t>    </a:t>
            </a:r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3885010" y="8684684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38073AE-AE51-4810-A4A0-3F5AF9F09F83}" type="slidenum">
              <a:rPr lang="en-US" altLang="en-US" sz="1200">
                <a:latin typeface="Calibri" pitchFamily="34" charset="0"/>
              </a:rPr>
              <a:pPr algn="r" eaLnBrk="1" hangingPunct="1"/>
              <a:t>1</a:t>
            </a:fld>
            <a:endParaRPr lang="en-US" altLang="en-US" sz="120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811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9"/>
          <p:cNvSpPr>
            <a:spLocks noChangeArrowheads="1"/>
          </p:cNvSpPr>
          <p:nvPr/>
        </p:nvSpPr>
        <p:spPr bwMode="auto">
          <a:xfrm>
            <a:off x="2938464" y="766762"/>
            <a:ext cx="8048625" cy="928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8950" tIns="49475" rIns="98950" bIns="49475" anchor="ctr"/>
          <a:lstStyle/>
          <a:p>
            <a:pPr algn="ctr" eaLnBrk="1" hangingPunct="1"/>
            <a:r>
              <a:rPr lang="en-US" altLang="en-US" sz="2600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  <a:t>BỘ CÔNG THƯƠNG</a:t>
            </a:r>
            <a:br>
              <a:rPr lang="en-US" altLang="en-US" sz="2438" dirty="0">
                <a:solidFill>
                  <a:srgbClr val="0000CC"/>
                </a:solidFill>
                <a:latin typeface="Times New Roman" pitchFamily="18" charset="0"/>
              </a:rPr>
            </a:br>
            <a:r>
              <a:rPr lang="en-US" altLang="en-US" sz="2438" b="1" dirty="0">
                <a:solidFill>
                  <a:srgbClr val="0000CC"/>
                </a:solidFill>
                <a:latin typeface="Times New Roman" pitchFamily="18" charset="0"/>
              </a:rPr>
              <a:t>TRƯỜNG CĐ KINH TẾ – KỸ THUẬT CÔNG THƯƠNG</a:t>
            </a:r>
          </a:p>
        </p:txBody>
      </p:sp>
      <p:sp>
        <p:nvSpPr>
          <p:cNvPr id="3075" name="Rectangle 11"/>
          <p:cNvSpPr>
            <a:spLocks noChangeArrowheads="1"/>
          </p:cNvSpPr>
          <p:nvPr/>
        </p:nvSpPr>
        <p:spPr bwMode="auto">
          <a:xfrm>
            <a:off x="1500717" y="4409337"/>
            <a:ext cx="8915400" cy="870214"/>
          </a:xfrm>
          <a:prstGeom prst="rect">
            <a:avLst/>
          </a:prstGeom>
          <a:noFill/>
          <a:ln>
            <a:noFill/>
          </a:ln>
        </p:spPr>
        <p:txBody>
          <a:bodyPr lIns="98950" tIns="49475" rIns="98950" bIns="49475"/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Thanh Hóa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, 09/20</a:t>
            </a:r>
            <a:r>
              <a:rPr lang="vi-VN" sz="2600" b="1" i="1" dirty="0">
                <a:solidFill>
                  <a:srgbClr val="0000CC"/>
                </a:solidFill>
                <a:latin typeface="Times New Roman" pitchFamily="18" charset="0"/>
              </a:rPr>
              <a:t>2</a:t>
            </a:r>
            <a:r>
              <a:rPr lang="en-US" sz="2600" b="1" i="1" dirty="0">
                <a:solidFill>
                  <a:srgbClr val="0000CC"/>
                </a:solidFill>
                <a:latin typeface="Times New Roman" pitchFamily="18" charset="0"/>
              </a:rPr>
              <a:t>4</a:t>
            </a: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406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1219" b="1" i="1" dirty="0">
                <a:solidFill>
                  <a:srgbClr val="660066"/>
                </a:solidFill>
                <a:latin typeface="Times New Roman" pitchFamily="18" charset="0"/>
              </a:rPr>
              <a:t> </a:t>
            </a:r>
            <a:endParaRPr lang="en-US" sz="100" b="1" i="1" dirty="0">
              <a:solidFill>
                <a:srgbClr val="660066"/>
              </a:solidFill>
              <a:latin typeface="Times New Roman" pitchFamily="18" charset="0"/>
            </a:endParaRP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600" b="1" i="1" dirty="0">
                <a:solidFill>
                  <a:srgbClr val="660066"/>
                </a:solidFill>
                <a:latin typeface="Times New Roman" pitchFamily="18" charset="0"/>
              </a:rPr>
              <a:t>   </a:t>
            </a:r>
            <a:endParaRPr lang="en-US" sz="2600" i="1" dirty="0">
              <a:solidFill>
                <a:srgbClr val="0000CC"/>
              </a:solidFill>
              <a:latin typeface="Times New Roman" pitchFamily="18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endParaRPr lang="en-US" sz="569" dirty="0"/>
          </a:p>
        </p:txBody>
      </p:sp>
      <p:pic>
        <p:nvPicPr>
          <p:cNvPr id="16388" name="Picture 5" descr="BOOK3D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4257996"/>
            <a:ext cx="2228850" cy="9046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WordArt 13"/>
          <p:cNvSpPr>
            <a:spLocks noChangeArrowheads="1" noChangeShapeType="1" noTextEdit="1"/>
          </p:cNvSpPr>
          <p:nvPr/>
        </p:nvSpPr>
        <p:spPr bwMode="auto">
          <a:xfrm>
            <a:off x="1514476" y="2543363"/>
            <a:ext cx="9188844" cy="1645840"/>
          </a:xfrm>
          <a:prstGeom prst="rect">
            <a:avLst/>
          </a:prstGeom>
        </p:spPr>
        <p:txBody>
          <a:bodyPr wrap="none" lIns="98950" tIns="49475" rIns="98950" bIns="49475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900" b="1" kern="10" dirty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BÀI GIẢNG </a:t>
            </a:r>
            <a:r>
              <a:rPr lang="en-US" sz="3900" b="1" kern="10" dirty="0" smtClean="0">
                <a:ln w="12700">
                  <a:solidFill>
                    <a:srgbClr val="3333CC"/>
                  </a:solidFill>
                  <a:round/>
                  <a:headEnd/>
                  <a:tailEnd/>
                </a:ln>
                <a:solidFill>
                  <a:srgbClr val="002060"/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VẼ KỸ THUẬT</a:t>
            </a:r>
            <a:endParaRPr lang="en-US" sz="3900" b="1" kern="10" dirty="0">
              <a:ln w="12700">
                <a:solidFill>
                  <a:srgbClr val="3333CC"/>
                </a:solidFill>
                <a:round/>
                <a:headEnd/>
                <a:tailEnd/>
              </a:ln>
              <a:solidFill>
                <a:srgbClr val="002060"/>
              </a:solidFill>
              <a:effectLst>
                <a:outerShdw dist="45791" dir="2021404" algn="ctr" rotWithShape="0">
                  <a:srgbClr val="9999FF"/>
                </a:outerShdw>
              </a:effectLst>
              <a:latin typeface="Times New Roman"/>
              <a:cs typeface="Times New Roman"/>
            </a:endParaRPr>
          </a:p>
        </p:txBody>
      </p:sp>
      <p:pic>
        <p:nvPicPr>
          <p:cNvPr id="16391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581960" y="4143629"/>
            <a:ext cx="1332838" cy="1571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2" name="Picture 48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0813" y="1630141"/>
            <a:ext cx="1664758" cy="1105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49" descr="blumen-pflanzen051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299" y="4385260"/>
            <a:ext cx="1891771" cy="581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8935430" y="1217351"/>
            <a:ext cx="1346598" cy="1587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5" name="Picture 47" descr="NAV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889456">
            <a:off x="2414786" y="4081663"/>
            <a:ext cx="1454944" cy="171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>
            <a:off x="5745163" y="1633589"/>
            <a:ext cx="2553891" cy="1719"/>
          </a:xfrm>
          <a:prstGeom prst="line">
            <a:avLst/>
          </a:prstGeom>
          <a:ln w="25400">
            <a:solidFill>
              <a:srgbClr val="000066">
                <a:alpha val="81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53" descr="C:\Users\SONY\Desktop\GVG 2020\3.jpg">
            <a:extLst>
              <a:ext uri="{FF2B5EF4-FFF2-40B4-BE49-F238E27FC236}">
                <a16:creationId xmlns:a16="http://schemas.microsoft.com/office/drawing/2014/main" id="{16144C18-99B4-D02B-B747-B02CC85BEF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912" y="704850"/>
            <a:ext cx="1852216" cy="18535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24430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76450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571500"/>
            <a:ext cx="4737779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Dụng cụ vẽ kỹ thuật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266825"/>
            <a:ext cx="4512171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2095500"/>
            <a:ext cx="5295900" cy="3771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3020615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Bút chì (H cho nét mảnh, HB/B cho nét đậm).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3536751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Thước chữ T, Ê-ke 45 và 30/60.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052887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Com-pa định vị và com-pa vẽ chì.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71500" y="4569023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Tẩy và bảng vẽ.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571500"/>
            <a:ext cx="11601450" cy="1524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250" b="1" i="0" u="none">
                <a:solidFill>
                  <a:srgbClr val="FFFFFF"/>
                </a:solidFill>
                <a:latin typeface="Times New Roman"/>
              </a:rPr>
              <a:t>PHẦN 2: PHƯƠNG PHÁP BIỂU DIỄN VẬT THỂ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0" y="2381250"/>
            <a:ext cx="1905000" cy="3810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70510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Phép chiếu vuông góc và Hệ thống hình chiếu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398831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Phép chiếu là gì?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3798391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53871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Là phương pháp dùng tia chiếu để biểu diễn vật thể 3 chiều lên mặt phẳng 2 chiều.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321546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Phân loại: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990082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Phép chiếu xuyên tâm (Hội tụ tại một điểm).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506217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Phép chiếu song song (Các tia chiếu song song nhau).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5022353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Phép chiếu vuông góc (Tia chiếu vuông góc mặt phẳng).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76450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571500"/>
            <a:ext cx="508876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Phép chiếu vuông góc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266825"/>
            <a:ext cx="4846439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2095500"/>
            <a:ext cx="5295900" cy="3771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86500" y="3163490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Đây là phương pháp cơ bản nhất trong vẽ kỹ thuật.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0" y="4176712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Ưu điểm: Phản ánh đúng hình dạng và kích thước thật của vật thể (khi tỷ lệ 1:1).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674006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Hệ thống 3 Hình chiếu chính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6419105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ounded Rectangle 4"/>
          <p:cNvSpPr/>
          <p:nvPr/>
        </p:nvSpPr>
        <p:spPr>
          <a:xfrm>
            <a:off x="571500" y="2449115"/>
            <a:ext cx="11049000" cy="3064668"/>
          </a:xfrm>
          <a:prstGeom prst="roundRect">
            <a:avLst>
              <a:gd name="adj" fmla="val 0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71500" y="2449115"/>
          <a:ext cx="11039474" cy="30646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8822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6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951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6167"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D700"/>
                          </a:solidFill>
                          <a:latin typeface="Times New Roman"/>
                        </a:rPr>
                        <a:t>Tên gọi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427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D700"/>
                          </a:solidFill>
                          <a:latin typeface="Times New Roman"/>
                        </a:rPr>
                        <a:t>Vị trí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427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D700"/>
                          </a:solidFill>
                          <a:latin typeface="Times New Roman"/>
                        </a:rPr>
                        <a:t>Hướng nhìn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4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6167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Hình chiếu Đứng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Chính diện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Từ trước vào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167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Hình chiếu Bằng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Dưới hình chiếu đứng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Từ trên xuống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6167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Hình chiếu Cạnh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Bên phải hình chiếu đứng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Từ trái sang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761829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Góc chiếu thứ nhất (First Angle)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7255519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3073896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Tiêu chuẩn Việt Nam (TCVN) và Châu Âu sử dụng góc chiếu thứ nhất.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856732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Vật thể nằm giữa người quan sát và mặt phẳng chiếu.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639567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Biểu tượng: Hình nón cụt có vòng tròn bên phải.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571500"/>
            <a:ext cx="1160145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250" b="1" i="0" u="none">
                <a:solidFill>
                  <a:srgbClr val="FFFFFF"/>
                </a:solidFill>
                <a:latin typeface="Times New Roman"/>
              </a:rPr>
              <a:t>PHẦN 3: HÌNH CHIẾU TRỤC ĐO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0" y="1619250"/>
            <a:ext cx="1905000" cy="3810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194310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Biểu diễn vật thể trong không gian 3 chiều (3D)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76450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571500"/>
            <a:ext cx="4549474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Hình chiếu Trục đo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266825"/>
            <a:ext cx="4332833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3163490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Dùng để minh họa trực quan cho người xem dễ hình dung vật thể.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176712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Thể hiện cả 3 chiều: dài, rộng, cao trên một hình vẽ duy nhất.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2095500"/>
            <a:ext cx="5295900" cy="37719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5400362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Trục đo Vuông góc đều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5143202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3207246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Hệ số biến dạng: p = q = r = 1.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723382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Góc giữa các trục Ox, Oy, Oz là 120 độ.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239517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Ứng dụng: Vẽ các chi tiết cơ khí cân đối, dễ quan sát.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4970777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Trục đo Xiên góc cân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4734073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3207246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Góc XOZ = 90 độ, trục OY nghiêng 45 độ.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723382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Hệ số biến dạng: p = r = 1; q = 0.5.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239517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Ưu điểm: Giữ nguyên hình dạng mặt chính diện.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4232247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Mục tiêu môn học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4030712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949178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Nắm vững các tiêu chuẩn quốc gia TCVN và quốc tế ISO.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465314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Hình thành tư duy không gian và khả năng đọc bản vẽ.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98145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Kỹ năng thể hiện ý tưởng kỹ thuật lên mặt phẳng 2D.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497585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Làm quen với các phần mềm hỗ trợ thiết kế (AutoCAD).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571500"/>
            <a:ext cx="1160145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250" b="1" i="0" u="none">
                <a:solidFill>
                  <a:srgbClr val="FFFFFF"/>
                </a:solidFill>
                <a:latin typeface="Times New Roman"/>
              </a:rPr>
              <a:t>PHẦN 4: HÌNH CẮT VÀ MẶT CẮT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0" y="1619250"/>
            <a:ext cx="1905000" cy="3810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194310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Biểu diễn cấu tạo bên trong của vật thể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76450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571500"/>
            <a:ext cx="3438242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Hình cắt là gì?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266825"/>
            <a:ext cx="3274516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2095500"/>
            <a:ext cx="5295900" cy="3771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86500" y="3163490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Dùng một mặt phẳng tưởng tượng cắt vật thể làm đôi.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0" y="4176712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Phần vật thể phía trước mặt phẳng cắt được bỏ đi để lộ cấu trúc bên trong.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6250468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Các loại Hình cắt phổ biến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5952827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3207246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1" i="0" u="none">
                <a:solidFill>
                  <a:srgbClr val="FFFFFF"/>
                </a:solidFill>
                <a:latin typeface="Times New Roman"/>
              </a:rPr>
              <a:t>Cắt toàn bộ: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Cắt qua toàn bộ vật thể.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723382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1" i="0" u="none">
                <a:solidFill>
                  <a:srgbClr val="FFFFFF"/>
                </a:solidFill>
                <a:latin typeface="Times New Roman"/>
              </a:rPr>
              <a:t>Cắt một nửa: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Kết hợp nửa hình chiếu và nửa hình cắt (với vật đối xứng).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239517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1" i="0" u="none">
                <a:solidFill>
                  <a:srgbClr val="FFFFFF"/>
                </a:solidFill>
                <a:latin typeface="Times New Roman"/>
              </a:rPr>
              <a:t>Cắt cục bộ: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Chỉ cắt một phần nhỏ để xem lỗ hoặc rãnh.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5607107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Ký hiệu vật liệu mặt cắt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5340101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930128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Được thể hiện bằng các đường gạch gạch nghiêng 45 độ.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598664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Kim loại: Gạch gạch mảnh song song.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11480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Phi kim: Gạch gạch chéo caro.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630935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Chất lỏng: Gạch ngang ngắn so le.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571500"/>
            <a:ext cx="11601450" cy="762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250" b="1" i="0" u="none">
                <a:solidFill>
                  <a:srgbClr val="FFFFFF"/>
                </a:solidFill>
                <a:latin typeface="Times New Roman"/>
              </a:rPr>
              <a:t>PHẦN 5: GHI KÍCH THƯỚC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0" y="1619250"/>
            <a:ext cx="1905000" cy="3810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194310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Cung cấp thông số đo lường chính xác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76450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571500"/>
            <a:ext cx="6504406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Thành phần của kích thước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266825"/>
            <a:ext cx="6194673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2095500"/>
            <a:ext cx="5295900" cy="3771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71500" y="3092053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Đường gióng (vẽ bằng nét mảnh).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3608189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Đường ghi kích thước (có mũi tên ở hai đầu).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124325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Con số kích thước (Giá trị thật, không phụ thuộc tỷ lệ).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537176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Quy tắc ghi kích thước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5115966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949178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Kích thước dài: Đơn vị mặc định là mm (không cần ghi chữ mm).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465314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Ghi đường tròn: Dùng ký hiệu 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98145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Ghi bán kính: Dùng ký hiệu R.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497585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Ghi độ dốc, độ côn: Dùng ký hiệu tam giác tương ứng.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5974809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Dung sai &amp; Nhám bề mặt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5690294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3188196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Bản vẽ thực tế cần thêm sai lệch cho phép: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856732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Dung sai: Ví dụ 50 ± 0.02.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372867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Độ nhám (Độ bóng): Ký hiệu hình tam giác ngược với chỉ số Ra, Rz.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571500"/>
            <a:ext cx="11601450" cy="1524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250" b="1" i="0" u="none">
                <a:solidFill>
                  <a:srgbClr val="FFFFFF"/>
                </a:solidFill>
                <a:latin typeface="Times New Roman"/>
              </a:rPr>
              <a:t>PHẦN 6: BIỂU DIỄN CHI TIẾT GHÉP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0" y="2381250"/>
            <a:ext cx="1905000" cy="3810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70510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Ren, Bu lông, Đai ốc, Then, Chốt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5026409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Vẽ Ren (TCVN 5907)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4787056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3207246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Đường đỉnh ren: Vẽ bằng nét liền đậm.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723382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Đường chân ren: Vẽ bằng nét liền mảnh.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239517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Vòng tròn đỉnh ren: Vẽ cung tròn 3/4 bằng nét mảnh.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76450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571500"/>
            <a:ext cx="4786535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Ngôn ngữ của Kỹ sư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266825"/>
            <a:ext cx="4558605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3163490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Bản vẽ kỹ thuật là "ngôn ngữ" chung để các kỹ sư trao đổi ý tưởng thiết kế, chế tạo và lắp ráp.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176712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Mọi sai sót trên bản vẽ đều dẫn đến lãng phí trong sản xuất.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2095500"/>
            <a:ext cx="1485602" cy="17145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6112326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Mối ghép Bu lông - Đai ốc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5821263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53871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Bao gồm các chi tiết tiêu chuẩn: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5174753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Thường vẽ theo công thức tỷ lệ dựa trên đường kính d của ren.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207246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Bu lông (Bolt).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3723382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Đai ốc (Nut).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71500" y="4239517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Vòng đệm (Washer).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571500"/>
            <a:ext cx="11601450" cy="1524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250" b="1" i="0" u="none">
                <a:solidFill>
                  <a:srgbClr val="FFFFFF"/>
                </a:solidFill>
                <a:latin typeface="Times New Roman"/>
              </a:rPr>
              <a:t>PHẦN 7: BẢN VẼ CHI TIẾT &amp; BẢN VẼ LẮP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0" y="2381250"/>
            <a:ext cx="1905000" cy="3810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70510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Sản phẩm hoàn thiện của quy trình thiết kế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5638829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Nội dung Bản vẽ chi tiết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5370314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949178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Hình biểu diễn (Hình chiếu, hình cắt).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465314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Kích thước đầy đủ.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98145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Yêu cầu kỹ thuật (Xử lý bề mặt, nhiệt luyện).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497585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Khung tên chi tiết.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76450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571500"/>
            <a:ext cx="5455369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Bản vẽ Lắp (Assembly)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266825"/>
            <a:ext cx="5195589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2095500"/>
            <a:ext cx="5295900" cy="3771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86500" y="3350121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Biểu diễn hình dáng bộ phận máy gồm nhiều chi tiết lắp lại với nhau.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0" y="4363342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Có số vị trí (Bóng số) và Bảng kê chi tiết (BOM).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571500"/>
            <a:ext cx="11601450" cy="1524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250" b="1" i="0" u="none">
                <a:solidFill>
                  <a:srgbClr val="FFFFFF"/>
                </a:solidFill>
                <a:latin typeface="Times New Roman"/>
              </a:rPr>
              <a:t>PHẦN 8: CAD &amp; MÔ PHỎNG VIDEO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0" y="2381250"/>
            <a:ext cx="1905000" cy="3810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70510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Công nghệ hiện đại trong Vẽ Kỹ thuật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0" y="2076450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571500"/>
            <a:ext cx="480935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Ứng dụng AutoCAD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266825"/>
            <a:ext cx="4580334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3350121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Thay thế vẽ tay bằng phần mềm máy tính (CAD - Computer Aided Design).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363342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Tăng độ chính xác, dễ dàng chỉnh sửa và lưu trữ.</a:t>
            </a:r>
          </a:p>
        </p:txBody>
      </p:sp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5550" y="2095500"/>
            <a:ext cx="5295900" cy="37719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676400"/>
            <a:ext cx="11049000" cy="428625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571500"/>
            <a:ext cx="686195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Mô phỏng Động (Simulation)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266825"/>
            <a:ext cx="6535191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605790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1" u="none">
                <a:solidFill>
                  <a:srgbClr val="FFFFFF"/>
                </a:solidFill>
                <a:latin typeface="Times New Roman"/>
              </a:rPr>
              <a:t>Sử dụng phần mềm SolidWorks, Inventor hoặc Blender để tạo hoạt cảnh.</a:t>
            </a:r>
          </a:p>
        </p:txBody>
      </p:sp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812" y="2751832"/>
            <a:ext cx="714375" cy="9525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581673" y="3894832"/>
            <a:ext cx="3180084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4" b="1" i="0" u="none">
                <a:solidFill>
                  <a:srgbClr val="FFFFFF"/>
                </a:solidFill>
                <a:latin typeface="Times New Roman"/>
              </a:rPr>
              <a:t>VIDEO MÔ PHỎNG CHUYỂN ĐỘNG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859583" y="4371082"/>
            <a:ext cx="6472683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(Dùng để quan sát quá trình tháo lắp và làm việc của cơ cấu)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76450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571500"/>
            <a:ext cx="597434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Lợi ích của Mô phỏng 3D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266825"/>
            <a:ext cx="5689848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2095500"/>
            <a:ext cx="5295900" cy="37719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286500" y="3092053"/>
            <a:ext cx="5334000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Phát hiện va chạm giữa các chi tiết trước khi sản xuất.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86500" y="3981450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Kiểm tra khả năng chịu lực (FEA).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86500" y="4497585"/>
            <a:ext cx="5334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Hướng dẫn lắp ráp trực quan cho công nhân.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5939648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Từ Bản vẽ đến Sản phẩm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5656808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3465314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Quy trình hiện đại: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424815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Thiết kế CAD ➜ Mô phỏng 3D ➜ In 3D mẫu (Prototyping) ➜ Gia công CNC ➜ Sản phẩm thật.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4452431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Ôn tập &amp; Tổng kết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4240410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949178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Nắm chắc các tiêu chuẩn đường nét, khổ giấy.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465314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Luyện tập kỹ năng vẽ hình chiếu vuông góc.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98145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Tư duy mặt cắt để biểu diễn vật thể phức tạp.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497585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Kết hợp công cụ CAD để nâng cao hiệu suất.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571500"/>
            <a:ext cx="11601450" cy="1524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5250" b="1" i="0" u="none">
                <a:solidFill>
                  <a:srgbClr val="FFFFFF"/>
                </a:solidFill>
                <a:latin typeface="Times New Roman"/>
              </a:rPr>
              <a:t>PHẦN 1: TIÊU CHUẨN TRÌNH BÀY BẢN VẼ</a:t>
            </a:r>
          </a:p>
        </p:txBody>
      </p:sp>
      <p:sp>
        <p:nvSpPr>
          <p:cNvPr id="4" name="Rectangle 3"/>
          <p:cNvSpPr/>
          <p:nvPr/>
        </p:nvSpPr>
        <p:spPr>
          <a:xfrm>
            <a:off x="5143500" y="2381250"/>
            <a:ext cx="1905000" cy="38100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70510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Quy định chung về khổ giấy, đường nét và chữ viết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95275" y="1380232"/>
            <a:ext cx="11601450" cy="1733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6000" b="1" i="0" u="none">
                <a:solidFill>
                  <a:srgbClr val="FFD700"/>
                </a:solidFill>
                <a:latin typeface="Times New Roman"/>
              </a:rPr>
              <a:t>CẢM ƠN QUÝ VỊ ĐÃ LẮNG NGHE!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71500" y="3494782"/>
            <a:ext cx="11049000" cy="4667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3675"/>
              </a:lnSpc>
            </a:pPr>
            <a:r>
              <a:rPr sz="2625" b="0" i="0" u="none">
                <a:solidFill>
                  <a:srgbClr val="FFFFFF"/>
                </a:solidFill>
                <a:latin typeface="Times New Roman"/>
              </a:rPr>
              <a:t>Câu hỏi &amp; Thảo luận</a:t>
            </a:r>
          </a:p>
        </p:txBody>
      </p:sp>
      <p:sp>
        <p:nvSpPr>
          <p:cNvPr id="5" name="Rectangle 4"/>
          <p:cNvSpPr/>
          <p:nvPr/>
        </p:nvSpPr>
        <p:spPr>
          <a:xfrm>
            <a:off x="4667250" y="4390132"/>
            <a:ext cx="2857500" cy="190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571500" y="4961632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Chúc các bạn học tốt môn Vẽ Kỹ thuật!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3427459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Image Sources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3264247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71500" y="1676400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2447925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3219450"/>
            <a:ext cx="11049000" cy="902642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4122092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71500" y="4893617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243840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2438400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71500" y="320992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3209925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571500" y="411256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Rectangle 14"/>
          <p:cNvSpPr/>
          <p:nvPr/>
        </p:nvSpPr>
        <p:spPr>
          <a:xfrm>
            <a:off x="571500" y="411256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Rectangle 15"/>
          <p:cNvSpPr/>
          <p:nvPr/>
        </p:nvSpPr>
        <p:spPr>
          <a:xfrm>
            <a:off x="571500" y="488409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ectangle 16"/>
          <p:cNvSpPr/>
          <p:nvPr/>
        </p:nvSpPr>
        <p:spPr>
          <a:xfrm>
            <a:off x="571500" y="4884092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571500" y="565561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Rectangle 18"/>
          <p:cNvSpPr/>
          <p:nvPr/>
        </p:nvSpPr>
        <p:spPr>
          <a:xfrm>
            <a:off x="571500" y="5655617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819275"/>
            <a:ext cx="857250" cy="4762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66875" y="1840259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https://images.stockcake.com/public/e/a/4/ea44e1ff-4806-4f93-ace5-7a8a44c8af4a_large/technical-blueprint-design-stockcake.jpg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66875" y="2061120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stockcake.com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2590800"/>
            <a:ext cx="857250" cy="4762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666875" y="2611784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https://www.papersizes.org/images/a-series-paper-sizes-1.jpg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66875" y="2832645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www.papersizes.org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427809"/>
            <a:ext cx="857250" cy="476250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666875" y="3362325"/>
            <a:ext cx="9953625" cy="3464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https://i5.walmartimages.com/seo/Compasses-Set-Geometry-Drawing-Tool-with-Protractor-Divider-Ruler-Pencil-Lead-Eraser_379a5ccb-8da5-4b3f-8b3d-6825216d3e09.aaad2c1aa66be501a6051ddaebf24773.jpeg?odnHeight=768&amp;odnWidth=768&amp;odnBg=FFFFFF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666875" y="3756421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www.walmart.com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264967"/>
            <a:ext cx="857250" cy="476250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666875" y="4285952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https://www.peachpit.com/content/images/chap4_9780134507699/elementLinks/04fig08_alt.jpg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666875" y="4506813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www.peachpit.com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5036492"/>
            <a:ext cx="857250" cy="47625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666875" y="5057477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https://i.ytimg.com/vi/JxyYcbLgSgM/hq720.jpg?sqp=-oaymwEhCK4FEIIDSFryq4qpAxMIARUAAAAAGAElAADIQj0AgKJD&amp;rs=AOn4CLALlX2PWgDd_CFZqFAvm73V23wiYA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666875" y="5278338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www.youtube.com</a:t>
            </a:r>
          </a:p>
        </p:txBody>
      </p:sp>
      <p:pic>
        <p:nvPicPr>
          <p:cNvPr id="35" name="Picture 3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808017"/>
            <a:ext cx="857250" cy="476250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1666875" y="5829002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https://www.designtechguide.com/wp-content/uploads/2025/01/sectional-assembly-drawing-1024x642.jpg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666875" y="6049863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www.designtechguide.com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3427459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Image Sources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3264247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Rectangle 4"/>
          <p:cNvSpPr/>
          <p:nvPr/>
        </p:nvSpPr>
        <p:spPr>
          <a:xfrm>
            <a:off x="571500" y="2377529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571500" y="3149054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571500" y="3920579"/>
            <a:ext cx="11049000" cy="771525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571500" y="313952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ectangle 8"/>
          <p:cNvSpPr/>
          <p:nvPr/>
        </p:nvSpPr>
        <p:spPr>
          <a:xfrm>
            <a:off x="571500" y="313952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571500" y="391105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ectangle 10"/>
          <p:cNvSpPr/>
          <p:nvPr/>
        </p:nvSpPr>
        <p:spPr>
          <a:xfrm>
            <a:off x="571500" y="3911054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ectangle 11"/>
          <p:cNvSpPr/>
          <p:nvPr/>
        </p:nvSpPr>
        <p:spPr>
          <a:xfrm>
            <a:off x="571500" y="468257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571500" y="4682579"/>
            <a:ext cx="11049000" cy="9525"/>
          </a:xfrm>
          <a:prstGeom prst="rect">
            <a:avLst/>
          </a:prstGeom>
          <a:solidFill>
            <a:srgbClr val="75757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520404"/>
            <a:ext cx="857250" cy="47625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666875" y="2541389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https://media.proprofs.com/images/QM/user_images/1826446/1630511948.jpg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666875" y="2762250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www.proprofs.com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291929"/>
            <a:ext cx="857250" cy="47625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666875" y="3312914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https://3d-engineering.net/wp-content/uploads/2019/12/BOM2.png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666875" y="3533775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3d-engineering.net</a:t>
            </a:r>
          </a:p>
        </p:txBody>
      </p:sp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4063454"/>
            <a:ext cx="857250" cy="476250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66875" y="4084439"/>
            <a:ext cx="9953625" cy="17323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https://www.designconsulting.com.au/wp-content/uploads/2020/07/Design-Consulting-AutoCAD-Mechanical-document-3D-CAD-models-1024x555.jpg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666875" y="4305300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www.designconsulting.com.au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4900463"/>
            <a:ext cx="857250" cy="4762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1666875" y="4834979"/>
            <a:ext cx="9953625" cy="34647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364"/>
              </a:lnSpc>
            </a:pPr>
            <a:r>
              <a:rPr sz="975" b="0" i="0" u="none">
                <a:solidFill>
                  <a:srgbClr val="FFFFFF"/>
                </a:solidFill>
                <a:latin typeface="Times New Roman"/>
              </a:rPr>
              <a:t>https://i.ytimg.com/vi/Pepf2__GWfo/hq720.jpg?sqp=-oaymwE7CK4FEIIDSFryq4qpAy0IARUAAAAAGAElAADIQj0AgKJD8AEB-AH-CYAC0AWKAgwIABABGBMgRih_MA8=&amp;rs=AOn4CLAvHgq9rokzEfB3ySrjYrjEeQDvkA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666875" y="5229076"/>
            <a:ext cx="9953625" cy="21327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679"/>
              </a:lnSpc>
            </a:pPr>
            <a:r>
              <a:rPr sz="1200" b="0" i="0" u="none">
                <a:solidFill>
                  <a:srgbClr val="FFFFFF"/>
                </a:solidFill>
                <a:latin typeface="Times New Roman"/>
              </a:rPr>
              <a:t>Source: </a:t>
            </a:r>
            <a:r>
              <a:rPr sz="1200" b="0" i="0" u="none">
                <a:solidFill>
                  <a:srgbClr val="4F46E5"/>
                </a:solidFill>
                <a:latin typeface="Times New Roman"/>
              </a:rPr>
              <a:t>www.youtube.com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076450"/>
            <a:ext cx="5334000" cy="3810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500" y="571500"/>
            <a:ext cx="5424427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Khổ giấy (TCVN 7285)</a:t>
            </a:r>
          </a:p>
        </p:txBody>
      </p:sp>
      <p:sp>
        <p:nvSpPr>
          <p:cNvPr id="5" name="Rectangle 4"/>
          <p:cNvSpPr/>
          <p:nvPr/>
        </p:nvSpPr>
        <p:spPr>
          <a:xfrm>
            <a:off x="571500" y="1266825"/>
            <a:ext cx="5166121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550" y="2095500"/>
            <a:ext cx="5295900" cy="3771900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286500" y="1685329"/>
            <a:ext cx="5334000" cy="4592240"/>
          </a:xfrm>
          <a:prstGeom prst="roundRect">
            <a:avLst>
              <a:gd name="adj" fmla="val 0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6286500" y="1685329"/>
          <a:ext cx="5324474" cy="4592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22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65373"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D700"/>
                          </a:solidFill>
                          <a:latin typeface="Times New Roman"/>
                        </a:rPr>
                        <a:t>Khổ giấy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4272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1" i="0" u="none">
                          <a:solidFill>
                            <a:srgbClr val="FFD700"/>
                          </a:solidFill>
                          <a:latin typeface="Times New Roman"/>
                        </a:rPr>
                        <a:t>Kích thước (mm)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4427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5373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A0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1189 x 841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5373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A1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841 x 594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5373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A2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594 x 420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5373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A3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420 x 297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5375"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A4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sz="2100" b="0" i="0" u="none">
                          <a:solidFill>
                            <a:srgbClr val="FFFFFF"/>
                          </a:solidFill>
                          <a:latin typeface="Times New Roman"/>
                        </a:rPr>
                        <a:t>297 x 210</a:t>
                      </a:r>
                    </a:p>
                  </a:txBody>
                  <a:tcPr marL="63500" marR="63500" marT="25400" marB="254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6526440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Khung bản vẽ &amp; Khung tên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6215657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3207246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Khung bản vẽ: Cách mép giấy 5mm (mép trái 20mm để đóng tập).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723382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Khung tên: Đặt ở góc dưới bên phải bản vẽ.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239517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Nội dung khung tên: Tên chi tiết, vật liệu, tỷ lệ, người vẽ...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2692896"/>
            <a:ext cx="3555950" cy="2577107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7950" y="2692896"/>
            <a:ext cx="3555950" cy="2577107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64400" y="2692896"/>
            <a:ext cx="3556099" cy="25771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71500" y="571500"/>
            <a:ext cx="4476653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Tỷ lệ (TCVN 7286)</a:t>
            </a:r>
          </a:p>
        </p:txBody>
      </p:sp>
      <p:sp>
        <p:nvSpPr>
          <p:cNvPr id="7" name="Rectangle 6"/>
          <p:cNvSpPr/>
          <p:nvPr/>
        </p:nvSpPr>
        <p:spPr>
          <a:xfrm>
            <a:off x="571500" y="1266825"/>
            <a:ext cx="4263479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04875" y="2978646"/>
            <a:ext cx="3083666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4" b="1" i="0" u="none">
                <a:solidFill>
                  <a:srgbClr val="FFFFFF"/>
                </a:solidFill>
                <a:latin typeface="Times New Roman"/>
              </a:rPr>
              <a:t>Nguyên hình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04875" y="3454896"/>
            <a:ext cx="29368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Tỷ lệ 1:1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04875" y="4094857"/>
            <a:ext cx="29368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Kích thước vẽ bằng kích thước thật.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651325" y="2978646"/>
            <a:ext cx="3083666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4" b="1" i="0" u="none">
                <a:solidFill>
                  <a:srgbClr val="FFFFFF"/>
                </a:solidFill>
                <a:latin typeface="Times New Roman"/>
              </a:rPr>
              <a:t>Thu nhỏ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51325" y="3454896"/>
            <a:ext cx="2936825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1:2, 1:5, 1:10...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51325" y="4094857"/>
            <a:ext cx="2936825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Dùng cho vật thể lớn (ô tô, nhà).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397775" y="2978646"/>
            <a:ext cx="3083822" cy="2095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404" b="1" i="0" u="none">
                <a:solidFill>
                  <a:srgbClr val="FFFFFF"/>
                </a:solidFill>
                <a:latin typeface="Times New Roman"/>
              </a:rPr>
              <a:t>Phóng to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97775" y="3454896"/>
            <a:ext cx="2936974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2:1, 5:1, 10:1...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397775" y="4094857"/>
            <a:ext cx="2936974" cy="7465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FFFF"/>
                </a:solidFill>
                <a:latin typeface="Times New Roman"/>
              </a:rPr>
              <a:t>Dùng cho chi tiết vi mạch, đồng hồ.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6645518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Các loại nét vẽ (TCVN 8-20)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6329064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2949178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1" i="0" u="none">
                <a:solidFill>
                  <a:srgbClr val="FFFFFF"/>
                </a:solidFill>
                <a:latin typeface="Times New Roman"/>
              </a:rPr>
              <a:t>Nét liền đậm: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Đường bao thấy, cạnh thấy.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465314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1" i="0" u="none">
                <a:solidFill>
                  <a:srgbClr val="FFFFFF"/>
                </a:solidFill>
                <a:latin typeface="Times New Roman"/>
              </a:rPr>
              <a:t>Nét liền mảnh: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Đường gióng, đường kích thước.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3981450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1" i="0" u="none">
                <a:solidFill>
                  <a:srgbClr val="FFFFFF"/>
                </a:solidFill>
                <a:latin typeface="Times New Roman"/>
              </a:rPr>
              <a:t>Nét đứt mảnh: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Đường bao khuất, cạnh khuất.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1500" y="4497585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1" i="0" u="none">
                <a:solidFill>
                  <a:srgbClr val="FFFFFF"/>
                </a:solidFill>
                <a:latin typeface="Times New Roman"/>
              </a:rPr>
              <a:t>Nét chấm gạch: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 Đường tâm, trục đối xứng.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A26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1500" y="571500"/>
            <a:ext cx="5326134" cy="628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4125" b="1" i="0" u="none">
                <a:solidFill>
                  <a:srgbClr val="FFFFFF"/>
                </a:solidFill>
                <a:latin typeface="Times New Roman"/>
              </a:rPr>
              <a:t>Chữ viết (TCVN 7284)</a:t>
            </a:r>
          </a:p>
        </p:txBody>
      </p:sp>
      <p:sp>
        <p:nvSpPr>
          <p:cNvPr id="4" name="Rectangle 3"/>
          <p:cNvSpPr/>
          <p:nvPr/>
        </p:nvSpPr>
        <p:spPr>
          <a:xfrm>
            <a:off x="571500" y="1266825"/>
            <a:ext cx="5072508" cy="28575"/>
          </a:xfrm>
          <a:prstGeom prst="rect">
            <a:avLst/>
          </a:prstGeom>
          <a:solidFill>
            <a:srgbClr val="FFD7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571500" y="3207246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Yêu cầu: Khổ chữ h = 2.5, 3.5, 5, 7, 10, 14, 20mm.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500" y="3723382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Kiểu chữ: Kiểu đứng hoặc nghiêng 75 độ.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71500" y="4239517"/>
            <a:ext cx="11049000" cy="3732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2940"/>
              </a:lnSpc>
            </a:pPr>
            <a:r>
              <a:rPr sz="2100" b="0" i="0" u="none">
                <a:solidFill>
                  <a:srgbClr val="FFD700"/>
                </a:solidFill>
                <a:latin typeface="Times New Roman"/>
              </a:rPr>
              <a:t>➜ </a:t>
            </a:r>
            <a:r>
              <a:rPr sz="2100" b="0" i="0" u="none">
                <a:solidFill>
                  <a:srgbClr val="FFFFFF"/>
                </a:solidFill>
                <a:latin typeface="Times New Roman"/>
              </a:rPr>
              <a:t>Đặc điểm: Rõ ràng, thống nhất, không gây nhầm lẫn số 0 và 6, 1 và 7.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1653</Words>
  <Application>Microsoft Office PowerPoint</Application>
  <PresentationFormat>Widescreen</PresentationFormat>
  <Paragraphs>212</Paragraphs>
  <Slides>42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xin chao</dc:creator>
  <cp:keywords/>
  <dc:description>generated using python-pptx</dc:description>
  <cp:lastModifiedBy>xin chao</cp:lastModifiedBy>
  <cp:revision>3</cp:revision>
  <dcterms:created xsi:type="dcterms:W3CDTF">2013-01-27T09:14:16Z</dcterms:created>
  <dcterms:modified xsi:type="dcterms:W3CDTF">2026-07-25T17:08:53Z</dcterms:modified>
  <cp:category/>
</cp:coreProperties>
</file>