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9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B8EED7-B3BB-4CFE-8BF5-12811D61FEC1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EE2FC3-74D8-4E05-AA13-540DC6D12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6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    </a:t>
            </a:r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38073AE-AE51-4810-A4A0-3F5AF9F09F83}" type="slidenum">
              <a:rPr lang="en-US" altLang="en-US" sz="1200">
                <a:latin typeface="Calibri" pitchFamily="34" charset="0"/>
              </a:rPr>
              <a:pPr algn="r" eaLnBrk="1" hangingPunct="1"/>
              <a:t>1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763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/>
          <p:cNvSpPr>
            <a:spLocks noChangeArrowheads="1"/>
          </p:cNvSpPr>
          <p:nvPr/>
        </p:nvSpPr>
        <p:spPr bwMode="auto">
          <a:xfrm>
            <a:off x="2938464" y="766762"/>
            <a:ext cx="80486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50" tIns="49475" rIns="98950" bIns="49475" anchor="ctr"/>
          <a:lstStyle/>
          <a:p>
            <a:pPr algn="ctr" eaLnBrk="1" hangingPunct="1"/>
            <a:r>
              <a:rPr lang="en-US" altLang="en-US" sz="26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  <a:t>BỘ CÔNG THƯƠNG</a:t>
            </a:r>
            <a:b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</a:br>
            <a:r>
              <a:rPr lang="en-US" altLang="en-US" sz="2438" b="1" dirty="0">
                <a:solidFill>
                  <a:srgbClr val="0000CC"/>
                </a:solidFill>
                <a:latin typeface="Times New Roman" pitchFamily="18" charset="0"/>
              </a:rPr>
              <a:t>TRƯỜNG CĐ KINH TẾ – KỸ THUẬT CÔNG THƯƠNG</a:t>
            </a:r>
          </a:p>
        </p:txBody>
      </p:sp>
      <p:sp>
        <p:nvSpPr>
          <p:cNvPr id="3075" name="Rectangle 11"/>
          <p:cNvSpPr>
            <a:spLocks noChangeArrowheads="1"/>
          </p:cNvSpPr>
          <p:nvPr/>
        </p:nvSpPr>
        <p:spPr bwMode="auto">
          <a:xfrm>
            <a:off x="1500717" y="4409337"/>
            <a:ext cx="8915400" cy="870214"/>
          </a:xfrm>
          <a:prstGeom prst="rect">
            <a:avLst/>
          </a:prstGeom>
          <a:noFill/>
          <a:ln>
            <a:noFill/>
          </a:ln>
        </p:spPr>
        <p:txBody>
          <a:bodyPr lIns="98950" tIns="49475" rIns="98950" bIns="49475"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Thanh Hóa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, 09/20</a:t>
            </a: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4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406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1219" b="1" i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endParaRPr lang="en-US" sz="100" b="1" i="1" dirty="0">
              <a:solidFill>
                <a:srgbClr val="660066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600" b="1" i="1" dirty="0">
                <a:solidFill>
                  <a:srgbClr val="660066"/>
                </a:solidFill>
                <a:latin typeface="Times New Roman" pitchFamily="18" charset="0"/>
              </a:rPr>
              <a:t>   </a:t>
            </a:r>
            <a:endParaRPr lang="en-US" sz="2600" i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</p:txBody>
      </p:sp>
      <p:pic>
        <p:nvPicPr>
          <p:cNvPr id="16388" name="Picture 5" descr="BOOK3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4257996"/>
            <a:ext cx="2228850" cy="90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WordArt 13"/>
          <p:cNvSpPr>
            <a:spLocks noChangeArrowheads="1" noChangeShapeType="1" noTextEdit="1"/>
          </p:cNvSpPr>
          <p:nvPr/>
        </p:nvSpPr>
        <p:spPr bwMode="auto">
          <a:xfrm>
            <a:off x="1514476" y="2543363"/>
            <a:ext cx="9188844" cy="1645840"/>
          </a:xfrm>
          <a:prstGeom prst="rect">
            <a:avLst/>
          </a:prstGeom>
        </p:spPr>
        <p:txBody>
          <a:bodyPr wrap="none" lIns="98950" tIns="49475" rIns="98950" bIns="49475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9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BÀI GIẢNG </a:t>
            </a:r>
            <a:r>
              <a:rPr lang="en-US" sz="39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THỰC HÀNH NGUỘI</a:t>
            </a:r>
            <a:endParaRPr lang="en-US" sz="39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6391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581960" y="4143629"/>
            <a:ext cx="1332838" cy="157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8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1630141"/>
            <a:ext cx="1664758" cy="110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49" descr="blumen-pflanzen05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99" y="4385260"/>
            <a:ext cx="1891771" cy="5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935430" y="1217351"/>
            <a:ext cx="1346598" cy="158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2414786" y="4081663"/>
            <a:ext cx="1454944" cy="171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5745163" y="1633589"/>
            <a:ext cx="2553891" cy="1719"/>
          </a:xfrm>
          <a:prstGeom prst="line">
            <a:avLst/>
          </a:prstGeom>
          <a:ln w="25400">
            <a:solidFill>
              <a:srgbClr val="000066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3" descr="C:\Users\SONY\Desktop\GVG 2020\3.jpg">
            <a:extLst>
              <a:ext uri="{FF2B5EF4-FFF2-40B4-BE49-F238E27FC236}">
                <a16:creationId xmlns:a16="http://schemas.microsoft.com/office/drawing/2014/main" id="{16144C18-99B4-D02B-B747-B02CC85B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2" y="704850"/>
            <a:ext cx="1852216" cy="185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47815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1.3. KHÁI NIỆM VẠCH DẤU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91197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Là việc xác định các đường giới hạn gia công trên phôi.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47573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Đảm bảo chi tiết sau gia công đúng hình dáng, kích thước.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403949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Phân loại: Vạch dấu trên mặt phẳng và vạch dấu trong không gian.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291197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347573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403949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52612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890712"/>
            <a:ext cx="5257800" cy="373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1.4. DỤNG CỤ VẠCH DẤU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715125" y="2256829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Bàn vạch mẫu:</a:t>
            </a:r>
            <a:r>
              <a:rPr sz="2100" b="0" i="0" u="none">
                <a:solidFill>
                  <a:srgbClr val="FFFFFF"/>
                </a:solidFill>
                <a:latin typeface="Tinos"/>
              </a:rPr>
              <a:t> Mặt phẳng chuẩn để đặt vật.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15125" y="2820590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Mũi vạch:</a:t>
            </a:r>
            <a:r>
              <a:rPr sz="2100" b="0" i="0" u="none">
                <a:solidFill>
                  <a:srgbClr val="FFFFFF"/>
                </a:solidFill>
                <a:latin typeface="Tinos"/>
              </a:rPr>
              <a:t> Dùng để kẻ các đường thẳng trên bề mặt.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15125" y="3757612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Chấm dấu (Center punch):</a:t>
            </a:r>
            <a:r>
              <a:rPr sz="2100" b="0" i="0" u="none">
                <a:solidFill>
                  <a:srgbClr val="FFFFFF"/>
                </a:solidFill>
                <a:latin typeface="Tinos"/>
              </a:rPr>
              <a:t> Tạo vết lõm cố định đường vạch.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15125" y="4694634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Compa:</a:t>
            </a:r>
            <a:r>
              <a:rPr sz="2100" b="0" i="0" u="none">
                <a:solidFill>
                  <a:srgbClr val="FFFFFF"/>
                </a:solidFill>
                <a:latin typeface="Tinos"/>
              </a:rPr>
              <a:t> Vạch các cung tròn, đường tròn.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86500" y="2256829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86500" y="28205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86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86500" y="4694634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1.5. KỸ THUẬT VẠCH DẤU CƠ BẢN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Làm sạch bề mặt phôi trước khi vạch (có thể bôi vôi/màu).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Xác định tâm, các đường chuẩn chính xác.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Độ nghiêng của mũi vạch phải ổn định khi kẻ.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Chấm dấu phải đúng tâm của đường vạch hoặc giao điểm.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52612"/>
            <a:ext cx="11049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2504182"/>
            <a:ext cx="762000" cy="76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VIDEO MÔ PHỎNG: VẠCH DẤU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381375" y="3723382"/>
            <a:ext cx="54292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Mô phỏng quy trình sử dụng bàn vạch và mũi vạch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95775" y="4553842"/>
            <a:ext cx="3600450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FFFFFF"/>
                </a:solidFill>
                <a:latin typeface="Tinos"/>
              </a:rPr>
              <a:t>(Tầm quan trọng của việc xác định mặt chuẩn)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71500"/>
            <a:ext cx="11049000" cy="21907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852612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1890712"/>
            <a:ext cx="5257800" cy="373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2.1. KỸ THUẬT ĐỤC KIM LOẠI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00125" y="2725340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Sử dụng búa và đục để tách lớp kim loại dày.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3289101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Dụng cụ: Búa thép, đục bằng, đục nhọn.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125" y="3852862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Góc mài đục: Tùy thuộc độ cứng vật liệu (30° - 70°).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272534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28910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385286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2.2. TƯ THẾ VÀ CÁCH ĐẬP BÚA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Cách cầm đục: Không quá chặt, cách đầu đục 15-20mm.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Cách cầm búa: Cách đuôi cán búa khoảng 20-30mm.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Đập búa bằng cổ tay hoặc khuỷu tay tùy lực cần thiết.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Mắt nhìn vào lưỡi đục, không nhìn vào đầu đục.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52612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890712"/>
            <a:ext cx="5257800" cy="373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2.3. KỸ THUẬT CƯA KIM LOẠI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715125" y="2352079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Sử dụng cưa tay để cắt đứt vật liệu hoặc cắt rãnh.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15125" y="3289101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Lưỡi cưa: Thường có 18, 24 hoặc 32 răng trên mỗi inch.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15125" y="4226123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Cách lắp lưỡi cưa: Răng hướng về phía trước (hướng cắt).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6500" y="2352079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86500" y="328910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86500" y="422612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2.4. THAO TÁC CƯA ĐÚNG CÁCH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Tư thế đứng: Chân trước chân sau vững chãi.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Lực đẩy: Đẩy đi là hành trình cắt, kéo về là hành trình không tải.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Tốc độ cưa: Trung bình 40-60 lần/phút.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Khi sắp đứt: Giảm lực nhấn và tốc độ cưa.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52612"/>
            <a:ext cx="11049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2504182"/>
            <a:ext cx="762000" cy="76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VIDEO MÔ PHỎNG: KỸ THUẬT CƯA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795712" y="3723382"/>
            <a:ext cx="46005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Mô phỏng tư thế đứng và nhịp điệu cưa tay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05325" y="4553842"/>
            <a:ext cx="3181350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FFFFFF"/>
                </a:solidFill>
                <a:latin typeface="Tinos"/>
              </a:rPr>
              <a:t>(Lưu ý góc nghiêng lưỡi cưa khi bắt đầu)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1. KHÁI NIỆM VỀ NGHỀ NGUỘI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Nguội là phương pháp gia công cơ khí cắt gọt bằng tay, dùng sức người.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Dụng cụ sử dụng là các loại dụng cụ nguội chuyên dụng.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Vật liệu gia công ở trạng thái nhiệt độ thường (không nung nóng).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Đóng vai trò quan trọng trong chế tạo, lắp ráp và sửa chữa máy.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71500" y="2415778"/>
            <a:ext cx="11049000" cy="2683668"/>
          </a:xfrm>
          <a:prstGeom prst="roundRect">
            <a:avLst>
              <a:gd name="adj" fmla="val 0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1500" y="2415778"/>
          <a:ext cx="11039474" cy="2683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7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721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0917"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FFFF"/>
                          </a:solidFill>
                          <a:latin typeface="Tinos"/>
                        </a:rPr>
                        <a:t>Sai hỏng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FFFF"/>
                          </a:solidFill>
                          <a:latin typeface="Tinos"/>
                        </a:rPr>
                        <a:t>Nguyên nhân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917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nos"/>
                        </a:rPr>
                        <a:t>Đường cưa bị lệch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nos"/>
                        </a:rPr>
                        <a:t>Lắp lưỡi cưa không thẳng, nhấn lực không đều.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917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nos"/>
                        </a:rPr>
                        <a:t>Gãy lưỡi cưa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nos"/>
                        </a:rPr>
                        <a:t>Nhấn quá mạnh, lưỡi cưa quá căng hoặc quá lỏng.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0917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nos"/>
                        </a:rPr>
                        <a:t>Mẻ răng cưa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nos"/>
                        </a:rPr>
                        <a:t>Cưa vật quá cứng, vật liệu không được kẹp chặt.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2.5. CÁC SAI HỎNG THƯỜNG GẶP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71500"/>
            <a:ext cx="11049000" cy="21907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852612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1890712"/>
            <a:ext cx="5257800" cy="373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3.1. CÁC LOẠI DŨA THÔNG DỤNG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00125" y="2630090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Dũa dẹt: Dũa mặt phẳng ngoài.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3193851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Dũa tam giác: Dũa góc nhọn, rãnh.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125" y="3757612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Dũa tròn: Dũa lỗ tròn, cung tròn.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0125" y="4321373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Dũa bán nguyệt: Dũa mặt cong lớn.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3.2. KỸ THUẬT DŨA MẶT PHẲNG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Điều khiển lực dũa: Tay phải đẩy, tay trái đè.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Lực nhấn thay đổi theo hành trình để mặt dũa luôn phẳng.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Các phương pháp: Dũa dọc, dũa ngang, dũa chéo.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Kiểm tra độ phẳng bằng thước lá hoặc thước tóc.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52612"/>
            <a:ext cx="11049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2504182"/>
            <a:ext cx="762000" cy="76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VIDEO MÔ PHỎNG: THAO TÁC DŨA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590925" y="3723382"/>
            <a:ext cx="50101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Mô phỏng sự phối hợp lực giữa hai tay khi dũa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05337" y="4553842"/>
            <a:ext cx="2981325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FFFFFF"/>
                </a:solidFill>
                <a:latin typeface="Tinos"/>
              </a:rPr>
              <a:t>(Tránh hiện tượng "bập bênh" khi dũa)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3.3. BẢO DƯỠNG VÀ VỆ SINH DŨA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Không để dầu mỡ dính lên mặt răng dũa.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Dùng bàn chải đồng/sắt để làm sạch mạt sắt kẹt trong răng.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Không xếp dũa chồng lên nhau làm mẻ răng.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Dũa mới nên dùng cho vật liệu mềm trước.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71500"/>
            <a:ext cx="11049000" cy="21907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52612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890712"/>
            <a:ext cx="5257800" cy="373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4.1. MÁY KHOAN BÀN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715125" y="2538710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Dùng để gia công lỗ tròn trên chi tiết.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15125" y="3102471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Cấu tạo: Thân máy, bàn máy, trục chính, tay quay.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15125" y="4039492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Thay đổi tốc độ bằng cách điều chỉnh dây đai (puli).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6500" y="253871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86500" y="310247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86500" y="403949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4.2. MŨI KHOAN RUỘT GÀ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Góc đỉnh mũi khoan: Thường là 118° cho thép.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Mài mũi khoan: Hai lưỡi cắt phải đều nhau về chiều dài và góc.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Lấy dấu tâm (chấm dấu) thật sâu trước khi khoan.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Sử dụng dung dịch làm mát khi khoan thép.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4.3. THAO TÁC KHOAN AN TOÀN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Kẹp chặt vật khoan trên ê tô máy hoặc bàn máy.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Không dùng tay giữ vật khi khoan.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Không dùng tay gạt phoi khi máy đang quay.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Giảm tốc độ và lực tiến khi mũi khoan sắp thủng vật.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852612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1890712"/>
            <a:ext cx="5257800" cy="373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2. PHÂN LOẠI NGHỀ NGUỘI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00125" y="2070199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Nguội chế tạo:</a:t>
            </a:r>
            <a:r>
              <a:rPr sz="2100" b="0" i="0" u="none">
                <a:solidFill>
                  <a:srgbClr val="FFFFFF"/>
                </a:solidFill>
                <a:latin typeface="Tinos"/>
              </a:rPr>
              <a:t> Tạo ra các chi tiết máy mới.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2633960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Nguội sửa chữa:</a:t>
            </a:r>
            <a:r>
              <a:rPr sz="2100" b="0" i="0" u="none">
                <a:solidFill>
                  <a:srgbClr val="FFFFFF"/>
                </a:solidFill>
                <a:latin typeface="Tinos"/>
              </a:rPr>
              <a:t> Khắc phục sai hỏng của máy.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125" y="3570982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Nguội lắp ráp:</a:t>
            </a:r>
            <a:r>
              <a:rPr sz="2100" b="0" i="0" u="none">
                <a:solidFill>
                  <a:srgbClr val="FFFFFF"/>
                </a:solidFill>
                <a:latin typeface="Tinos"/>
              </a:rPr>
              <a:t> Tập hợp chi tiết thành máy hoàn chỉnh.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00125" y="4508003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Nguội dụng cụ:</a:t>
            </a:r>
            <a:r>
              <a:rPr sz="2100" b="0" i="0" u="none">
                <a:solidFill>
                  <a:srgbClr val="FFFFFF"/>
                </a:solidFill>
                <a:latin typeface="Tinos"/>
              </a:rPr>
              <a:t> Chế tạo khuôn mẫu, dưỡng đo.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2070199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263396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1500" y="357098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1500" y="450800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52612"/>
            <a:ext cx="11049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2504182"/>
            <a:ext cx="762000" cy="76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VIDEO MÔ PHỎNG: KHOAN LỖ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3890962" y="3723382"/>
            <a:ext cx="44100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Quy trình lấy dấu tâm và tiến hành khoan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24387" y="4553842"/>
            <a:ext cx="2943225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FFFFFF"/>
                </a:solidFill>
                <a:latin typeface="Tinos"/>
              </a:rPr>
              <a:t>(Kỹ thuật thoát phoi khi khoan lỗ sâu)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71500"/>
            <a:ext cx="11049000" cy="21907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852612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1890712"/>
            <a:ext cx="5257800" cy="373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5.1. TA RÔ (TAPPING)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00125" y="2538710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Dùng bộ Ta rô để tạo ren trong lỗ.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3102471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Bộ Ta rô tay gồm 3 cây: Cây số 1, số 2 và số 3.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125" y="4039492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Công thức tính đường kính lỗ khoan: Dk = D - 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253871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10247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03949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5.2. BÀN REN (DIES)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Dùng bàn ren để tạo ren ngoài trên trục.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Vát mép đầu trục trước khi bắt đầu cắt ren.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Sử dụng tay quay bàn ren chuyên dụng.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Đảm bảo bàn ren vuông góc với tâm trục.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5.3. THAO TÁC CẮT REN CHUẨN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Quay thuận 1/2 vòng rồi quay ngược lại 1/4 vòng để bẻ phoi.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Luôn sử dụng dầu bôi trơn để bảo vệ dụng cụ và mặt ren.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Tránh quay quá mạnh làm gãy Ta rô trong lỗ.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Thực hiện tuần tự từ cây số 1 đến cây số 3.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52612"/>
            <a:ext cx="11049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2504182"/>
            <a:ext cx="762000" cy="76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VIDEO MÔ PHỎNG: CẮT REN TAY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086225" y="3723382"/>
            <a:ext cx="401955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Kỹ thuật bẻ phoi và bôi trơn khi Ta rô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43475" y="4553842"/>
            <a:ext cx="2305050" cy="266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100"/>
              </a:lnSpc>
            </a:pPr>
            <a:r>
              <a:rPr sz="1500" b="0" i="0" u="none">
                <a:solidFill>
                  <a:srgbClr val="FFFFFF"/>
                </a:solidFill>
                <a:latin typeface="Tinos"/>
              </a:rPr>
              <a:t>(Cách kiểm tra độ vuông góc)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71500"/>
            <a:ext cx="11049000" cy="21907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52612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890712"/>
            <a:ext cx="5257800" cy="373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6.1. CẠO KIM LOẠI (SCRAPING)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715125" y="2630090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Dùng để đạt độ chính xác mặt phẳng cực cao.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15125" y="3193851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Dụng cụ: Dao cạo (flat, curved).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15125" y="3757612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Kiểm tra bằng sơn rà và bàn rà mẫu.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15125" y="4321373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Tạo các "điểm tiếp xúc" đều khắp bề mặt.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86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86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86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86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6.2. KIỂM TRA SAU GIA CÔNG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Kiểm tra kích thước bằng thước cặp, panme.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Kiểm tra độ vuông góc bằng ê ke.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Kiểm tra độ bóng bề mặt bằng mẫu chuẩn.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Kiểm tra lắp ghép thử với chi tiết đối mã.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TỔNG KẾT MÔN HỌC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Nắm vững kỹ năng sử dụng dụng cụ nguội cơ bản.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Tuân thủ tuyệt đối các quy định an toàn lao động.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Rèn luyện tính cẩn thận, kiên trì và chính xác.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Là nền tảng cho các kỹ thuật gia công máy sau này.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52612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1890712"/>
            <a:ext cx="5257800" cy="373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3. TỔ CHỨC NƠI LÀM VIỆC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6715125" y="2070199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Bàn nguội (Workbench): Phẳng, vững chắc, độ cao phù hợp.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15125" y="3007221"/>
            <a:ext cx="4905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Ê tô (Vise): Thiết bị kẹp chặt quan trọng nhất.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15125" y="3570982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Sắp xếp dụng cụ: Theo thứ tự sử dụng, gọn gàng.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15125" y="4508003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Ánh sáng: Đảm bảo độ sáng cho các công việc tinh xảo.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86500" y="2070199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86500" y="300722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86500" y="357098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86500" y="450800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571500"/>
            <a:ext cx="11601450" cy="8001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400" b="1" i="0" u="none">
                <a:solidFill>
                  <a:srgbClr val="FFFFFF"/>
                </a:solidFill>
                <a:latin typeface="Tinos"/>
              </a:rPr>
              <a:t>CẢM ƠN &amp; THẢO LUẬN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1752600"/>
            <a:ext cx="1104900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sz="2400" b="0" i="0" u="none">
                <a:solidFill>
                  <a:srgbClr val="FFFFFF"/>
                </a:solidFill>
                <a:latin typeface="Tinos"/>
              </a:rPr>
              <a:t>Hỏi và Đáp - Giải đáp thắc mắc chuyên môn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275079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Chúc các em học tập tốt!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459557"/>
            <a:ext cx="857250" cy="476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231082"/>
            <a:ext cx="857250" cy="4762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02607"/>
            <a:ext cx="857250" cy="4762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39616"/>
            <a:ext cx="857250" cy="4762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742259"/>
            <a:ext cx="857250" cy="47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579417"/>
            <a:ext cx="857250" cy="4762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IMAGE SOURCES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1316682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71500" y="2088207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2859732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3631257"/>
            <a:ext cx="11049000" cy="90264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71500" y="4533900"/>
            <a:ext cx="11049000" cy="90264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207868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71500" y="207868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71500" y="285020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71500" y="285020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571500" y="362173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571500" y="362173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571500" y="452437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571500" y="452437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571500" y="542701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571500" y="542701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666875" y="1480542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https://i.ytimg.com/vi/n8K9L16vxgg/maxresdefault.jpg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66875" y="1701403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www.youtube.com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66875" y="2252067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https://media.istockphoto.com/id/629642176/photo/work-bench.jpg?s=612x612&amp;w=0&amp;k=20&amp;c=R4nHmUvv1Mqa0ffwvD9f5g9RFhKv7CbtarPfqt6aY7s=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66875" y="2472928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www.istockphoto.com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666875" y="3023592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https://framerusercontent.com/images/l9MM4wAriL7OBAie7MGbCzqI.png?width=1546&amp;height=869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66875" y="3244453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gaugehow.com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66875" y="3774132"/>
            <a:ext cx="9953625" cy="3464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https://blogger.googleusercontent.com/img/b/R29vZ2xl/AVvXsEg5G07t4eorXiVhbzDeZX1UHx0jZB8GefEbh9hjNv512xhzcVrXbIhRKsKx__ssF-TUjiHnbPwm1swlLTpymnCSXsBxfy0u-urPHxV9H1KtJ2Zrei4p_BBY_rxS6x0bmwduWrgOYHkvXxaV/s1863/Marking+tools+in+workshop.webp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66875" y="4168229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www.mechical.com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666875" y="4676775"/>
            <a:ext cx="9953625" cy="3464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https://media.istockphoto.com/id/1398762820/photo/metal-shavings-industrial-scraps-from-metal-cutting.jpg?s=612x612&amp;w=0&amp;k=20&amp;c=74qpFemKD4O2zucbFv6iqLJAEdZzVx54sTE-4BxkNLc=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66875" y="5070871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www.istockphoto.com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666875" y="5600402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https://www.cutmy.co.uk/media/amasty/blog/cutting_with_hacksaw_1_.jpeg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66875" y="5821263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www.cutmy.co.uk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362200"/>
            <a:ext cx="857250" cy="4762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133725"/>
            <a:ext cx="857250" cy="47625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905250"/>
            <a:ext cx="857250" cy="4762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676775"/>
            <a:ext cx="857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IMAGE SOURCES</a:t>
            </a:r>
          </a:p>
        </p:txBody>
      </p:sp>
      <p:sp>
        <p:nvSpPr>
          <p:cNvPr id="8" name="Rectangle 7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71500" y="2219325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2990850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3762375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71500" y="298132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298132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375285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71500" y="375285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452437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71500" y="452437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666875" y="2383184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https://i.ebayimg.com/images/g/Ll0AAOSwRWdfP6iK/s-l1200.jpg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66875" y="2604045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www.ebay.co.uk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66875" y="3154709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https://image.made-in-china.com/365f3j00ZpQiFICYHcku/Industrial-Vertical-Drilling-Tool-with-High-Precision-16mm-Z4116-.webp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66875" y="3375570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wl-mach.en.made-in-china.com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66875" y="3926234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https://res.cloudinary.com/rsc/image/upload/b_rgb:FFFFFF,c_pad,dpr_1.0,f_auto,q_auto,w_700/c_pad,w_700/F3009735-01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666875" y="4147095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dobler-gaertnerei.ch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666875" y="4697759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nos"/>
              </a:rPr>
              <a:t>https://upload.wikimedia.org/wikipedia/commons/thumb/0/03/ScrapingPatternSlideway.jpg/250px-ScrapingPatternSlideway.jpg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66875" y="4918620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nos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nos"/>
              </a:rPr>
              <a:t>en.wikipedia.org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4. AN TOÀN LAO ĐỘNG - TRANG BỊ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Quần áo bảo hộ lao động gọn gàng, đúng quy định.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Sử dụng giày bảo hộ, mũ bảo hộ trong xưởng.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Kính bảo hộ là bắt buộc khi đục, mài, hoặc khoan.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Găng tay sử dụng khi bốc xếp phôi, vật liệu nặng.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5. QUY TẮC AN TOÀN THAO TÁC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Kiểm tra dụng cụ trước khi làm (cán búa, lưỡi cưa).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Không dùng tay gạt phoi (dùng bàn chải chuyên dụng).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Vật gia công phải được kẹp chặt chắc chắn trên ê tô.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Dọn dẹp phôi và dầu mỡ trên sàn nhà để tránh trơn trượt.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571500"/>
            <a:ext cx="11049000" cy="21907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1852612"/>
            <a:ext cx="5334000" cy="381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600" y="1890712"/>
            <a:ext cx="5257800" cy="373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1.1. THƯỚC CẶP (VERNIER CALIPER)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000125" y="2352079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Công dụng: Đo kích thước ngoài, trong và chiều sâu.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3289101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Độ chính xác phổ biến: 0.1mm, 0.05mm, 0.02mm.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0125" y="4226123"/>
            <a:ext cx="490537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Cấu tạo: Thước chính, thước phụ (du xích), mỏ đo.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2352079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28910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22612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D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11601450" cy="561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600" b="1" i="0" u="none">
                <a:solidFill>
                  <a:srgbClr val="FFFFFF"/>
                </a:solidFill>
                <a:latin typeface="Tinos"/>
              </a:rPr>
              <a:t>1.2. PANME (MICROMETER)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09675"/>
            <a:ext cx="110490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0125" y="2630090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Dùng để đo các kích thước yêu cầu độ chính xác cao (0.01mm).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3193851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Các loại: Panme đo ngoài, đo trong, đo chiều sâu.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0125" y="3757612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Lưu ý: Không đo vật đang quay hoặc vật còn nóng.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0125" y="4321373"/>
            <a:ext cx="1062037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nos"/>
              </a:rPr>
              <a:t>Kiểm tra điểm "0" trước khi tiến hành đo.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2630090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193851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3757612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321373"/>
            <a:ext cx="23812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1" i="0" u="none">
                <a:solidFill>
                  <a:srgbClr val="FFFFFF"/>
                </a:solidFill>
                <a:latin typeface="Tinos"/>
              </a:rPr>
              <a:t>➔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1793</Words>
  <Application>Microsoft Office PowerPoint</Application>
  <PresentationFormat>Widescreen</PresentationFormat>
  <Paragraphs>294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Times New Roman</vt:lpstr>
      <vt:lpstr>Tinos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xin chao</dc:creator>
  <cp:keywords/>
  <dc:description>generated using python-pptx</dc:description>
  <cp:lastModifiedBy>xin chao</cp:lastModifiedBy>
  <cp:revision>3</cp:revision>
  <dcterms:created xsi:type="dcterms:W3CDTF">2013-01-27T09:14:16Z</dcterms:created>
  <dcterms:modified xsi:type="dcterms:W3CDTF">2026-07-25T17:08:16Z</dcterms:modified>
  <cp:category/>
</cp:coreProperties>
</file>