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8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C8281-941D-46E3-9571-768F368A4A95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68632-07BF-4B60-9C88-068EF1E90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5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410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6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2938464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1500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257996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1514476" y="2543363"/>
            <a:ext cx="9188844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accent1">
                    <a:lumMod val="75000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BÀI GIẢNG 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DUNG SAI LẮP GHÉP </a:t>
            </a:r>
            <a:r>
              <a:rPr lang="vi-VN" sz="4000" dirty="0">
                <a:solidFill>
                  <a:schemeClr val="accent1">
                    <a:lumMod val="75000"/>
                  </a:schemeClr>
                </a:solidFill>
              </a:rPr>
              <a:t>
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&amp; KỸ THUẬT ĐO LƯỜNG</a:t>
            </a:r>
            <a:endParaRPr lang="vi-VN" sz="4000" b="1" dirty="0">
              <a:solidFill>
                <a:schemeClr val="accent1">
                  <a:lumMod val="75000"/>
                </a:schemeClr>
              </a:solidFill>
              <a:latin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581960" y="4143629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99" y="4385260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935430" y="1217351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2414786" y="4081663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745163" y="1633589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672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LẮP TRUNG GIAN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3062733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Có thể nhận được độ hở hoặc độ dôi tùy thuộc vào kích thước thực của chi tiết sau gia công.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4754314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Thường dùng cho các mối ghép cần định tâm tốt và có thể tháo lắp được.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HỆ THỐNG LỖ VÀ HỆ THỐNG TRỤC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4345781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Hệ thống lỗ được ưu tiên dùng trong thực tế để tiết kiệm chi phí dụng cụ gia công lỗ.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" y="2625625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Hệ thống lỗ cơ bản: Kích thước lỗ làm chuẩn (EI = 0). Ký hiệu "H".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275" y="3309491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Hệ thống trục cơ bản: Kích thước trục làm chuẩn (es = 0). Ký hiệu "h".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625625"/>
            <a:ext cx="352425" cy="361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309491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CẤP CHÍNH XÁC (IT01 - IT18)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57275" y="3129408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IT01 - IT5: Dùng cho dụng cụ đo, chi tiết cực kỳ chính xác.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" y="3813274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IT6 - IT10: Dùng cho các mối ghép chính xác trong cơ khí chế tạo.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275" y="4497139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IT11 - IT18: Dùng cho kích thước không lắp ghép, gia công thô.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129408"/>
            <a:ext cx="352425" cy="361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813274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497139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231802"/>
            <a:ext cx="1102995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3279427"/>
            <a:ext cx="10934700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CHƯƠNG 3: GD&amp;T - HÌNH HỌC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81025" y="2386012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Bao gồm dung sai hình dạng, hướng, vị trí và độ đảo.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SAI LỆCH HÌNH DẠNG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286500" y="3415158"/>
            <a:ext cx="5324475" cy="14800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Mục tiêu: Đảm bảo chi tiết hoạt động trơn tru trong các chuyển động cơ học.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" y="2787550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thẳng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275" y="3471416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phẳng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4155281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tròn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275" y="4839146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trụ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787550"/>
            <a:ext cx="352425" cy="3619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471416"/>
            <a:ext cx="352425" cy="3619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155281"/>
            <a:ext cx="352425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839146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SAI LỆCH VỊ TRÍ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57275" y="3129408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song song, độ vuông góc, độ nghiêng.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" y="3813274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đồng tâm, độ đối xứng.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275" y="4497139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đảo hướng tâm và độ đảo mặt đầu.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129408"/>
            <a:ext cx="352425" cy="361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813274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497139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250281"/>
            <a:ext cx="5324475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2297906"/>
            <a:ext cx="5229225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NHÁM BỀ MẶT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762750" y="2978050"/>
            <a:ext cx="484822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Chỉ tiêu Ra: Sai lệch trung bình số học của profin.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0" y="4155281"/>
            <a:ext cx="484822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Chỉ tiêu Rz: Chiều cao nhấp nhô mười điểm.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978050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155281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50281"/>
            <a:ext cx="5324475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2297906"/>
            <a:ext cx="5229225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CHƯƠNG 4: CÁC MỐI GHÉP THÔNG DỤNG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7275" y="2787550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Lắp ghép ổ lăn.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3471416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Lắp ghép then và then hoa.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275" y="4155281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Lắp ghép ren hệ mét.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7275" y="4839146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Lắp ghép bánh răng.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2787550"/>
            <a:ext cx="352425" cy="3619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3471416"/>
            <a:ext cx="352425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155281"/>
            <a:ext cx="352425" cy="3619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839146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50281"/>
            <a:ext cx="5324475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2297906"/>
            <a:ext cx="5229225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DUNG SAI LẮP GHÉP Ổ LĂN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81025" y="3415158"/>
            <a:ext cx="5324475" cy="14800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Ổ lăn là chi tiết tiêu chuẩn hóa cao. Chỉ cần chọn miền dung sai cho trục và lỗ thân hộp lắp với ổ.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DUNG SAI MỐI GHÉP REN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57275" y="3129408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Ren hệ mét (Góc đỉnh ren 60 độ).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" y="3813274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Yêu cầu: Tính lắp lẫn chức năng và khả năng chịu tải cao.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275" y="4497139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Các thông số kiểm tra: Bước ren, góc nghiêng, đường kính trung bình.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129408"/>
            <a:ext cx="352425" cy="361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813274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497139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NỘI DUNG CHÍNH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57275" y="2636043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Chương 1: Các khái niệm cơ bản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" y="3319908"/>
            <a:ext cx="484822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Chương 2: Lắp ghép và Hệ thống lắp ghép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275" y="4497139"/>
            <a:ext cx="484822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Chương 3: Dung sai hình dạng và vị trí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0" y="2636043"/>
            <a:ext cx="484822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Chương 4: Dung sai các mối ghép điển hình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2750" y="3813274"/>
            <a:ext cx="484822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Chương 5: Kỹ thuật đo lường cơ khí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2750" y="4990504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Mô phỏng 3D và Video thực tế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636043"/>
            <a:ext cx="352425" cy="3619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319908"/>
            <a:ext cx="352425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497139"/>
            <a:ext cx="352425" cy="3619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636043"/>
            <a:ext cx="352425" cy="3619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3813274"/>
            <a:ext cx="352425" cy="3619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4990504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3725167"/>
            <a:ext cx="5324475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3772792"/>
            <a:ext cx="5229225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CHƯƠNG 5: KỸ THUẬT ĐO LƯỜNG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81025" y="2386012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Khoa học về các phép đo, phương pháp đo và thiết bị đo nhằm đảm bảo độ chính xác gia công.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4604295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Đo trực tiếp.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275" y="5288160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Đo gián tiếp.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7275" y="5972026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Đo so sánh.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604295"/>
            <a:ext cx="352425" cy="3619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288160"/>
            <a:ext cx="352425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972026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50281"/>
            <a:ext cx="5324475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2297906"/>
            <a:ext cx="5229225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DỤNG CỤ ĐO: THƯỚC CẶP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7275" y="2978050"/>
            <a:ext cx="484822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Dùng đo kích thước ngoài, trong và chiều sâu.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4155281"/>
            <a:ext cx="484822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chính xác phổ biến: 0.1, 0.05, 0.02 mm.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2978050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155281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250281"/>
            <a:ext cx="5324475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2297906"/>
            <a:ext cx="5229225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DỤNG CỤ ĐO: PANME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762750" y="3224658"/>
            <a:ext cx="484822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Dùng cho các phép đo yêu cầu độ chính xác cao hơn thước cặp.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0" y="4401889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chính xác phổ biến: 0.01 mm.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224658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401889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ĐỒNG HỒ SO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57275" y="3129408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Kiểm tra độ đảo, độ song song, độ phẳng.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" y="3813274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Dùng trong phương pháp đo so sánh.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275" y="4497139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Thiết lập gá đặt chi tiết chính xác trên máy công cụ.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129408"/>
            <a:ext cx="352425" cy="361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813274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497139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SAI SỐ TRONG PHÉP ĐO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57275" y="3129408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Sai số hệ thống (Do dụng cụ, môi trường).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" y="3813274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Sai số ngẫu nhiên (Do người đo, lực ấn).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275" y="4497139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Sai số thô (Do nhầm lẫn).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129408"/>
            <a:ext cx="352425" cy="361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813274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497139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CHUỖI KÍCH THƯỚC CƠ KHÍ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3309491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Một tập hợp các kích thước liên tiếp nhau tạo thành một vòng khép kín.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4507706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Kích thước khép kín (khâu đóng) phụ thuộc vào tất cả các khâu thành phần.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173" y="5662612"/>
            <a:ext cx="5225504" cy="4476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812" y="3700462"/>
            <a:ext cx="714375" cy="952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MÔ PHỎNG: LẮP LỎNG (S)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960" y="5662612"/>
            <a:ext cx="5107930" cy="4476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812" y="3700462"/>
            <a:ext cx="714375" cy="952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MÔ PHỎNG: LẮP CHẶT (N)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547" y="5662612"/>
            <a:ext cx="5904904" cy="4476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750" y="3700462"/>
            <a:ext cx="952500" cy="952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VIDEO: KỸ THUẬT ĐO PANME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TỔNG KẾT &amp; LƯU Ý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57275" y="2787550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Hiểu rõ ký hiệu dung sai trên bản vẽ kỹ thuật.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" y="3471416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Lựa chọn kiểu lắp phù hợp với chức năng làm việc.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275" y="4155281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Sử dụng đúng dụng cụ đo cho từng loại kích thước.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4839146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Luôn kiểm tra và hiệu chuẩn dụng cụ đo trước khi sử dụng.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787550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471416"/>
            <a:ext cx="352425" cy="3619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155281"/>
            <a:ext cx="352425" cy="3619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839146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CHƯƠNG 1: KHÁI NIỆM CƠ BẢN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57275" y="2787550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Sự cần thiết của tiêu chuẩn hóa trong sản xuất.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" y="3471416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Tính đổi lẫn chức năng trong lắp ráp cơ khí.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7275" y="4155281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Kích thước danh nghĩa, kích thước thực và giới hạn.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4839146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Sai lệch giới hạn và Dung sai (IT).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787550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471416"/>
            <a:ext cx="352425" cy="3619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155281"/>
            <a:ext cx="352425" cy="3619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839146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29147" y="1871662"/>
            <a:ext cx="7133704" cy="1733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6000" b="1" i="0" u="none">
                <a:solidFill>
                  <a:srgbClr val="FFFFFF"/>
                </a:solidFill>
                <a:latin typeface="Times New Roman"/>
              </a:rPr>
              <a:t>CẢM ƠN CÁC BẠN </a:t>
            </a:r>
            <a:r>
              <a:t>
</a:t>
            </a:r>
            <a:r>
              <a:rPr sz="6000" b="1" i="0" u="none">
                <a:solidFill>
                  <a:srgbClr val="FFFFFF"/>
                </a:solidFill>
                <a:latin typeface="Times New Roman"/>
              </a:rPr>
              <a:t> ĐÃ THEO DÕI!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27623" y="3890962"/>
            <a:ext cx="5936753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000" b="0" i="1" u="none">
                <a:solidFill>
                  <a:srgbClr val="00AAFF"/>
                </a:solidFill>
                <a:latin typeface="Times New Roman"/>
              </a:rPr>
              <a:t> Mọi câu hỏi vui lòng thảo luận tại đây.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5235" y="4814887"/>
            <a:ext cx="1761380" cy="171450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ctr"/>
            <a:r>
              <a:rPr sz="1200" b="0" i="0" u="none">
                <a:solidFill>
                  <a:srgbClr val="FFFFFF"/>
                </a:solidFill>
                <a:latin typeface="Times New Roman"/>
              </a:rPr>
              <a:t>Email: lienhe@kithuat.vn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235" y="4814887"/>
            <a:ext cx="152400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176462"/>
            <a:ext cx="857250" cy="476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3719512"/>
            <a:ext cx="857250" cy="476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IMAGE SOURCES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81025" y="2033587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81025" y="2805112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81025" y="5119687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2033587"/>
            <a:ext cx="274141" cy="4095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" y="2947987"/>
            <a:ext cx="857250" cy="4762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5262562"/>
            <a:ext cx="857250" cy="4762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81025" y="3576637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81025" y="4348162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81025" y="2795587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81025" y="2795587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2805112"/>
            <a:ext cx="274141" cy="4095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4491037"/>
            <a:ext cx="857250" cy="47625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81025" y="3567112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81025" y="3567112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3576637"/>
            <a:ext cx="274141" cy="409575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81025" y="4338637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81025" y="4338637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348162"/>
            <a:ext cx="274141" cy="40957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025" y="6034087"/>
            <a:ext cx="857250" cy="47625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581025" y="5110162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581025" y="5110162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119687"/>
            <a:ext cx="274141" cy="40957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81025" y="5881687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581025" y="5881687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891212"/>
            <a:ext cx="274141" cy="40957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676400" y="2197447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https://fractory.com/wp-content/uploads/2020/08/Limits_and_Fits-1.jpg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76400" y="2418308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fractory.com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76400" y="2968972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https://www.inspectionxpert.com/hubfs/GDT%20Folder/InspectionXpert_GD%26T-reference.jpg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76400" y="3189833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www.inspectionxpert.com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676400" y="3740497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https://i.accu.co.uk/news/197-Surface-Roughness-Chart.jpg?scale.option=fill&amp;w=0&amp;h=500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76400" y="3961358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www.accu.co.uk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76400" y="4512022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https://sdp-si.com/products/images/si-gears-drives-group.jpg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676400" y="4732883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sdp-si.com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76400" y="5283547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https://i.ytimg.com/vi/dUZezPiQlGo/maxresdefault.jpg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76400" y="5504408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www.youtube.com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676400" y="6055072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https://img.kwcdn.com/product/fancy/fa5e8d55-72c0-4f31-a004-26b1e36699ae.jpg?imageMogr2/auto-orient%7CimageView2/2/w/800/q/70/format/webp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676400" y="6275933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www.temu.com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531393"/>
            <a:ext cx="857250" cy="47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IMAGE SOURCES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81025" y="3388518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3388518"/>
            <a:ext cx="274141" cy="4095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1025" y="4150518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81025" y="4150518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4160043"/>
            <a:ext cx="274141" cy="4095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302918"/>
            <a:ext cx="857250" cy="4762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76400" y="3552378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https://mechsimulator.com/tools/vernier-caliper/screenshot.webp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76400" y="3773239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mechsimulator.com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76400" y="4323903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https://www.starrett.com/images/default-source/products/precision-hand-tools/micrometers/575apc56159cusa1.jpg?sfvrsn=6353a06_4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6400" y="4544764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www.starrett.com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125664"/>
            <a:ext cx="11029950" cy="552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KÍCH THƯỚC DANH NGHĨA (D, D)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596008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Kích thước được xác định trên bản vẽ thiết kế, dùng làm gốc để xác định các sai lệch.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5221039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Ví dụ: Trục phi 40, Lỗ phi 40.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388048"/>
            <a:ext cx="1102995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4435673"/>
            <a:ext cx="10934700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SAI LỆCH GIỚI HẠN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7275" y="2033587"/>
            <a:ext cx="1055370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Sai lệch giới hạn trên (ES, es): Hiệu số giữa kích thước giới hạn lớn nhất và danh nghĩa.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3210817"/>
            <a:ext cx="1055370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Sai lệch giới hạn dưới (EI, ei): Hiệu số giữa kích thước giới hạn nhỏ nhất và danh nghĩa.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2033587"/>
            <a:ext cx="3524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3210817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842444"/>
            <a:ext cx="11029950" cy="62552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75" y="4032944"/>
            <a:ext cx="10553700" cy="13974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775" y="4172694"/>
            <a:ext cx="10553700" cy="1047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TÍNH TOÁN DUNG SAI (IT)</a:t>
            </a:r>
          </a:p>
        </p:txBody>
      </p:sp>
      <p:sp>
        <p:nvSpPr>
          <p:cNvPr id="7" name="Rectangle 6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81025" y="2806154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Dung sai là phạm vi cho phép của sai số kích thước.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25" y="5010894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Dung sai luôn là một giá trị dương (&gt;0).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3725167"/>
            <a:ext cx="5324475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3772792"/>
            <a:ext cx="5229225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CHƯƠNG 2: LẮP GHÉP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81025" y="2386012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Lắp ghép là sự phối hợp của hai hay một số chi tiết với nhau tại bề mặt tiếp xúc.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4604295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Lắp lỏng (Clearance)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275" y="5288160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Lắp chặt (Interference)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7275" y="5972026"/>
            <a:ext cx="484822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Lắp trung gian (Transition)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604295"/>
            <a:ext cx="352425" cy="3619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288160"/>
            <a:ext cx="352425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972026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278" y="4175224"/>
            <a:ext cx="2784425" cy="33798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6441" y="4859089"/>
            <a:ext cx="2742902" cy="3379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LẮP LỎNG (ĐỘ HỞ S)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81025" y="3224658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Đặc điểm: Kích thước lỗ luôn lớn hơn hoặc bằng kích thước trục.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4070449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hở lớn nhất: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275" y="4754314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hở nhỏ nhất: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070449"/>
            <a:ext cx="352425" cy="3619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754314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5937" y="4175224"/>
            <a:ext cx="2843063" cy="33798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101" y="4859089"/>
            <a:ext cx="2801540" cy="3379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976312"/>
            <a:ext cx="11581447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750" b="1" i="0" u="none">
                <a:solidFill>
                  <a:srgbClr val="FFFFFF"/>
                </a:solidFill>
                <a:latin typeface="Times New Roman"/>
              </a:rPr>
              <a:t>LẮP CHẶT (ĐỘ DÔI N)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1624012"/>
            <a:ext cx="11029950" cy="28575"/>
          </a:xfrm>
          <a:prstGeom prst="rect">
            <a:avLst/>
          </a:prstGeom>
          <a:solidFill>
            <a:srgbClr val="0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81025" y="3224658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Đặc điểm: Kích thước lỗ luôn nhỏ hơn hoặc bằng kích thước trục.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4070449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dôi lớn nhất: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275" y="4754314"/>
            <a:ext cx="1055370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mes New Roman"/>
              </a:rPr>
              <a:t>Độ dôi nhỏ nhất: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070449"/>
            <a:ext cx="352425" cy="3619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754314"/>
            <a:ext cx="352425" cy="3619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1108</Words>
  <Application>Microsoft Office PowerPoint</Application>
  <PresentationFormat>Widescreen</PresentationFormat>
  <Paragraphs>145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xin chao</dc:creator>
  <cp:keywords/>
  <dc:description>generated using python-pptx</dc:description>
  <cp:lastModifiedBy>xin chao</cp:lastModifiedBy>
  <cp:revision>2</cp:revision>
  <dcterms:created xsi:type="dcterms:W3CDTF">2013-01-27T09:14:16Z</dcterms:created>
  <dcterms:modified xsi:type="dcterms:W3CDTF">2026-07-25T17:07:24Z</dcterms:modified>
  <cp:category/>
</cp:coreProperties>
</file>