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9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C3CEB-23D5-470D-9017-C7D24257F31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78EA1-CB5D-4676-A3C8-1A999A600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1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24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6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0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en-US" sz="39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ĐIỆN KỸ THUẬT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7892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619648"/>
            <a:ext cx="11029950" cy="7745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2.4 ĐỊNH LUẬT ĐIỆN ÁP (KVL)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583358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Trong một vòng kín, tổng đại số các điện áp bằng không.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937075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Áp dụng nguyên lý bảo toàn năng lượng.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810148"/>
            <a:ext cx="10648950" cy="3935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595836"/>
            <a:ext cx="11029950" cy="8221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2.5 GHÉP ĐIỆN TRỞ NỐI TIẾP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559546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Điện trở tương đương bằng tổng các điện trở thành phần: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960887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Dòng điện qua các điện trở là như nhau.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786336"/>
            <a:ext cx="10648950" cy="4411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384649"/>
            <a:ext cx="11029950" cy="1244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2.6 GHÉP ĐIỆN TRỞ SONG SONG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348358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Nghịch đảo điện trở tương đương bằng tổng các nghịch đảo: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5172075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Điện áp trên các điện trở là như nhau.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575149"/>
            <a:ext cx="10648950" cy="86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967906"/>
            <a:ext cx="11029950" cy="12760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2.7 NGUYÊN LÝ CHIA ÁP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931616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Trong mạch nối tiếp, điện áp trên một điện trở tỉ lệ thuận với giá trị của nó: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4158406"/>
            <a:ext cx="10648950" cy="8950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214663"/>
            <a:ext cx="11029950" cy="12760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2.8 NGUYÊN LÝ CHIA DÒNG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685008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Trong mạch song song, dòng điện qua một nhánh tỉ lệ nghịch với điện trở nhánh đó: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4405163"/>
            <a:ext cx="10648950" cy="8950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01899"/>
            <a:ext cx="5324475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2.9 CHUYỂN ĐỔI SAO - TAM GIÁC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843956"/>
            <a:ext cx="532447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Kỹ thuật biến đổi cấu trúc mạch để đơn giản hóa quá trình tính toán.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183112"/>
            <a:ext cx="532447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Biến đổi từ Star (Y) sang Delta (Δ) và ngược lại.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139999"/>
            <a:ext cx="5248275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3.1 PHƯƠNG PHÁP THẾ NÚT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867769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Sử dụng định luật KCL tại các nút để thiết lập hệ phương trình với ẩn số là điện áp tại các nút.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4358372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2025" y="4359324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Chọn 1 nút làm nút gốc (GND = 0V).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4851737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2025" y="4852689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Viết KCL cho (n-1) nút còn lại.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3.2 PHƯƠNG PHÁP MẮT LƯỚI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914352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Sử dụng định luật KVL cho các vòng kín nhỏ nhất (mắt lưới) để tìm dòng điện giả định trong các mắt lưới.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60593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Hữu hiệu cho các mạch phẳng (planar circuits).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4.1 NGUYÊN LÝ XẾP CHỒNG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667744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Trong mạch tuyến tính, đáp ứng (dòng hoặc áp) do nhiều nguồn gây ra bằng tổng các đáp ứng do từng nguồn gây ra riêng biệt.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359324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Khi xét 1 nguồn, các nguồn khác phải được triệt tiêu (Áp = Ngắn mạch, Dòng = Hở mạch).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4.2 ĐỊNH LUẬT THEVENIN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914352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Bất kỳ mạch tuyến tính hai đầu nào cũng có thể thay thế bằng một nguồn điện áp (Vth) nối tiếp với một điện trở (Rth).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60593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Vth là áp hở mạch, Rth là trở kháng nhìn từ hai đầu mạch khi triệt tiêu nguồn.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MỤC TIÊU KHÓA HỌC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38200" y="3019216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025" y="3020169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Nắm vững các khái niệm cơ bản về mạch điện DC và AC.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512581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2025" y="3513534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Hiểu nguyên lý hoạt động của máy điện và máy biến áp.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4005947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2025" y="4006899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Phân tích và tính toán các thông số trong mạng điện.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4499312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2025" y="4500264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Sử dụng các phần mềm mô phỏng kỹ thuật điện.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4.3 ĐỊNH LUẬT NORTON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914352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Tương tự Thevenin, mạch có thể thay thế bằng một nguồn dòng (In) song song với điện trở (Rn).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60593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Mối quan hệ: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700" y="4682132"/>
            <a:ext cx="2378273" cy="38397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474964"/>
            <a:ext cx="11029950" cy="7554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4.4 CÔNG SUẤT CỰC ĐẠI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945308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Công suất truyền từ nguồn đến tải đạt cực đại khi điện trở tải (RL) bằng điện trở nội của nguồn (Rth).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4665464"/>
            <a:ext cx="10648950" cy="37445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425" y="295275"/>
            <a:ext cx="2019300" cy="419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01899"/>
            <a:ext cx="5324475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5.1 KHÁI NIỆM VỀ AC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7925" y="409575"/>
            <a:ext cx="190500" cy="190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025" y="2843956"/>
            <a:ext cx="5324475" cy="1480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Dòng điện xoay chiều thay đổi chiều và độ lớn theo thời gian, thường theo dạng hàm Sin.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4676477"/>
            <a:ext cx="532447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Chu kỳ (T) và Tần số (f):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2139999"/>
            <a:ext cx="5248275" cy="3733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9575" y="4724102"/>
            <a:ext cx="1456432" cy="304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177158"/>
            <a:ext cx="11029950" cy="13510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5.2 GIÁ TRỊ HIỆU DỤNG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647503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Là giá trị tương đương với dòng DC về khả năng tỏa nhiệt trên cùng một điện trở.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4367658"/>
            <a:ext cx="10648950" cy="97006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5.3 PHƯƠNG PHÁP PHASOR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914352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Sử dụng số phức để đại diện cho các đại lượng xoay chiều, giúp biến đổi các phương trình vi phân thành các phương trình đại số.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60593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Biểu diễn dưới dạng cực: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100" y="4663082"/>
            <a:ext cx="2237630" cy="40302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5.4 TRỞ KHÁNG (Z)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591692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Tương đương điện trở trong mạch AC, bao gồm phần thực (R) và phần ảo (X):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4082295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2025" y="4083248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Điện trở: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4575661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2025" y="4576613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Cảm kháng: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5069026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2025" y="5069978"/>
            <a:ext cx="10648950" cy="552152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Dung kháng: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575" y="4159448"/>
            <a:ext cx="1316533" cy="374451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775" y="4652813"/>
            <a:ext cx="1676846" cy="374451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125" y="5092898"/>
            <a:ext cx="1537543" cy="52923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5.5 PHÂN TÍCH MẠCH RLC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91435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Trở kháng tổng: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112567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Góc lệch pha giữa U và I xác định trạng thái mạch (Cảm tính, Dung tính hay Cộng hưởng).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275" y="2971502"/>
            <a:ext cx="3949451" cy="39350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264372"/>
            <a:ext cx="11029950" cy="11766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5.6 CỘNG HƯỞNG ĐIỆN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734716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Xảy ra khi cảm kháng bằng dung kháng (XL = XC). Lúc này dòng điện trong mạch đạt giá trị lớn nhất.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4454872"/>
            <a:ext cx="10648950" cy="79563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064990"/>
            <a:ext cx="3549699" cy="270807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224" y="2064990"/>
            <a:ext cx="3549699" cy="270807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1424" y="2064990"/>
            <a:ext cx="3549699" cy="27080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6.1 CÁC LOẠI CÔNG SUẤT AC</a:t>
            </a:r>
          </a:p>
        </p:txBody>
      </p:sp>
      <p:sp>
        <p:nvSpPr>
          <p:cNvPr id="7" name="Rectangle 6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81025" y="5058816"/>
            <a:ext cx="11029950" cy="5375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Tam giác công suất: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3884" y="5058816"/>
            <a:ext cx="2459831" cy="4633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2320" y="2529036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P (Active)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6775" y="3100536"/>
            <a:ext cx="2978199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Công suất thực (Watt).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32519" y="2529036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Q (Reactive)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06974" y="3100536"/>
            <a:ext cx="2978199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Công suất phản kháng (VAR).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2719" y="2529036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S (Apparent)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47174" y="3100536"/>
            <a:ext cx="2978199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Công suất biểu kiến (VA).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467100"/>
            <a:ext cx="11029950" cy="10795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6.2 HỆ SỐ CÔNG SUẤT (COSΦ)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430809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Đặc trưng cho hiệu quả sử dụng năng lượng điện.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5089624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Nâng cao hệ số công suất bằng cách bù tụ điện giúp giảm tổn thất lưới điện.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657600"/>
            <a:ext cx="10648950" cy="6985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425" y="295275"/>
            <a:ext cx="2019300" cy="419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01899"/>
            <a:ext cx="5324475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1.1 BẢN CHẤT CỦA DÒNG ĐIỆN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7925" y="409575"/>
            <a:ext cx="190500" cy="190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025" y="2597199"/>
            <a:ext cx="5324475" cy="1480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Dòng điện là dòng chuyển dời có hướng của các hạt mang điện (electron hoặc ion).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4429720"/>
            <a:ext cx="532447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Trong kim loại, dòng điện là dòng các electron tự do.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2139999"/>
            <a:ext cx="5248275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01899"/>
            <a:ext cx="5324475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7.1 HỆ THỐNG ĐIỆN BA PHA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843956"/>
            <a:ext cx="532447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Gồm 3 dòng xoay chiều cùng tần số nhưng lệch pha nhau 120 độ.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183112"/>
            <a:ext cx="532447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Ưu điểm: Tiết kiệm dây dẫn, hiệu suất cao cho động cơ công nghiệp.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139999"/>
            <a:ext cx="5248275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7.2 CÁCH ĐẤU DÂY 3 PHA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1025" y="2866578"/>
          <a:ext cx="11010899" cy="2470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0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5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65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3664">
                <a:tc>
                  <a:txBody>
                    <a:bodyPr/>
                    <a:lstStyle/>
                    <a:p>
                      <a:pPr algn="l"/>
                      <a:r>
                        <a:rPr sz="2775" b="1" i="0" u="none">
                          <a:solidFill>
                            <a:srgbClr val="FFFFFF"/>
                          </a:solidFill>
                          <a:latin typeface="Tinos"/>
                        </a:rPr>
                        <a:t>Đặc tính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B6CB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75" b="1" i="0" u="none">
                          <a:solidFill>
                            <a:srgbClr val="FFFFFF"/>
                          </a:solidFill>
                          <a:latin typeface="Tinos"/>
                        </a:rPr>
                        <a:t>Nối Sao (Y)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B6CB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75" b="1" i="0" u="none">
                          <a:solidFill>
                            <a:srgbClr val="FFFFFF"/>
                          </a:solidFill>
                          <a:latin typeface="Tinos"/>
                        </a:rPr>
                        <a:t>Nối Tam Giác (Δ)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B6C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664">
                <a:tc>
                  <a:txBody>
                    <a:bodyPr/>
                    <a:lstStyle/>
                    <a:p>
                      <a:pPr algn="l"/>
                      <a:r>
                        <a:rPr sz="2775" b="0" i="0" u="none">
                          <a:solidFill>
                            <a:srgbClr val="FFFFFF"/>
                          </a:solidFill>
                          <a:latin typeface="Tinos"/>
                        </a:rPr>
                        <a:t>Dòng điện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75" b="0" i="0" u="none">
                          <a:solidFill>
                            <a:srgbClr val="FFFFFF"/>
                          </a:solidFill>
                          <a:latin typeface="Tinos"/>
                        </a:rPr>
                        <a:t>
           I
           p
          =
           I
           d
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75" b="0" i="0" u="none">
                          <a:solidFill>
                            <a:srgbClr val="FFFFFF"/>
                          </a:solidFill>
                          <a:latin typeface="Tinos"/>
                        </a:rPr>
                        <a:t>
           I
           d
          =
           3
           I
           p
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665">
                <a:tc>
                  <a:txBody>
                    <a:bodyPr/>
                    <a:lstStyle/>
                    <a:p>
                      <a:pPr algn="l"/>
                      <a:r>
                        <a:rPr sz="2775" b="0" i="0" u="none">
                          <a:solidFill>
                            <a:srgbClr val="FFFFFF"/>
                          </a:solidFill>
                          <a:latin typeface="Tinos"/>
                        </a:rPr>
                        <a:t>Điện áp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75" b="0" i="0" u="none">
                          <a:solidFill>
                            <a:srgbClr val="FFFFFF"/>
                          </a:solidFill>
                          <a:latin typeface="Tinos"/>
                        </a:rPr>
                        <a:t>
           V
           d
          =
           3
           V
           p
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75" b="0" i="0" u="none">
                          <a:solidFill>
                            <a:srgbClr val="FFFFFF"/>
                          </a:solidFill>
                          <a:latin typeface="Tinos"/>
                        </a:rPr>
                        <a:t>
           V
           p
          =
           V
           d
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122" y="3902868"/>
            <a:ext cx="1241375" cy="441126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8844" y="3835151"/>
            <a:ext cx="1690836" cy="508843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3122" y="4657278"/>
            <a:ext cx="2024211" cy="518368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8844" y="4724995"/>
            <a:ext cx="1574750" cy="45065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425" y="295275"/>
            <a:ext cx="2019300" cy="419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01899"/>
            <a:ext cx="5324475" cy="3810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3863131"/>
            <a:ext cx="5324475" cy="12951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8.1 NGUYÊN LÝ MÁY BIẾN ÁP</a:t>
            </a:r>
          </a:p>
        </p:txBody>
      </p:sp>
      <p:sp>
        <p:nvSpPr>
          <p:cNvPr id="7" name="Rectangle 6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7925" y="409575"/>
            <a:ext cx="190500" cy="190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1025" y="3017341"/>
            <a:ext cx="532447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Dựa trên hiện tượng cảm ứng điện từ.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2139999"/>
            <a:ext cx="5248275" cy="3733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4053631"/>
            <a:ext cx="4943475" cy="91410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8.2 TỔN THẤT &amp; HIỆU SUẤT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38200" y="3265824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025" y="3266777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Tổn hao đồng (Copper Loss): Tỏa nhiệt trên dây quấn.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759190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2025" y="3760142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Tổn hao sắt (Iron Loss): Dòng Foucault và từ trễ trong lõi thép.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4252555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2025" y="4253507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Hiệu suất máy biến áp rất cao (95-99%).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425" y="295275"/>
            <a:ext cx="2019300" cy="419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01899"/>
            <a:ext cx="5324475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9.1 ĐỘNG CƠ KHÔNG ĐỒNG BỘ</a:t>
            </a:r>
          </a:p>
        </p:txBody>
      </p:sp>
      <p:sp>
        <p:nvSpPr>
          <p:cNvPr id="6" name="Rectangle 5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7925" y="409575"/>
            <a:ext cx="190500" cy="190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025" y="2843956"/>
            <a:ext cx="532447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Sử dụng từ trường quay để làm quay rotor.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4183112"/>
            <a:ext cx="5324475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Tốc độ rotor thấp hơn tốc độ từ trường (độ trượt s).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2139999"/>
            <a:ext cx="5248275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9.2 ĐỘNG CƠ ĐIỆN MỘT CHIỀU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667744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Cấu tạo gồm Stator (phần tĩnh) tạo từ trường và Rotor (phần quay) có bộ cổ góp và chổi than.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359324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Dễ điều khiển tốc độ, thường dùng trong các ứng dụng đòi hỏi momen khởi động lớn.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652861"/>
            <a:ext cx="3549699" cy="270807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224" y="2652861"/>
            <a:ext cx="3549699" cy="270807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1424" y="2652861"/>
            <a:ext cx="3549699" cy="27080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10.1 ĐO LƯỜNG ĐIỆN</a:t>
            </a:r>
          </a:p>
        </p:txBody>
      </p:sp>
      <p:sp>
        <p:nvSpPr>
          <p:cNvPr id="7" name="Rectangle 6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92320" y="3116907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Ampe kế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688407"/>
            <a:ext cx="2978199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Đo dòng điện (mắc nối tiếp).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32519" y="3116907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Volt kế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6974" y="3688407"/>
            <a:ext cx="2978199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Đo điện áp (mắc song song).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2719" y="3116907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Oscilloscope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7174" y="3688407"/>
            <a:ext cx="2978199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Quan sát dạng sóng điện.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01899"/>
            <a:ext cx="5324475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11.1 AN TOÀN ĐIỆN &amp; NỐI ĐẤT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843956"/>
            <a:ext cx="5324475" cy="1480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Nối đất (Earthing) bảo vệ người dùng khỏi điện giật khi rò rỉ điện ra vỏ thiết bị.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676477"/>
            <a:ext cx="5324475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Sử dụng thiết bị bảo vệ (CB, ELCB).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139999"/>
            <a:ext cx="5248275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12.1 CÔNG CỤ MÔ PHỎNG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867769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Trong môn học này, chúng ta sẽ thực hành trên các phần mềm: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865006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2025" y="3865959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**MATLAB/Simulink**: Phân tích hệ thống phức tạp.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4358372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2025" y="4359324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**Multisim/PSpice**: Mô phỏng mạch điện tử và mạch số.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4851737"/>
            <a:ext cx="12382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75" b="0" i="0" u="none">
                <a:solidFill>
                  <a:srgbClr val="FFFFFF"/>
                </a:solidFill>
                <a:latin typeface="Tinos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2025" y="4852689"/>
            <a:ext cx="10648950" cy="493365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**AutoCAD Electrical**: Thiết kế sơ đồ điện công nghiệp.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TỔNG KẾT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1025" y="2914352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Môn Điện Kỹ Thuật cung cấp nền tảng vững chắc để tiếp cận các chuyên ngành sâu hơn như Điện tử công suất, Hệ thống điện và Tự động hóa.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460593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Chúc các bạn học tốt!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642270"/>
            <a:ext cx="11029950" cy="12224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1.2 ĐIỆN TÍCH &amp; DÒNG ĐIỆN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112615"/>
            <a:ext cx="11029950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Cường độ dòng điện (I) là lượng điện tích dịch chuyển qua tiết diện dây dẫn trong một đơn vị thời gian.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5407669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Đơn vị đo: Ampere (A).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832770"/>
            <a:ext cx="10648950" cy="84147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276" y="2077342"/>
            <a:ext cx="11581447" cy="8858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000" b="1" i="0" u="none">
                <a:solidFill>
                  <a:srgbClr val="FFFFFF"/>
                </a:solidFill>
                <a:latin typeface="Tinos"/>
              </a:rPr>
              <a:t>HỎI &amp; ĐÁP (Q&amp;A)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1025" y="3153667"/>
            <a:ext cx="11029950" cy="56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sz="3150" b="0" i="0" u="none">
                <a:solidFill>
                  <a:srgbClr val="CBD5E0"/>
                </a:solidFill>
                <a:latin typeface="Tinos"/>
              </a:rPr>
              <a:t>Mọi thắc mắc xin gửi về hòm thư bộ môn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025" y="4590008"/>
            <a:ext cx="11029950" cy="19050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ctr"/>
            <a:r>
              <a:rPr sz="1200" b="0" i="0" u="none">
                <a:solidFill>
                  <a:srgbClr val="FFFFFF"/>
                </a:solidFill>
                <a:latin typeface="Tinos"/>
              </a:rPr>
              <a:t>contact@engineering.edu.vn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737" y="4599533"/>
            <a:ext cx="1524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IMAGE 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81025" y="1736824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81025" y="2508349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81025" y="3279874"/>
            <a:ext cx="11029950" cy="90264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81025" y="4182516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81025" y="4954041"/>
            <a:ext cx="110299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81025" y="2498824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81025" y="2498824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81025" y="3270349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81025" y="3270349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81025" y="4172991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81025" y="4172991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81025" y="4944516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81025" y="4944516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81025" y="5716041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81025" y="5716041"/>
            <a:ext cx="110299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879699"/>
            <a:ext cx="857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76400" y="1900683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https://www.wikihow.com/images/thumb/2/2c/Make-a-Simple-Electrical-Circuit-Step-10-Version-2.jpg/v4-460px-Make-a-Simple-Electrical-Circuit-Step-10-Version-2.jpg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76400" y="2121544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www.wikihow.com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2651224"/>
            <a:ext cx="857250" cy="4762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76400" y="2672208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https://i.ytimg.com/vi/jOybATbPy3o/hq720.jpg?sqp=-oaymwEhCK4FEIIDSFryq4qpAxMIARUAAAAAGAElAADIQj0AgKJD&amp;rs=AOn4CLDiEt2Tgasb3H-fTnWIG_RcWK9Bvg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76400" y="2893069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www.youtube.com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3488233"/>
            <a:ext cx="857250" cy="4762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676400" y="3422749"/>
            <a:ext cx="9934575" cy="346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https://media.istockphoto.com/id/2197912674/vector/seamless-vector-waveform-background-illustration-with-text-space.jpg?s=170667a&amp;w=is&amp;k=20&amp;c=osaOpfK0nq6vkcrXX_jXwlhqDM0j8uHw3OOqPk7jMAU=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76400" y="3816846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www.istockphoto.com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4325391"/>
            <a:ext cx="857250" cy="47625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676400" y="4346376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https://i.ytimg.com/vi/Rp8qWms3Cjw/maxresdefault.jpg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76400" y="4567237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www.youtube.com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5096916"/>
            <a:ext cx="857250" cy="47625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676400" y="5117901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https://www.nvistech.com/wp-content/uploads/2026/06/Working-Principle-of-PMSM-Motor-A-Complete-Guide-for-Engineering-Students.webp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76400" y="5338762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www.nvistech.com</a:t>
            </a:r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5868441"/>
            <a:ext cx="857250" cy="47625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676400" y="5889426"/>
            <a:ext cx="993457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https://images.ctfassets.net/ueprkma36dz5/2lUjbjlAbgKV7DPEHHIawW/45df2cc867749ada2f7948e1b2d0ff3a/Examples-of-Electrical-Hazards.png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76400" y="6110287"/>
            <a:ext cx="993457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safetyculture.com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651027"/>
            <a:ext cx="11029950" cy="11081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1.3 ĐIỆN ÁP &amp; HIỆU ĐIỆN THẾ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41652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Điện áp là công thực hiện để di chuyển một điện tích đơn vị giữa hai điểm.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3614737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Ký hiệu: V hoặc U. Đơn vị: Volt (V).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4841527"/>
            <a:ext cx="10648950" cy="7271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673524"/>
            <a:ext cx="11029950" cy="666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1.4 CÔNG SUẤT &amp; NĂNG LƯỢNG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637234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Công suất điện (P) là tốc độ tiêu thụ hoặc sản sinh năng lượng.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883199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Đơn vị: Watt (W). Năng lượng (W) đo bằng Joule (J) hoặc kWh.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864024"/>
            <a:ext cx="10648950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670673"/>
            <a:ext cx="5324475" cy="666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2.1 ĐỊNH LUẬT OHM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838152"/>
            <a:ext cx="5324475" cy="1480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Cường độ dòng điện chạy qua điện trở tỉ lệ thuận với điện áp và tỉ lệ nghịch với điện trở.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0612" y="2557164"/>
            <a:ext cx="476250" cy="476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72250" y="3576339"/>
            <a:ext cx="4752975" cy="1480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R là Điện trở (Ohm - Ω). Đặc trưng cho khả năng cản trở dòng điện.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" y="4861173"/>
            <a:ext cx="4943475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406104"/>
            <a:ext cx="3549699" cy="320144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224" y="2406104"/>
            <a:ext cx="3549699" cy="320144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1424" y="2406104"/>
            <a:ext cx="3549699" cy="32014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2.2 PHẦN TỬ THỤ ĐỘNG (R, L, C)</a:t>
            </a:r>
          </a:p>
        </p:txBody>
      </p:sp>
      <p:sp>
        <p:nvSpPr>
          <p:cNvPr id="7" name="Rectangle 6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92320" y="2870150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Điện trở (R)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441650"/>
            <a:ext cx="2978199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Tiêu tán năng lượng dưới dạng nhiệt.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32519" y="2870150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Cuộn cảm (L)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6974" y="3441650"/>
            <a:ext cx="2978199" cy="986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Tích lũy năng lượng dưới dạng từ trường.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2719" y="2870150"/>
            <a:ext cx="3127109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4" b="1" i="0" u="none">
                <a:solidFill>
                  <a:srgbClr val="FFFFFF"/>
                </a:solidFill>
                <a:latin typeface="Tinos"/>
              </a:rPr>
              <a:t>Tụ điện (C)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7174" y="3441650"/>
            <a:ext cx="2978199" cy="14800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Tích lũy năng lượng dưới dạng điện trường.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3624411"/>
            <a:ext cx="11029950" cy="7649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936724"/>
            <a:ext cx="11381422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75" b="1" i="0" u="none">
                <a:solidFill>
                  <a:srgbClr val="FFFFFF"/>
                </a:solidFill>
                <a:latin typeface="Tinos"/>
              </a:rPr>
              <a:t>2.3 ĐỊNH LUẬT DÒNG ĐIỆN (KCL)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025" y="936724"/>
            <a:ext cx="76200" cy="514350"/>
          </a:xfrm>
          <a:prstGeom prst="rect">
            <a:avLst/>
          </a:prstGeom>
          <a:solidFill>
            <a:srgbClr val="429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81025" y="2588121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Tại một nút, tổng các dòng điện đi vào bằng tổng các dòng điện đi ra.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932312"/>
            <a:ext cx="11029950" cy="4933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884"/>
              </a:lnSpc>
            </a:pPr>
            <a:r>
              <a:rPr sz="2775" b="0" i="0" u="none">
                <a:solidFill>
                  <a:srgbClr val="FFFFFF"/>
                </a:solidFill>
                <a:latin typeface="Tinos"/>
              </a:rPr>
              <a:t>Nguyên lý bảo toàn điện tích.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3814911"/>
            <a:ext cx="10648950" cy="3839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1517</Words>
  <Application>Microsoft Office PowerPoint</Application>
  <PresentationFormat>Widescreen</PresentationFormat>
  <Paragraphs>190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Times New Roman</vt:lpstr>
      <vt:lpstr>Tinos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xin chao</dc:creator>
  <cp:keywords/>
  <dc:description>generated using python-pptx</dc:description>
  <cp:lastModifiedBy>xin chao</cp:lastModifiedBy>
  <cp:revision>3</cp:revision>
  <dcterms:created xsi:type="dcterms:W3CDTF">2013-01-27T09:14:16Z</dcterms:created>
  <dcterms:modified xsi:type="dcterms:W3CDTF">2026-07-25T17:06:07Z</dcterms:modified>
  <cp:category/>
</cp:coreProperties>
</file>