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89"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75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A9937-BBD3-430F-9C59-DABDD51FD305}"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B462-E44D-4EE3-9207-910B68A6D434}" type="slidenum">
              <a:rPr lang="en-US" smtClean="0"/>
              <a:t>‹#›</a:t>
            </a:fld>
            <a:endParaRPr lang="en-US"/>
          </a:p>
        </p:txBody>
      </p:sp>
    </p:spTree>
    <p:extLst>
      <p:ext uri="{BB962C8B-B14F-4D97-AF65-F5344CB8AC3E}">
        <p14:creationId xmlns:p14="http://schemas.microsoft.com/office/powerpoint/2010/main" val="2468271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62457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png"/><Relationship Id="rId7"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2938464"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1500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4257996"/>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1514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lnSpc>
                <a:spcPts val="7012"/>
              </a:lnSpc>
            </a:pPr>
            <a:r>
              <a:rPr lang="en-US" sz="3900" b="1" kern="10" dirty="0">
                <a:ln w="12700">
                  <a:solidFill>
                    <a:srgbClr val="3333CC"/>
                  </a:solidFill>
                  <a:round/>
                  <a:headEnd/>
                  <a:tailEnd/>
                </a:ln>
                <a:solidFill>
                  <a:schemeClr val="accent1"/>
                </a:solidFill>
                <a:effectLst>
                  <a:outerShdw dist="45791" dir="2021404" algn="ctr" rotWithShape="0">
                    <a:srgbClr val="9999FF"/>
                  </a:outerShdw>
                </a:effectLst>
                <a:latin typeface="Times New Roman"/>
                <a:cs typeface="Times New Roman"/>
              </a:rPr>
              <a:t>BÀI GIẢNG </a:t>
            </a:r>
            <a:r>
              <a:rPr lang="vi-VN" sz="4000" b="1" dirty="0">
                <a:solidFill>
                  <a:schemeClr val="accent1"/>
                </a:solidFill>
                <a:latin typeface="Playfair Display"/>
              </a:rPr>
              <a:t>CƠ </a:t>
            </a:r>
            <a:r>
              <a:rPr lang="vi-VN" sz="4000" b="1" dirty="0">
                <a:solidFill>
                  <a:schemeClr val="accent1"/>
                </a:solidFill>
                <a:latin typeface="Times New Roman" panose="02020603050405020304" pitchFamily="18" charset="0"/>
                <a:cs typeface="Times New Roman" panose="02020603050405020304" pitchFamily="18" charset="0"/>
              </a:rPr>
              <a:t>KỸ THUẬT</a:t>
            </a:r>
            <a:endParaRPr lang="vi-VN" sz="4000" b="1" dirty="0">
              <a:solidFill>
                <a:schemeClr val="accent1"/>
              </a:solidFill>
              <a:latin typeface="Times New Roman" panose="02020603050405020304" pitchFamily="18" charset="0"/>
              <a:cs typeface="Times New Roman" panose="02020603050405020304" pitchFamily="18" charset="0"/>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581960" y="4143629"/>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90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83299" y="4385260"/>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935430" y="1217351"/>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2414786" y="4081663"/>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5745163" y="1633589"/>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4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622930"/>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981200"/>
            <a:ext cx="11049000" cy="1143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10/30</a:t>
            </a:r>
          </a:p>
        </p:txBody>
      </p:sp>
      <p:sp>
        <p:nvSpPr>
          <p:cNvPr id="6" name="TextBox 5"/>
          <p:cNvSpPr txBox="1"/>
          <p:nvPr/>
        </p:nvSpPr>
        <p:spPr>
          <a:xfrm>
            <a:off x="10387012" y="6372225"/>
            <a:ext cx="1233487" cy="200025"/>
          </a:xfrm>
          <a:prstGeom prst="rect">
            <a:avLst/>
          </a:prstGeom>
          <a:noFill/>
        </p:spPr>
        <p:txBody>
          <a:bodyPr wrap="square" lIns="0" tIns="0" rIns="0" bIns="0" anchor="t">
            <a:spAutoFit/>
          </a:bodyPr>
          <a:lstStyle/>
          <a:p>
            <a:pPr algn="l"/>
            <a:r>
              <a:rPr sz="1350" b="0" i="0" u="none">
                <a:solidFill>
                  <a:srgbClr val="FFFFFF"/>
                </a:solidFill>
                <a:latin typeface="Times New Roman"/>
              </a:rPr>
              <a:t>Phần 2: Động học</a:t>
            </a:r>
          </a:p>
        </p:txBody>
      </p:sp>
      <p:sp>
        <p:nvSpPr>
          <p:cNvPr id="7" name="TextBox 6"/>
          <p:cNvSpPr txBox="1"/>
          <p:nvPr/>
        </p:nvSpPr>
        <p:spPr>
          <a:xfrm>
            <a:off x="295275" y="3505200"/>
            <a:ext cx="11601450" cy="754260"/>
          </a:xfrm>
          <a:prstGeom prst="rect">
            <a:avLst/>
          </a:prstGeom>
          <a:noFill/>
        </p:spPr>
        <p:txBody>
          <a:bodyPr wrap="square" lIns="0" tIns="0" rIns="0" bIns="0" anchor="t">
            <a:spAutoFit/>
          </a:bodyPr>
          <a:lstStyle/>
          <a:p>
            <a:pPr algn="ctr">
              <a:lnSpc>
                <a:spcPts val="5940"/>
              </a:lnSpc>
            </a:pPr>
            <a:r>
              <a:rPr sz="5400" b="1" i="0" u="none">
                <a:solidFill>
                  <a:srgbClr val="FFD700"/>
                </a:solidFill>
                <a:latin typeface="Playfair Display"/>
              </a:rPr>
              <a:t>PHẦN II: ĐỘNG HỌC</a:t>
            </a:r>
          </a:p>
        </p:txBody>
      </p:sp>
      <p:sp>
        <p:nvSpPr>
          <p:cNvPr id="8" name="TextBox 7"/>
          <p:cNvSpPr txBox="1"/>
          <p:nvPr/>
        </p:nvSpPr>
        <p:spPr>
          <a:xfrm>
            <a:off x="571500" y="4449960"/>
            <a:ext cx="11049000" cy="426690"/>
          </a:xfrm>
          <a:prstGeom prst="rect">
            <a:avLst/>
          </a:prstGeom>
          <a:noFill/>
        </p:spPr>
        <p:txBody>
          <a:bodyPr wrap="square" lIns="0" tIns="0" rIns="0" bIns="0" anchor="t">
            <a:spAutoFit/>
          </a:bodyPr>
          <a:lstStyle/>
          <a:p>
            <a:pPr algn="ctr">
              <a:lnSpc>
                <a:spcPts val="3359"/>
              </a:lnSpc>
            </a:pPr>
            <a:r>
              <a:rPr sz="2400" b="0" i="0" u="none">
                <a:solidFill>
                  <a:srgbClr val="FFFFFF"/>
                </a:solidFill>
                <a:latin typeface="Times New Roman"/>
              </a:rPr>
              <a:t>Nghiên cứu đặc điểm hình học của chuyển động (không xét lực).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3240434"/>
            <a:ext cx="3492400" cy="1262955"/>
          </a:xfrm>
          <a:prstGeom prst="rect">
            <a:avLst/>
          </a:prstGeom>
        </p:spPr>
      </p:pic>
      <p:pic>
        <p:nvPicPr>
          <p:cNvPr id="5" name="Picture 4" descr="image.png"/>
          <p:cNvPicPr>
            <a:picLocks noChangeAspect="1"/>
          </p:cNvPicPr>
          <p:nvPr/>
        </p:nvPicPr>
        <p:blipFill>
          <a:blip r:embed="rId5"/>
          <a:stretch>
            <a:fillRect/>
          </a:stretch>
        </p:blipFill>
        <p:spPr>
          <a:xfrm>
            <a:off x="4349650" y="3240434"/>
            <a:ext cx="3492549" cy="1262955"/>
          </a:xfrm>
          <a:prstGeom prst="rect">
            <a:avLst/>
          </a:prstGeom>
        </p:spPr>
      </p:pic>
      <p:pic>
        <p:nvPicPr>
          <p:cNvPr id="6" name="Picture 5" descr="image.png"/>
          <p:cNvPicPr>
            <a:picLocks noChangeAspect="1"/>
          </p:cNvPicPr>
          <p:nvPr/>
        </p:nvPicPr>
        <p:blipFill>
          <a:blip r:embed="rId4"/>
          <a:stretch>
            <a:fillRect/>
          </a:stretch>
        </p:blipFill>
        <p:spPr>
          <a:xfrm>
            <a:off x="8127950" y="3240434"/>
            <a:ext cx="3492400" cy="1262955"/>
          </a:xfrm>
          <a:prstGeom prst="rect">
            <a:avLst/>
          </a:prstGeom>
        </p:spPr>
      </p:pic>
      <p:sp>
        <p:nvSpPr>
          <p:cNvPr id="7" name="TextBox 6"/>
          <p:cNvSpPr txBox="1"/>
          <p:nvPr/>
        </p:nvSpPr>
        <p:spPr>
          <a:xfrm>
            <a:off x="571500" y="6372225"/>
            <a:ext cx="7795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11/30</a:t>
            </a:r>
          </a:p>
        </p:txBody>
      </p:sp>
      <p:sp>
        <p:nvSpPr>
          <p:cNvPr id="8" name="TextBox 7"/>
          <p:cNvSpPr txBox="1"/>
          <p:nvPr/>
        </p:nvSpPr>
        <p:spPr>
          <a:xfrm>
            <a:off x="10910887" y="6372225"/>
            <a:ext cx="709612" cy="200025"/>
          </a:xfrm>
          <a:prstGeom prst="rect">
            <a:avLst/>
          </a:prstGeom>
          <a:noFill/>
        </p:spPr>
        <p:txBody>
          <a:bodyPr wrap="square" lIns="0" tIns="0" rIns="0" bIns="0" anchor="t">
            <a:spAutoFit/>
          </a:bodyPr>
          <a:lstStyle/>
          <a:p>
            <a:pPr algn="l"/>
            <a:r>
              <a:rPr sz="1350" b="0" i="0" u="none">
                <a:solidFill>
                  <a:srgbClr val="FFFFFF"/>
                </a:solidFill>
                <a:latin typeface="Times New Roman"/>
              </a:rPr>
              <a:t>Chất điểm</a:t>
            </a:r>
          </a:p>
        </p:txBody>
      </p:sp>
      <p:pic>
        <p:nvPicPr>
          <p:cNvPr id="9" name="Picture 8" descr="image.png"/>
          <p:cNvPicPr>
            <a:picLocks noChangeAspect="1"/>
          </p:cNvPicPr>
          <p:nvPr/>
        </p:nvPicPr>
        <p:blipFill>
          <a:blip r:embed="rId6"/>
          <a:stretch>
            <a:fillRect/>
          </a:stretch>
        </p:blipFill>
        <p:spPr>
          <a:xfrm>
            <a:off x="904875" y="3811934"/>
            <a:ext cx="2825650" cy="310455"/>
          </a:xfrm>
          <a:prstGeom prst="rect">
            <a:avLst/>
          </a:prstGeom>
        </p:spPr>
      </p:pic>
      <p:pic>
        <p:nvPicPr>
          <p:cNvPr id="10" name="Picture 9" descr="image.png"/>
          <p:cNvPicPr>
            <a:picLocks noChangeAspect="1"/>
          </p:cNvPicPr>
          <p:nvPr/>
        </p:nvPicPr>
        <p:blipFill>
          <a:blip r:embed="rId7"/>
          <a:stretch>
            <a:fillRect/>
          </a:stretch>
        </p:blipFill>
        <p:spPr>
          <a:xfrm>
            <a:off x="4683025" y="3811934"/>
            <a:ext cx="2825799" cy="280689"/>
          </a:xfrm>
          <a:prstGeom prst="rect">
            <a:avLst/>
          </a:prstGeom>
        </p:spPr>
      </p:pic>
      <p:pic>
        <p:nvPicPr>
          <p:cNvPr id="11" name="Picture 10" descr="image.png"/>
          <p:cNvPicPr>
            <a:picLocks noChangeAspect="1"/>
          </p:cNvPicPr>
          <p:nvPr/>
        </p:nvPicPr>
        <p:blipFill>
          <a:blip r:embed="rId8"/>
          <a:stretch>
            <a:fillRect/>
          </a:stretch>
        </p:blipFill>
        <p:spPr>
          <a:xfrm>
            <a:off x="8461325" y="3811934"/>
            <a:ext cx="2825650" cy="303014"/>
          </a:xfrm>
          <a:prstGeom prst="rect">
            <a:avLst/>
          </a:prstGeom>
        </p:spPr>
      </p:pic>
      <p:sp>
        <p:nvSpPr>
          <p:cNvPr id="12" name="TextBox 11"/>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VẬN TỐC VÀ GIA TỐC CHẤT ĐIỂM</a:t>
            </a:r>
          </a:p>
        </p:txBody>
      </p:sp>
      <p:sp>
        <p:nvSpPr>
          <p:cNvPr id="13" name="Rectangle 12"/>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4233" y="3573809"/>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Vận tốc</a:t>
            </a:r>
          </a:p>
        </p:txBody>
      </p:sp>
      <p:sp>
        <p:nvSpPr>
          <p:cNvPr id="15" name="TextBox 14"/>
          <p:cNvSpPr txBox="1"/>
          <p:nvPr/>
        </p:nvSpPr>
        <p:spPr>
          <a:xfrm>
            <a:off x="4612380" y="3573809"/>
            <a:ext cx="2967089" cy="238125"/>
          </a:xfrm>
          <a:prstGeom prst="rect">
            <a:avLst/>
          </a:prstGeom>
          <a:noFill/>
        </p:spPr>
        <p:txBody>
          <a:bodyPr wrap="square" lIns="0" tIns="0" rIns="0" bIns="0" anchor="t">
            <a:spAutoFit/>
          </a:bodyPr>
          <a:lstStyle/>
          <a:p>
            <a:pPr algn="ctr"/>
            <a:r>
              <a:rPr sz="1404" b="1" i="0" u="none">
                <a:solidFill>
                  <a:srgbClr val="FFFFFF"/>
                </a:solidFill>
                <a:latin typeface="Playfair Display"/>
              </a:rPr>
              <a:t>Gia tốc tiếp</a:t>
            </a:r>
          </a:p>
        </p:txBody>
      </p:sp>
      <p:sp>
        <p:nvSpPr>
          <p:cNvPr id="16" name="TextBox 15"/>
          <p:cNvSpPr txBox="1"/>
          <p:nvPr/>
        </p:nvSpPr>
        <p:spPr>
          <a:xfrm>
            <a:off x="8390684" y="3573809"/>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Gia tốc pháp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12/30</a:t>
            </a:r>
          </a:p>
        </p:txBody>
      </p:sp>
      <p:sp>
        <p:nvSpPr>
          <p:cNvPr id="6" name="TextBox 5"/>
          <p:cNvSpPr txBox="1"/>
          <p:nvPr/>
        </p:nvSpPr>
        <p:spPr>
          <a:xfrm>
            <a:off x="11111061" y="6372225"/>
            <a:ext cx="509438" cy="200025"/>
          </a:xfrm>
          <a:prstGeom prst="rect">
            <a:avLst/>
          </a:prstGeom>
          <a:noFill/>
        </p:spPr>
        <p:txBody>
          <a:bodyPr wrap="square" lIns="0" tIns="0" rIns="0" bIns="0" anchor="t">
            <a:spAutoFit/>
          </a:bodyPr>
          <a:lstStyle/>
          <a:p>
            <a:pPr algn="l"/>
            <a:r>
              <a:rPr sz="1350" b="0" i="0" u="none">
                <a:solidFill>
                  <a:srgbClr val="FFFFFF"/>
                </a:solidFill>
                <a:latin typeface="Times New Roman"/>
              </a:rPr>
              <a:t>Vật rắn</a:t>
            </a:r>
          </a:p>
        </p:txBody>
      </p:sp>
      <p:pic>
        <p:nvPicPr>
          <p:cNvPr id="7" name="Picture 6" descr="image.png"/>
          <p:cNvPicPr>
            <a:picLocks noChangeAspect="1"/>
          </p:cNvPicPr>
          <p:nvPr/>
        </p:nvPicPr>
        <p:blipFill>
          <a:blip r:embed="rId5"/>
          <a:stretch>
            <a:fillRect/>
          </a:stretch>
        </p:blipFill>
        <p:spPr>
          <a:xfrm>
            <a:off x="6419850" y="2005012"/>
            <a:ext cx="5162550" cy="37338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CÁC CHUYỂN ĐỘNG CỦA VẬT RẮN</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47750" y="2887265"/>
            <a:ext cx="4762500" cy="746521"/>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Chuyển động tịnh tiến:</a:t>
            </a:r>
            <a:r>
              <a:rPr sz="2100" b="0" i="0" u="none">
                <a:solidFill>
                  <a:srgbClr val="FFFFFF"/>
                </a:solidFill>
                <a:latin typeface="Times New Roman"/>
              </a:rPr>
              <a:t> Mọi điểm có quỹ đạo giống nhau.</a:t>
            </a:r>
          </a:p>
        </p:txBody>
      </p:sp>
      <p:sp>
        <p:nvSpPr>
          <p:cNvPr id="11" name="TextBox 10"/>
          <p:cNvSpPr txBox="1"/>
          <p:nvPr/>
        </p:nvSpPr>
        <p:spPr>
          <a:xfrm>
            <a:off x="1047750" y="3871912"/>
            <a:ext cx="4762500" cy="746521"/>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Quay quanh trục cố định:</a:t>
            </a:r>
            <a:r>
              <a:rPr sz="2100" b="0" i="0" u="none">
                <a:solidFill>
                  <a:srgbClr val="FFFFFF"/>
                </a:solidFill>
                <a:latin typeface="Times New Roman"/>
              </a:rPr>
              <a:t> Đặc trưng bởi vận tốc góc ω.</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3195637"/>
            <a:ext cx="5238750" cy="1352401"/>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13/30</a:t>
            </a:r>
          </a:p>
        </p:txBody>
      </p:sp>
      <p:sp>
        <p:nvSpPr>
          <p:cNvPr id="6" name="TextBox 5"/>
          <p:cNvSpPr txBox="1"/>
          <p:nvPr/>
        </p:nvSpPr>
        <p:spPr>
          <a:xfrm>
            <a:off x="10806112" y="6372225"/>
            <a:ext cx="814387" cy="200025"/>
          </a:xfrm>
          <a:prstGeom prst="rect">
            <a:avLst/>
          </a:prstGeom>
          <a:noFill/>
        </p:spPr>
        <p:txBody>
          <a:bodyPr wrap="square" lIns="0" tIns="0" rIns="0" bIns="0" anchor="t">
            <a:spAutoFit/>
          </a:bodyPr>
          <a:lstStyle/>
          <a:p>
            <a:pPr algn="l"/>
            <a:r>
              <a:rPr sz="1350" b="0" i="0" u="none">
                <a:solidFill>
                  <a:srgbClr val="FFFFFF"/>
                </a:solidFill>
                <a:latin typeface="Times New Roman"/>
              </a:rPr>
              <a:t>Song phẳng</a:t>
            </a:r>
          </a:p>
        </p:txBody>
      </p:sp>
      <p:pic>
        <p:nvPicPr>
          <p:cNvPr id="7" name="Picture 6" descr="image.png"/>
          <p:cNvPicPr>
            <a:picLocks noChangeAspect="1"/>
          </p:cNvPicPr>
          <p:nvPr/>
        </p:nvPicPr>
        <p:blipFill>
          <a:blip r:embed="rId5"/>
          <a:stretch>
            <a:fillRect/>
          </a:stretch>
        </p:blipFill>
        <p:spPr>
          <a:xfrm>
            <a:off x="971550" y="3968948"/>
            <a:ext cx="4438650" cy="17904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CHUYỂN ĐỘNG SONG PHẲNG</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71550" y="3595687"/>
            <a:ext cx="443865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Công thức Euler</a:t>
            </a:r>
          </a:p>
        </p:txBody>
      </p:sp>
      <p:sp>
        <p:nvSpPr>
          <p:cNvPr id="11" name="TextBox 10"/>
          <p:cNvSpPr txBox="1"/>
          <p:nvPr/>
        </p:nvSpPr>
        <p:spPr>
          <a:xfrm>
            <a:off x="6858000" y="2954833"/>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Tổng hợp của tịnh tiến và quay.</a:t>
            </a:r>
          </a:p>
        </p:txBody>
      </p:sp>
      <p:sp>
        <p:nvSpPr>
          <p:cNvPr id="12" name="TextBox 11"/>
          <p:cNvSpPr txBox="1"/>
          <p:nvPr/>
        </p:nvSpPr>
        <p:spPr>
          <a:xfrm>
            <a:off x="6858000" y="3566219"/>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Khái niệm tâm vận tốc tức thời (P).</a:t>
            </a:r>
          </a:p>
        </p:txBody>
      </p:sp>
      <p:sp>
        <p:nvSpPr>
          <p:cNvPr id="13" name="TextBox 12"/>
          <p:cNvSpPr txBox="1"/>
          <p:nvPr/>
        </p:nvSpPr>
        <p:spPr>
          <a:xfrm>
            <a:off x="6858000" y="4177605"/>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Ví dụ: Bánh xe lăn không trượt trên đường.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685032"/>
            <a:ext cx="1104900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14/30</a:t>
            </a:r>
          </a:p>
        </p:txBody>
      </p:sp>
      <p:sp>
        <p:nvSpPr>
          <p:cNvPr id="6" name="TextBox 5"/>
          <p:cNvSpPr txBox="1"/>
          <p:nvPr/>
        </p:nvSpPr>
        <p:spPr>
          <a:xfrm>
            <a:off x="10782151" y="6372225"/>
            <a:ext cx="838348" cy="200025"/>
          </a:xfrm>
          <a:prstGeom prst="rect">
            <a:avLst/>
          </a:prstGeom>
          <a:noFill/>
        </p:spPr>
        <p:txBody>
          <a:bodyPr wrap="square" lIns="0" tIns="0" rIns="0" bIns="0" anchor="t">
            <a:spAutoFit/>
          </a:bodyPr>
          <a:lstStyle/>
          <a:p>
            <a:pPr algn="l"/>
            <a:r>
              <a:rPr sz="1350" b="0" i="0" u="none">
                <a:solidFill>
                  <a:srgbClr val="FFFFFF"/>
                </a:solidFill>
                <a:latin typeface="Times New Roman"/>
              </a:rPr>
              <a:t>Mô phỏng 1</a:t>
            </a:r>
          </a:p>
        </p:txBody>
      </p:sp>
      <p:pic>
        <p:nvPicPr>
          <p:cNvPr id="7" name="Picture 6" descr="image.png"/>
          <p:cNvPicPr>
            <a:picLocks noChangeAspect="1"/>
          </p:cNvPicPr>
          <p:nvPr/>
        </p:nvPicPr>
        <p:blipFill>
          <a:blip r:embed="rId5"/>
          <a:stretch>
            <a:fillRect/>
          </a:stretch>
        </p:blipFill>
        <p:spPr>
          <a:xfrm>
            <a:off x="5810250" y="2817614"/>
            <a:ext cx="571500" cy="762000"/>
          </a:xfrm>
          <a:prstGeom prst="rect">
            <a:avLst/>
          </a:prstGeom>
        </p:spPr>
      </p:pic>
      <p:sp>
        <p:nvSpPr>
          <p:cNvPr id="8" name="TextBox 7"/>
          <p:cNvSpPr txBox="1"/>
          <p:nvPr/>
        </p:nvSpPr>
        <p:spPr>
          <a:xfrm>
            <a:off x="4613225" y="4143375"/>
            <a:ext cx="2965549" cy="219075"/>
          </a:xfrm>
          <a:prstGeom prst="rect">
            <a:avLst/>
          </a:prstGeom>
          <a:noFill/>
        </p:spPr>
        <p:txBody>
          <a:bodyPr wrap="square" lIns="0" tIns="0" rIns="0" bIns="0" anchor="t">
            <a:spAutoFit/>
          </a:bodyPr>
          <a:lstStyle/>
          <a:p>
            <a:pPr algn="l"/>
            <a:r>
              <a:rPr sz="1500" b="0" i="0" u="none">
                <a:solidFill>
                  <a:srgbClr val="FFFFFF"/>
                </a:solidFill>
                <a:latin typeface="Times New Roman"/>
              </a:rPr>
              <a:t>(Phân tích quỹ đạo và vận tốc tức thời)</a:t>
            </a:r>
          </a:p>
        </p:txBody>
      </p:sp>
      <p:sp>
        <p:nvSpPr>
          <p:cNvPr id="9" name="TextBox 8"/>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MÔ PHỎNG ĐỘNG HỌC: CƠ CẤU 4 KHÂU</a:t>
            </a:r>
          </a:p>
        </p:txBody>
      </p:sp>
      <p:sp>
        <p:nvSpPr>
          <p:cNvPr id="10" name="Rectangle 9"/>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71500" y="5685532"/>
            <a:ext cx="1104900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Mô hình hóa sự phụ thuộc giữa các khâu động.</a:t>
            </a:r>
          </a:p>
        </p:txBody>
      </p:sp>
      <p:sp>
        <p:nvSpPr>
          <p:cNvPr id="12" name="TextBox 11"/>
          <p:cNvSpPr txBox="1"/>
          <p:nvPr/>
        </p:nvSpPr>
        <p:spPr>
          <a:xfrm>
            <a:off x="3968501" y="3770114"/>
            <a:ext cx="4254847"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CLICK ĐỂ XEM VIDEO MÔ PHỎNG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15/30</a:t>
            </a:r>
          </a:p>
        </p:txBody>
      </p:sp>
      <p:sp>
        <p:nvSpPr>
          <p:cNvPr id="6" name="TextBox 5"/>
          <p:cNvSpPr txBox="1"/>
          <p:nvPr/>
        </p:nvSpPr>
        <p:spPr>
          <a:xfrm>
            <a:off x="11067901" y="6372225"/>
            <a:ext cx="552598" cy="200025"/>
          </a:xfrm>
          <a:prstGeom prst="rect">
            <a:avLst/>
          </a:prstGeom>
          <a:noFill/>
        </p:spPr>
        <p:txBody>
          <a:bodyPr wrap="square" lIns="0" tIns="0" rIns="0" bIns="0" anchor="t">
            <a:spAutoFit/>
          </a:bodyPr>
          <a:lstStyle/>
          <a:p>
            <a:pPr algn="l"/>
            <a:r>
              <a:rPr sz="1350" b="0" i="0" u="none">
                <a:solidFill>
                  <a:srgbClr val="FFFFFF"/>
                </a:solidFill>
                <a:latin typeface="Times New Roman"/>
              </a:rPr>
              <a:t>Coriolis</a:t>
            </a:r>
          </a:p>
        </p:txBody>
      </p:sp>
      <p:pic>
        <p:nvPicPr>
          <p:cNvPr id="7" name="Picture 6" descr="image.png"/>
          <p:cNvPicPr>
            <a:picLocks noChangeAspect="1"/>
          </p:cNvPicPr>
          <p:nvPr/>
        </p:nvPicPr>
        <p:blipFill>
          <a:blip r:embed="rId5"/>
          <a:stretch>
            <a:fillRect/>
          </a:stretch>
        </p:blipFill>
        <p:spPr>
          <a:xfrm>
            <a:off x="571500" y="3595985"/>
            <a:ext cx="5238750" cy="179040"/>
          </a:xfrm>
          <a:prstGeom prst="rect">
            <a:avLst/>
          </a:prstGeom>
        </p:spPr>
      </p:pic>
      <p:pic>
        <p:nvPicPr>
          <p:cNvPr id="8" name="Picture 7" descr="image.png"/>
          <p:cNvPicPr>
            <a:picLocks noChangeAspect="1"/>
          </p:cNvPicPr>
          <p:nvPr/>
        </p:nvPicPr>
        <p:blipFill>
          <a:blip r:embed="rId6"/>
          <a:stretch>
            <a:fillRect/>
          </a:stretch>
        </p:blipFill>
        <p:spPr>
          <a:xfrm>
            <a:off x="571500" y="4338786"/>
            <a:ext cx="5238750" cy="182165"/>
          </a:xfrm>
          <a:prstGeom prst="rect">
            <a:avLst/>
          </a:prstGeom>
        </p:spPr>
      </p:pic>
      <p:pic>
        <p:nvPicPr>
          <p:cNvPr id="9" name="Picture 8" descr="image.png"/>
          <p:cNvPicPr>
            <a:picLocks noChangeAspect="1"/>
          </p:cNvPicPr>
          <p:nvPr/>
        </p:nvPicPr>
        <p:blipFill>
          <a:blip r:embed="rId7"/>
          <a:stretch>
            <a:fillRect/>
          </a:stretch>
        </p:blipFill>
        <p:spPr>
          <a:xfrm>
            <a:off x="6419850" y="2005012"/>
            <a:ext cx="5162550" cy="3733800"/>
          </a:xfrm>
          <a:prstGeom prst="rect">
            <a:avLst/>
          </a:prstGeom>
        </p:spPr>
      </p:pic>
      <p:sp>
        <p:nvSpPr>
          <p:cNvPr id="10" name="TextBox 9"/>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HỢP CHUYỂN ĐỘNG: GIA TỐC CORIOLIS</a:t>
            </a:r>
          </a:p>
        </p:txBody>
      </p:sp>
      <p:sp>
        <p:nvSpPr>
          <p:cNvPr id="11" name="Rectangle 10"/>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71500" y="3222724"/>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Định lý hợp vận tốc:</a:t>
            </a:r>
          </a:p>
        </p:txBody>
      </p:sp>
      <p:sp>
        <p:nvSpPr>
          <p:cNvPr id="13" name="TextBox 12"/>
          <p:cNvSpPr txBox="1"/>
          <p:nvPr/>
        </p:nvSpPr>
        <p:spPr>
          <a:xfrm>
            <a:off x="571500" y="3965525"/>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Gia tốc Coriolis: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981200"/>
            <a:ext cx="11049000" cy="1143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16/30</a:t>
            </a:r>
          </a:p>
        </p:txBody>
      </p:sp>
      <p:sp>
        <p:nvSpPr>
          <p:cNvPr id="6" name="TextBox 5"/>
          <p:cNvSpPr txBox="1"/>
          <p:nvPr/>
        </p:nvSpPr>
        <p:spPr>
          <a:xfrm>
            <a:off x="10127456" y="6372225"/>
            <a:ext cx="1493043" cy="200025"/>
          </a:xfrm>
          <a:prstGeom prst="rect">
            <a:avLst/>
          </a:prstGeom>
          <a:noFill/>
        </p:spPr>
        <p:txBody>
          <a:bodyPr wrap="square" lIns="0" tIns="0" rIns="0" bIns="0" anchor="t">
            <a:spAutoFit/>
          </a:bodyPr>
          <a:lstStyle/>
          <a:p>
            <a:pPr algn="l"/>
            <a:r>
              <a:rPr sz="1350" b="0" i="0" u="none">
                <a:solidFill>
                  <a:srgbClr val="FFFFFF"/>
                </a:solidFill>
                <a:latin typeface="Times New Roman"/>
              </a:rPr>
              <a:t>Phần 3: Động lực học</a:t>
            </a:r>
          </a:p>
        </p:txBody>
      </p:sp>
      <p:sp>
        <p:nvSpPr>
          <p:cNvPr id="7" name="TextBox 6"/>
          <p:cNvSpPr txBox="1"/>
          <p:nvPr/>
        </p:nvSpPr>
        <p:spPr>
          <a:xfrm>
            <a:off x="295275" y="3505200"/>
            <a:ext cx="11601450" cy="754260"/>
          </a:xfrm>
          <a:prstGeom prst="rect">
            <a:avLst/>
          </a:prstGeom>
          <a:noFill/>
        </p:spPr>
        <p:txBody>
          <a:bodyPr wrap="square" lIns="0" tIns="0" rIns="0" bIns="0" anchor="t">
            <a:spAutoFit/>
          </a:bodyPr>
          <a:lstStyle/>
          <a:p>
            <a:pPr algn="ctr">
              <a:lnSpc>
                <a:spcPts val="5940"/>
              </a:lnSpc>
            </a:pPr>
            <a:r>
              <a:rPr sz="5400" b="1" i="0" u="none">
                <a:solidFill>
                  <a:srgbClr val="FFD700"/>
                </a:solidFill>
                <a:latin typeface="Playfair Display"/>
              </a:rPr>
              <a:t>PHẦN III: ĐỘNG LỰC HỌC</a:t>
            </a:r>
          </a:p>
        </p:txBody>
      </p:sp>
      <p:sp>
        <p:nvSpPr>
          <p:cNvPr id="8" name="TextBox 7"/>
          <p:cNvSpPr txBox="1"/>
          <p:nvPr/>
        </p:nvSpPr>
        <p:spPr>
          <a:xfrm>
            <a:off x="571500" y="4449960"/>
            <a:ext cx="11049000" cy="426690"/>
          </a:xfrm>
          <a:prstGeom prst="rect">
            <a:avLst/>
          </a:prstGeom>
          <a:noFill/>
        </p:spPr>
        <p:txBody>
          <a:bodyPr wrap="square" lIns="0" tIns="0" rIns="0" bIns="0" anchor="t">
            <a:spAutoFit/>
          </a:bodyPr>
          <a:lstStyle/>
          <a:p>
            <a:pPr algn="ctr">
              <a:lnSpc>
                <a:spcPts val="3359"/>
              </a:lnSpc>
            </a:pPr>
            <a:r>
              <a:rPr sz="2400" b="0" i="0" u="none">
                <a:solidFill>
                  <a:srgbClr val="FFFFFF"/>
                </a:solidFill>
                <a:latin typeface="Times New Roman"/>
              </a:rPr>
              <a:t>Nghiên cứu chuyển động dưới tác dụng của hệ lực.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17/30</a:t>
            </a:r>
          </a:p>
        </p:txBody>
      </p:sp>
      <p:sp>
        <p:nvSpPr>
          <p:cNvPr id="6" name="TextBox 5"/>
          <p:cNvSpPr txBox="1"/>
          <p:nvPr/>
        </p:nvSpPr>
        <p:spPr>
          <a:xfrm>
            <a:off x="11077575" y="6372225"/>
            <a:ext cx="542925" cy="200025"/>
          </a:xfrm>
          <a:prstGeom prst="rect">
            <a:avLst/>
          </a:prstGeom>
          <a:noFill/>
        </p:spPr>
        <p:txBody>
          <a:bodyPr wrap="square" lIns="0" tIns="0" rIns="0" bIns="0" anchor="t">
            <a:spAutoFit/>
          </a:bodyPr>
          <a:lstStyle/>
          <a:p>
            <a:pPr algn="l"/>
            <a:r>
              <a:rPr sz="1350" b="0" i="0" u="none">
                <a:solidFill>
                  <a:srgbClr val="FFFFFF"/>
                </a:solidFill>
                <a:latin typeface="Times New Roman"/>
              </a:rPr>
              <a:t>Newton</a:t>
            </a:r>
          </a:p>
        </p:txBody>
      </p:sp>
      <p:pic>
        <p:nvPicPr>
          <p:cNvPr id="7" name="Picture 6" descr="image.png"/>
          <p:cNvPicPr>
            <a:picLocks noChangeAspect="1"/>
          </p:cNvPicPr>
          <p:nvPr/>
        </p:nvPicPr>
        <p:blipFill>
          <a:blip r:embed="rId5"/>
          <a:stretch>
            <a:fillRect/>
          </a:stretch>
        </p:blipFill>
        <p:spPr>
          <a:xfrm>
            <a:off x="609600" y="2005012"/>
            <a:ext cx="5162550" cy="37338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CƠ SỞ ĐỘNG LỰC HỌC: ĐỊNH LUẬT NEWTON</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0" y="2649140"/>
            <a:ext cx="47625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Định luật I:</a:t>
            </a:r>
            <a:r>
              <a:rPr sz="2100" b="0" i="0" u="none">
                <a:solidFill>
                  <a:srgbClr val="FFFFFF"/>
                </a:solidFill>
                <a:latin typeface="Times New Roman"/>
              </a:rPr>
              <a:t> Quán tính.</a:t>
            </a:r>
          </a:p>
        </p:txBody>
      </p:sp>
      <p:sp>
        <p:nvSpPr>
          <p:cNvPr id="11" name="TextBox 10"/>
          <p:cNvSpPr txBox="1"/>
          <p:nvPr/>
        </p:nvSpPr>
        <p:spPr>
          <a:xfrm>
            <a:off x="6858000" y="3260526"/>
            <a:ext cx="47625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Định luật II:</a:t>
            </a:r>
            <a:r>
              <a:rPr sz="2100" b="0" i="0" u="none">
                <a:solidFill>
                  <a:srgbClr val="FFFFFF"/>
                </a:solidFill>
                <a:latin typeface="Times New Roman"/>
              </a:rPr>
              <a:t> F = m.a.</a:t>
            </a:r>
          </a:p>
        </p:txBody>
      </p:sp>
      <p:sp>
        <p:nvSpPr>
          <p:cNvPr id="12" name="TextBox 11"/>
          <p:cNvSpPr txBox="1"/>
          <p:nvPr/>
        </p:nvSpPr>
        <p:spPr>
          <a:xfrm>
            <a:off x="6858000" y="3871912"/>
            <a:ext cx="47625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Định luật III:</a:t>
            </a:r>
            <a:r>
              <a:rPr sz="2100" b="0" i="0" u="none">
                <a:solidFill>
                  <a:srgbClr val="FFFFFF"/>
                </a:solidFill>
                <a:latin typeface="Times New Roman"/>
              </a:rPr>
              <a:t> Tương tác lực.</a:t>
            </a:r>
          </a:p>
        </p:txBody>
      </p:sp>
      <p:sp>
        <p:nvSpPr>
          <p:cNvPr id="13" name="TextBox 12"/>
          <p:cNvSpPr txBox="1"/>
          <p:nvPr/>
        </p:nvSpPr>
        <p:spPr>
          <a:xfrm>
            <a:off x="6858000" y="4483298"/>
            <a:ext cx="47625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Định luật IV:</a:t>
            </a:r>
            <a:r>
              <a:rPr sz="2100" b="0" i="0" u="none">
                <a:solidFill>
                  <a:srgbClr val="FFFFFF"/>
                </a:solidFill>
                <a:latin typeface="Times New Roman"/>
              </a:rPr>
              <a:t> Độc lập tác dụng.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2192833"/>
            <a:ext cx="11049000" cy="3358157"/>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18/30</a:t>
            </a:r>
          </a:p>
        </p:txBody>
      </p:sp>
      <p:sp>
        <p:nvSpPr>
          <p:cNvPr id="6" name="TextBox 5"/>
          <p:cNvSpPr txBox="1"/>
          <p:nvPr/>
        </p:nvSpPr>
        <p:spPr>
          <a:xfrm>
            <a:off x="11083081" y="6372225"/>
            <a:ext cx="537418" cy="200025"/>
          </a:xfrm>
          <a:prstGeom prst="rect">
            <a:avLst/>
          </a:prstGeom>
          <a:noFill/>
        </p:spPr>
        <p:txBody>
          <a:bodyPr wrap="square" lIns="0" tIns="0" rIns="0" bIns="0" anchor="t">
            <a:spAutoFit/>
          </a:bodyPr>
          <a:lstStyle/>
          <a:p>
            <a:pPr algn="l"/>
            <a:r>
              <a:rPr sz="1350" b="0" i="0" u="none">
                <a:solidFill>
                  <a:srgbClr val="FFFFFF"/>
                </a:solidFill>
                <a:latin typeface="Times New Roman"/>
              </a:rPr>
              <a:t>Vi phân</a:t>
            </a:r>
          </a:p>
        </p:txBody>
      </p:sp>
      <p:sp>
        <p:nvSpPr>
          <p:cNvPr id="7" name="TextBox 6"/>
          <p:cNvSpPr txBox="1"/>
          <p:nvPr/>
        </p:nvSpPr>
        <p:spPr>
          <a:xfrm>
            <a:off x="971550" y="3156644"/>
            <a:ext cx="10248900" cy="1057275"/>
          </a:xfrm>
          <a:prstGeom prst="rect">
            <a:avLst/>
          </a:prstGeom>
          <a:noFill/>
        </p:spPr>
        <p:txBody>
          <a:bodyPr wrap="square" lIns="0" tIns="0" rIns="0" bIns="0" anchor="t">
            <a:spAutoFit/>
          </a:bodyPr>
          <a:lstStyle/>
          <a:p>
            <a:pPr algn="ctr"/>
            <a:r>
              <a:rPr sz="2400" b="0" i="0" u="none">
                <a:solidFill>
                  <a:srgbClr val="FFFFFF"/>
                </a:solidFill>
                <a:latin typeface="Times New Roman"/>
              </a:rPr>
              <a:t>m.x'' = ΣX</a:t>
            </a:r>
            <a:r>
              <a:t>
</a:t>
            </a:r>
            <a:r>
              <a:rPr sz="2400" b="0" i="0" u="none">
                <a:solidFill>
                  <a:srgbClr val="FFFFFF"/>
                </a:solidFill>
                <a:latin typeface="Times New Roman"/>
              </a:rPr>
              <a:t> m.y'' = ΣY</a:t>
            </a:r>
            <a:r>
              <a:t>
</a:t>
            </a:r>
            <a:r>
              <a:rPr sz="2400" b="0" i="0" u="none">
                <a:solidFill>
                  <a:srgbClr val="FFFFFF"/>
                </a:solidFill>
                <a:latin typeface="Times New Roman"/>
              </a:rPr>
              <a:t> m.z'' = ΣZ</a:t>
            </a:r>
          </a:p>
        </p:txBody>
      </p:sp>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PHƯƠNG TRÌNH VI PHÂN CHUYỂN ĐỘNG</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71550" y="2592883"/>
            <a:ext cx="1024890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Hệ phương trình tọa độ Descarte</a:t>
            </a:r>
          </a:p>
        </p:txBody>
      </p:sp>
      <p:sp>
        <p:nvSpPr>
          <p:cNvPr id="11" name="TextBox 10"/>
          <p:cNvSpPr txBox="1"/>
          <p:nvPr/>
        </p:nvSpPr>
        <p:spPr>
          <a:xfrm>
            <a:off x="971550" y="4404419"/>
            <a:ext cx="1024890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Bài toán thuận: Biết chuyển động tìm lực. </a:t>
            </a:r>
            <a:r>
              <a:t>
</a:t>
            </a:r>
            <a:r>
              <a:rPr sz="2100" b="0" i="0" u="none">
                <a:solidFill>
                  <a:srgbClr val="FFFFFF"/>
                </a:solidFill>
                <a:latin typeface="Times New Roman"/>
              </a:rPr>
              <a:t> Bài toán nghịch: Biết lực tìm chuyển động.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19/30</a:t>
            </a:r>
          </a:p>
        </p:txBody>
      </p:sp>
      <p:sp>
        <p:nvSpPr>
          <p:cNvPr id="6" name="TextBox 5"/>
          <p:cNvSpPr txBox="1"/>
          <p:nvPr/>
        </p:nvSpPr>
        <p:spPr>
          <a:xfrm>
            <a:off x="10793908" y="6372225"/>
            <a:ext cx="826591" cy="200025"/>
          </a:xfrm>
          <a:prstGeom prst="rect">
            <a:avLst/>
          </a:prstGeom>
          <a:noFill/>
        </p:spPr>
        <p:txBody>
          <a:bodyPr wrap="square" lIns="0" tIns="0" rIns="0" bIns="0" anchor="t">
            <a:spAutoFit/>
          </a:bodyPr>
          <a:lstStyle/>
          <a:p>
            <a:pPr algn="l"/>
            <a:r>
              <a:rPr sz="1350" b="0" i="0" u="none">
                <a:solidFill>
                  <a:srgbClr val="FFFFFF"/>
                </a:solidFill>
                <a:latin typeface="Times New Roman"/>
              </a:rPr>
              <a:t>Động lượng</a:t>
            </a:r>
          </a:p>
        </p:txBody>
      </p:sp>
      <p:pic>
        <p:nvPicPr>
          <p:cNvPr id="7" name="Picture 6" descr="image.png"/>
          <p:cNvPicPr>
            <a:picLocks noChangeAspect="1"/>
          </p:cNvPicPr>
          <p:nvPr/>
        </p:nvPicPr>
        <p:blipFill>
          <a:blip r:embed="rId5"/>
          <a:stretch>
            <a:fillRect/>
          </a:stretch>
        </p:blipFill>
        <p:spPr>
          <a:xfrm>
            <a:off x="571500" y="3487489"/>
            <a:ext cx="5238750" cy="210740"/>
          </a:xfrm>
          <a:prstGeom prst="rect">
            <a:avLst/>
          </a:prstGeom>
        </p:spPr>
      </p:pic>
      <p:pic>
        <p:nvPicPr>
          <p:cNvPr id="8" name="Picture 7" descr="image.png"/>
          <p:cNvPicPr>
            <a:picLocks noChangeAspect="1"/>
          </p:cNvPicPr>
          <p:nvPr/>
        </p:nvPicPr>
        <p:blipFill>
          <a:blip r:embed="rId6"/>
          <a:stretch>
            <a:fillRect/>
          </a:stretch>
        </p:blipFill>
        <p:spPr>
          <a:xfrm>
            <a:off x="571500" y="4261991"/>
            <a:ext cx="5238750" cy="367605"/>
          </a:xfrm>
          <a:prstGeom prst="rect">
            <a:avLst/>
          </a:prstGeom>
        </p:spPr>
      </p:pic>
      <p:pic>
        <p:nvPicPr>
          <p:cNvPr id="9" name="Picture 8" descr="image.png"/>
          <p:cNvPicPr>
            <a:picLocks noChangeAspect="1"/>
          </p:cNvPicPr>
          <p:nvPr/>
        </p:nvPicPr>
        <p:blipFill>
          <a:blip r:embed="rId7"/>
          <a:stretch>
            <a:fillRect/>
          </a:stretch>
        </p:blipFill>
        <p:spPr>
          <a:xfrm>
            <a:off x="6419850" y="2005012"/>
            <a:ext cx="5162550" cy="3733800"/>
          </a:xfrm>
          <a:prstGeom prst="rect">
            <a:avLst/>
          </a:prstGeom>
        </p:spPr>
      </p:pic>
      <p:sp>
        <p:nvSpPr>
          <p:cNvPr id="10" name="TextBox 9"/>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ĐỊNH LÝ VỀ BIẾN THIÊN ĐỘNG LƯỢNG</a:t>
            </a:r>
          </a:p>
        </p:txBody>
      </p:sp>
      <p:sp>
        <p:nvSpPr>
          <p:cNvPr id="11" name="Rectangle 10"/>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71500" y="3114228"/>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Động lượng:</a:t>
            </a:r>
          </a:p>
        </p:txBody>
      </p:sp>
      <p:sp>
        <p:nvSpPr>
          <p:cNvPr id="13" name="TextBox 12"/>
          <p:cNvSpPr txBox="1"/>
          <p:nvPr/>
        </p:nvSpPr>
        <p:spPr>
          <a:xfrm>
            <a:off x="571500" y="3888730"/>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Định lý dạng đạo hàm: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2/30</a:t>
            </a:r>
          </a:p>
        </p:txBody>
      </p:sp>
      <p:sp>
        <p:nvSpPr>
          <p:cNvPr id="6" name="TextBox 5"/>
          <p:cNvSpPr txBox="1"/>
          <p:nvPr/>
        </p:nvSpPr>
        <p:spPr>
          <a:xfrm>
            <a:off x="10882461" y="6372225"/>
            <a:ext cx="738038" cy="200025"/>
          </a:xfrm>
          <a:prstGeom prst="rect">
            <a:avLst/>
          </a:prstGeom>
          <a:noFill/>
        </p:spPr>
        <p:txBody>
          <a:bodyPr wrap="square" lIns="0" tIns="0" rIns="0" bIns="0" anchor="t">
            <a:spAutoFit/>
          </a:bodyPr>
          <a:lstStyle/>
          <a:p>
            <a:pPr algn="l"/>
            <a:r>
              <a:rPr sz="1350" b="0" i="0" u="none">
                <a:solidFill>
                  <a:srgbClr val="FFFFFF"/>
                </a:solidFill>
                <a:latin typeface="Times New Roman"/>
              </a:rPr>
              <a:t>Tổng quan</a:t>
            </a:r>
          </a:p>
        </p:txBody>
      </p:sp>
      <p:pic>
        <p:nvPicPr>
          <p:cNvPr id="7" name="Picture 6" descr="image.png"/>
          <p:cNvPicPr>
            <a:picLocks noChangeAspect="1"/>
          </p:cNvPicPr>
          <p:nvPr/>
        </p:nvPicPr>
        <p:blipFill>
          <a:blip r:embed="rId5"/>
          <a:stretch>
            <a:fillRect/>
          </a:stretch>
        </p:blipFill>
        <p:spPr>
          <a:xfrm>
            <a:off x="6419850" y="2005012"/>
            <a:ext cx="5162550" cy="3733800"/>
          </a:xfrm>
          <a:prstGeom prst="rect">
            <a:avLst/>
          </a:prstGeom>
        </p:spPr>
      </p:pic>
      <p:pic>
        <p:nvPicPr>
          <p:cNvPr id="8" name="Picture 7" descr="image.png"/>
          <p:cNvPicPr>
            <a:picLocks noChangeAspect="1"/>
          </p:cNvPicPr>
          <p:nvPr/>
        </p:nvPicPr>
        <p:blipFill>
          <a:blip r:embed="rId6"/>
          <a:stretch>
            <a:fillRect/>
          </a:stretch>
        </p:blipFill>
        <p:spPr>
          <a:xfrm>
            <a:off x="571500" y="2461617"/>
            <a:ext cx="304800" cy="323850"/>
          </a:xfrm>
          <a:prstGeom prst="rect">
            <a:avLst/>
          </a:prstGeom>
        </p:spPr>
      </p:pic>
      <p:pic>
        <p:nvPicPr>
          <p:cNvPr id="9" name="Picture 8" descr="image.png"/>
          <p:cNvPicPr>
            <a:picLocks noChangeAspect="1"/>
          </p:cNvPicPr>
          <p:nvPr/>
        </p:nvPicPr>
        <p:blipFill>
          <a:blip r:embed="rId7"/>
          <a:stretch>
            <a:fillRect/>
          </a:stretch>
        </p:blipFill>
        <p:spPr>
          <a:xfrm>
            <a:off x="571500" y="3446264"/>
            <a:ext cx="304800" cy="323850"/>
          </a:xfrm>
          <a:prstGeom prst="rect">
            <a:avLst/>
          </a:prstGeom>
        </p:spPr>
      </p:pic>
      <p:pic>
        <p:nvPicPr>
          <p:cNvPr id="10" name="Picture 9" descr="image.png"/>
          <p:cNvPicPr>
            <a:picLocks noChangeAspect="1"/>
          </p:cNvPicPr>
          <p:nvPr/>
        </p:nvPicPr>
        <p:blipFill>
          <a:blip r:embed="rId8"/>
          <a:stretch>
            <a:fillRect/>
          </a:stretch>
        </p:blipFill>
        <p:spPr>
          <a:xfrm>
            <a:off x="571500" y="4430910"/>
            <a:ext cx="381000" cy="323850"/>
          </a:xfrm>
          <a:prstGeom prst="rect">
            <a:avLst/>
          </a:prstGeom>
        </p:spPr>
      </p:pic>
      <p:sp>
        <p:nvSpPr>
          <p:cNvPr id="11" name="TextBox 10"/>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MỤC TIÊU VÀ ĐỐI TƯỢNG NGHIÊN CỨU</a:t>
            </a:r>
          </a:p>
        </p:txBody>
      </p:sp>
      <p:sp>
        <p:nvSpPr>
          <p:cNvPr id="12" name="Rectangle 11"/>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47750" y="2394942"/>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Nghiên cứu các quy luật chung nhất của chuyển động cơ học.</a:t>
            </a:r>
          </a:p>
        </p:txBody>
      </p:sp>
      <p:sp>
        <p:nvSpPr>
          <p:cNvPr id="14" name="TextBox 13"/>
          <p:cNvSpPr txBox="1"/>
          <p:nvPr/>
        </p:nvSpPr>
        <p:spPr>
          <a:xfrm>
            <a:off x="1047750" y="3379589"/>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Đối tượng: Chất điểm, hệ chất điểm và vật rắn tuyệt đối.</a:t>
            </a:r>
          </a:p>
        </p:txBody>
      </p:sp>
      <p:sp>
        <p:nvSpPr>
          <p:cNvPr id="15" name="TextBox 14"/>
          <p:cNvSpPr txBox="1"/>
          <p:nvPr/>
        </p:nvSpPr>
        <p:spPr>
          <a:xfrm>
            <a:off x="1047750" y="4364235"/>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Cơ sở cho các môn chuyên ngành: Cơ học máy, Sức bền vật liệu.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2645271"/>
            <a:ext cx="3492400" cy="1699021"/>
          </a:xfrm>
          <a:prstGeom prst="rect">
            <a:avLst/>
          </a:prstGeom>
        </p:spPr>
      </p:pic>
      <p:pic>
        <p:nvPicPr>
          <p:cNvPr id="5" name="Picture 4" descr="image.png"/>
          <p:cNvPicPr>
            <a:picLocks noChangeAspect="1"/>
          </p:cNvPicPr>
          <p:nvPr/>
        </p:nvPicPr>
        <p:blipFill>
          <a:blip r:embed="rId5"/>
          <a:stretch>
            <a:fillRect/>
          </a:stretch>
        </p:blipFill>
        <p:spPr>
          <a:xfrm>
            <a:off x="4349650" y="2645271"/>
            <a:ext cx="3492549" cy="1699021"/>
          </a:xfrm>
          <a:prstGeom prst="rect">
            <a:avLst/>
          </a:prstGeom>
        </p:spPr>
      </p:pic>
      <p:pic>
        <p:nvPicPr>
          <p:cNvPr id="6" name="Picture 5" descr="image.png"/>
          <p:cNvPicPr>
            <a:picLocks noChangeAspect="1"/>
          </p:cNvPicPr>
          <p:nvPr/>
        </p:nvPicPr>
        <p:blipFill>
          <a:blip r:embed="rId4"/>
          <a:stretch>
            <a:fillRect/>
          </a:stretch>
        </p:blipFill>
        <p:spPr>
          <a:xfrm>
            <a:off x="8127950" y="2645271"/>
            <a:ext cx="3492400" cy="1699021"/>
          </a:xfrm>
          <a:prstGeom prst="rect">
            <a:avLst/>
          </a:prstGeom>
        </p:spPr>
      </p:pic>
      <p:sp>
        <p:nvSpPr>
          <p:cNvPr id="7" name="TextBox 6"/>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20/30</a:t>
            </a:r>
          </a:p>
        </p:txBody>
      </p:sp>
      <p:sp>
        <p:nvSpPr>
          <p:cNvPr id="8" name="TextBox 7"/>
          <p:cNvSpPr txBox="1"/>
          <p:nvPr/>
        </p:nvSpPr>
        <p:spPr>
          <a:xfrm>
            <a:off x="10863262" y="6372225"/>
            <a:ext cx="757237" cy="200025"/>
          </a:xfrm>
          <a:prstGeom prst="rect">
            <a:avLst/>
          </a:prstGeom>
          <a:noFill/>
        </p:spPr>
        <p:txBody>
          <a:bodyPr wrap="square" lIns="0" tIns="0" rIns="0" bIns="0" anchor="t">
            <a:spAutoFit/>
          </a:bodyPr>
          <a:lstStyle/>
          <a:p>
            <a:pPr algn="l"/>
            <a:r>
              <a:rPr sz="1350" b="0" i="0" u="none">
                <a:solidFill>
                  <a:srgbClr val="FFFFFF"/>
                </a:solidFill>
                <a:latin typeface="Times New Roman"/>
              </a:rPr>
              <a:t>Động năng</a:t>
            </a:r>
          </a:p>
        </p:txBody>
      </p:sp>
      <p:sp>
        <p:nvSpPr>
          <p:cNvPr id="9" name="TextBox 8"/>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ĐỊNH LÝ BIẾN THIÊN ĐỘNG NĂNG</a:t>
            </a:r>
          </a:p>
        </p:txBody>
      </p:sp>
      <p:sp>
        <p:nvSpPr>
          <p:cNvPr id="10" name="Rectangle 9"/>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71500" y="4725292"/>
            <a:ext cx="1104900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Đây là phương pháp mạnh mẽ nhất để giải các bài toán tốc độ.</a:t>
            </a:r>
          </a:p>
        </p:txBody>
      </p:sp>
      <p:sp>
        <p:nvSpPr>
          <p:cNvPr id="12" name="TextBox 11"/>
          <p:cNvSpPr txBox="1"/>
          <p:nvPr/>
        </p:nvSpPr>
        <p:spPr>
          <a:xfrm>
            <a:off x="834233" y="2978646"/>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Động năng T</a:t>
            </a:r>
          </a:p>
        </p:txBody>
      </p:sp>
      <p:sp>
        <p:nvSpPr>
          <p:cNvPr id="13" name="TextBox 12"/>
          <p:cNvSpPr txBox="1"/>
          <p:nvPr/>
        </p:nvSpPr>
        <p:spPr>
          <a:xfrm>
            <a:off x="904875" y="3216771"/>
            <a:ext cx="282565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Năng lượng do chuyển động có được.</a:t>
            </a:r>
          </a:p>
        </p:txBody>
      </p:sp>
      <p:sp>
        <p:nvSpPr>
          <p:cNvPr id="14" name="TextBox 13"/>
          <p:cNvSpPr txBox="1"/>
          <p:nvPr/>
        </p:nvSpPr>
        <p:spPr>
          <a:xfrm>
            <a:off x="4612380" y="2978646"/>
            <a:ext cx="2967089" cy="238125"/>
          </a:xfrm>
          <a:prstGeom prst="rect">
            <a:avLst/>
          </a:prstGeom>
          <a:noFill/>
        </p:spPr>
        <p:txBody>
          <a:bodyPr wrap="square" lIns="0" tIns="0" rIns="0" bIns="0" anchor="t">
            <a:spAutoFit/>
          </a:bodyPr>
          <a:lstStyle/>
          <a:p>
            <a:pPr algn="ctr"/>
            <a:r>
              <a:rPr sz="1404" b="1" i="0" u="none">
                <a:solidFill>
                  <a:srgbClr val="FFFFFF"/>
                </a:solidFill>
                <a:latin typeface="Playfair Display"/>
              </a:rPr>
              <a:t>Công A</a:t>
            </a:r>
          </a:p>
        </p:txBody>
      </p:sp>
      <p:sp>
        <p:nvSpPr>
          <p:cNvPr id="15" name="TextBox 14"/>
          <p:cNvSpPr txBox="1"/>
          <p:nvPr/>
        </p:nvSpPr>
        <p:spPr>
          <a:xfrm>
            <a:off x="4683025" y="3216771"/>
            <a:ext cx="2825799"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Tích phân của lực theo quãng đường.</a:t>
            </a:r>
          </a:p>
        </p:txBody>
      </p:sp>
      <p:sp>
        <p:nvSpPr>
          <p:cNvPr id="16" name="TextBox 15"/>
          <p:cNvSpPr txBox="1"/>
          <p:nvPr/>
        </p:nvSpPr>
        <p:spPr>
          <a:xfrm>
            <a:off x="8390684" y="2978646"/>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Bảo toàn</a:t>
            </a:r>
          </a:p>
        </p:txBody>
      </p:sp>
      <p:sp>
        <p:nvSpPr>
          <p:cNvPr id="17" name="TextBox 16"/>
          <p:cNvSpPr txBox="1"/>
          <p:nvPr/>
        </p:nvSpPr>
        <p:spPr>
          <a:xfrm>
            <a:off x="8461325" y="3216771"/>
            <a:ext cx="282565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T1 - T0 = ΣA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graphicFrame>
        <p:nvGraphicFramePr>
          <p:cNvPr id="4" name="Table 3"/>
          <p:cNvGraphicFramePr>
            <a:graphicFrameLocks noGrp="1"/>
          </p:cNvGraphicFramePr>
          <p:nvPr/>
        </p:nvGraphicFramePr>
        <p:xfrm>
          <a:off x="571500" y="2249090"/>
          <a:ext cx="11048998" cy="3436143"/>
        </p:xfrm>
        <a:graphic>
          <a:graphicData uri="http://schemas.openxmlformats.org/drawingml/2006/table">
            <a:tbl>
              <a:tblPr firstRow="1" bandRow="1">
                <a:tableStyleId>{5C22544A-7EE6-4342-B048-85BDC9FD1C3A}</a:tableStyleId>
              </a:tblPr>
              <a:tblGrid>
                <a:gridCol w="3056929">
                  <a:extLst>
                    <a:ext uri="{9D8B030D-6E8A-4147-A177-3AD203B41FA5}">
                      <a16:colId xmlns:a16="http://schemas.microsoft.com/office/drawing/2014/main" val="20000"/>
                    </a:ext>
                  </a:extLst>
                </a:gridCol>
                <a:gridCol w="2964507">
                  <a:extLst>
                    <a:ext uri="{9D8B030D-6E8A-4147-A177-3AD203B41FA5}">
                      <a16:colId xmlns:a16="http://schemas.microsoft.com/office/drawing/2014/main" val="20001"/>
                    </a:ext>
                  </a:extLst>
                </a:gridCol>
                <a:gridCol w="5027562">
                  <a:extLst>
                    <a:ext uri="{9D8B030D-6E8A-4147-A177-3AD203B41FA5}">
                      <a16:colId xmlns:a16="http://schemas.microsoft.com/office/drawing/2014/main" val="20002"/>
                    </a:ext>
                  </a:extLst>
                </a:gridCol>
              </a:tblGrid>
              <a:tr h="859035">
                <a:tc>
                  <a:txBody>
                    <a:bodyPr/>
                    <a:lstStyle/>
                    <a:p>
                      <a:pPr algn="l"/>
                      <a:r>
                        <a:rPr sz="2100" b="1" i="0" u="none">
                          <a:solidFill>
                            <a:srgbClr val="FFD700"/>
                          </a:solidFill>
                          <a:latin typeface="Times New Roman"/>
                        </a:rPr>
                        <a:t>Vật thể</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Trục</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Moment quán tính (J)</a:t>
                      </a:r>
                    </a:p>
                  </a:txBody>
                  <a:tcPr marL="63500" marR="63500" marT="25400" marB="25400" anchor="ctr">
                    <a:lnL>
                      <a:noFill/>
                    </a:lnL>
                    <a:lnR>
                      <a:noFill/>
                    </a:lnR>
                    <a:lnT>
                      <a:noFill/>
                    </a:lnT>
                    <a:lnB>
                      <a:noFill/>
                    </a:lnB>
                    <a:solidFill>
                      <a:srgbClr val="FFFFFF"/>
                    </a:solidFill>
                  </a:tcPr>
                </a:tc>
                <a:extLst>
                  <a:ext uri="{0D108BD9-81ED-4DB2-BD59-A6C34878D82A}">
                    <a16:rowId xmlns:a16="http://schemas.microsoft.com/office/drawing/2014/main" val="10000"/>
                  </a:ext>
                </a:extLst>
              </a:tr>
              <a:tr h="859035">
                <a:tc>
                  <a:txBody>
                    <a:bodyPr/>
                    <a:lstStyle/>
                    <a:p>
                      <a:pPr algn="l"/>
                      <a:r>
                        <a:rPr sz="2100" b="0" i="0" u="none">
                          <a:solidFill>
                            <a:srgbClr val="FFFFFF"/>
                          </a:solidFill>
                          <a:latin typeface="Times New Roman"/>
                        </a:rPr>
                        <a:t>Thanh mảnh</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Đầu thanh</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(1/3) m.L²</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859035">
                <a:tc>
                  <a:txBody>
                    <a:bodyPr/>
                    <a:lstStyle/>
                    <a:p>
                      <a:pPr algn="l"/>
                      <a:r>
                        <a:rPr sz="2100" b="0" i="0" u="none">
                          <a:solidFill>
                            <a:srgbClr val="FFFFFF"/>
                          </a:solidFill>
                          <a:latin typeface="Times New Roman"/>
                        </a:rPr>
                        <a:t>Đĩa tròn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Tâm đĩa</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(1/2) m.R²</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859038">
                <a:tc>
                  <a:txBody>
                    <a:bodyPr/>
                    <a:lstStyle/>
                    <a:p>
                      <a:pPr algn="l"/>
                      <a:r>
                        <a:rPr sz="2100" b="0" i="0" u="none">
                          <a:solidFill>
                            <a:srgbClr val="FFFFFF"/>
                          </a:solidFill>
                          <a:latin typeface="Times New Roman"/>
                        </a:rPr>
                        <a:t>Quả cầu đặc</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Đường kính</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(2/5) m.R²</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21/30</a:t>
            </a:r>
          </a:p>
        </p:txBody>
      </p:sp>
      <p:sp>
        <p:nvSpPr>
          <p:cNvPr id="6" name="TextBox 5"/>
          <p:cNvSpPr txBox="1"/>
          <p:nvPr/>
        </p:nvSpPr>
        <p:spPr>
          <a:xfrm>
            <a:off x="10939462" y="6372225"/>
            <a:ext cx="681037" cy="200025"/>
          </a:xfrm>
          <a:prstGeom prst="rect">
            <a:avLst/>
          </a:prstGeom>
          <a:noFill/>
        </p:spPr>
        <p:txBody>
          <a:bodyPr wrap="square" lIns="0" tIns="0" rIns="0" bIns="0" anchor="t">
            <a:spAutoFit/>
          </a:bodyPr>
          <a:lstStyle/>
          <a:p>
            <a:pPr algn="l"/>
            <a:r>
              <a:rPr sz="1350" b="0" i="0" u="none">
                <a:solidFill>
                  <a:srgbClr val="FFFFFF"/>
                </a:solidFill>
                <a:latin typeface="Times New Roman"/>
              </a:rPr>
              <a:t>Quán tính</a:t>
            </a:r>
          </a:p>
        </p:txBody>
      </p:sp>
      <p:sp>
        <p:nvSpPr>
          <p:cNvPr id="7" name="TextBox 6"/>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MOMENT QUÁN TÍNH VẬT RẮN</a:t>
            </a:r>
          </a:p>
        </p:txBody>
      </p:sp>
      <p:sp>
        <p:nvSpPr>
          <p:cNvPr id="8" name="Rectangle 7"/>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71500" y="3093839"/>
            <a:ext cx="30569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628429" y="3093839"/>
            <a:ext cx="2964507"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592937" y="3093839"/>
            <a:ext cx="5027562"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3952875"/>
            <a:ext cx="30569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628429" y="3952875"/>
            <a:ext cx="2964507"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592937" y="3952875"/>
            <a:ext cx="5027562"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4811910"/>
            <a:ext cx="30569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3628429" y="4811910"/>
            <a:ext cx="2964507"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592937" y="4811910"/>
            <a:ext cx="5027562"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5670946"/>
            <a:ext cx="30569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3628429" y="5670946"/>
            <a:ext cx="2964507"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592937" y="5670946"/>
            <a:ext cx="5027562"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22/30</a:t>
            </a:r>
          </a:p>
        </p:txBody>
      </p:sp>
      <p:sp>
        <p:nvSpPr>
          <p:cNvPr id="6" name="TextBox 5"/>
          <p:cNvSpPr txBox="1"/>
          <p:nvPr/>
        </p:nvSpPr>
        <p:spPr>
          <a:xfrm>
            <a:off x="10818316" y="6372225"/>
            <a:ext cx="802183" cy="200025"/>
          </a:xfrm>
          <a:prstGeom prst="rect">
            <a:avLst/>
          </a:prstGeom>
          <a:noFill/>
        </p:spPr>
        <p:txBody>
          <a:bodyPr wrap="square" lIns="0" tIns="0" rIns="0" bIns="0" anchor="t">
            <a:spAutoFit/>
          </a:bodyPr>
          <a:lstStyle/>
          <a:p>
            <a:pPr algn="l"/>
            <a:r>
              <a:rPr sz="1350" b="0" i="0" u="none">
                <a:solidFill>
                  <a:srgbClr val="FFFFFF"/>
                </a:solidFill>
                <a:latin typeface="Times New Roman"/>
              </a:rPr>
              <a:t>D'Alembert</a:t>
            </a:r>
          </a:p>
        </p:txBody>
      </p:sp>
      <p:pic>
        <p:nvPicPr>
          <p:cNvPr id="7" name="Picture 6" descr="image.png"/>
          <p:cNvPicPr>
            <a:picLocks noChangeAspect="1"/>
          </p:cNvPicPr>
          <p:nvPr/>
        </p:nvPicPr>
        <p:blipFill>
          <a:blip r:embed="rId5"/>
          <a:stretch>
            <a:fillRect/>
          </a:stretch>
        </p:blipFill>
        <p:spPr>
          <a:xfrm>
            <a:off x="571500" y="3238500"/>
            <a:ext cx="5238750" cy="226665"/>
          </a:xfrm>
          <a:prstGeom prst="rect">
            <a:avLst/>
          </a:prstGeom>
        </p:spPr>
      </p:pic>
      <p:pic>
        <p:nvPicPr>
          <p:cNvPr id="8" name="Picture 7" descr="image.png"/>
          <p:cNvPicPr>
            <a:picLocks noChangeAspect="1"/>
          </p:cNvPicPr>
          <p:nvPr/>
        </p:nvPicPr>
        <p:blipFill>
          <a:blip r:embed="rId6"/>
          <a:stretch>
            <a:fillRect/>
          </a:stretch>
        </p:blipFill>
        <p:spPr>
          <a:xfrm>
            <a:off x="6419850" y="2005012"/>
            <a:ext cx="5162550" cy="3733800"/>
          </a:xfrm>
          <a:prstGeom prst="rect">
            <a:avLst/>
          </a:prstGeom>
        </p:spPr>
      </p:pic>
      <p:sp>
        <p:nvSpPr>
          <p:cNvPr id="9" name="TextBox 8"/>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NGUYÊN LÝ D'ALEMBERT</a:t>
            </a:r>
          </a:p>
        </p:txBody>
      </p:sp>
      <p:sp>
        <p:nvSpPr>
          <p:cNvPr id="10" name="Rectangle 9"/>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71500" y="2865239"/>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Lực quán tính:</a:t>
            </a:r>
          </a:p>
        </p:txBody>
      </p:sp>
      <p:sp>
        <p:nvSpPr>
          <p:cNvPr id="12" name="TextBox 11"/>
          <p:cNvSpPr txBox="1"/>
          <p:nvPr/>
        </p:nvSpPr>
        <p:spPr>
          <a:xfrm>
            <a:off x="1047750" y="3655665"/>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Chuyển bài toán Động lực học về Tĩnh học.</a:t>
            </a:r>
          </a:p>
        </p:txBody>
      </p:sp>
      <p:sp>
        <p:nvSpPr>
          <p:cNvPr id="13" name="TextBox 12"/>
          <p:cNvSpPr txBox="1"/>
          <p:nvPr/>
        </p:nvSpPr>
        <p:spPr>
          <a:xfrm>
            <a:off x="1047750" y="4267051"/>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ΣF + ΣFqt = 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457325"/>
            <a:ext cx="11049000" cy="74676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23/30</a:t>
            </a:r>
          </a:p>
        </p:txBody>
      </p:sp>
      <p:sp>
        <p:nvSpPr>
          <p:cNvPr id="6" name="TextBox 5"/>
          <p:cNvSpPr txBox="1"/>
          <p:nvPr/>
        </p:nvSpPr>
        <p:spPr>
          <a:xfrm>
            <a:off x="10782151" y="6372225"/>
            <a:ext cx="838348" cy="200025"/>
          </a:xfrm>
          <a:prstGeom prst="rect">
            <a:avLst/>
          </a:prstGeom>
          <a:noFill/>
        </p:spPr>
        <p:txBody>
          <a:bodyPr wrap="square" lIns="0" tIns="0" rIns="0" bIns="0" anchor="t">
            <a:spAutoFit/>
          </a:bodyPr>
          <a:lstStyle/>
          <a:p>
            <a:pPr algn="l"/>
            <a:r>
              <a:rPr sz="1350" b="0" i="0" u="none">
                <a:solidFill>
                  <a:srgbClr val="FFFFFF"/>
                </a:solidFill>
                <a:latin typeface="Times New Roman"/>
              </a:rPr>
              <a:t>Mô phỏng 2</a:t>
            </a:r>
          </a:p>
        </p:txBody>
      </p:sp>
      <p:pic>
        <p:nvPicPr>
          <p:cNvPr id="7" name="Picture 6" descr="image.png"/>
          <p:cNvPicPr>
            <a:picLocks noChangeAspect="1"/>
          </p:cNvPicPr>
          <p:nvPr/>
        </p:nvPicPr>
        <p:blipFill>
          <a:blip r:embed="rId5"/>
          <a:stretch>
            <a:fillRect/>
          </a:stretch>
        </p:blipFill>
        <p:spPr>
          <a:xfrm>
            <a:off x="5715000" y="2699444"/>
            <a:ext cx="762000" cy="7620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MÔ PHỎNG ĐỘNG LỰC HỌC: CON LẮC</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687365" y="3651944"/>
            <a:ext cx="4817268"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MÔ PHỎNG BIẾN THIÊN NĂNG LƯỢNG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2950517"/>
            <a:ext cx="11049000" cy="1842641"/>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24/30</a:t>
            </a:r>
          </a:p>
        </p:txBody>
      </p:sp>
      <p:sp>
        <p:nvSpPr>
          <p:cNvPr id="6" name="TextBox 5"/>
          <p:cNvSpPr txBox="1"/>
          <p:nvPr/>
        </p:nvSpPr>
        <p:spPr>
          <a:xfrm>
            <a:off x="10973097" y="6372225"/>
            <a:ext cx="647402" cy="200025"/>
          </a:xfrm>
          <a:prstGeom prst="rect">
            <a:avLst/>
          </a:prstGeom>
          <a:noFill/>
        </p:spPr>
        <p:txBody>
          <a:bodyPr wrap="square" lIns="0" tIns="0" rIns="0" bIns="0" anchor="t">
            <a:spAutoFit/>
          </a:bodyPr>
          <a:lstStyle/>
          <a:p>
            <a:pPr algn="l"/>
            <a:r>
              <a:rPr sz="1350" b="0" i="0" u="none">
                <a:solidFill>
                  <a:srgbClr val="FFFFFF"/>
                </a:solidFill>
                <a:latin typeface="Times New Roman"/>
              </a:rPr>
              <a:t>Lagrange</a:t>
            </a:r>
          </a:p>
        </p:txBody>
      </p:sp>
      <p:pic>
        <p:nvPicPr>
          <p:cNvPr id="7" name="Picture 6" descr="image.png"/>
          <p:cNvPicPr>
            <a:picLocks noChangeAspect="1"/>
          </p:cNvPicPr>
          <p:nvPr/>
        </p:nvPicPr>
        <p:blipFill>
          <a:blip r:embed="rId5"/>
          <a:stretch>
            <a:fillRect/>
          </a:stretch>
        </p:blipFill>
        <p:spPr>
          <a:xfrm>
            <a:off x="971550" y="3350567"/>
            <a:ext cx="10248900" cy="38353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PHƯƠNG TRÌNH LAGRANGE LOẠI II</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71550" y="4019847"/>
            <a:ext cx="1024890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Phương pháp tọa độ tổng quát: Giải các hệ phức tạp (Robot nhiều bậc tự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25/30</a:t>
            </a:r>
          </a:p>
        </p:txBody>
      </p:sp>
      <p:sp>
        <p:nvSpPr>
          <p:cNvPr id="6" name="TextBox 5"/>
          <p:cNvSpPr txBox="1"/>
          <p:nvPr/>
        </p:nvSpPr>
        <p:spPr>
          <a:xfrm>
            <a:off x="11025336" y="6372225"/>
            <a:ext cx="595163" cy="200025"/>
          </a:xfrm>
          <a:prstGeom prst="rect">
            <a:avLst/>
          </a:prstGeom>
          <a:noFill/>
        </p:spPr>
        <p:txBody>
          <a:bodyPr wrap="square" lIns="0" tIns="0" rIns="0" bIns="0" anchor="t">
            <a:spAutoFit/>
          </a:bodyPr>
          <a:lstStyle/>
          <a:p>
            <a:pPr algn="l"/>
            <a:r>
              <a:rPr sz="1350" b="0" i="0" u="none">
                <a:solidFill>
                  <a:srgbClr val="FFFFFF"/>
                </a:solidFill>
                <a:latin typeface="Times New Roman"/>
              </a:rPr>
              <a:t>Va chạm</a:t>
            </a:r>
          </a:p>
        </p:txBody>
      </p:sp>
      <p:pic>
        <p:nvPicPr>
          <p:cNvPr id="7" name="Picture 6" descr="image.png"/>
          <p:cNvPicPr>
            <a:picLocks noChangeAspect="1"/>
          </p:cNvPicPr>
          <p:nvPr/>
        </p:nvPicPr>
        <p:blipFill>
          <a:blip r:embed="rId5"/>
          <a:stretch>
            <a:fillRect/>
          </a:stretch>
        </p:blipFill>
        <p:spPr>
          <a:xfrm>
            <a:off x="6419850" y="2005012"/>
            <a:ext cx="5162550" cy="37338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HIỆN TƯỢNG VA CHẠM</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47750" y="2954833"/>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Thời gian va chạm cực ngắn.</a:t>
            </a:r>
          </a:p>
        </p:txBody>
      </p:sp>
      <p:sp>
        <p:nvSpPr>
          <p:cNvPr id="11" name="TextBox 10"/>
          <p:cNvSpPr txBox="1"/>
          <p:nvPr/>
        </p:nvSpPr>
        <p:spPr>
          <a:xfrm>
            <a:off x="1047750" y="3566219"/>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Lực va chạm cực lớn (Xung lực).</a:t>
            </a:r>
          </a:p>
        </p:txBody>
      </p:sp>
      <p:sp>
        <p:nvSpPr>
          <p:cNvPr id="12" name="TextBox 11"/>
          <p:cNvSpPr txBox="1"/>
          <p:nvPr/>
        </p:nvSpPr>
        <p:spPr>
          <a:xfrm>
            <a:off x="1047750" y="4177605"/>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Hệ số khôi phục k (0 ≤ k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966912"/>
            <a:ext cx="5238750" cy="3810000"/>
          </a:xfrm>
          <a:prstGeom prst="rect">
            <a:avLst/>
          </a:prstGeom>
        </p:spPr>
      </p:pic>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26/30</a:t>
            </a:r>
          </a:p>
        </p:txBody>
      </p:sp>
      <p:sp>
        <p:nvSpPr>
          <p:cNvPr id="6" name="TextBox 5"/>
          <p:cNvSpPr txBox="1"/>
          <p:nvPr/>
        </p:nvSpPr>
        <p:spPr>
          <a:xfrm>
            <a:off x="11201251" y="6372225"/>
            <a:ext cx="419248" cy="200025"/>
          </a:xfrm>
          <a:prstGeom prst="rect">
            <a:avLst/>
          </a:prstGeom>
          <a:noFill/>
        </p:spPr>
        <p:txBody>
          <a:bodyPr wrap="square" lIns="0" tIns="0" rIns="0" bIns="0" anchor="t">
            <a:spAutoFit/>
          </a:bodyPr>
          <a:lstStyle/>
          <a:p>
            <a:pPr algn="l"/>
            <a:r>
              <a:rPr sz="1350" b="0" i="0" u="none">
                <a:solidFill>
                  <a:srgbClr val="FFFFFF"/>
                </a:solidFill>
                <a:latin typeface="Times New Roman"/>
              </a:rPr>
              <a:t>Robot</a:t>
            </a:r>
          </a:p>
        </p:txBody>
      </p:sp>
      <p:pic>
        <p:nvPicPr>
          <p:cNvPr id="7" name="Picture 6" descr="image.png"/>
          <p:cNvPicPr>
            <a:picLocks noChangeAspect="1"/>
          </p:cNvPicPr>
          <p:nvPr/>
        </p:nvPicPr>
        <p:blipFill>
          <a:blip r:embed="rId5"/>
          <a:stretch>
            <a:fillRect/>
          </a:stretch>
        </p:blipFill>
        <p:spPr>
          <a:xfrm>
            <a:off x="609600" y="2005012"/>
            <a:ext cx="5162550" cy="37338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CƠ HỌC LÝ THUYẾT TRONG ROBOTICS</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381750" y="2768203"/>
            <a:ext cx="523875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Phân tích Robot:</a:t>
            </a:r>
          </a:p>
        </p:txBody>
      </p:sp>
      <p:sp>
        <p:nvSpPr>
          <p:cNvPr id="11" name="TextBox 10"/>
          <p:cNvSpPr txBox="1"/>
          <p:nvPr/>
        </p:nvSpPr>
        <p:spPr>
          <a:xfrm>
            <a:off x="6858000" y="3141464"/>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Động học thuận: Góc khớp → Vị trí tay.</a:t>
            </a:r>
          </a:p>
        </p:txBody>
      </p:sp>
      <p:sp>
        <p:nvSpPr>
          <p:cNvPr id="12" name="TextBox 11"/>
          <p:cNvSpPr txBox="1"/>
          <p:nvPr/>
        </p:nvSpPr>
        <p:spPr>
          <a:xfrm>
            <a:off x="6858000" y="3752850"/>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Động học nghịch: Vị trí tay → Góc khớp.</a:t>
            </a:r>
          </a:p>
        </p:txBody>
      </p:sp>
      <p:sp>
        <p:nvSpPr>
          <p:cNvPr id="13" name="TextBox 12"/>
          <p:cNvSpPr txBox="1"/>
          <p:nvPr/>
        </p:nvSpPr>
        <p:spPr>
          <a:xfrm>
            <a:off x="6858000" y="4364235"/>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Tính toán moment động cơ tại mỗi khớp.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graphicFrame>
        <p:nvGraphicFramePr>
          <p:cNvPr id="4" name="Table 3"/>
          <p:cNvGraphicFramePr>
            <a:graphicFrameLocks noGrp="1"/>
          </p:cNvGraphicFramePr>
          <p:nvPr/>
        </p:nvGraphicFramePr>
        <p:xfrm>
          <a:off x="571500" y="2249090"/>
          <a:ext cx="11048999" cy="3436143"/>
        </p:xfrm>
        <a:graphic>
          <a:graphicData uri="http://schemas.openxmlformats.org/drawingml/2006/table">
            <a:tbl>
              <a:tblPr firstRow="1" bandRow="1">
                <a:tableStyleId>{5C22544A-7EE6-4342-B048-85BDC9FD1C3A}</a:tableStyleId>
              </a:tblPr>
              <a:tblGrid>
                <a:gridCol w="2914650">
                  <a:extLst>
                    <a:ext uri="{9D8B030D-6E8A-4147-A177-3AD203B41FA5}">
                      <a16:colId xmlns:a16="http://schemas.microsoft.com/office/drawing/2014/main" val="20000"/>
                    </a:ext>
                  </a:extLst>
                </a:gridCol>
                <a:gridCol w="4085183">
                  <a:extLst>
                    <a:ext uri="{9D8B030D-6E8A-4147-A177-3AD203B41FA5}">
                      <a16:colId xmlns:a16="http://schemas.microsoft.com/office/drawing/2014/main" val="20001"/>
                    </a:ext>
                  </a:extLst>
                </a:gridCol>
                <a:gridCol w="4049166">
                  <a:extLst>
                    <a:ext uri="{9D8B030D-6E8A-4147-A177-3AD203B41FA5}">
                      <a16:colId xmlns:a16="http://schemas.microsoft.com/office/drawing/2014/main" val="20002"/>
                    </a:ext>
                  </a:extLst>
                </a:gridCol>
              </a:tblGrid>
              <a:tr h="859035">
                <a:tc>
                  <a:txBody>
                    <a:bodyPr/>
                    <a:lstStyle/>
                    <a:p>
                      <a:pPr algn="l"/>
                      <a:r>
                        <a:rPr sz="2100" b="1" i="0" u="none">
                          <a:solidFill>
                            <a:srgbClr val="FFD700"/>
                          </a:solidFill>
                          <a:latin typeface="Times New Roman"/>
                        </a:rPr>
                        <a:t>Phương pháp</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Ưu điểm</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Ứng dụng tốt nhất</a:t>
                      </a:r>
                    </a:p>
                  </a:txBody>
                  <a:tcPr marL="63500" marR="63500" marT="25400" marB="25400" anchor="ctr">
                    <a:lnL>
                      <a:noFill/>
                    </a:lnL>
                    <a:lnR>
                      <a:noFill/>
                    </a:lnR>
                    <a:lnT>
                      <a:noFill/>
                    </a:lnT>
                    <a:lnB>
                      <a:noFill/>
                    </a:lnB>
                    <a:solidFill>
                      <a:srgbClr val="FFFFFF"/>
                    </a:solidFill>
                  </a:tcPr>
                </a:tc>
                <a:extLst>
                  <a:ext uri="{0D108BD9-81ED-4DB2-BD59-A6C34878D82A}">
                    <a16:rowId xmlns:a16="http://schemas.microsoft.com/office/drawing/2014/main" val="10000"/>
                  </a:ext>
                </a:extLst>
              </a:tr>
              <a:tr h="859035">
                <a:tc>
                  <a:txBody>
                    <a:bodyPr/>
                    <a:lstStyle/>
                    <a:p>
                      <a:pPr algn="l"/>
                      <a:r>
                        <a:rPr sz="2100" b="0" i="0" u="none">
                          <a:solidFill>
                            <a:srgbClr val="FFFFFF"/>
                          </a:solidFill>
                          <a:latin typeface="Times New Roman"/>
                        </a:rPr>
                        <a:t>Newton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Trực quan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Chuyển động đơn giản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859035">
                <a:tc>
                  <a:txBody>
                    <a:bodyPr/>
                    <a:lstStyle/>
                    <a:p>
                      <a:pPr algn="l"/>
                      <a:r>
                        <a:rPr sz="2100" b="0" i="0" u="none">
                          <a:solidFill>
                            <a:srgbClr val="FFFFFF"/>
                          </a:solidFill>
                          <a:latin typeface="Times New Roman"/>
                        </a:rPr>
                        <a:t>Định lý tổng quát</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Không cần xét lực liên kết</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Hệ vật phức tạp</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859038">
                <a:tc>
                  <a:txBody>
                    <a:bodyPr/>
                    <a:lstStyle/>
                    <a:p>
                      <a:pPr algn="l"/>
                      <a:r>
                        <a:rPr sz="2100" b="0" i="0" u="none">
                          <a:solidFill>
                            <a:srgbClr val="FFFFFF"/>
                          </a:solidFill>
                          <a:latin typeface="Times New Roman"/>
                        </a:rPr>
                        <a:t>Lagrange</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Hóa học hóa bài toán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Robot, Máy móc phức tạp</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27/30</a:t>
            </a:r>
          </a:p>
        </p:txBody>
      </p:sp>
      <p:sp>
        <p:nvSpPr>
          <p:cNvPr id="6" name="TextBox 5"/>
          <p:cNvSpPr txBox="1"/>
          <p:nvPr/>
        </p:nvSpPr>
        <p:spPr>
          <a:xfrm>
            <a:off x="11006137" y="6372225"/>
            <a:ext cx="614362" cy="200025"/>
          </a:xfrm>
          <a:prstGeom prst="rect">
            <a:avLst/>
          </a:prstGeom>
          <a:noFill/>
        </p:spPr>
        <p:txBody>
          <a:bodyPr wrap="square" lIns="0" tIns="0" rIns="0" bIns="0" anchor="t">
            <a:spAutoFit/>
          </a:bodyPr>
          <a:lstStyle/>
          <a:p>
            <a:pPr algn="l"/>
            <a:r>
              <a:rPr sz="1350" b="0" i="0" u="none">
                <a:solidFill>
                  <a:srgbClr val="FFFFFF"/>
                </a:solidFill>
                <a:latin typeface="Times New Roman"/>
              </a:rPr>
              <a:t>Tổng kết</a:t>
            </a:r>
          </a:p>
        </p:txBody>
      </p:sp>
      <p:sp>
        <p:nvSpPr>
          <p:cNvPr id="7" name="TextBox 6"/>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SO SÁNH CÁC PHƯƠNG PHÁP GIẢI</a:t>
            </a:r>
          </a:p>
        </p:txBody>
      </p:sp>
      <p:sp>
        <p:nvSpPr>
          <p:cNvPr id="8" name="Rectangle 7"/>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71500" y="3093839"/>
            <a:ext cx="2914650"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486150" y="3093839"/>
            <a:ext cx="4085183"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7571333" y="3093839"/>
            <a:ext cx="4049166"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3952875"/>
            <a:ext cx="2914650"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486150" y="3952875"/>
            <a:ext cx="4085183"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7571333" y="3952875"/>
            <a:ext cx="4049166"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4811910"/>
            <a:ext cx="2914650"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3486150" y="4811910"/>
            <a:ext cx="4085183"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7571333" y="4811910"/>
            <a:ext cx="4049166"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5670946"/>
            <a:ext cx="2914650"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3486150" y="5670946"/>
            <a:ext cx="4085183"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571333" y="5670946"/>
            <a:ext cx="4049166"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3022401"/>
            <a:ext cx="3492400" cy="1699021"/>
          </a:xfrm>
          <a:prstGeom prst="rect">
            <a:avLst/>
          </a:prstGeom>
        </p:spPr>
      </p:pic>
      <p:pic>
        <p:nvPicPr>
          <p:cNvPr id="5" name="Picture 4" descr="image.png"/>
          <p:cNvPicPr>
            <a:picLocks noChangeAspect="1"/>
          </p:cNvPicPr>
          <p:nvPr/>
        </p:nvPicPr>
        <p:blipFill>
          <a:blip r:embed="rId5"/>
          <a:stretch>
            <a:fillRect/>
          </a:stretch>
        </p:blipFill>
        <p:spPr>
          <a:xfrm>
            <a:off x="4349650" y="3022401"/>
            <a:ext cx="3492549" cy="1699021"/>
          </a:xfrm>
          <a:prstGeom prst="rect">
            <a:avLst/>
          </a:prstGeom>
        </p:spPr>
      </p:pic>
      <p:pic>
        <p:nvPicPr>
          <p:cNvPr id="6" name="Picture 5" descr="image.png"/>
          <p:cNvPicPr>
            <a:picLocks noChangeAspect="1"/>
          </p:cNvPicPr>
          <p:nvPr/>
        </p:nvPicPr>
        <p:blipFill>
          <a:blip r:embed="rId4"/>
          <a:stretch>
            <a:fillRect/>
          </a:stretch>
        </p:blipFill>
        <p:spPr>
          <a:xfrm>
            <a:off x="8127950" y="3022401"/>
            <a:ext cx="3492400" cy="1699021"/>
          </a:xfrm>
          <a:prstGeom prst="rect">
            <a:avLst/>
          </a:prstGeom>
        </p:spPr>
      </p:pic>
      <p:sp>
        <p:nvSpPr>
          <p:cNvPr id="7" name="TextBox 6"/>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28/30</a:t>
            </a:r>
          </a:p>
        </p:txBody>
      </p:sp>
      <p:sp>
        <p:nvSpPr>
          <p:cNvPr id="8" name="TextBox 7"/>
          <p:cNvSpPr txBox="1"/>
          <p:nvPr/>
        </p:nvSpPr>
        <p:spPr>
          <a:xfrm>
            <a:off x="10884842" y="6372225"/>
            <a:ext cx="735657" cy="200025"/>
          </a:xfrm>
          <a:prstGeom prst="rect">
            <a:avLst/>
          </a:prstGeom>
          <a:noFill/>
        </p:spPr>
        <p:txBody>
          <a:bodyPr wrap="square" lIns="0" tIns="0" rIns="0" bIns="0" anchor="t">
            <a:spAutoFit/>
          </a:bodyPr>
          <a:lstStyle/>
          <a:p>
            <a:pPr algn="l"/>
            <a:r>
              <a:rPr sz="1350" b="0" i="0" u="none">
                <a:solidFill>
                  <a:srgbClr val="FFFFFF"/>
                </a:solidFill>
                <a:latin typeface="Times New Roman"/>
              </a:rPr>
              <a:t>Thực hành</a:t>
            </a:r>
          </a:p>
        </p:txBody>
      </p:sp>
      <p:sp>
        <p:nvSpPr>
          <p:cNvPr id="9" name="TextBox 8"/>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BÀI TẬP TỰ LUYỆN &amp; DỰ ÁN</a:t>
            </a:r>
          </a:p>
        </p:txBody>
      </p:sp>
      <p:sp>
        <p:nvSpPr>
          <p:cNvPr id="10" name="Rectangle 9"/>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34233" y="3355776"/>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Tĩnh học</a:t>
            </a:r>
          </a:p>
        </p:txBody>
      </p:sp>
      <p:sp>
        <p:nvSpPr>
          <p:cNvPr id="12" name="TextBox 11"/>
          <p:cNvSpPr txBox="1"/>
          <p:nvPr/>
        </p:nvSpPr>
        <p:spPr>
          <a:xfrm>
            <a:off x="904875" y="3593901"/>
            <a:ext cx="282565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Tìm phản lực tại các gối đỡ của cầu vượt.</a:t>
            </a:r>
          </a:p>
        </p:txBody>
      </p:sp>
      <p:sp>
        <p:nvSpPr>
          <p:cNvPr id="13" name="TextBox 12"/>
          <p:cNvSpPr txBox="1"/>
          <p:nvPr/>
        </p:nvSpPr>
        <p:spPr>
          <a:xfrm>
            <a:off x="4612380" y="3355776"/>
            <a:ext cx="2967089" cy="238125"/>
          </a:xfrm>
          <a:prstGeom prst="rect">
            <a:avLst/>
          </a:prstGeom>
          <a:noFill/>
        </p:spPr>
        <p:txBody>
          <a:bodyPr wrap="square" lIns="0" tIns="0" rIns="0" bIns="0" anchor="t">
            <a:spAutoFit/>
          </a:bodyPr>
          <a:lstStyle/>
          <a:p>
            <a:pPr algn="ctr"/>
            <a:r>
              <a:rPr sz="1404" b="1" i="0" u="none">
                <a:solidFill>
                  <a:srgbClr val="FFFFFF"/>
                </a:solidFill>
                <a:latin typeface="Playfair Display"/>
              </a:rPr>
              <a:t>Động học</a:t>
            </a:r>
          </a:p>
        </p:txBody>
      </p:sp>
      <p:sp>
        <p:nvSpPr>
          <p:cNvPr id="14" name="TextBox 13"/>
          <p:cNvSpPr txBox="1"/>
          <p:nvPr/>
        </p:nvSpPr>
        <p:spPr>
          <a:xfrm>
            <a:off x="4683025" y="3593901"/>
            <a:ext cx="2825799"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Phân tích vận tốc cơ cấu cam-cần đẩy.</a:t>
            </a:r>
          </a:p>
        </p:txBody>
      </p:sp>
      <p:sp>
        <p:nvSpPr>
          <p:cNvPr id="15" name="TextBox 14"/>
          <p:cNvSpPr txBox="1"/>
          <p:nvPr/>
        </p:nvSpPr>
        <p:spPr>
          <a:xfrm>
            <a:off x="8390684" y="3355776"/>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Động lực học</a:t>
            </a:r>
          </a:p>
        </p:txBody>
      </p:sp>
      <p:sp>
        <p:nvSpPr>
          <p:cNvPr id="16" name="TextBox 15"/>
          <p:cNvSpPr txBox="1"/>
          <p:nvPr/>
        </p:nvSpPr>
        <p:spPr>
          <a:xfrm>
            <a:off x="8461325" y="3593901"/>
            <a:ext cx="282565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Tính toán thời gian dừng của phanh xe.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sp>
        <p:nvSpPr>
          <p:cNvPr id="4" name="TextBox 3"/>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29/30</a:t>
            </a:r>
          </a:p>
        </p:txBody>
      </p:sp>
      <p:sp>
        <p:nvSpPr>
          <p:cNvPr id="5" name="TextBox 4"/>
          <p:cNvSpPr txBox="1"/>
          <p:nvPr/>
        </p:nvSpPr>
        <p:spPr>
          <a:xfrm>
            <a:off x="11034861" y="6372225"/>
            <a:ext cx="585638" cy="200025"/>
          </a:xfrm>
          <a:prstGeom prst="rect">
            <a:avLst/>
          </a:prstGeom>
          <a:noFill/>
        </p:spPr>
        <p:txBody>
          <a:bodyPr wrap="square" lIns="0" tIns="0" rIns="0" bIns="0" anchor="t">
            <a:spAutoFit/>
          </a:bodyPr>
          <a:lstStyle/>
          <a:p>
            <a:pPr algn="l"/>
            <a:r>
              <a:rPr sz="1350" b="0" i="0" u="none">
                <a:solidFill>
                  <a:srgbClr val="FFFFFF"/>
                </a:solidFill>
                <a:latin typeface="Times New Roman"/>
              </a:rPr>
              <a:t>Kết luận</a:t>
            </a:r>
          </a:p>
        </p:txBody>
      </p:sp>
      <p:sp>
        <p:nvSpPr>
          <p:cNvPr id="6" name="TextBox 5"/>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LỜI KẾT VÀ TẦM QUAN TRỌNG</a:t>
            </a:r>
          </a:p>
        </p:txBody>
      </p:sp>
      <p:sp>
        <p:nvSpPr>
          <p:cNvPr id="7" name="Rectangle 6"/>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71500" y="3028057"/>
            <a:ext cx="11049000" cy="560040"/>
          </a:xfrm>
          <a:prstGeom prst="rect">
            <a:avLst/>
          </a:prstGeom>
          <a:noFill/>
        </p:spPr>
        <p:txBody>
          <a:bodyPr wrap="square" lIns="0" tIns="0" rIns="0" bIns="0" anchor="t">
            <a:spAutoFit/>
          </a:bodyPr>
          <a:lstStyle/>
          <a:p>
            <a:pPr algn="ctr">
              <a:lnSpc>
                <a:spcPts val="4409"/>
              </a:lnSpc>
            </a:pPr>
            <a:r>
              <a:rPr sz="3150" b="0" i="0" u="none">
                <a:solidFill>
                  <a:srgbClr val="FFD700"/>
                </a:solidFill>
                <a:latin typeface="Times New Roman"/>
              </a:rPr>
              <a:t>"Cơ học là khởi đầu của mọi sự kiến tạo kỹ thuật."</a:t>
            </a:r>
          </a:p>
        </p:txBody>
      </p:sp>
      <p:sp>
        <p:nvSpPr>
          <p:cNvPr id="9" name="TextBox 8"/>
          <p:cNvSpPr txBox="1"/>
          <p:nvPr/>
        </p:nvSpPr>
        <p:spPr>
          <a:xfrm>
            <a:off x="571500" y="3969097"/>
            <a:ext cx="1104900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Nắm vững Cơ lý thuyết là chìa khóa để trở thành một kỹ sư giỏi, có khả năng thiết kế và tối ưu hóa các hệ thống máy móc trong tương 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981200"/>
            <a:ext cx="11049000" cy="1143000"/>
          </a:xfrm>
          <a:prstGeom prst="rect">
            <a:avLst/>
          </a:prstGeom>
        </p:spPr>
      </p:pic>
      <p:sp>
        <p:nvSpPr>
          <p:cNvPr id="5" name="TextBox 4"/>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3/30</a:t>
            </a:r>
          </a:p>
        </p:txBody>
      </p:sp>
      <p:sp>
        <p:nvSpPr>
          <p:cNvPr id="6" name="TextBox 5"/>
          <p:cNvSpPr txBox="1"/>
          <p:nvPr/>
        </p:nvSpPr>
        <p:spPr>
          <a:xfrm>
            <a:off x="10447287" y="6372225"/>
            <a:ext cx="1173212" cy="200025"/>
          </a:xfrm>
          <a:prstGeom prst="rect">
            <a:avLst/>
          </a:prstGeom>
          <a:noFill/>
        </p:spPr>
        <p:txBody>
          <a:bodyPr wrap="square" lIns="0" tIns="0" rIns="0" bIns="0" anchor="t">
            <a:spAutoFit/>
          </a:bodyPr>
          <a:lstStyle/>
          <a:p>
            <a:pPr algn="l"/>
            <a:r>
              <a:rPr sz="1350" b="0" i="0" u="none">
                <a:solidFill>
                  <a:srgbClr val="FFFFFF"/>
                </a:solidFill>
                <a:latin typeface="Times New Roman"/>
              </a:rPr>
              <a:t>Phần 1: Tĩnh học</a:t>
            </a:r>
          </a:p>
        </p:txBody>
      </p:sp>
      <p:sp>
        <p:nvSpPr>
          <p:cNvPr id="7" name="TextBox 6"/>
          <p:cNvSpPr txBox="1"/>
          <p:nvPr/>
        </p:nvSpPr>
        <p:spPr>
          <a:xfrm>
            <a:off x="295275" y="3505200"/>
            <a:ext cx="11601450" cy="754260"/>
          </a:xfrm>
          <a:prstGeom prst="rect">
            <a:avLst/>
          </a:prstGeom>
          <a:noFill/>
        </p:spPr>
        <p:txBody>
          <a:bodyPr wrap="square" lIns="0" tIns="0" rIns="0" bIns="0" anchor="t">
            <a:spAutoFit/>
          </a:bodyPr>
          <a:lstStyle/>
          <a:p>
            <a:pPr algn="ctr">
              <a:lnSpc>
                <a:spcPts val="5940"/>
              </a:lnSpc>
            </a:pPr>
            <a:r>
              <a:rPr sz="5400" b="1" i="0" u="none">
                <a:solidFill>
                  <a:srgbClr val="FFD700"/>
                </a:solidFill>
                <a:latin typeface="Playfair Display"/>
              </a:rPr>
              <a:t>PHẦN I: TĨNH HỌC</a:t>
            </a:r>
          </a:p>
        </p:txBody>
      </p:sp>
      <p:sp>
        <p:nvSpPr>
          <p:cNvPr id="8" name="TextBox 7"/>
          <p:cNvSpPr txBox="1"/>
          <p:nvPr/>
        </p:nvSpPr>
        <p:spPr>
          <a:xfrm>
            <a:off x="571500" y="4449960"/>
            <a:ext cx="11049000" cy="426690"/>
          </a:xfrm>
          <a:prstGeom prst="rect">
            <a:avLst/>
          </a:prstGeom>
          <a:noFill/>
        </p:spPr>
        <p:txBody>
          <a:bodyPr wrap="square" lIns="0" tIns="0" rIns="0" bIns="0" anchor="t">
            <a:spAutoFit/>
          </a:bodyPr>
          <a:lstStyle/>
          <a:p>
            <a:pPr algn="ctr">
              <a:lnSpc>
                <a:spcPts val="3359"/>
              </a:lnSpc>
            </a:pPr>
            <a:r>
              <a:rPr sz="2400" b="0" i="0" u="none">
                <a:solidFill>
                  <a:srgbClr val="FFFFFF"/>
                </a:solidFill>
                <a:latin typeface="Times New Roman"/>
              </a:rPr>
              <a:t>Nghiên cứu sự cân bằng của vật thể dưới tác dụng của lực.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sp>
        <p:nvSpPr>
          <p:cNvPr id="4" name="Rectangle 3"/>
          <p:cNvSpPr/>
          <p:nvPr/>
        </p:nvSpPr>
        <p:spPr>
          <a:xfrm>
            <a:off x="5619750" y="3084314"/>
            <a:ext cx="952500" cy="38100"/>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71500" y="6372225"/>
            <a:ext cx="785961"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30/30</a:t>
            </a:r>
          </a:p>
        </p:txBody>
      </p:sp>
      <p:sp>
        <p:nvSpPr>
          <p:cNvPr id="6" name="TextBox 5"/>
          <p:cNvSpPr txBox="1"/>
          <p:nvPr/>
        </p:nvSpPr>
        <p:spPr>
          <a:xfrm>
            <a:off x="11034861" y="6372225"/>
            <a:ext cx="585638" cy="200025"/>
          </a:xfrm>
          <a:prstGeom prst="rect">
            <a:avLst/>
          </a:prstGeom>
          <a:noFill/>
        </p:spPr>
        <p:txBody>
          <a:bodyPr wrap="square" lIns="0" tIns="0" rIns="0" bIns="0" anchor="t">
            <a:spAutoFit/>
          </a:bodyPr>
          <a:lstStyle/>
          <a:p>
            <a:pPr algn="l"/>
            <a:r>
              <a:rPr sz="1350" b="0" i="0" u="none">
                <a:solidFill>
                  <a:srgbClr val="FFFFFF"/>
                </a:solidFill>
                <a:latin typeface="Times New Roman"/>
              </a:rPr>
              <a:t>Kết thúc</a:t>
            </a:r>
          </a:p>
        </p:txBody>
      </p:sp>
      <p:pic>
        <p:nvPicPr>
          <p:cNvPr id="7" name="Picture 6" descr="image.png"/>
          <p:cNvPicPr>
            <a:picLocks noChangeAspect="1"/>
          </p:cNvPicPr>
          <p:nvPr/>
        </p:nvPicPr>
        <p:blipFill>
          <a:blip r:embed="rId4"/>
          <a:stretch>
            <a:fillRect/>
          </a:stretch>
        </p:blipFill>
        <p:spPr>
          <a:xfrm>
            <a:off x="4443710" y="4305300"/>
            <a:ext cx="266700" cy="266700"/>
          </a:xfrm>
          <a:prstGeom prst="rect">
            <a:avLst/>
          </a:prstGeom>
        </p:spPr>
      </p:pic>
      <p:pic>
        <p:nvPicPr>
          <p:cNvPr id="8" name="Picture 7" descr="image.png"/>
          <p:cNvPicPr>
            <a:picLocks noChangeAspect="1"/>
          </p:cNvPicPr>
          <p:nvPr/>
        </p:nvPicPr>
        <p:blipFill>
          <a:blip r:embed="rId5"/>
          <a:stretch>
            <a:fillRect/>
          </a:stretch>
        </p:blipFill>
        <p:spPr>
          <a:xfrm>
            <a:off x="4330898" y="4678560"/>
            <a:ext cx="266700" cy="266700"/>
          </a:xfrm>
          <a:prstGeom prst="rect">
            <a:avLst/>
          </a:prstGeom>
        </p:spPr>
      </p:pic>
      <p:sp>
        <p:nvSpPr>
          <p:cNvPr id="9" name="TextBox 8"/>
          <p:cNvSpPr txBox="1"/>
          <p:nvPr/>
        </p:nvSpPr>
        <p:spPr>
          <a:xfrm>
            <a:off x="295275" y="1853803"/>
            <a:ext cx="11601450" cy="754260"/>
          </a:xfrm>
          <a:prstGeom prst="rect">
            <a:avLst/>
          </a:prstGeom>
          <a:noFill/>
        </p:spPr>
        <p:txBody>
          <a:bodyPr wrap="square" lIns="0" tIns="0" rIns="0" bIns="0" anchor="t">
            <a:spAutoFit/>
          </a:bodyPr>
          <a:lstStyle/>
          <a:p>
            <a:pPr algn="ctr">
              <a:lnSpc>
                <a:spcPts val="5940"/>
              </a:lnSpc>
            </a:pPr>
            <a:r>
              <a:rPr sz="5400" b="1" i="0" u="none">
                <a:solidFill>
                  <a:srgbClr val="FFD700"/>
                </a:solidFill>
                <a:latin typeface="Playfair Display"/>
              </a:rPr>
              <a:t>HỎI VÀ ĐÁP (Q&amp;A)</a:t>
            </a:r>
          </a:p>
        </p:txBody>
      </p:sp>
      <p:sp>
        <p:nvSpPr>
          <p:cNvPr id="10" name="TextBox 9"/>
          <p:cNvSpPr txBox="1"/>
          <p:nvPr/>
        </p:nvSpPr>
        <p:spPr>
          <a:xfrm>
            <a:off x="571500" y="3408164"/>
            <a:ext cx="1104900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Cảm ơn các bạn đã chú ý lắng nghe!</a:t>
            </a:r>
          </a:p>
        </p:txBody>
      </p:sp>
      <p:sp>
        <p:nvSpPr>
          <p:cNvPr id="11" name="TextBox 10"/>
          <p:cNvSpPr txBox="1"/>
          <p:nvPr/>
        </p:nvSpPr>
        <p:spPr>
          <a:xfrm>
            <a:off x="571500" y="4257675"/>
            <a:ext cx="11049000" cy="373260"/>
          </a:xfrm>
          <a:prstGeom prst="rect">
            <a:avLst/>
          </a:prstGeom>
          <a:noFill/>
        </p:spPr>
        <p:txBody>
          <a:bodyPr wrap="square" lIns="266700" tIns="0" rIns="0" bIns="0" anchor="t">
            <a:spAutoFit/>
          </a:bodyPr>
          <a:lstStyle/>
          <a:p>
            <a:pPr algn="ctr">
              <a:lnSpc>
                <a:spcPts val="2940"/>
              </a:lnSpc>
            </a:pPr>
            <a:r>
              <a:rPr sz="2100" b="0" i="0" u="none">
                <a:solidFill>
                  <a:srgbClr val="FFFFFF"/>
                </a:solidFill>
                <a:latin typeface="Times New Roman"/>
              </a:rPr>
              <a:t>lienhe@dhbachkhoa.edu.vn</a:t>
            </a:r>
          </a:p>
        </p:txBody>
      </p:sp>
      <p:sp>
        <p:nvSpPr>
          <p:cNvPr id="12" name="TextBox 11"/>
          <p:cNvSpPr txBox="1"/>
          <p:nvPr/>
        </p:nvSpPr>
        <p:spPr>
          <a:xfrm>
            <a:off x="571500" y="4630935"/>
            <a:ext cx="11049000" cy="373260"/>
          </a:xfrm>
          <a:prstGeom prst="rect">
            <a:avLst/>
          </a:prstGeom>
          <a:noFill/>
        </p:spPr>
        <p:txBody>
          <a:bodyPr wrap="square" lIns="266700" tIns="0" rIns="0" bIns="0" anchor="t">
            <a:spAutoFit/>
          </a:bodyPr>
          <a:lstStyle/>
          <a:p>
            <a:pPr algn="ctr">
              <a:lnSpc>
                <a:spcPts val="2940"/>
              </a:lnSpc>
            </a:pPr>
            <a:r>
              <a:rPr sz="2100" b="0" i="0" u="none">
                <a:solidFill>
                  <a:srgbClr val="FFFFFF"/>
                </a:solidFill>
                <a:latin typeface="Times New Roman"/>
              </a:rPr>
              <a:t>www.bachkhoa-mechanics.vn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1704975"/>
            <a:ext cx="857250" cy="476250"/>
          </a:xfrm>
          <a:prstGeom prst="rect">
            <a:avLst/>
          </a:prstGeom>
        </p:spPr>
      </p:pic>
      <p:pic>
        <p:nvPicPr>
          <p:cNvPr id="4" name="Picture 3" descr="image.png"/>
          <p:cNvPicPr>
            <a:picLocks noChangeAspect="1"/>
          </p:cNvPicPr>
          <p:nvPr/>
        </p:nvPicPr>
        <p:blipFill>
          <a:blip r:embed="rId4"/>
          <a:stretch>
            <a:fillRect/>
          </a:stretch>
        </p:blipFill>
        <p:spPr>
          <a:xfrm>
            <a:off x="571500" y="2476500"/>
            <a:ext cx="857250" cy="476250"/>
          </a:xfrm>
          <a:prstGeom prst="rect">
            <a:avLst/>
          </a:prstGeom>
        </p:spPr>
      </p:pic>
      <p:pic>
        <p:nvPicPr>
          <p:cNvPr id="5" name="Picture 4" descr="image.png"/>
          <p:cNvPicPr>
            <a:picLocks noChangeAspect="1"/>
          </p:cNvPicPr>
          <p:nvPr/>
        </p:nvPicPr>
        <p:blipFill>
          <a:blip r:embed="rId5"/>
          <a:stretch>
            <a:fillRect/>
          </a:stretch>
        </p:blipFill>
        <p:spPr>
          <a:xfrm>
            <a:off x="571500" y="3248025"/>
            <a:ext cx="857250" cy="476250"/>
          </a:xfrm>
          <a:prstGeom prst="rect">
            <a:avLst/>
          </a:prstGeom>
        </p:spPr>
      </p:pic>
      <p:pic>
        <p:nvPicPr>
          <p:cNvPr id="6" name="Picture 5" descr="image.png"/>
          <p:cNvPicPr>
            <a:picLocks noChangeAspect="1"/>
          </p:cNvPicPr>
          <p:nvPr/>
        </p:nvPicPr>
        <p:blipFill>
          <a:blip r:embed="rId6"/>
          <a:stretch>
            <a:fillRect/>
          </a:stretch>
        </p:blipFill>
        <p:spPr>
          <a:xfrm>
            <a:off x="571500" y="4019550"/>
            <a:ext cx="857250" cy="476250"/>
          </a:xfrm>
          <a:prstGeom prst="rect">
            <a:avLst/>
          </a:prstGeom>
        </p:spPr>
      </p:pic>
      <p:pic>
        <p:nvPicPr>
          <p:cNvPr id="7" name="Picture 6" descr="image.png"/>
          <p:cNvPicPr>
            <a:picLocks noChangeAspect="1"/>
          </p:cNvPicPr>
          <p:nvPr/>
        </p:nvPicPr>
        <p:blipFill>
          <a:blip r:embed="rId7"/>
          <a:stretch>
            <a:fillRect/>
          </a:stretch>
        </p:blipFill>
        <p:spPr>
          <a:xfrm>
            <a:off x="571500" y="4791075"/>
            <a:ext cx="857250" cy="476250"/>
          </a:xfrm>
          <a:prstGeom prst="rect">
            <a:avLst/>
          </a:prstGeom>
        </p:spPr>
      </p:pic>
      <p:pic>
        <p:nvPicPr>
          <p:cNvPr id="8" name="Picture 7" descr="image.png"/>
          <p:cNvPicPr>
            <a:picLocks noChangeAspect="1"/>
          </p:cNvPicPr>
          <p:nvPr/>
        </p:nvPicPr>
        <p:blipFill>
          <a:blip r:embed="rId8"/>
          <a:stretch>
            <a:fillRect/>
          </a:stretch>
        </p:blipFill>
        <p:spPr>
          <a:xfrm>
            <a:off x="571500" y="5562600"/>
            <a:ext cx="857250" cy="476250"/>
          </a:xfrm>
          <a:prstGeom prst="rect">
            <a:avLst/>
          </a:prstGeom>
        </p:spPr>
      </p:pic>
      <p:sp>
        <p:nvSpPr>
          <p:cNvPr id="9" name="TextBox 8"/>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IMAGE SOURCES</a:t>
            </a:r>
          </a:p>
        </p:txBody>
      </p:sp>
      <p:sp>
        <p:nvSpPr>
          <p:cNvPr id="10" name="Rectangle 9"/>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571500" y="156210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233362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71500" y="310515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71500" y="387667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464820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71500" y="232410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1500" y="232410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309562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71500" y="309562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571500" y="386715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71500" y="386715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571500" y="463867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571500" y="463867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571500" y="541020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71500" y="541020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1666875" y="1725959"/>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https://www.worldscientific.com/action/showCoverImage?doi=10.1142/13992</a:t>
            </a:r>
          </a:p>
        </p:txBody>
      </p:sp>
      <p:sp>
        <p:nvSpPr>
          <p:cNvPr id="27" name="TextBox 26"/>
          <p:cNvSpPr txBox="1"/>
          <p:nvPr/>
        </p:nvSpPr>
        <p:spPr>
          <a:xfrm>
            <a:off x="1666875" y="1946820"/>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www.worldscientific.com</a:t>
            </a:r>
          </a:p>
        </p:txBody>
      </p:sp>
      <p:sp>
        <p:nvSpPr>
          <p:cNvPr id="28" name="TextBox 27"/>
          <p:cNvSpPr txBox="1"/>
          <p:nvPr/>
        </p:nvSpPr>
        <p:spPr>
          <a:xfrm>
            <a:off x="1666875" y="2497484"/>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http://www.firgelliauto.com/cdn/shop/articles/resultant-force-calculator-diagram.png?v=1772842209</a:t>
            </a:r>
          </a:p>
        </p:txBody>
      </p:sp>
      <p:sp>
        <p:nvSpPr>
          <p:cNvPr id="29" name="TextBox 28"/>
          <p:cNvSpPr txBox="1"/>
          <p:nvPr/>
        </p:nvSpPr>
        <p:spPr>
          <a:xfrm>
            <a:off x="1666875" y="2718345"/>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www.firgelliauto.com</a:t>
            </a:r>
          </a:p>
        </p:txBody>
      </p:sp>
      <p:sp>
        <p:nvSpPr>
          <p:cNvPr id="30" name="TextBox 29"/>
          <p:cNvSpPr txBox="1"/>
          <p:nvPr/>
        </p:nvSpPr>
        <p:spPr>
          <a:xfrm>
            <a:off x="1666875" y="3269009"/>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https://rmitlibrary.github.io/cdn/learninglab/illustration/subject-support/physics/forces-on-incline-parallel.png</a:t>
            </a:r>
          </a:p>
        </p:txBody>
      </p:sp>
      <p:sp>
        <p:nvSpPr>
          <p:cNvPr id="31" name="TextBox 30"/>
          <p:cNvSpPr txBox="1"/>
          <p:nvPr/>
        </p:nvSpPr>
        <p:spPr>
          <a:xfrm>
            <a:off x="1666875" y="3489870"/>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learninglab.rmit.edu.au</a:t>
            </a:r>
          </a:p>
        </p:txBody>
      </p:sp>
      <p:sp>
        <p:nvSpPr>
          <p:cNvPr id="32" name="TextBox 31"/>
          <p:cNvSpPr txBox="1"/>
          <p:nvPr/>
        </p:nvSpPr>
        <p:spPr>
          <a:xfrm>
            <a:off x="1666875" y="4040534"/>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https://image.slidesharecdn.com/suspensionbridgespresentation-251104045140-c781f62a/75/Suspension_Bridges_Presentation-For-Engineering-Mechanics-pptx-2-2048.jpg</a:t>
            </a:r>
          </a:p>
        </p:txBody>
      </p:sp>
      <p:sp>
        <p:nvSpPr>
          <p:cNvPr id="33" name="TextBox 32"/>
          <p:cNvSpPr txBox="1"/>
          <p:nvPr/>
        </p:nvSpPr>
        <p:spPr>
          <a:xfrm>
            <a:off x="1666875" y="4261395"/>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www.slideshare.net</a:t>
            </a:r>
          </a:p>
        </p:txBody>
      </p:sp>
      <p:sp>
        <p:nvSpPr>
          <p:cNvPr id="34" name="TextBox 33"/>
          <p:cNvSpPr txBox="1"/>
          <p:nvPr/>
        </p:nvSpPr>
        <p:spPr>
          <a:xfrm>
            <a:off x="1666875" y="4812059"/>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https://static-01.extrica.com/articles/24973/24973-gabs-3999x2249.webp</a:t>
            </a:r>
          </a:p>
        </p:txBody>
      </p:sp>
      <p:sp>
        <p:nvSpPr>
          <p:cNvPr id="35" name="TextBox 34"/>
          <p:cNvSpPr txBox="1"/>
          <p:nvPr/>
        </p:nvSpPr>
        <p:spPr>
          <a:xfrm>
            <a:off x="1666875" y="5032920"/>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www.extrica.com</a:t>
            </a:r>
          </a:p>
        </p:txBody>
      </p:sp>
      <p:sp>
        <p:nvSpPr>
          <p:cNvPr id="36" name="TextBox 35"/>
          <p:cNvSpPr txBox="1"/>
          <p:nvPr/>
        </p:nvSpPr>
        <p:spPr>
          <a:xfrm>
            <a:off x="1666875" y="5583584"/>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https://blogs.sw.siemens.com/wp-content/uploads/sites/10/2019/10/kineoworks-parallel-linkage-simulation-feature-image.jpg</a:t>
            </a:r>
          </a:p>
        </p:txBody>
      </p:sp>
      <p:sp>
        <p:nvSpPr>
          <p:cNvPr id="37" name="TextBox 36"/>
          <p:cNvSpPr txBox="1"/>
          <p:nvPr/>
        </p:nvSpPr>
        <p:spPr>
          <a:xfrm>
            <a:off x="1666875" y="5804445"/>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blogs.sw.siemens.com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76500"/>
            <a:ext cx="857250" cy="476250"/>
          </a:xfrm>
          <a:prstGeom prst="rect">
            <a:avLst/>
          </a:prstGeom>
        </p:spPr>
      </p:pic>
      <p:pic>
        <p:nvPicPr>
          <p:cNvPr id="4" name="Picture 3" descr="image.png"/>
          <p:cNvPicPr>
            <a:picLocks noChangeAspect="1"/>
          </p:cNvPicPr>
          <p:nvPr/>
        </p:nvPicPr>
        <p:blipFill>
          <a:blip r:embed="rId4"/>
          <a:stretch>
            <a:fillRect/>
          </a:stretch>
        </p:blipFill>
        <p:spPr>
          <a:xfrm>
            <a:off x="571500" y="3248025"/>
            <a:ext cx="857250" cy="476250"/>
          </a:xfrm>
          <a:prstGeom prst="rect">
            <a:avLst/>
          </a:prstGeom>
        </p:spPr>
      </p:pic>
      <p:pic>
        <p:nvPicPr>
          <p:cNvPr id="5" name="Picture 4" descr="image.png"/>
          <p:cNvPicPr>
            <a:picLocks noChangeAspect="1"/>
          </p:cNvPicPr>
          <p:nvPr/>
        </p:nvPicPr>
        <p:blipFill>
          <a:blip r:embed="rId5"/>
          <a:stretch>
            <a:fillRect/>
          </a:stretch>
        </p:blipFill>
        <p:spPr>
          <a:xfrm>
            <a:off x="571500" y="4019550"/>
            <a:ext cx="857250" cy="476250"/>
          </a:xfrm>
          <a:prstGeom prst="rect">
            <a:avLst/>
          </a:prstGeom>
        </p:spPr>
      </p:pic>
      <p:pic>
        <p:nvPicPr>
          <p:cNvPr id="6" name="Picture 5" descr="image.png"/>
          <p:cNvPicPr>
            <a:picLocks noChangeAspect="1"/>
          </p:cNvPicPr>
          <p:nvPr/>
        </p:nvPicPr>
        <p:blipFill>
          <a:blip r:embed="rId6"/>
          <a:stretch>
            <a:fillRect/>
          </a:stretch>
        </p:blipFill>
        <p:spPr>
          <a:xfrm>
            <a:off x="571500" y="4791075"/>
            <a:ext cx="857250" cy="476250"/>
          </a:xfrm>
          <a:prstGeom prst="rect">
            <a:avLst/>
          </a:prstGeom>
        </p:spPr>
      </p:pic>
      <p:sp>
        <p:nvSpPr>
          <p:cNvPr id="7" name="TextBox 6"/>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IMAGE SOURCES</a:t>
            </a:r>
          </a:p>
        </p:txBody>
      </p:sp>
      <p:sp>
        <p:nvSpPr>
          <p:cNvPr id="8" name="Rectangle 7"/>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71500" y="233362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71500" y="3105150"/>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571500" y="3876675"/>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309562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71500" y="309562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71500" y="386715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386715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71500" y="463867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1500" y="4638675"/>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666875" y="2497484"/>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https://i.ytimg.com/vi/UCLOiOmWgww/sddefault.jpg</a:t>
            </a:r>
          </a:p>
        </p:txBody>
      </p:sp>
      <p:sp>
        <p:nvSpPr>
          <p:cNvPr id="19" name="TextBox 18"/>
          <p:cNvSpPr txBox="1"/>
          <p:nvPr/>
        </p:nvSpPr>
        <p:spPr>
          <a:xfrm>
            <a:off x="1666875" y="2718345"/>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www.youtube.com</a:t>
            </a:r>
          </a:p>
        </p:txBody>
      </p:sp>
      <p:sp>
        <p:nvSpPr>
          <p:cNvPr id="20" name="TextBox 19"/>
          <p:cNvSpPr txBox="1"/>
          <p:nvPr/>
        </p:nvSpPr>
        <p:spPr>
          <a:xfrm>
            <a:off x="1666875" y="3269009"/>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https://usradioguy.com/wp-content/uploads/2024/07/orbital.jpg</a:t>
            </a:r>
          </a:p>
        </p:txBody>
      </p:sp>
      <p:sp>
        <p:nvSpPr>
          <p:cNvPr id="21" name="TextBox 20"/>
          <p:cNvSpPr txBox="1"/>
          <p:nvPr/>
        </p:nvSpPr>
        <p:spPr>
          <a:xfrm>
            <a:off x="1666875" y="3489870"/>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usradioguy.com</a:t>
            </a:r>
          </a:p>
        </p:txBody>
      </p:sp>
      <p:sp>
        <p:nvSpPr>
          <p:cNvPr id="22" name="TextBox 21"/>
          <p:cNvSpPr txBox="1"/>
          <p:nvPr/>
        </p:nvSpPr>
        <p:spPr>
          <a:xfrm>
            <a:off x="1666875" y="4040534"/>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https://frontend-assets.simscale.com/media/2022/07/RM.png</a:t>
            </a:r>
          </a:p>
        </p:txBody>
      </p:sp>
      <p:sp>
        <p:nvSpPr>
          <p:cNvPr id="23" name="TextBox 22"/>
          <p:cNvSpPr txBox="1"/>
          <p:nvPr/>
        </p:nvSpPr>
        <p:spPr>
          <a:xfrm>
            <a:off x="1666875" y="4261395"/>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www.simscale.com</a:t>
            </a:r>
          </a:p>
        </p:txBody>
      </p:sp>
      <p:sp>
        <p:nvSpPr>
          <p:cNvPr id="24" name="TextBox 23"/>
          <p:cNvSpPr txBox="1"/>
          <p:nvPr/>
        </p:nvSpPr>
        <p:spPr>
          <a:xfrm>
            <a:off x="1666875" y="4812059"/>
            <a:ext cx="9953625" cy="173235"/>
          </a:xfrm>
          <a:prstGeom prst="rect">
            <a:avLst/>
          </a:prstGeom>
          <a:noFill/>
        </p:spPr>
        <p:txBody>
          <a:bodyPr wrap="square" lIns="0" tIns="0" rIns="0" bIns="0" anchor="t">
            <a:spAutoFit/>
          </a:bodyPr>
          <a:lstStyle/>
          <a:p>
            <a:pPr algn="l">
              <a:lnSpc>
                <a:spcPts val="1364"/>
              </a:lnSpc>
            </a:pPr>
            <a:r>
              <a:rPr sz="975" b="0" i="0" u="none">
                <a:solidFill>
                  <a:srgbClr val="FFFFFF"/>
                </a:solidFill>
                <a:latin typeface="Times New Roman"/>
              </a:rPr>
              <a:t>https://simonebertonilab.com/wp-content/uploads/2023/12/Pendulum.png</a:t>
            </a:r>
          </a:p>
        </p:txBody>
      </p:sp>
      <p:sp>
        <p:nvSpPr>
          <p:cNvPr id="25" name="TextBox 24"/>
          <p:cNvSpPr txBox="1"/>
          <p:nvPr/>
        </p:nvSpPr>
        <p:spPr>
          <a:xfrm>
            <a:off x="1666875" y="5032920"/>
            <a:ext cx="9953625" cy="213270"/>
          </a:xfrm>
          <a:prstGeom prst="rect">
            <a:avLst/>
          </a:prstGeom>
          <a:noFill/>
        </p:spPr>
        <p:txBody>
          <a:bodyPr wrap="square" lIns="0" tIns="0" rIns="0" bIns="0" anchor="t">
            <a:spAutoFit/>
          </a:bodyPr>
          <a:lstStyle/>
          <a:p>
            <a:pPr algn="l">
              <a:lnSpc>
                <a:spcPts val="1679"/>
              </a:lnSpc>
            </a:pPr>
            <a:r>
              <a:rPr sz="1200" b="0" i="0" u="none">
                <a:solidFill>
                  <a:srgbClr val="FFFFFF"/>
                </a:solidFill>
                <a:latin typeface="Times New Roman"/>
              </a:rPr>
              <a:t>Source: </a:t>
            </a:r>
            <a:r>
              <a:rPr sz="1200" b="0" i="0" u="none">
                <a:solidFill>
                  <a:srgbClr val="4F46E5"/>
                </a:solidFill>
                <a:latin typeface="Times New Roman"/>
              </a:rPr>
              <a:t>simonebertonilab.com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2502396"/>
            <a:ext cx="3492400" cy="2739032"/>
          </a:xfrm>
          <a:prstGeom prst="rect">
            <a:avLst/>
          </a:prstGeom>
        </p:spPr>
      </p:pic>
      <p:pic>
        <p:nvPicPr>
          <p:cNvPr id="5" name="Picture 4" descr="image.png"/>
          <p:cNvPicPr>
            <a:picLocks noChangeAspect="1"/>
          </p:cNvPicPr>
          <p:nvPr/>
        </p:nvPicPr>
        <p:blipFill>
          <a:blip r:embed="rId5"/>
          <a:stretch>
            <a:fillRect/>
          </a:stretch>
        </p:blipFill>
        <p:spPr>
          <a:xfrm>
            <a:off x="4349650" y="2502396"/>
            <a:ext cx="3492549" cy="2739032"/>
          </a:xfrm>
          <a:prstGeom prst="rect">
            <a:avLst/>
          </a:prstGeom>
        </p:spPr>
      </p:pic>
      <p:pic>
        <p:nvPicPr>
          <p:cNvPr id="6" name="Picture 5" descr="image.png"/>
          <p:cNvPicPr>
            <a:picLocks noChangeAspect="1"/>
          </p:cNvPicPr>
          <p:nvPr/>
        </p:nvPicPr>
        <p:blipFill>
          <a:blip r:embed="rId4"/>
          <a:stretch>
            <a:fillRect/>
          </a:stretch>
        </p:blipFill>
        <p:spPr>
          <a:xfrm>
            <a:off x="8127950" y="2502396"/>
            <a:ext cx="3492400" cy="2739032"/>
          </a:xfrm>
          <a:prstGeom prst="rect">
            <a:avLst/>
          </a:prstGeom>
        </p:spPr>
      </p:pic>
      <p:sp>
        <p:nvSpPr>
          <p:cNvPr id="7" name="TextBox 6"/>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4/30</a:t>
            </a:r>
          </a:p>
        </p:txBody>
      </p:sp>
      <p:sp>
        <p:nvSpPr>
          <p:cNvPr id="8" name="TextBox 7"/>
          <p:cNvSpPr txBox="1"/>
          <p:nvPr/>
        </p:nvSpPr>
        <p:spPr>
          <a:xfrm>
            <a:off x="10458598" y="6372225"/>
            <a:ext cx="1161901" cy="200025"/>
          </a:xfrm>
          <a:prstGeom prst="rect">
            <a:avLst/>
          </a:prstGeom>
          <a:noFill/>
        </p:spPr>
        <p:txBody>
          <a:bodyPr wrap="square" lIns="0" tIns="0" rIns="0" bIns="0" anchor="t">
            <a:spAutoFit/>
          </a:bodyPr>
          <a:lstStyle/>
          <a:p>
            <a:pPr algn="l"/>
            <a:r>
              <a:rPr sz="1350" b="0" i="0" u="none">
                <a:solidFill>
                  <a:srgbClr val="FFFFFF"/>
                </a:solidFill>
                <a:latin typeface="Times New Roman"/>
              </a:rPr>
              <a:t>Lý thuyết cơ bản</a:t>
            </a:r>
          </a:p>
        </p:txBody>
      </p:sp>
      <p:pic>
        <p:nvPicPr>
          <p:cNvPr id="9" name="Picture 8" descr="image.png"/>
          <p:cNvPicPr>
            <a:picLocks noChangeAspect="1"/>
          </p:cNvPicPr>
          <p:nvPr/>
        </p:nvPicPr>
        <p:blipFill>
          <a:blip r:embed="rId6"/>
          <a:stretch>
            <a:fillRect/>
          </a:stretch>
        </p:blipFill>
        <p:spPr>
          <a:xfrm>
            <a:off x="2017662" y="2835771"/>
            <a:ext cx="600075" cy="476250"/>
          </a:xfrm>
          <a:prstGeom prst="rect">
            <a:avLst/>
          </a:prstGeom>
        </p:spPr>
      </p:pic>
      <p:pic>
        <p:nvPicPr>
          <p:cNvPr id="10" name="Picture 9" descr="image.png"/>
          <p:cNvPicPr>
            <a:picLocks noChangeAspect="1"/>
          </p:cNvPicPr>
          <p:nvPr/>
        </p:nvPicPr>
        <p:blipFill>
          <a:blip r:embed="rId7"/>
          <a:stretch>
            <a:fillRect/>
          </a:stretch>
        </p:blipFill>
        <p:spPr>
          <a:xfrm>
            <a:off x="5914876" y="2835771"/>
            <a:ext cx="361950" cy="476250"/>
          </a:xfrm>
          <a:prstGeom prst="rect">
            <a:avLst/>
          </a:prstGeom>
        </p:spPr>
      </p:pic>
      <p:pic>
        <p:nvPicPr>
          <p:cNvPr id="11" name="Picture 10" descr="image.png"/>
          <p:cNvPicPr>
            <a:picLocks noChangeAspect="1"/>
          </p:cNvPicPr>
          <p:nvPr/>
        </p:nvPicPr>
        <p:blipFill>
          <a:blip r:embed="rId8"/>
          <a:stretch>
            <a:fillRect/>
          </a:stretch>
        </p:blipFill>
        <p:spPr>
          <a:xfrm>
            <a:off x="9664600" y="2835771"/>
            <a:ext cx="419100" cy="476250"/>
          </a:xfrm>
          <a:prstGeom prst="rect">
            <a:avLst/>
          </a:prstGeom>
        </p:spPr>
      </p:pic>
      <p:sp>
        <p:nvSpPr>
          <p:cNvPr id="12" name="TextBox 11"/>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CÁC TIÊN ĐỀ TĨNH HỌC CƠ BẢN</a:t>
            </a:r>
          </a:p>
        </p:txBody>
      </p:sp>
      <p:sp>
        <p:nvSpPr>
          <p:cNvPr id="13" name="Rectangle 12"/>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4233" y="3502521"/>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Tiên đề 1</a:t>
            </a:r>
          </a:p>
        </p:txBody>
      </p:sp>
      <p:sp>
        <p:nvSpPr>
          <p:cNvPr id="15" name="TextBox 14"/>
          <p:cNvSpPr txBox="1"/>
          <p:nvPr/>
        </p:nvSpPr>
        <p:spPr>
          <a:xfrm>
            <a:off x="904875" y="3740646"/>
            <a:ext cx="2825650" cy="1119782"/>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Hai lực cân bằng: cùng độ lớn, cùng phương, ngược chiều.</a:t>
            </a:r>
          </a:p>
        </p:txBody>
      </p:sp>
      <p:sp>
        <p:nvSpPr>
          <p:cNvPr id="16" name="TextBox 15"/>
          <p:cNvSpPr txBox="1"/>
          <p:nvPr/>
        </p:nvSpPr>
        <p:spPr>
          <a:xfrm>
            <a:off x="4612380" y="3502521"/>
            <a:ext cx="2967089" cy="238125"/>
          </a:xfrm>
          <a:prstGeom prst="rect">
            <a:avLst/>
          </a:prstGeom>
          <a:noFill/>
        </p:spPr>
        <p:txBody>
          <a:bodyPr wrap="square" lIns="0" tIns="0" rIns="0" bIns="0" anchor="t">
            <a:spAutoFit/>
          </a:bodyPr>
          <a:lstStyle/>
          <a:p>
            <a:pPr algn="ctr"/>
            <a:r>
              <a:rPr sz="1404" b="1" i="0" u="none">
                <a:solidFill>
                  <a:srgbClr val="FFFFFF"/>
                </a:solidFill>
                <a:latin typeface="Playfair Display"/>
              </a:rPr>
              <a:t>Tiên đề 2</a:t>
            </a:r>
          </a:p>
        </p:txBody>
      </p:sp>
      <p:sp>
        <p:nvSpPr>
          <p:cNvPr id="17" name="TextBox 16"/>
          <p:cNvSpPr txBox="1"/>
          <p:nvPr/>
        </p:nvSpPr>
        <p:spPr>
          <a:xfrm>
            <a:off x="4683025" y="3740646"/>
            <a:ext cx="2825799" cy="1119782"/>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Thêm hoặc bớt hệ lực cân bằng không đổi trạng thái vật.</a:t>
            </a:r>
          </a:p>
        </p:txBody>
      </p:sp>
      <p:sp>
        <p:nvSpPr>
          <p:cNvPr id="18" name="TextBox 17"/>
          <p:cNvSpPr txBox="1"/>
          <p:nvPr/>
        </p:nvSpPr>
        <p:spPr>
          <a:xfrm>
            <a:off x="8390684" y="3502521"/>
            <a:ext cx="2966933" cy="238125"/>
          </a:xfrm>
          <a:prstGeom prst="rect">
            <a:avLst/>
          </a:prstGeom>
          <a:noFill/>
        </p:spPr>
        <p:txBody>
          <a:bodyPr wrap="square" lIns="0" tIns="0" rIns="0" bIns="0" anchor="t">
            <a:spAutoFit/>
          </a:bodyPr>
          <a:lstStyle/>
          <a:p>
            <a:pPr algn="ctr"/>
            <a:r>
              <a:rPr sz="1404" b="1" i="0" u="none">
                <a:solidFill>
                  <a:srgbClr val="FFFFFF"/>
                </a:solidFill>
                <a:latin typeface="Playfair Display"/>
              </a:rPr>
              <a:t>Tiên đề 3</a:t>
            </a:r>
          </a:p>
        </p:txBody>
      </p:sp>
      <p:sp>
        <p:nvSpPr>
          <p:cNvPr id="19" name="TextBox 18"/>
          <p:cNvSpPr txBox="1"/>
          <p:nvPr/>
        </p:nvSpPr>
        <p:spPr>
          <a:xfrm>
            <a:off x="8461325" y="3740646"/>
            <a:ext cx="2825650" cy="746521"/>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Quy tắc hình bình hành lực: Hợp lực của hai lực.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728787"/>
            <a:ext cx="5238750" cy="4286250"/>
          </a:xfrm>
          <a:prstGeom prst="rect">
            <a:avLst/>
          </a:prstGeom>
        </p:spPr>
      </p:pic>
      <p:pic>
        <p:nvPicPr>
          <p:cNvPr id="5" name="Picture 4" descr="image.png"/>
          <p:cNvPicPr>
            <a:picLocks noChangeAspect="1"/>
          </p:cNvPicPr>
          <p:nvPr/>
        </p:nvPicPr>
        <p:blipFill>
          <a:blip r:embed="rId5"/>
          <a:stretch>
            <a:fillRect/>
          </a:stretch>
        </p:blipFill>
        <p:spPr>
          <a:xfrm>
            <a:off x="6381750" y="3152775"/>
            <a:ext cx="5238750" cy="588615"/>
          </a:xfrm>
          <a:prstGeom prst="rect">
            <a:avLst/>
          </a:prstGeom>
        </p:spPr>
      </p:pic>
      <p:sp>
        <p:nvSpPr>
          <p:cNvPr id="6" name="TextBox 5"/>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5/30</a:t>
            </a:r>
          </a:p>
        </p:txBody>
      </p:sp>
      <p:sp>
        <p:nvSpPr>
          <p:cNvPr id="7" name="TextBox 6"/>
          <p:cNvSpPr txBox="1"/>
          <p:nvPr/>
        </p:nvSpPr>
        <p:spPr>
          <a:xfrm>
            <a:off x="11006137" y="6372225"/>
            <a:ext cx="614362" cy="200025"/>
          </a:xfrm>
          <a:prstGeom prst="rect">
            <a:avLst/>
          </a:prstGeom>
          <a:noFill/>
        </p:spPr>
        <p:txBody>
          <a:bodyPr wrap="square" lIns="0" tIns="0" rIns="0" bIns="0" anchor="t">
            <a:spAutoFit/>
          </a:bodyPr>
          <a:lstStyle/>
          <a:p>
            <a:pPr algn="l"/>
            <a:r>
              <a:rPr sz="1350" b="0" i="0" u="none">
                <a:solidFill>
                  <a:srgbClr val="FFFFFF"/>
                </a:solidFill>
                <a:latin typeface="Times New Roman"/>
              </a:rPr>
              <a:t>Tĩnh học</a:t>
            </a:r>
          </a:p>
        </p:txBody>
      </p:sp>
      <p:pic>
        <p:nvPicPr>
          <p:cNvPr id="8" name="Picture 7" descr="image.png"/>
          <p:cNvPicPr>
            <a:picLocks noChangeAspect="1"/>
          </p:cNvPicPr>
          <p:nvPr/>
        </p:nvPicPr>
        <p:blipFill>
          <a:blip r:embed="rId6"/>
          <a:stretch>
            <a:fillRect/>
          </a:stretch>
        </p:blipFill>
        <p:spPr>
          <a:xfrm>
            <a:off x="609600" y="1766887"/>
            <a:ext cx="5162550" cy="4210050"/>
          </a:xfrm>
          <a:prstGeom prst="rect">
            <a:avLst/>
          </a:prstGeom>
        </p:spPr>
      </p:pic>
      <p:pic>
        <p:nvPicPr>
          <p:cNvPr id="9" name="Picture 8" descr="image.png"/>
          <p:cNvPicPr>
            <a:picLocks noChangeAspect="1"/>
          </p:cNvPicPr>
          <p:nvPr/>
        </p:nvPicPr>
        <p:blipFill>
          <a:blip r:embed="rId7"/>
          <a:stretch>
            <a:fillRect/>
          </a:stretch>
        </p:blipFill>
        <p:spPr>
          <a:xfrm>
            <a:off x="6572250" y="3343275"/>
            <a:ext cx="4857750" cy="207615"/>
          </a:xfrm>
          <a:prstGeom prst="rect">
            <a:avLst/>
          </a:prstGeom>
        </p:spPr>
      </p:pic>
      <p:pic>
        <p:nvPicPr>
          <p:cNvPr id="10" name="Picture 9" descr="image.png"/>
          <p:cNvPicPr>
            <a:picLocks noChangeAspect="1"/>
          </p:cNvPicPr>
          <p:nvPr/>
        </p:nvPicPr>
        <p:blipFill>
          <a:blip r:embed="rId8"/>
          <a:stretch>
            <a:fillRect/>
          </a:stretch>
        </p:blipFill>
        <p:spPr>
          <a:xfrm>
            <a:off x="6381750" y="3998565"/>
            <a:ext cx="266700" cy="323850"/>
          </a:xfrm>
          <a:prstGeom prst="rect">
            <a:avLst/>
          </a:prstGeom>
        </p:spPr>
      </p:pic>
      <p:pic>
        <p:nvPicPr>
          <p:cNvPr id="11" name="Picture 10" descr="image.png"/>
          <p:cNvPicPr>
            <a:picLocks noChangeAspect="1"/>
          </p:cNvPicPr>
          <p:nvPr/>
        </p:nvPicPr>
        <p:blipFill>
          <a:blip r:embed="rId8"/>
          <a:stretch>
            <a:fillRect/>
          </a:stretch>
        </p:blipFill>
        <p:spPr>
          <a:xfrm>
            <a:off x="6381750" y="4609951"/>
            <a:ext cx="266700" cy="323850"/>
          </a:xfrm>
          <a:prstGeom prst="rect">
            <a:avLst/>
          </a:prstGeom>
        </p:spPr>
      </p:pic>
      <p:sp>
        <p:nvSpPr>
          <p:cNvPr id="12" name="TextBox 11"/>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LỰC VÀ MOMENT ĐỐI VỚI MỘT ĐIỂM</a:t>
            </a:r>
          </a:p>
        </p:txBody>
      </p:sp>
      <p:sp>
        <p:nvSpPr>
          <p:cNvPr id="13" name="Rectangle 12"/>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381750" y="2589014"/>
            <a:ext cx="523875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Công thức Moment:</a:t>
            </a:r>
          </a:p>
        </p:txBody>
      </p:sp>
      <p:sp>
        <p:nvSpPr>
          <p:cNvPr id="15" name="TextBox 14"/>
          <p:cNvSpPr txBox="1"/>
          <p:nvPr/>
        </p:nvSpPr>
        <p:spPr>
          <a:xfrm>
            <a:off x="6858000" y="3931890"/>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Đặc trưng cho tác dụng làm quay.</a:t>
            </a:r>
          </a:p>
        </p:txBody>
      </p:sp>
      <p:sp>
        <p:nvSpPr>
          <p:cNvPr id="16" name="TextBox 15"/>
          <p:cNvSpPr txBox="1"/>
          <p:nvPr/>
        </p:nvSpPr>
        <p:spPr>
          <a:xfrm>
            <a:off x="6858000" y="4543276"/>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Đơn vị: Newton-mét (N.m).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2441376"/>
            <a:ext cx="5238750" cy="2861071"/>
          </a:xfrm>
          <a:prstGeom prst="rect">
            <a:avLst/>
          </a:prstGeom>
        </p:spPr>
      </p:pic>
      <p:sp>
        <p:nvSpPr>
          <p:cNvPr id="5" name="TextBox 4"/>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6/30</a:t>
            </a:r>
          </a:p>
        </p:txBody>
      </p:sp>
      <p:sp>
        <p:nvSpPr>
          <p:cNvPr id="6" name="TextBox 5"/>
          <p:cNvSpPr txBox="1"/>
          <p:nvPr/>
        </p:nvSpPr>
        <p:spPr>
          <a:xfrm>
            <a:off x="10989617" y="6372225"/>
            <a:ext cx="630882" cy="200025"/>
          </a:xfrm>
          <a:prstGeom prst="rect">
            <a:avLst/>
          </a:prstGeom>
          <a:noFill/>
        </p:spPr>
        <p:txBody>
          <a:bodyPr wrap="square" lIns="0" tIns="0" rIns="0" bIns="0" anchor="t">
            <a:spAutoFit/>
          </a:bodyPr>
          <a:lstStyle/>
          <a:p>
            <a:pPr algn="l"/>
            <a:r>
              <a:rPr sz="1350" b="0" i="0" u="none">
                <a:solidFill>
                  <a:srgbClr val="FFFFFF"/>
                </a:solidFill>
                <a:latin typeface="Times New Roman"/>
              </a:rPr>
              <a:t>Ngẫu lực</a:t>
            </a:r>
          </a:p>
        </p:txBody>
      </p:sp>
      <p:sp>
        <p:nvSpPr>
          <p:cNvPr id="7" name="TextBox 6"/>
          <p:cNvSpPr txBox="1"/>
          <p:nvPr/>
        </p:nvSpPr>
        <p:spPr>
          <a:xfrm>
            <a:off x="971550" y="3214687"/>
            <a:ext cx="4438650" cy="1314450"/>
          </a:xfrm>
          <a:prstGeom prst="rect">
            <a:avLst/>
          </a:prstGeom>
          <a:noFill/>
        </p:spPr>
        <p:txBody>
          <a:bodyPr wrap="square" lIns="0" tIns="0" rIns="0" bIns="0" anchor="t">
            <a:spAutoFit/>
          </a:bodyPr>
          <a:lstStyle/>
          <a:p>
            <a:pPr algn="ctr"/>
            <a:r>
              <a:rPr sz="9000" b="1" i="0" u="none">
                <a:solidFill>
                  <a:srgbClr val="FFD700"/>
                </a:solidFill>
                <a:latin typeface="Times New Roman"/>
              </a:rPr>
              <a:t>M</a:t>
            </a:r>
          </a:p>
        </p:txBody>
      </p:sp>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KHÁI NIỆM VỀ NGẪU LỰC</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71550" y="2841426"/>
            <a:ext cx="443865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Đặc tính Ngẫu lực</a:t>
            </a:r>
          </a:p>
        </p:txBody>
      </p:sp>
      <p:sp>
        <p:nvSpPr>
          <p:cNvPr id="11" name="TextBox 10"/>
          <p:cNvSpPr txBox="1"/>
          <p:nvPr/>
        </p:nvSpPr>
        <p:spPr>
          <a:xfrm>
            <a:off x="971550" y="4529137"/>
            <a:ext cx="4438650"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Không có hợp lực (R = 0)</a:t>
            </a:r>
          </a:p>
        </p:txBody>
      </p:sp>
      <p:sp>
        <p:nvSpPr>
          <p:cNvPr id="12" name="TextBox 11"/>
          <p:cNvSpPr txBox="1"/>
          <p:nvPr/>
        </p:nvSpPr>
        <p:spPr>
          <a:xfrm>
            <a:off x="6858000" y="2581572"/>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Hệ hai lực song song, ngược chiều, cùng độ lớn.</a:t>
            </a:r>
          </a:p>
        </p:txBody>
      </p:sp>
      <p:sp>
        <p:nvSpPr>
          <p:cNvPr id="13" name="TextBox 12"/>
          <p:cNvSpPr txBox="1"/>
          <p:nvPr/>
        </p:nvSpPr>
        <p:spPr>
          <a:xfrm>
            <a:off x="6858000" y="3566219"/>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Tác dụng duy nhất là gây ra chuyển động quay.</a:t>
            </a:r>
          </a:p>
        </p:txBody>
      </p:sp>
      <p:sp>
        <p:nvSpPr>
          <p:cNvPr id="14" name="TextBox 13"/>
          <p:cNvSpPr txBox="1"/>
          <p:nvPr/>
        </p:nvSpPr>
        <p:spPr>
          <a:xfrm>
            <a:off x="6858000" y="4550866"/>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Moment ngẫu lực là vector tự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graphicFrame>
        <p:nvGraphicFramePr>
          <p:cNvPr id="4" name="Table 3"/>
          <p:cNvGraphicFramePr>
            <a:graphicFrameLocks noGrp="1"/>
          </p:cNvGraphicFramePr>
          <p:nvPr/>
        </p:nvGraphicFramePr>
        <p:xfrm>
          <a:off x="571500" y="2249090"/>
          <a:ext cx="11048999" cy="3436143"/>
        </p:xfrm>
        <a:graphic>
          <a:graphicData uri="http://schemas.openxmlformats.org/drawingml/2006/table">
            <a:tbl>
              <a:tblPr firstRow="1" bandRow="1">
                <a:tableStyleId>{5C22544A-7EE6-4342-B048-85BDC9FD1C3A}</a:tableStyleId>
              </a:tblPr>
              <a:tblGrid>
                <a:gridCol w="3045321">
                  <a:extLst>
                    <a:ext uri="{9D8B030D-6E8A-4147-A177-3AD203B41FA5}">
                      <a16:colId xmlns:a16="http://schemas.microsoft.com/office/drawing/2014/main" val="20000"/>
                    </a:ext>
                  </a:extLst>
                </a:gridCol>
                <a:gridCol w="5076229">
                  <a:extLst>
                    <a:ext uri="{9D8B030D-6E8A-4147-A177-3AD203B41FA5}">
                      <a16:colId xmlns:a16="http://schemas.microsoft.com/office/drawing/2014/main" val="20001"/>
                    </a:ext>
                  </a:extLst>
                </a:gridCol>
                <a:gridCol w="2927449">
                  <a:extLst>
                    <a:ext uri="{9D8B030D-6E8A-4147-A177-3AD203B41FA5}">
                      <a16:colId xmlns:a16="http://schemas.microsoft.com/office/drawing/2014/main" val="20002"/>
                    </a:ext>
                  </a:extLst>
                </a:gridCol>
              </a:tblGrid>
              <a:tr h="859035">
                <a:tc>
                  <a:txBody>
                    <a:bodyPr/>
                    <a:lstStyle/>
                    <a:p>
                      <a:pPr algn="l"/>
                      <a:r>
                        <a:rPr sz="2100" b="1" i="0" u="none">
                          <a:solidFill>
                            <a:srgbClr val="FFD700"/>
                          </a:solidFill>
                          <a:latin typeface="Times New Roman"/>
                        </a:rPr>
                        <a:t>Hệ lực</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Phương trình cân bằng</a:t>
                      </a:r>
                    </a:p>
                  </a:txBody>
                  <a:tcPr marL="63500" marR="63500" marT="25400" marB="25400" anchor="ctr">
                    <a:lnL>
                      <a:noFill/>
                    </a:lnL>
                    <a:lnR>
                      <a:noFill/>
                    </a:lnR>
                    <a:lnT>
                      <a:noFill/>
                    </a:lnT>
                    <a:lnB>
                      <a:noFill/>
                    </a:lnB>
                    <a:solidFill>
                      <a:srgbClr val="FFFFFF"/>
                    </a:solidFill>
                  </a:tcPr>
                </a:tc>
                <a:tc>
                  <a:txBody>
                    <a:bodyPr/>
                    <a:lstStyle/>
                    <a:p>
                      <a:pPr algn="l"/>
                      <a:r>
                        <a:rPr sz="2100" b="1" i="0" u="none">
                          <a:solidFill>
                            <a:srgbClr val="FFD700"/>
                          </a:solidFill>
                          <a:latin typeface="Times New Roman"/>
                        </a:rPr>
                        <a:t>Số phương trình</a:t>
                      </a:r>
                    </a:p>
                  </a:txBody>
                  <a:tcPr marL="63500" marR="63500" marT="25400" marB="25400" anchor="ctr">
                    <a:lnL>
                      <a:noFill/>
                    </a:lnL>
                    <a:lnR>
                      <a:noFill/>
                    </a:lnR>
                    <a:lnT>
                      <a:noFill/>
                    </a:lnT>
                    <a:lnB>
                      <a:noFill/>
                    </a:lnB>
                    <a:solidFill>
                      <a:srgbClr val="FFFFFF"/>
                    </a:solidFill>
                  </a:tcPr>
                </a:tc>
                <a:extLst>
                  <a:ext uri="{0D108BD9-81ED-4DB2-BD59-A6C34878D82A}">
                    <a16:rowId xmlns:a16="http://schemas.microsoft.com/office/drawing/2014/main" val="10000"/>
                  </a:ext>
                </a:extLst>
              </a:tr>
              <a:tr h="859035">
                <a:tc>
                  <a:txBody>
                    <a:bodyPr/>
                    <a:lstStyle/>
                    <a:p>
                      <a:pPr algn="l"/>
                      <a:r>
                        <a:rPr sz="2100" b="0" i="0" u="none">
                          <a:solidFill>
                            <a:srgbClr val="FFFFFF"/>
                          </a:solidFill>
                          <a:latin typeface="Times New Roman"/>
                        </a:rPr>
                        <a:t>Hệ lực phẳng</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ΣX=0, ΣY=0, ΣM=0</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3</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859035">
                <a:tc>
                  <a:txBody>
                    <a:bodyPr/>
                    <a:lstStyle/>
                    <a:p>
                      <a:pPr algn="l"/>
                      <a:r>
                        <a:rPr sz="2100" b="0" i="0" u="none">
                          <a:solidFill>
                            <a:srgbClr val="FFFFFF"/>
                          </a:solidFill>
                          <a:latin typeface="Times New Roman"/>
                        </a:rPr>
                        <a:t>Hệ lực không gian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ΣX, ΣY, ΣZ, ΣMx, ΣMy, ΣMz = 0</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6</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859038">
                <a:tc>
                  <a:txBody>
                    <a:bodyPr/>
                    <a:lstStyle/>
                    <a:p>
                      <a:pPr algn="l"/>
                      <a:r>
                        <a:rPr sz="2100" b="0" i="0" u="none">
                          <a:solidFill>
                            <a:srgbClr val="FFFFFF"/>
                          </a:solidFill>
                          <a:latin typeface="Times New Roman"/>
                        </a:rPr>
                        <a:t>Hệ lực đồng quy</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ΣX=0, ΣY=0, ΣZ=0</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3</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5" name="TextBox 4"/>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7/30</a:t>
            </a:r>
          </a:p>
        </p:txBody>
      </p:sp>
      <p:sp>
        <p:nvSpPr>
          <p:cNvPr id="6" name="TextBox 5"/>
          <p:cNvSpPr txBox="1"/>
          <p:nvPr/>
        </p:nvSpPr>
        <p:spPr>
          <a:xfrm>
            <a:off x="10968186" y="6372225"/>
            <a:ext cx="652313" cy="200025"/>
          </a:xfrm>
          <a:prstGeom prst="rect">
            <a:avLst/>
          </a:prstGeom>
          <a:noFill/>
        </p:spPr>
        <p:txBody>
          <a:bodyPr wrap="square" lIns="0" tIns="0" rIns="0" bIns="0" anchor="t">
            <a:spAutoFit/>
          </a:bodyPr>
          <a:lstStyle/>
          <a:p>
            <a:pPr algn="l"/>
            <a:r>
              <a:rPr sz="1350" b="0" i="0" u="none">
                <a:solidFill>
                  <a:srgbClr val="FFFFFF"/>
                </a:solidFill>
                <a:latin typeface="Times New Roman"/>
              </a:rPr>
              <a:t>Cân bằng</a:t>
            </a:r>
          </a:p>
        </p:txBody>
      </p:sp>
      <p:sp>
        <p:nvSpPr>
          <p:cNvPr id="7" name="TextBox 6"/>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ĐIỀU KIỆN CÂN BẰNG TỔNG QUÁT</a:t>
            </a:r>
          </a:p>
        </p:txBody>
      </p:sp>
      <p:sp>
        <p:nvSpPr>
          <p:cNvPr id="8" name="Rectangle 7"/>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71500" y="3093839"/>
            <a:ext cx="3045321"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616821" y="3093839"/>
            <a:ext cx="50762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693050" y="3093839"/>
            <a:ext cx="292744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71500" y="3952875"/>
            <a:ext cx="3045321"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616821" y="3952875"/>
            <a:ext cx="50762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693050" y="3952875"/>
            <a:ext cx="292744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4811910"/>
            <a:ext cx="3045321"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3616821" y="4811910"/>
            <a:ext cx="50762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8693050" y="4811910"/>
            <a:ext cx="292744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5670946"/>
            <a:ext cx="3045321"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3616821" y="5670946"/>
            <a:ext cx="507622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8693050" y="5670946"/>
            <a:ext cx="2927449" cy="952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6381750" y="1966912"/>
            <a:ext cx="5238750" cy="3810000"/>
          </a:xfrm>
          <a:prstGeom prst="rect">
            <a:avLst/>
          </a:prstGeom>
        </p:spPr>
      </p:pic>
      <p:pic>
        <p:nvPicPr>
          <p:cNvPr id="5" name="Picture 4" descr="image.png"/>
          <p:cNvPicPr>
            <a:picLocks noChangeAspect="1"/>
          </p:cNvPicPr>
          <p:nvPr/>
        </p:nvPicPr>
        <p:blipFill>
          <a:blip r:embed="rId5"/>
          <a:stretch>
            <a:fillRect/>
          </a:stretch>
        </p:blipFill>
        <p:spPr>
          <a:xfrm>
            <a:off x="571500" y="3229570"/>
            <a:ext cx="5238750" cy="435024"/>
          </a:xfrm>
          <a:prstGeom prst="rect">
            <a:avLst/>
          </a:prstGeom>
        </p:spPr>
      </p:pic>
      <p:sp>
        <p:nvSpPr>
          <p:cNvPr id="6" name="TextBox 5"/>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8/30</a:t>
            </a:r>
          </a:p>
        </p:txBody>
      </p:sp>
      <p:sp>
        <p:nvSpPr>
          <p:cNvPr id="7" name="TextBox 6"/>
          <p:cNvSpPr txBox="1"/>
          <p:nvPr/>
        </p:nvSpPr>
        <p:spPr>
          <a:xfrm>
            <a:off x="11158537" y="6372225"/>
            <a:ext cx="461962" cy="200025"/>
          </a:xfrm>
          <a:prstGeom prst="rect">
            <a:avLst/>
          </a:prstGeom>
          <a:noFill/>
        </p:spPr>
        <p:txBody>
          <a:bodyPr wrap="square" lIns="0" tIns="0" rIns="0" bIns="0" anchor="t">
            <a:spAutoFit/>
          </a:bodyPr>
          <a:lstStyle/>
          <a:p>
            <a:pPr algn="l"/>
            <a:r>
              <a:rPr sz="1350" b="0" i="0" u="none">
                <a:solidFill>
                  <a:srgbClr val="FFFFFF"/>
                </a:solidFill>
                <a:latin typeface="Times New Roman"/>
              </a:rPr>
              <a:t>Ma sát</a:t>
            </a:r>
          </a:p>
        </p:txBody>
      </p:sp>
      <p:pic>
        <p:nvPicPr>
          <p:cNvPr id="8" name="Picture 7" descr="image.png"/>
          <p:cNvPicPr>
            <a:picLocks noChangeAspect="1"/>
          </p:cNvPicPr>
          <p:nvPr/>
        </p:nvPicPr>
        <p:blipFill>
          <a:blip r:embed="rId6"/>
          <a:stretch>
            <a:fillRect/>
          </a:stretch>
        </p:blipFill>
        <p:spPr>
          <a:xfrm>
            <a:off x="6419850" y="2005012"/>
            <a:ext cx="5162550" cy="3733800"/>
          </a:xfrm>
          <a:prstGeom prst="rect">
            <a:avLst/>
          </a:prstGeom>
        </p:spPr>
      </p:pic>
      <p:pic>
        <p:nvPicPr>
          <p:cNvPr id="9" name="Picture 8" descr="image.png"/>
          <p:cNvPicPr>
            <a:picLocks noChangeAspect="1"/>
          </p:cNvPicPr>
          <p:nvPr/>
        </p:nvPicPr>
        <p:blipFill>
          <a:blip r:embed="rId7"/>
          <a:stretch>
            <a:fillRect/>
          </a:stretch>
        </p:blipFill>
        <p:spPr>
          <a:xfrm>
            <a:off x="714375" y="3372445"/>
            <a:ext cx="4953000" cy="149274"/>
          </a:xfrm>
          <a:prstGeom prst="rect">
            <a:avLst/>
          </a:prstGeom>
        </p:spPr>
      </p:pic>
      <p:sp>
        <p:nvSpPr>
          <p:cNvPr id="10" name="TextBox 9"/>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MA SÁT VÀ GÓC MA SÁT</a:t>
            </a:r>
          </a:p>
        </p:txBody>
      </p:sp>
      <p:sp>
        <p:nvSpPr>
          <p:cNvPr id="11" name="Rectangle 10"/>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71500" y="2713434"/>
            <a:ext cx="523875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Lực ma sát nghỉ cực đại:</a:t>
            </a:r>
          </a:p>
        </p:txBody>
      </p:sp>
      <p:sp>
        <p:nvSpPr>
          <p:cNvPr id="13" name="TextBox 12"/>
          <p:cNvSpPr txBox="1"/>
          <p:nvPr/>
        </p:nvSpPr>
        <p:spPr>
          <a:xfrm>
            <a:off x="1047750" y="3807469"/>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Phụ thuộc bản chất bề mặt.</a:t>
            </a:r>
          </a:p>
        </p:txBody>
      </p:sp>
      <p:sp>
        <p:nvSpPr>
          <p:cNvPr id="14" name="TextBox 13"/>
          <p:cNvSpPr txBox="1"/>
          <p:nvPr/>
        </p:nvSpPr>
        <p:spPr>
          <a:xfrm>
            <a:off x="1047750" y="4418855"/>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Góc ma sát φ: tan(φ) = 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147"/>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6219825"/>
            <a:ext cx="11049000" cy="352425"/>
          </a:xfrm>
          <a:prstGeom prst="rect">
            <a:avLst/>
          </a:prstGeom>
        </p:spPr>
      </p:pic>
      <p:pic>
        <p:nvPicPr>
          <p:cNvPr id="4" name="Picture 3" descr="image.png"/>
          <p:cNvPicPr>
            <a:picLocks noChangeAspect="1"/>
          </p:cNvPicPr>
          <p:nvPr/>
        </p:nvPicPr>
        <p:blipFill>
          <a:blip r:embed="rId4"/>
          <a:stretch>
            <a:fillRect/>
          </a:stretch>
        </p:blipFill>
        <p:spPr>
          <a:xfrm>
            <a:off x="571500" y="1585912"/>
            <a:ext cx="5238750" cy="4572000"/>
          </a:xfrm>
          <a:prstGeom prst="rect">
            <a:avLst/>
          </a:prstGeom>
        </p:spPr>
      </p:pic>
      <p:sp>
        <p:nvSpPr>
          <p:cNvPr id="5" name="TextBox 4"/>
          <p:cNvSpPr txBox="1"/>
          <p:nvPr/>
        </p:nvSpPr>
        <p:spPr>
          <a:xfrm>
            <a:off x="571500" y="6372225"/>
            <a:ext cx="700236" cy="200025"/>
          </a:xfrm>
          <a:prstGeom prst="rect">
            <a:avLst/>
          </a:prstGeom>
          <a:noFill/>
        </p:spPr>
        <p:txBody>
          <a:bodyPr wrap="square" lIns="0" tIns="0" rIns="0" bIns="0" anchor="t">
            <a:spAutoFit/>
          </a:bodyPr>
          <a:lstStyle/>
          <a:p>
            <a:pPr algn="l"/>
            <a:r>
              <a:rPr sz="1350" b="0" i="0" u="none">
                <a:solidFill>
                  <a:srgbClr val="FFFFFF"/>
                </a:solidFill>
                <a:latin typeface="Times New Roman"/>
              </a:rPr>
              <a:t>Slide 9/30</a:t>
            </a:r>
          </a:p>
        </p:txBody>
      </p:sp>
      <p:sp>
        <p:nvSpPr>
          <p:cNvPr id="6" name="TextBox 5"/>
          <p:cNvSpPr txBox="1"/>
          <p:nvPr/>
        </p:nvSpPr>
        <p:spPr>
          <a:xfrm>
            <a:off x="11092160" y="6372225"/>
            <a:ext cx="528339" cy="200025"/>
          </a:xfrm>
          <a:prstGeom prst="rect">
            <a:avLst/>
          </a:prstGeom>
          <a:noFill/>
        </p:spPr>
        <p:txBody>
          <a:bodyPr wrap="square" lIns="0" tIns="0" rIns="0" bIns="0" anchor="t">
            <a:spAutoFit/>
          </a:bodyPr>
          <a:lstStyle/>
          <a:p>
            <a:pPr algn="l"/>
            <a:r>
              <a:rPr sz="1350" b="0" i="0" u="none">
                <a:solidFill>
                  <a:srgbClr val="FFFFFF"/>
                </a:solidFill>
                <a:latin typeface="Times New Roman"/>
              </a:rPr>
              <a:t>Kết cấu</a:t>
            </a:r>
          </a:p>
        </p:txBody>
      </p:sp>
      <p:pic>
        <p:nvPicPr>
          <p:cNvPr id="7" name="Picture 6" descr="image.png"/>
          <p:cNvPicPr>
            <a:picLocks noChangeAspect="1"/>
          </p:cNvPicPr>
          <p:nvPr/>
        </p:nvPicPr>
        <p:blipFill>
          <a:blip r:embed="rId5"/>
          <a:stretch>
            <a:fillRect/>
          </a:stretch>
        </p:blipFill>
        <p:spPr>
          <a:xfrm>
            <a:off x="609600" y="1624012"/>
            <a:ext cx="5162550" cy="4495800"/>
          </a:xfrm>
          <a:prstGeom prst="rect">
            <a:avLst/>
          </a:prstGeom>
        </p:spPr>
      </p:pic>
      <p:sp>
        <p:nvSpPr>
          <p:cNvPr id="8" name="TextBox 7"/>
          <p:cNvSpPr txBox="1"/>
          <p:nvPr/>
        </p:nvSpPr>
        <p:spPr>
          <a:xfrm>
            <a:off x="809625" y="571500"/>
            <a:ext cx="11351418" cy="504825"/>
          </a:xfrm>
          <a:prstGeom prst="rect">
            <a:avLst/>
          </a:prstGeom>
          <a:noFill/>
        </p:spPr>
        <p:txBody>
          <a:bodyPr wrap="square" lIns="0" tIns="0" rIns="0" bIns="0" anchor="t">
            <a:spAutoFit/>
          </a:bodyPr>
          <a:lstStyle/>
          <a:p>
            <a:pPr algn="l"/>
            <a:r>
              <a:rPr sz="3000" b="1" i="0" u="none">
                <a:solidFill>
                  <a:srgbClr val="FFFFFF"/>
                </a:solidFill>
                <a:latin typeface="Playfair Display"/>
              </a:rPr>
              <a:t>ỨNG DỤNG TĨNH HỌC: PHÂN TÍCH DÀN</a:t>
            </a:r>
          </a:p>
        </p:txBody>
      </p:sp>
      <p:sp>
        <p:nvSpPr>
          <p:cNvPr id="9" name="Rectangle 8"/>
          <p:cNvSpPr/>
          <p:nvPr/>
        </p:nvSpPr>
        <p:spPr>
          <a:xfrm>
            <a:off x="571500" y="571500"/>
            <a:ext cx="76200" cy="504825"/>
          </a:xfrm>
          <a:prstGeom prst="rect">
            <a:avLst/>
          </a:prstGeom>
          <a:solidFill>
            <a:srgbClr val="FF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381750" y="2581572"/>
            <a:ext cx="523875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Phương pháp phân tích:</a:t>
            </a:r>
          </a:p>
        </p:txBody>
      </p:sp>
      <p:sp>
        <p:nvSpPr>
          <p:cNvPr id="11" name="TextBox 10"/>
          <p:cNvSpPr txBox="1"/>
          <p:nvPr/>
        </p:nvSpPr>
        <p:spPr>
          <a:xfrm>
            <a:off x="6858000" y="2954833"/>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1. Phương pháp tách nút (Method of Joints).</a:t>
            </a:r>
          </a:p>
        </p:txBody>
      </p:sp>
      <p:sp>
        <p:nvSpPr>
          <p:cNvPr id="12" name="TextBox 11"/>
          <p:cNvSpPr txBox="1"/>
          <p:nvPr/>
        </p:nvSpPr>
        <p:spPr>
          <a:xfrm>
            <a:off x="6858000" y="3566219"/>
            <a:ext cx="4762500"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2. Phương pháp mặt cắt (Method of Sections).</a:t>
            </a:r>
          </a:p>
        </p:txBody>
      </p:sp>
      <p:sp>
        <p:nvSpPr>
          <p:cNvPr id="13" name="TextBox 12"/>
          <p:cNvSpPr txBox="1"/>
          <p:nvPr/>
        </p:nvSpPr>
        <p:spPr>
          <a:xfrm>
            <a:off x="6858000" y="4550866"/>
            <a:ext cx="47625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Giả thiết: Các thanh chỉ chịu kéo hoặc nén.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1182</Words>
  <Application>Microsoft Office PowerPoint</Application>
  <PresentationFormat>Widescreen</PresentationFormat>
  <Paragraphs>249</Paragraphs>
  <Slides>32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Playfair Display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xin chao</dc:creator>
  <cp:keywords/>
  <dc:description>generated using python-pptx</dc:description>
  <cp:lastModifiedBy>xin chao</cp:lastModifiedBy>
  <cp:revision>3</cp:revision>
  <dcterms:created xsi:type="dcterms:W3CDTF">2013-01-27T09:14:16Z</dcterms:created>
  <dcterms:modified xsi:type="dcterms:W3CDTF">2026-07-25T17:05:12Z</dcterms:modified>
  <cp:category/>
</cp:coreProperties>
</file>