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4DE21-CA52-4B9D-9632-32B7B152C07F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B1CEE-DC2C-471F-95BA-E400ECC428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77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602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84439" y="2887321"/>
            <a:ext cx="11601450" cy="9848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3200" b="1" i="0" u="none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MÔ ĐUN: </a:t>
            </a:r>
            <a:r>
              <a:rPr sz="3200" b="1" i="0" u="none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CƠ </a:t>
            </a:r>
            <a:r>
              <a:rPr sz="3200" b="1" i="0" u="none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CẤU TRỤC KHUỶU THANH </a:t>
            </a:r>
            <a:r>
              <a:rPr sz="3200" b="1" i="0" u="none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TRUYỀN</a:t>
            </a:r>
            <a:r>
              <a:rPr lang="en-US" sz="3200" b="1" i="0" u="none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 &amp; CÁC BỘ PHẬN CỐ ĐỊNH CỦA ĐỘNG CƠ</a:t>
            </a:r>
            <a:endParaRPr sz="3200" b="1" i="0" u="none" dirty="0">
              <a:solidFill>
                <a:schemeClr val="tx2">
                  <a:lumMod val="50000"/>
                </a:scheme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44237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131093"/>
            <a:ext cx="50006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Nhóm Piston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131093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2207418"/>
            <a:ext cx="4953000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Nhiệm vụ: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Tiếp nhận lực đẩy của khí cháy rồi truyền qua thanh truyền để làm quay trục khuỷu.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736776"/>
            <a:ext cx="4953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Cấu tạo gồm 3 phần: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4406265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4405312"/>
            <a:ext cx="457200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Đỉnh Piston (Nhận áp suất khí).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4922400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2500" y="4921448"/>
            <a:ext cx="457200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Đầu Piston (Lắp xéc măng).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250" y="5438536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2500" y="5437584"/>
            <a:ext cx="457200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Thân Piston (Dẫn hướng chuyển động).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10110"/>
            <a:ext cx="5334000" cy="342661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591990"/>
            <a:ext cx="5334000" cy="28628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Xéc măng và Chốt Piston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6775" y="2948285"/>
            <a:ext cx="498062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Xéc măng (Rings)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1775" y="3230165"/>
            <a:ext cx="498062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Chốt Piston (Pin)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1775" y="3896915"/>
            <a:ext cx="4743450" cy="11197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Nối Piston với đầu nhỏ thanh truyền. Thường làm bằng thép hợp kim, có cấu tạo rỗng để giảm trọng lượng.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2525" y="3577887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7775" y="3576935"/>
            <a:ext cx="4362450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Xéc măng khí: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Bao kín buồng cháy, ngăn khí lọt xuống các-te.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4467284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7775" y="4466332"/>
            <a:ext cx="4362450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Xéc măng dầu: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Gạt dầu bôi trơn dư thừa trên thành xylanh.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Nhóm Thanh truyền (Connecting Rod)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507593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Thanh truyền là chi tiết trung gian truyền lực giữa Piston và Trục khuỷu.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8327" y="2454771"/>
            <a:ext cx="1555551" cy="1095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7500" b="1" i="0" u="none">
                <a:solidFill>
                  <a:srgbClr val="38BDF8"/>
                </a:solidFill>
                <a:latin typeface="Times New Roman"/>
              </a:rPr>
              <a:t>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98327" y="3816846"/>
            <a:ext cx="1555551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Bộ phận chính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07683" y="2454771"/>
            <a:ext cx="3385839" cy="1095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7500" b="1" i="0" u="none">
                <a:solidFill>
                  <a:srgbClr val="38BDF8"/>
                </a:solidFill>
                <a:latin typeface="Times New Roman"/>
              </a:rPr>
              <a:t>H-Beam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07683" y="3816846"/>
            <a:ext cx="3385839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Thiết kế Thân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18419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Chi tiết cấu tạo Thanh truyền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2156519"/>
            <a:ext cx="5257800" cy="3733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6800" y="2995910"/>
            <a:ext cx="4838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Đầu nhỏ: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Lắp với chốt Piston, có bạc lót.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8700" y="3607296"/>
            <a:ext cx="48768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Thân: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Tiết diện chữ I hoặc H để chịu lực uốn.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6800" y="4218682"/>
            <a:ext cx="4838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Đầu to: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Lắp với chốt khuỷu, thường được cắt làm 2 nửa.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34010"/>
            <a:ext cx="304800" cy="3238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645396"/>
            <a:ext cx="266700" cy="3238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256782"/>
            <a:ext cx="304800" cy="3238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312914"/>
            <a:ext cx="3524250" cy="248959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3312914"/>
            <a:ext cx="3524250" cy="248959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0" y="3312914"/>
            <a:ext cx="3524250" cy="24895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Trục khuỷu (Crankshaft)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1500" y="2511028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Trục khuỷu nhận lực từ thanh truyền tạo ra mômen quay để kéo máy công tác và các phụ tải.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951089"/>
            <a:ext cx="30803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Cổ trục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775" y="4617839"/>
            <a:ext cx="2933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Trục quay chính, lắp trên ổ đỡ của thân máy.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9150" y="3951089"/>
            <a:ext cx="30803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Chốt khuỷu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29150" y="4617839"/>
            <a:ext cx="2933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Nơi lắp đầu to thanh truyền.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1525" y="3951089"/>
            <a:ext cx="30803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Đối trọng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91525" y="4617839"/>
            <a:ext cx="29337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Cân bằng lực quán tính khi trục quay tốc độ cao.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6544"/>
            <a:ext cx="5334000" cy="3333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Bánh đà - Flywheel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394644"/>
            <a:ext cx="5257800" cy="32575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86500" y="2852142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Chức năng: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72250" y="3454955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500" y="3454003"/>
            <a:ext cx="4953000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Tích trữ năng lượng để giúp động cơ vượt qua các điểm chết.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2250" y="4344352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67500" y="4343400"/>
            <a:ext cx="495300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Giúp động cơ quay đều hơn, giảm rung động.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72250" y="4860488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67500" y="4859535"/>
            <a:ext cx="495300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Là nơi lắp vành răng khởi động và bộ ly hợp.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60487"/>
            <a:ext cx="11049000" cy="45260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Các lực tác động lên cơ cấu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5765601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1" u="none">
                <a:solidFill>
                  <a:srgbClr val="FFFFFF"/>
                </a:solidFill>
                <a:latin typeface="Times New Roman"/>
              </a:rPr>
              <a:t>Biểu đồ mô phỏng tỷ lệ tương đối các lực tác động tại kỳ nổ.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16647"/>
            <a:ext cx="11049000" cy="13050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Thông số kỹ thuật quan trọng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2710011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Thể tích công tác của một xylanh ($V_h$):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5140821"/>
            <a:ext cx="1104900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sz="1800" b="0" i="0" u="none">
                <a:solidFill>
                  <a:srgbClr val="FFFFFF"/>
                </a:solidFill>
                <a:latin typeface="Times New Roman"/>
              </a:rPr>
              <a:t>Trong đó: $D$ là đường kính xylanh, $S$ là hành trình Piston.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0" y="3702397"/>
            <a:ext cx="10477500" cy="73357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80294"/>
            <a:ext cx="11049000" cy="4286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" y="5547419"/>
            <a:ext cx="10953750" cy="571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5375" y="5809357"/>
            <a:ext cx="8902600" cy="47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Mô phỏng chuyển động cơ cấu (Video)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927919"/>
            <a:ext cx="10953750" cy="41910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8812" y="3193851"/>
            <a:ext cx="714375" cy="952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36839" y="4336851"/>
            <a:ext cx="3718321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[Bấm để xem video mô phỏng 3D]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625" y="5756969"/>
            <a:ext cx="95250" cy="152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188475" y="5747444"/>
            <a:ext cx="812899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>
                <a:solidFill>
                  <a:srgbClr val="FFFFFF"/>
                </a:solidFill>
                <a:latin typeface="Times New Roman"/>
              </a:rPr>
              <a:t>01:24 / 03:00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1875" y="5756969"/>
            <a:ext cx="190500" cy="1524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95375" y="5809357"/>
            <a:ext cx="4006155" cy="476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25303"/>
            <a:ext cx="5334000" cy="319623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425303"/>
            <a:ext cx="5334000" cy="31962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Bảo dưỡng và Kiểm tra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6775" y="3063478"/>
            <a:ext cx="498062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Kiểm tra định kỳ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1775" y="3063478"/>
            <a:ext cx="4980622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Hư hỏng thường gặp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2525" y="3693080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7775" y="3692128"/>
            <a:ext cx="436245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Đo áp suất nén xylanh.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2525" y="4209216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7775" y="4208264"/>
            <a:ext cx="436245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Kiểm tra khe hở nhiệt xupap.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2525" y="4725352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47775" y="4724400"/>
            <a:ext cx="436245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Kiểm tra độ mòn xéc măng.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67525" y="3693080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62775" y="3692128"/>
            <a:ext cx="436245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Bó kẹt Piston (lúp-pê).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67525" y="4209216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62775" y="4208264"/>
            <a:ext cx="436245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Gãy xéc măng.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67525" y="4725352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•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62775" y="4724400"/>
            <a:ext cx="436245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Mòn bạc lót thanh truyền.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Mục tiêu bài học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66800" y="2800647"/>
            <a:ext cx="1055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Hiểu rõ cấu tạo chi tiết các bộ phận cố định (Thân máy, nắp máy).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6800" y="3412033"/>
            <a:ext cx="1055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Phân tích cấu tạo và chức năng của nhóm Piston, Thanh truyền.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4023419"/>
            <a:ext cx="1055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Nắm vững nguyên lý biến đổi chuyển động của Trục khuỷu.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6800" y="4634805"/>
            <a:ext cx="105537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Nhận biết các lực tác động và yêu cầu vật liệu chế tạo.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38747"/>
            <a:ext cx="304800" cy="3238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50133"/>
            <a:ext cx="304800" cy="3238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61519"/>
            <a:ext cx="304800" cy="3238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672905"/>
            <a:ext cx="304800" cy="3238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1086147"/>
            <a:ext cx="11601450" cy="8286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400" b="1" i="0" u="none">
                <a:solidFill>
                  <a:srgbClr val="FFFFFF"/>
                </a:solidFill>
                <a:latin typeface="Times New Roman"/>
              </a:rPr>
              <a:t>TỔNG KẾT BÀI HỌC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2067222"/>
            <a:ext cx="11049000" cy="381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619672"/>
            <a:ext cx="11049000" cy="45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sz="2550" b="0" i="1" u="none">
                <a:solidFill>
                  <a:srgbClr val="CBD5E1"/>
                </a:solidFill>
                <a:latin typeface="Times New Roman"/>
              </a:rPr>
              <a:t>Cơ cấu trục khuỷu thanh truyền là "trái tim" của động cơ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6400" y="3958828"/>
            <a:ext cx="8839200" cy="373260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Cố định: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Thân máy, nắp máy tạo không gian.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6400" y="4598789"/>
            <a:ext cx="8839200" cy="373260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Di động: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Piston (tịnh tiến) -&gt; Thanh truyền -&gt; Trục khuỷu (quay).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6400" y="5238750"/>
            <a:ext cx="8839200" cy="373260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Vật liệu: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Cần độ bền cao, chịu nhiệt và chống mài mòn tốt.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4006453"/>
            <a:ext cx="304800" cy="2667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4646414"/>
            <a:ext cx="304800" cy="2667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5286375"/>
            <a:ext cx="304800" cy="2667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1910804"/>
            <a:ext cx="11601450" cy="1581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400" b="1" i="0" u="none">
                <a:solidFill>
                  <a:srgbClr val="FFFFFF"/>
                </a:solidFill>
                <a:latin typeface="Times New Roman"/>
              </a:rPr>
              <a:t>CẢM ƠN QUÝ THẦY CÔ VÀ CÁC BẠN ĐÃ LẮNG NGHE!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275" y="4062561"/>
            <a:ext cx="11601450" cy="2571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38BDF8"/>
                </a:solidFill>
                <a:latin typeface="Times New Roman"/>
              </a:rPr>
              <a:t>HỎI &amp; ĐÁP (Q&amp;A)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890343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Mọi câu hỏi xin vui lòng gửi về: email@example.com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Image Sources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2033885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2805410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3576935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4348460"/>
            <a:ext cx="11049000" cy="90264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279588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279588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356741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1500" y="356741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433893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433893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524157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524157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176760"/>
            <a:ext cx="857250" cy="4762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66875" y="2197744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https://hocngheoto.edu.vn/wp-content/uploads/2024/02/Cum-Piston-Xec-Mang-Thanh-Truyen-Dong-Co-O-To.jpg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66875" y="2418605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hocngheoto.edu.vn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948285"/>
            <a:ext cx="857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66875" y="2969269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https://website-assets.studocu.com/img/document_thumbnails/afb52cc0acf1441692366cfcbb327e7e/thumb_1200_1696.png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6875" y="3190130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www.studocu.vn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719810"/>
            <a:ext cx="857250" cy="4762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66875" y="3740794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https://www.howacarworks.com/images/142/undefined_w1400.jpg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6875" y="3961655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www.howacarworks.com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556819"/>
            <a:ext cx="857250" cy="4762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666875" y="4491335"/>
            <a:ext cx="9953625" cy="3464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https://blogger.googleusercontent.com/img/b/R29vZ2xl/AVvXsEi1aIasqEhb0DbmnWS2sIaoiMeqehqzECfchVHTtCP4_LePj4pKGOzi-MrxUbMUMWfdwiyOwCuzAE769bayJXZNm98SN1btBchNVhZ0fsSHNV8EfsqBRluyl2fKDYs-lJM2jbei2azK-84o/s1600/cau+tao+truc+khuyu.PNG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66875" y="4885432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www.tailieucokhi.io.vn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393977"/>
            <a:ext cx="857250" cy="47625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666875" y="5414962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https://i.ytimg.com/vi/ZSkB3zrU8T4/maxresdefault.jpg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66875" y="5635823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www.youtube.com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18419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Tổng quan cấu tạo động cơ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2555081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Động cơ đốt trong bao gồm 2 cơ cấu và 5 hệ thống chính: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2156519"/>
            <a:ext cx="5257800" cy="3733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7250" y="3454955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▪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500" y="3454003"/>
            <a:ext cx="4953000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Cơ cấu trục khuỷu thanh truyền: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Biến đổi năng lượng.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4344352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2500" y="4343400"/>
            <a:ext cx="4953000" cy="373260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Cơ cấu phối khí: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Đóng mở xupap.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250" y="4860488"/>
            <a:ext cx="95250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0" i="0" u="none">
                <a:solidFill>
                  <a:srgbClr val="FFFFFF"/>
                </a:solidFill>
                <a:latin typeface="Times New Roman"/>
              </a:rPr>
              <a:t>▪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2500" y="4859535"/>
            <a:ext cx="4953000" cy="746521"/>
          </a:xfrm>
          <a:prstGeom prst="rect">
            <a:avLst/>
          </a:prstGeom>
          <a:noFill/>
        </p:spPr>
        <p:txBody>
          <a:bodyPr wrap="square" lIns="9525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Các bộ phận cố định: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Khung xương và không gian làm việc.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248519"/>
            <a:ext cx="11049000" cy="1428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3517701"/>
            <a:ext cx="11601450" cy="7905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400" b="1" i="0" u="none">
                <a:solidFill>
                  <a:srgbClr val="FFFFFF"/>
                </a:solidFill>
                <a:latin typeface="Times New Roman"/>
              </a:rPr>
              <a:t>PHẦN 1: CÁC BỘ PHẬN CỐ ĐỊNH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5013126"/>
            <a:ext cx="11049000" cy="45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sz="2550" b="0" i="1" u="none">
                <a:solidFill>
                  <a:srgbClr val="CBD5E1"/>
                </a:solidFill>
                <a:latin typeface="Times New Roman"/>
              </a:rPr>
              <a:t>Thân máy, Nắp máy và Xylanh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18729"/>
            <a:ext cx="3524250" cy="3609379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2218729"/>
            <a:ext cx="3524250" cy="3609379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250" y="2218729"/>
            <a:ext cx="3524250" cy="36093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Thân máy và Xylanh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66775" y="2856904"/>
            <a:ext cx="30803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Thân máy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6775" y="3523654"/>
            <a:ext cx="2933700" cy="14930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Là chi tiết lớn nhất, làm giá đỡ cho tất cả các bộ phận khác. Chế tạo từ gang xám hoặc hợp kim nhôm.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29150" y="2856904"/>
            <a:ext cx="30803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Xylanh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9150" y="3523654"/>
            <a:ext cx="2933700" cy="186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Không gian để Piston chuyển động tịnh tiến. Bề mặt trong được gia công với độ chính xác và độ bóng cực cao.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91525" y="2856904"/>
            <a:ext cx="30803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Áo nước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1525" y="3523654"/>
            <a:ext cx="2933700" cy="186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Các khoang rỗng bao quanh xylanh để nước làm mát lưu thông, giúp duy trì nhiệt độ ổn định cho động cơ.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80294"/>
            <a:ext cx="5334000" cy="428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Nắp máy (Cylinder Head)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918394"/>
            <a:ext cx="5257800" cy="4210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86500" y="2245518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Nhiệm vụ: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Cùng với Piston và Xylanh tạo thành buồng cháy.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3258740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mes New Roman"/>
              </a:rPr>
              <a:t>Đặc điểm: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86500" y="3860601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Lắp bugi (xăng) hoặc vòi phun (diesel).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6500" y="4471987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Chứa các đường ống nạp, ống thải.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00" y="5083373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Có cấu tạo phức tạp do phải chịu nhiệt độ và áp suất rất lớn.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So sánh các loại ống lót Xylanh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71500" y="2204442"/>
            <a:ext cx="11049000" cy="3828454"/>
          </a:xfrm>
          <a:prstGeom prst="roundRect">
            <a:avLst>
              <a:gd name="adj" fmla="val 0"/>
            </a:avLst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71500" y="2204442"/>
          <a:ext cx="11039474" cy="3828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5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2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81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5690"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FFFF"/>
                          </a:solidFill>
                          <a:latin typeface="Times New Roman"/>
                        </a:rPr>
                        <a:t>Đặc điểm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598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FFFF"/>
                          </a:solidFill>
                          <a:latin typeface="Times New Roman"/>
                        </a:rPr>
                        <a:t>Ống lót khô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598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FFFF"/>
                          </a:solidFill>
                          <a:latin typeface="Times New Roman"/>
                        </a:rPr>
                        <a:t>Ống lót ướt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759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690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Tiếp xúc nước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Không tiếp xúc trực tiếp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Tiếp xúc trực tiếp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690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Làm mát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Kém hơn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Rất tốt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690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Thay thế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Khó khăn, cần ép chặt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Dễ dàng thay thế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694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Độ cứng vững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Cao hơn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Thấp hơn, cần gioăng kín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205335"/>
            <a:ext cx="3524250" cy="363616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2205335"/>
            <a:ext cx="3524250" cy="36361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950862"/>
            <a:ext cx="11401425" cy="523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E0F2FE"/>
                </a:solidFill>
                <a:latin typeface="Times New Roman"/>
              </a:rPr>
              <a:t>Các-te và Đáy các-te (Oil Pan)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950862"/>
            <a:ext cx="95250" cy="52387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6775" y="2843510"/>
            <a:ext cx="30803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Các-te (Crankcase)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6775" y="3510260"/>
            <a:ext cx="2933700" cy="1866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Phần dưới của thân máy, dùng để lắp trục khuỷu. Phải đảm bảo độ cứng vững để chịu lực tác động từ trục khuỷu.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29150" y="2843510"/>
            <a:ext cx="3080385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700" b="1" i="0" u="none">
                <a:solidFill>
                  <a:srgbClr val="BAE6FD"/>
                </a:solidFill>
                <a:latin typeface="Times New Roman"/>
              </a:rPr>
              <a:t>Đáy các-te (Oil Pan)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29150" y="3910310"/>
            <a:ext cx="2933700" cy="14930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Dùng để chứa dầu bôi trơn. Thường làm bằng thép tấm hoặc hợp kim nhôm, có nút xả dầu và lưới lọc dầu.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2408039"/>
            <a:ext cx="11601450" cy="1581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400" b="1" i="0" u="none">
                <a:solidFill>
                  <a:srgbClr val="FFFFFF"/>
                </a:solidFill>
                <a:latin typeface="Times New Roman"/>
              </a:rPr>
              <a:t>PHẦN 2: CƠ CẤU TRỤC KHUỶU THANH TRUYỀN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4694039"/>
            <a:ext cx="11049000" cy="45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sz="2550" b="0" i="1" u="none">
                <a:solidFill>
                  <a:srgbClr val="CBD5E1"/>
                </a:solidFill>
                <a:latin typeface="Times New Roman"/>
              </a:rPr>
              <a:t>Piston, Thanh truyền và Trục khuỷu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1022</Words>
  <Application>Microsoft Office PowerPoint</Application>
  <PresentationFormat>Widescreen</PresentationFormat>
  <Paragraphs>159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xin chao</dc:creator>
  <cp:keywords/>
  <dc:description>generated using python-pptx</dc:description>
  <cp:lastModifiedBy>xin chao</cp:lastModifiedBy>
  <cp:revision>3</cp:revision>
  <dcterms:created xsi:type="dcterms:W3CDTF">2013-01-27T09:14:16Z</dcterms:created>
  <dcterms:modified xsi:type="dcterms:W3CDTF">2026-07-25T17:03:53Z</dcterms:modified>
  <cp:category/>
</cp:coreProperties>
</file>